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57" r:id="rId3"/>
    <p:sldId id="259" r:id="rId4"/>
    <p:sldId id="266" r:id="rId5"/>
    <p:sldId id="284" r:id="rId6"/>
    <p:sldId id="285" r:id="rId7"/>
    <p:sldId id="272" r:id="rId8"/>
    <p:sldId id="278" r:id="rId9"/>
    <p:sldId id="280" r:id="rId10"/>
    <p:sldId id="286" r:id="rId11"/>
    <p:sldId id="260" r:id="rId12"/>
    <p:sldId id="279" r:id="rId13"/>
    <p:sldId id="288" r:id="rId14"/>
    <p:sldId id="290" r:id="rId15"/>
    <p:sldId id="287" r:id="rId16"/>
    <p:sldId id="289" r:id="rId17"/>
    <p:sldId id="291" r:id="rId18"/>
    <p:sldId id="292" r:id="rId19"/>
    <p:sldId id="297" r:id="rId20"/>
    <p:sldId id="293" r:id="rId21"/>
    <p:sldId id="294" r:id="rId22"/>
    <p:sldId id="29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3A1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8" d="100"/>
          <a:sy n="98" d="100"/>
        </p:scale>
        <p:origin x="-2004" y="-3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1975BF-5760-4405-B223-99C8AF3CF1C8}" type="datetimeFigureOut">
              <a:rPr lang="en-US" smtClean="0"/>
              <a:t>9/23/2024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A90D80-824E-4550-978E-78DD5F9B8683}" type="slidenum">
              <a:rPr lang="en-US" smtClean="0"/>
              <a:t>‹#›</a:t>
            </a:fld>
            <a:endParaRPr lang="en-US"/>
          </a:p>
        </p:txBody>
      </p:sp>
    </p:spTree>
    <p:extLst>
      <p:ext uri="{BB962C8B-B14F-4D97-AF65-F5344CB8AC3E}">
        <p14:creationId xmlns:p14="http://schemas.microsoft.com/office/powerpoint/2010/main" val="307276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90D80-824E-4550-978E-78DD5F9B8683}" type="slidenum">
              <a:rPr lang="en-US" smtClean="0"/>
              <a:t>7</a:t>
            </a:fld>
            <a:endParaRPr lang="en-US"/>
          </a:p>
        </p:txBody>
      </p:sp>
    </p:spTree>
    <p:extLst>
      <p:ext uri="{BB962C8B-B14F-4D97-AF65-F5344CB8AC3E}">
        <p14:creationId xmlns:p14="http://schemas.microsoft.com/office/powerpoint/2010/main" val="62460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90D80-824E-4550-978E-78DD5F9B8683}" type="slidenum">
              <a:rPr lang="en-US" smtClean="0"/>
              <a:t>18</a:t>
            </a:fld>
            <a:endParaRPr lang="en-US"/>
          </a:p>
        </p:txBody>
      </p:sp>
    </p:spTree>
    <p:extLst>
      <p:ext uri="{BB962C8B-B14F-4D97-AF65-F5344CB8AC3E}">
        <p14:creationId xmlns:p14="http://schemas.microsoft.com/office/powerpoint/2010/main" val="90518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90D80-824E-4550-978E-78DD5F9B8683}" type="slidenum">
              <a:rPr lang="en-US" smtClean="0"/>
              <a:t>19</a:t>
            </a:fld>
            <a:endParaRPr lang="en-US"/>
          </a:p>
        </p:txBody>
      </p:sp>
    </p:spTree>
    <p:extLst>
      <p:ext uri="{BB962C8B-B14F-4D97-AF65-F5344CB8AC3E}">
        <p14:creationId xmlns:p14="http://schemas.microsoft.com/office/powerpoint/2010/main" val="905188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8AB93A0-B4CB-4C1F-94AC-49037D2C3900}"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B93A0-B4CB-4C1F-94AC-49037D2C3900}"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B93A0-B4CB-4C1F-94AC-49037D2C3900}"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8AB93A0-B4CB-4C1F-94AC-49037D2C3900}"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B93A0-B4CB-4C1F-94AC-49037D2C3900}"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8AB93A0-B4CB-4C1F-94AC-49037D2C3900}"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AB93A0-B4CB-4C1F-94AC-49037D2C3900}"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B93A0-B4CB-4C1F-94AC-49037D2C3900}"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B93A0-B4CB-4C1F-94AC-49037D2C3900}"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B93A0-B4CB-4C1F-94AC-49037D2C3900}"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B93A0-B4CB-4C1F-94AC-49037D2C3900}"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48AB93A0-B4CB-4C1F-94AC-49037D2C3900}" type="datetimeFigureOut">
              <a:rPr lang="en-US" smtClean="0"/>
              <a:t>9/23/2024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FE59FFF-0BDC-400C-AC5A-81FFA71FFA5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9845"/>
            <a:ext cx="6858000" cy="6477000"/>
          </a:xfrm>
          <a:prstGeom prst="rect">
            <a:avLst/>
          </a:prstGeom>
        </p:spPr>
      </p:pic>
      <p:sp>
        <p:nvSpPr>
          <p:cNvPr id="7" name="TextBox 6"/>
          <p:cNvSpPr txBox="1"/>
          <p:nvPr/>
        </p:nvSpPr>
        <p:spPr>
          <a:xfrm>
            <a:off x="6400799" y="6092070"/>
            <a:ext cx="2088311" cy="584775"/>
          </a:xfrm>
          <a:prstGeom prst="rect">
            <a:avLst/>
          </a:prstGeom>
          <a:noFill/>
        </p:spPr>
        <p:txBody>
          <a:bodyPr wrap="square" rtlCol="0">
            <a:spAutoFit/>
          </a:bodyPr>
          <a:lstStyle/>
          <a:p>
            <a:r>
              <a:rPr lang="en-US" sz="3200" dirty="0" smtClean="0"/>
              <a:t>Sajid Khan</a:t>
            </a:r>
            <a:endParaRPr lang="en-US" sz="3200" dirty="0"/>
          </a:p>
        </p:txBody>
      </p:sp>
    </p:spTree>
    <p:extLst>
      <p:ext uri="{BB962C8B-B14F-4D97-AF65-F5344CB8AC3E}">
        <p14:creationId xmlns:p14="http://schemas.microsoft.com/office/powerpoint/2010/main" val="3513672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F3A10D"/>
                </a:solidFill>
              </a:rPr>
              <a:t>Elite Culture</a:t>
            </a:r>
          </a:p>
        </p:txBody>
      </p:sp>
      <p:sp>
        <p:nvSpPr>
          <p:cNvPr id="3" name="Content Placeholder 2"/>
          <p:cNvSpPr>
            <a:spLocks noGrp="1"/>
          </p:cNvSpPr>
          <p:nvPr>
            <p:ph sz="quarter" idx="13"/>
          </p:nvPr>
        </p:nvSpPr>
        <p:spPr>
          <a:xfrm>
            <a:off x="609600" y="1600200"/>
            <a:ext cx="7924800" cy="4495800"/>
          </a:xfrm>
        </p:spPr>
        <p:txBody>
          <a:bodyPr>
            <a:normAutofit/>
          </a:bodyPr>
          <a:lstStyle/>
          <a:p>
            <a:pPr marL="0" indent="0" algn="just">
              <a:buNone/>
            </a:pPr>
            <a:r>
              <a:rPr lang="en-US" dirty="0" smtClean="0"/>
              <a:t>Elite </a:t>
            </a:r>
            <a:r>
              <a:rPr lang="en-US" dirty="0"/>
              <a:t>culture refers to the "high" cultural practices and institutions associated with the educated, affluent ruling classes. It is characterized by a restricted and exclusive structure, often found in universities, academies, libraries, and Masonic lodges—venues that symbolize aristocratic status. While elite culture has influenced and sometimes been overshadowed by popular culture, its significance persists. However, the exclusive hold of social elites on elite culture has diminished as they have developed more diverse tastes, embracing cultural works across a broad spectrum, from lowbrow to highbrow</a:t>
            </a:r>
            <a:r>
              <a:rPr lang="en-US" dirty="0" smtClean="0"/>
              <a:t>.</a:t>
            </a:r>
          </a:p>
          <a:p>
            <a:pPr marL="0" indent="0" algn="just">
              <a:buNone/>
            </a:pPr>
            <a:r>
              <a:rPr lang="en-US" dirty="0"/>
              <a:t>In Pakistan, the elite monopolizes state and society, controlling social, cultural, economic, and political orders at the public's expense. They manipulate narratives to maintain dominance, while the middle class, typically a force of resistance globally, is instead absorbed into the elite structure. The village middle class, influenced by class hierarchies and colonial legacies, is more focused on gaining status than challenging the status quo. This desire to join the elite is evident in the obsession with civil service, judiciary, and military careers, seen as gateways to elite membership. To challenge this monopoly, the middle class must unite politically and mobilize the marginalized to create governments that reflect the people's true choice.</a:t>
            </a:r>
          </a:p>
          <a:p>
            <a:endParaRPr lang="en-US" dirty="0"/>
          </a:p>
        </p:txBody>
      </p:sp>
    </p:spTree>
    <p:extLst>
      <p:ext uri="{BB962C8B-B14F-4D97-AF65-F5344CB8AC3E}">
        <p14:creationId xmlns:p14="http://schemas.microsoft.com/office/powerpoint/2010/main" val="272057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sz="quarter" idx="13"/>
          </p:nvPr>
        </p:nvSpPr>
        <p:spPr/>
        <p:txBody>
          <a:bodyPr>
            <a:normAutofit/>
          </a:bodyPr>
          <a:lstStyle/>
          <a:p>
            <a:pPr marL="457200" indent="-457200">
              <a:buFont typeface="+mj-lt"/>
              <a:buAutoNum type="arabicPeriod"/>
            </a:pPr>
            <a:endParaRPr lang="en-US" sz="2400"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0"/>
            <a:ext cx="9144000" cy="6856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23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normAutofit/>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723438" cy="6846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26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486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21"/>
            <a:ext cx="9143999" cy="6935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653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77" y="0"/>
            <a:ext cx="667909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274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fstede's Cultural Dimens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865"/>
            <a:ext cx="6882734" cy="685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391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8" y="-533400"/>
            <a:ext cx="7924800" cy="1143000"/>
          </a:xfrm>
        </p:spPr>
        <p:txBody>
          <a:bodyPr/>
          <a:lstStyle/>
          <a:p>
            <a:r>
              <a:rPr lang="en-US" sz="2800" b="1" spc="30" dirty="0">
                <a:solidFill>
                  <a:srgbClr val="33CCFF"/>
                </a:solidFill>
                <a:latin typeface="Cambria" panose="02040503050406030204" pitchFamily="18" charset="0"/>
                <a:ea typeface="Cambria" panose="02040503050406030204" pitchFamily="18" charset="0"/>
                <a:cs typeface="+mn-cs"/>
              </a:rPr>
              <a:t>Individualism VS. Collectivism</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54248323"/>
              </p:ext>
            </p:extLst>
          </p:nvPr>
        </p:nvGraphicFramePr>
        <p:xfrm>
          <a:off x="0" y="990600"/>
          <a:ext cx="9144000" cy="4924058"/>
        </p:xfrm>
        <a:graphic>
          <a:graphicData uri="http://schemas.openxmlformats.org/drawingml/2006/table">
            <a:tbl>
              <a:tblPr firstRow="1" bandRow="1">
                <a:tableStyleId>{073A0DAA-6AF3-43AB-8588-CEC1D06C72B9}</a:tableStyleId>
              </a:tblPr>
              <a:tblGrid>
                <a:gridCol w="2901462"/>
                <a:gridCol w="3194538"/>
                <a:gridCol w="3048000"/>
              </a:tblGrid>
              <a:tr h="457200">
                <a:tc>
                  <a:txBody>
                    <a:bodyPr/>
                    <a:lstStyle/>
                    <a:p>
                      <a:r>
                        <a:rPr lang="en-US" sz="1600" dirty="0" smtClean="0"/>
                        <a:t>Culture parameters</a:t>
                      </a:r>
                      <a:endParaRPr lang="en-US" sz="1600" dirty="0"/>
                    </a:p>
                  </a:txBody>
                  <a:tcPr/>
                </a:tc>
                <a:tc>
                  <a:txBody>
                    <a:bodyPr/>
                    <a:lstStyle/>
                    <a:p>
                      <a:r>
                        <a:rPr lang="en-US" sz="1600" dirty="0" smtClean="0"/>
                        <a:t>Individualistic organizational culture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Collectivist organization culture</a:t>
                      </a:r>
                      <a:endParaRPr lang="en-US" sz="1600" dirty="0"/>
                    </a:p>
                  </a:txBody>
                  <a:tcPr/>
                </a:tc>
              </a:tr>
              <a:tr h="672051">
                <a:tc>
                  <a:txBody>
                    <a:bodyPr/>
                    <a:lstStyle/>
                    <a:p>
                      <a:r>
                        <a:rPr lang="en-US" sz="1600" b="1" dirty="0" smtClean="0"/>
                        <a:t>Interference with employees' privacy</a:t>
                      </a:r>
                      <a:endParaRPr lang="en-US" sz="160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Management does not want to interfere with the employees privacy</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Employees expect the organization to participate in their personal affairs</a:t>
                      </a:r>
                      <a:endParaRPr lang="en-US" sz="1600" dirty="0"/>
                    </a:p>
                  </a:txBody>
                  <a:tcPr anchor="ctr"/>
                </a:tc>
              </a:tr>
              <a:tr h="668556">
                <a:tc>
                  <a:txBody>
                    <a:bodyPr/>
                    <a:lstStyle/>
                    <a:p>
                      <a:r>
                        <a:rPr lang="en-US" b="1" dirty="0" smtClean="0"/>
                        <a:t>The organization impact on the wellbeing of employees</a:t>
                      </a:r>
                      <a:endParaRPr lang="en-US"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Weak</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Strong</a:t>
                      </a:r>
                      <a:endParaRPr lang="en-US" dirty="0"/>
                    </a:p>
                  </a:txBody>
                  <a:tcPr anchor="ctr"/>
                </a:tc>
              </a:tr>
              <a:tr h="885971">
                <a:tc>
                  <a:txBody>
                    <a:bodyPr/>
                    <a:lstStyle/>
                    <a:p>
                      <a:r>
                        <a:rPr lang="en-US" b="1" dirty="0" smtClean="0"/>
                        <a:t>Interests protection</a:t>
                      </a:r>
                      <a:endParaRPr lang="en-US" b="1" dirty="0"/>
                    </a:p>
                  </a:txBody>
                  <a:tcPr anchor="ctr"/>
                </a:tc>
                <a:tc>
                  <a:txBody>
                    <a:bodyPr/>
                    <a:lstStyle/>
                    <a:p>
                      <a:r>
                        <a:rPr lang="en-US" dirty="0" smtClean="0"/>
                        <a:t>Employees believe that they should rely only on themselves, defend their interests</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Employees expect the business to protect their interests</a:t>
                      </a:r>
                      <a:endParaRPr lang="en-US" dirty="0"/>
                    </a:p>
                  </a:txBody>
                  <a:tcPr anchor="ctr"/>
                </a:tc>
              </a:tr>
              <a:tr h="657371">
                <a:tc>
                  <a:txBody>
                    <a:bodyPr/>
                    <a:lstStyle/>
                    <a:p>
                      <a:r>
                        <a:rPr lang="en-US" b="1" dirty="0" smtClean="0"/>
                        <a:t>Enterprise operation</a:t>
                      </a:r>
                      <a:endParaRPr lang="en-US" b="1" dirty="0"/>
                    </a:p>
                  </a:txBody>
                  <a:tcPr anchor="ctr"/>
                </a:tc>
                <a:tc>
                  <a:txBody>
                    <a:bodyPr/>
                    <a:lstStyle/>
                    <a:p>
                      <a:r>
                        <a:rPr lang="en-US" dirty="0" smtClean="0"/>
                        <a:t>Individual initiative of each member of the organization </a:t>
                      </a:r>
                      <a:endParaRPr lang="en-US" dirty="0"/>
                    </a:p>
                  </a:txBody>
                  <a:tcPr anchor="ctr"/>
                </a:tc>
                <a:tc>
                  <a:txBody>
                    <a:bodyPr/>
                    <a:lstStyle/>
                    <a:p>
                      <a:r>
                        <a:rPr lang="en-US" dirty="0" smtClean="0"/>
                        <a:t>A duty and employee loyalty sense</a:t>
                      </a:r>
                      <a:endParaRPr lang="en-US" dirty="0"/>
                    </a:p>
                  </a:txBody>
                  <a:tcPr anchor="ctr"/>
                </a:tc>
              </a:tr>
              <a:tr h="447957">
                <a:tc>
                  <a:txBody>
                    <a:bodyPr/>
                    <a:lstStyle/>
                    <a:p>
                      <a:r>
                        <a:rPr lang="en-US" b="1" dirty="0" smtClean="0"/>
                        <a:t>Career advancement</a:t>
                      </a:r>
                      <a:endParaRPr lang="en-US" b="1" dirty="0"/>
                    </a:p>
                  </a:txBody>
                  <a:tcPr anchor="ctr"/>
                </a:tc>
                <a:tc>
                  <a:txBody>
                    <a:bodyPr/>
                    <a:lstStyle/>
                    <a:p>
                      <a:r>
                        <a:rPr lang="en-US" dirty="0" smtClean="0"/>
                        <a:t>Within or outside the organization based on competence</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Exclusively within the organization in accordance with the experience</a:t>
                      </a:r>
                      <a:endParaRPr lang="en-US" dirty="0"/>
                    </a:p>
                  </a:txBody>
                  <a:tcPr anchor="ctr"/>
                </a:tc>
              </a:tr>
              <a:tr h="447957">
                <a:tc>
                  <a:txBody>
                    <a:bodyPr/>
                    <a:lstStyle/>
                    <a:p>
                      <a:r>
                        <a:rPr lang="en-US" b="1" dirty="0" smtClean="0"/>
                        <a:t>Motivation</a:t>
                      </a:r>
                      <a:endParaRPr lang="en-US" b="1" dirty="0"/>
                    </a:p>
                  </a:txBody>
                  <a:tcPr anchor="ctr"/>
                </a:tc>
                <a:tc>
                  <a:txBody>
                    <a:bodyPr/>
                    <a:lstStyle/>
                    <a:p>
                      <a:r>
                        <a:rPr lang="en-US" dirty="0" smtClean="0"/>
                        <a:t>Leadership uses new ideas and methods, stimulates the activity of individuals and groups</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Leadership uses traditional forms</a:t>
                      </a:r>
                    </a:p>
                    <a:p>
                      <a:endParaRPr lang="en-US" dirty="0"/>
                    </a:p>
                  </a:txBody>
                  <a:tcPr anchor="ctr"/>
                </a:tc>
              </a:tr>
            </a:tbl>
          </a:graphicData>
        </a:graphic>
      </p:graphicFrame>
    </p:spTree>
    <p:extLst>
      <p:ext uri="{BB962C8B-B14F-4D97-AF65-F5344CB8AC3E}">
        <p14:creationId xmlns:p14="http://schemas.microsoft.com/office/powerpoint/2010/main" val="3160108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 y="-571500"/>
            <a:ext cx="7924800" cy="1143000"/>
          </a:xfrm>
        </p:spPr>
        <p:txBody>
          <a:bodyPr/>
          <a:lstStyle/>
          <a:p>
            <a:r>
              <a:rPr lang="en-US" sz="2800" b="1" spc="30" dirty="0">
                <a:solidFill>
                  <a:srgbClr val="33CCFF"/>
                </a:solidFill>
                <a:latin typeface="Cambria" panose="02040503050406030204" pitchFamily="18" charset="0"/>
                <a:ea typeface="Cambria" panose="02040503050406030204" pitchFamily="18" charset="0"/>
                <a:cs typeface="+mn-cs"/>
              </a:rPr>
              <a:t>Authoritarianism VS.  </a:t>
            </a:r>
            <a:r>
              <a:rPr lang="en-US" sz="2800" b="1" spc="30" dirty="0" smtClean="0">
                <a:solidFill>
                  <a:srgbClr val="33CCFF"/>
                </a:solidFill>
                <a:latin typeface="Cambria" panose="02040503050406030204" pitchFamily="18" charset="0"/>
                <a:ea typeface="Cambria" panose="02040503050406030204" pitchFamily="18" charset="0"/>
                <a:cs typeface="+mn-cs"/>
              </a:rPr>
              <a:t>Power sharing</a:t>
            </a:r>
            <a:endParaRPr lang="en-US" sz="2800" b="1" spc="30" dirty="0">
              <a:solidFill>
                <a:srgbClr val="33CCFF"/>
              </a:solidFill>
              <a:latin typeface="Cambria" panose="02040503050406030204" pitchFamily="18" charset="0"/>
              <a:ea typeface="Cambria" panose="02040503050406030204" pitchFamily="18" charset="0"/>
              <a:cs typeface="+mn-cs"/>
            </a:endParaRPr>
          </a:p>
        </p:txBody>
      </p:sp>
      <p:graphicFrame>
        <p:nvGraphicFramePr>
          <p:cNvPr id="4" name="Content Placeholder 3"/>
          <p:cNvGraphicFramePr>
            <a:graphicFrameLocks/>
          </p:cNvGraphicFramePr>
          <p:nvPr>
            <p:extLst>
              <p:ext uri="{D42A27DB-BD31-4B8C-83A1-F6EECF244321}">
                <p14:modId xmlns:p14="http://schemas.microsoft.com/office/powerpoint/2010/main" val="379332463"/>
              </p:ext>
            </p:extLst>
          </p:nvPr>
        </p:nvGraphicFramePr>
        <p:xfrm>
          <a:off x="0" y="609600"/>
          <a:ext cx="9144000" cy="3610685"/>
        </p:xfrm>
        <a:graphic>
          <a:graphicData uri="http://schemas.openxmlformats.org/drawingml/2006/table">
            <a:tbl>
              <a:tblPr firstRow="1" bandRow="1">
                <a:tableStyleId>{073A0DAA-6AF3-43AB-8588-CEC1D06C72B9}</a:tableStyleId>
              </a:tblPr>
              <a:tblGrid>
                <a:gridCol w="2950639"/>
                <a:gridCol w="3248683"/>
                <a:gridCol w="2944678"/>
              </a:tblGrid>
              <a:tr h="457200">
                <a:tc>
                  <a:txBody>
                    <a:bodyPr/>
                    <a:lstStyle/>
                    <a:p>
                      <a:pPr algn="ctr"/>
                      <a:r>
                        <a:rPr lang="en-US" sz="1600" dirty="0" smtClean="0"/>
                        <a:t>Culture parameters</a:t>
                      </a:r>
                      <a:endParaRPr lang="en-US" sz="1600" dirty="0"/>
                    </a:p>
                  </a:txBody>
                  <a:tcPr/>
                </a:tc>
                <a:tc>
                  <a:txBody>
                    <a:bodyPr/>
                    <a:lstStyle/>
                    <a:p>
                      <a:pPr algn="ctr"/>
                      <a:r>
                        <a:rPr lang="en-US" sz="1600" dirty="0" smtClean="0"/>
                        <a:t>High power distance culture</a:t>
                      </a:r>
                      <a:endParaRPr lang="en-US" sz="1600" dirty="0"/>
                    </a:p>
                  </a:txBody>
                  <a:tcPr/>
                </a:tc>
                <a:tc>
                  <a:txBody>
                    <a:bodyPr/>
                    <a:lstStyle/>
                    <a:p>
                      <a:pPr algn="ctr"/>
                      <a:r>
                        <a:rPr lang="en-US" sz="1600" dirty="0" smtClean="0"/>
                        <a:t>Low power distance culture</a:t>
                      </a:r>
                      <a:endParaRPr lang="en-US" sz="1600" dirty="0"/>
                    </a:p>
                  </a:txBody>
                  <a:tcPr/>
                </a:tc>
              </a:tr>
              <a:tr h="672051">
                <a:tc>
                  <a:txBody>
                    <a:bodyPr/>
                    <a:lstStyle/>
                    <a:p>
                      <a:pPr algn="l"/>
                      <a:r>
                        <a:rPr lang="en-US" sz="1600" b="1" dirty="0" smtClean="0"/>
                        <a:t>Subordinates frequency expressing their disagreement</a:t>
                      </a: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Low</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High</a:t>
                      </a:r>
                      <a:endParaRPr lang="en-US" sz="1600" dirty="0"/>
                    </a:p>
                  </a:txBody>
                  <a:tcPr anchor="ctr"/>
                </a:tc>
              </a:tr>
              <a:tr h="470949">
                <a:tc>
                  <a:txBody>
                    <a:bodyPr/>
                    <a:lstStyle/>
                    <a:p>
                      <a:r>
                        <a:rPr lang="en-US" sz="1600" b="1" dirty="0" smtClean="0"/>
                        <a:t>Management style preference</a:t>
                      </a: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Directive</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Democratic</a:t>
                      </a:r>
                      <a:endParaRPr lang="en-US" sz="1600" dirty="0"/>
                    </a:p>
                  </a:txBody>
                  <a:tcPr anchor="ctr"/>
                </a:tc>
              </a:tr>
              <a:tr h="457200">
                <a:tc>
                  <a:txBody>
                    <a:bodyPr/>
                    <a:lstStyle/>
                    <a:p>
                      <a:pPr algn="l"/>
                      <a:r>
                        <a:rPr lang="en-US" sz="1600" b="1" dirty="0" smtClean="0"/>
                        <a:t>Inequality perceptions</a:t>
                      </a: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People inequality</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Roles inequality</a:t>
                      </a:r>
                      <a:endParaRPr lang="en-US" sz="1600" dirty="0"/>
                    </a:p>
                  </a:txBody>
                  <a:tcPr anchor="ctr"/>
                </a:tc>
              </a:tr>
              <a:tr h="657371">
                <a:tc>
                  <a:txBody>
                    <a:bodyPr/>
                    <a:lstStyle/>
                    <a:p>
                      <a:pPr algn="l"/>
                      <a:r>
                        <a:rPr lang="en-US" sz="1600" b="1" dirty="0" smtClean="0"/>
                        <a:t>Attitude towards managers</a:t>
                      </a:r>
                      <a:endParaRPr lang="en-US" sz="1600" b="1" dirty="0"/>
                    </a:p>
                  </a:txBody>
                  <a:tcPr anchor="ctr"/>
                </a:tc>
                <a:tc>
                  <a:txBody>
                    <a:bodyPr/>
                    <a:lstStyle/>
                    <a:p>
                      <a:pPr algn="ctr"/>
                      <a:r>
                        <a:rPr lang="en-US" sz="1600" dirty="0" smtClean="0"/>
                        <a:t>Subordinates see their leaders as "other" people</a:t>
                      </a:r>
                      <a:endParaRPr lang="en-US" sz="1600" dirty="0"/>
                    </a:p>
                  </a:txBody>
                  <a:tcPr anchor="ctr"/>
                </a:tc>
                <a:tc>
                  <a:txBody>
                    <a:bodyPr/>
                    <a:lstStyle/>
                    <a:p>
                      <a:pPr algn="ctr"/>
                      <a:r>
                        <a:rPr lang="en-US" sz="1600" dirty="0" smtClean="0"/>
                        <a:t>Subordinates view their senior management as human beings</a:t>
                      </a:r>
                      <a:endParaRPr lang="en-US" sz="1600" dirty="0"/>
                    </a:p>
                  </a:txBody>
                  <a:tcPr anchor="ctr"/>
                </a:tc>
              </a:tr>
              <a:tr h="447957">
                <a:tc>
                  <a:txBody>
                    <a:bodyPr/>
                    <a:lstStyle/>
                    <a:p>
                      <a:r>
                        <a:rPr lang="en-US" sz="1600" b="1" dirty="0" smtClean="0"/>
                        <a:t>Guide availability</a:t>
                      </a:r>
                      <a:endParaRPr lang="en-US" sz="1600" b="1" dirty="0"/>
                    </a:p>
                  </a:txBody>
                  <a:tcPr anchor="ctr"/>
                </a:tc>
                <a:tc>
                  <a:txBody>
                    <a:bodyPr/>
                    <a:lstStyle/>
                    <a:p>
                      <a:pPr algn="ctr"/>
                      <a:r>
                        <a:rPr lang="en-US" sz="1600" dirty="0" smtClean="0"/>
                        <a:t>Top management not available </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Top executives available</a:t>
                      </a:r>
                      <a:endParaRPr lang="en-US" sz="1600" dirty="0"/>
                    </a:p>
                  </a:txBody>
                  <a:tcPr anchor="ctr"/>
                </a:tc>
              </a:tr>
              <a:tr h="447957">
                <a:tc>
                  <a:txBody>
                    <a:bodyPr/>
                    <a:lstStyle/>
                    <a:p>
                      <a:r>
                        <a:rPr lang="en-US" sz="1600" b="1" dirty="0" smtClean="0"/>
                        <a:t>Relationship to law</a:t>
                      </a:r>
                      <a:endParaRPr lang="en-US" sz="1600" b="1" dirty="0"/>
                    </a:p>
                  </a:txBody>
                  <a:tcPr anchor="ctr"/>
                </a:tc>
                <a:tc>
                  <a:txBody>
                    <a:bodyPr/>
                    <a:lstStyle/>
                    <a:p>
                      <a:pPr algn="ctr"/>
                      <a:r>
                        <a:rPr lang="en-US" sz="1600" dirty="0" smtClean="0"/>
                        <a:t>Orders are not negotiable</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Law takes precedence</a:t>
                      </a:r>
                      <a:endParaRPr lang="en-US" sz="1600" dirty="0"/>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51694173"/>
              </p:ext>
            </p:extLst>
          </p:nvPr>
        </p:nvGraphicFramePr>
        <p:xfrm>
          <a:off x="0" y="4267200"/>
          <a:ext cx="9144000" cy="2496114"/>
        </p:xfrm>
        <a:graphic>
          <a:graphicData uri="http://schemas.openxmlformats.org/drawingml/2006/table">
            <a:tbl>
              <a:tblPr firstRow="1" bandRow="1">
                <a:tableStyleId>{21E4AEA4-8DFA-4A89-87EB-49C32662AFE0}</a:tableStyleId>
              </a:tblPr>
              <a:tblGrid>
                <a:gridCol w="2950639"/>
                <a:gridCol w="3248683"/>
                <a:gridCol w="2944678"/>
              </a:tblGrid>
              <a:tr h="470949">
                <a:tc>
                  <a:txBody>
                    <a:bodyPr/>
                    <a:lstStyle/>
                    <a:p>
                      <a:r>
                        <a:rPr lang="en-US" sz="1600" b="1" kern="1200" dirty="0" smtClean="0">
                          <a:solidFill>
                            <a:schemeClr val="dk1"/>
                          </a:solidFill>
                          <a:latin typeface="+mn-lt"/>
                          <a:ea typeface="+mn-ea"/>
                          <a:cs typeface="+mn-cs"/>
                        </a:rPr>
                        <a:t>Organization structure</a:t>
                      </a:r>
                      <a:endParaRPr lang="en-US" sz="1600" b="1"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latin typeface="+mn-lt"/>
                          <a:ea typeface="+mn-ea"/>
                          <a:cs typeface="+mn-cs"/>
                        </a:rPr>
                        <a:t>Multilevel, tendency towards centralization </a:t>
                      </a:r>
                      <a:endParaRPr lang="en-US" sz="1600" b="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latin typeface="+mn-lt"/>
                          <a:ea typeface="+mn-ea"/>
                          <a:cs typeface="+mn-cs"/>
                        </a:rPr>
                        <a:t>Flat, tendency towards decentralization</a:t>
                      </a:r>
                      <a:endParaRPr lang="en-US" sz="1600" b="0" kern="1200" dirty="0">
                        <a:solidFill>
                          <a:schemeClr val="dk1"/>
                        </a:solidFill>
                        <a:latin typeface="+mn-lt"/>
                        <a:ea typeface="+mn-ea"/>
                        <a:cs typeface="+mn-cs"/>
                      </a:endParaRPr>
                    </a:p>
                  </a:txBody>
                  <a:tcPr anchor="ctr"/>
                </a:tc>
              </a:tr>
              <a:tr h="457200">
                <a:tc>
                  <a:txBody>
                    <a:bodyPr/>
                    <a:lstStyle/>
                    <a:p>
                      <a:pPr algn="l"/>
                      <a:r>
                        <a:rPr lang="en-US" sz="1600" b="1" kern="1200" dirty="0" smtClean="0">
                          <a:solidFill>
                            <a:schemeClr val="dk1"/>
                          </a:solidFill>
                          <a:latin typeface="+mn-lt"/>
                          <a:ea typeface="+mn-ea"/>
                          <a:cs typeface="+mn-cs"/>
                        </a:rPr>
                        <a:t>Management staff size</a:t>
                      </a:r>
                      <a:endParaRPr lang="en-US" sz="1600" b="1"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A large number of managing and controlling employees </a:t>
                      </a:r>
                      <a:endParaRPr lang="en-US" sz="16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The management team is </a:t>
                      </a:r>
                      <a:r>
                        <a:rPr lang="en-US" sz="1600" kern="1200" dirty="0" err="1" smtClean="0">
                          <a:solidFill>
                            <a:schemeClr val="dk1"/>
                          </a:solidFill>
                          <a:latin typeface="+mn-lt"/>
                          <a:ea typeface="+mn-ea"/>
                          <a:cs typeface="+mn-cs"/>
                        </a:rPr>
                        <a:t>smal</a:t>
                      </a:r>
                      <a:endParaRPr lang="en-US" sz="1600" kern="1200" dirty="0">
                        <a:solidFill>
                          <a:schemeClr val="dk1"/>
                        </a:solidFill>
                        <a:latin typeface="+mn-lt"/>
                        <a:ea typeface="+mn-ea"/>
                        <a:cs typeface="+mn-cs"/>
                      </a:endParaRPr>
                    </a:p>
                  </a:txBody>
                  <a:tcPr anchor="ctr"/>
                </a:tc>
              </a:tr>
              <a:tr h="441960">
                <a:tc>
                  <a:txBody>
                    <a:bodyPr/>
                    <a:lstStyle/>
                    <a:p>
                      <a:pPr algn="l"/>
                      <a:r>
                        <a:rPr lang="en-US" sz="1600" b="1" kern="1200" dirty="0" smtClean="0">
                          <a:solidFill>
                            <a:schemeClr val="dk1"/>
                          </a:solidFill>
                          <a:latin typeface="+mn-lt"/>
                          <a:ea typeface="+mn-ea"/>
                          <a:cs typeface="+mn-cs"/>
                        </a:rPr>
                        <a:t>Wages differentiation</a:t>
                      </a:r>
                      <a:endParaRPr lang="en-US" sz="1600" b="1" kern="1200" dirty="0">
                        <a:solidFill>
                          <a:schemeClr val="dk1"/>
                        </a:solidFill>
                        <a:latin typeface="+mn-lt"/>
                        <a:ea typeface="+mn-ea"/>
                        <a:cs typeface="+mn-cs"/>
                      </a:endParaRPr>
                    </a:p>
                  </a:txBody>
                  <a:tcPr anchor="ctr"/>
                </a:tc>
                <a:tc>
                  <a:txBody>
                    <a:bodyPr/>
                    <a:lstStyle/>
                    <a:p>
                      <a:pPr algn="ctr"/>
                      <a:r>
                        <a:rPr lang="en-US" sz="1600" kern="1200" dirty="0" smtClean="0">
                          <a:solidFill>
                            <a:schemeClr val="dk1"/>
                          </a:solidFill>
                          <a:latin typeface="+mn-lt"/>
                          <a:ea typeface="+mn-ea"/>
                          <a:cs typeface="+mn-cs"/>
                        </a:rPr>
                        <a:t>Big</a:t>
                      </a:r>
                      <a:endParaRPr lang="en-US" sz="1600" kern="1200" dirty="0">
                        <a:solidFill>
                          <a:schemeClr val="dk1"/>
                        </a:solidFill>
                        <a:latin typeface="+mn-lt"/>
                        <a:ea typeface="+mn-ea"/>
                        <a:cs typeface="+mn-cs"/>
                      </a:endParaRPr>
                    </a:p>
                  </a:txBody>
                  <a:tcPr anchor="ctr"/>
                </a:tc>
                <a:tc>
                  <a:txBody>
                    <a:bodyPr/>
                    <a:lstStyle/>
                    <a:p>
                      <a:pPr algn="ctr"/>
                      <a:r>
                        <a:rPr lang="en-US" sz="1600" kern="1200" dirty="0" smtClean="0">
                          <a:solidFill>
                            <a:schemeClr val="dk1"/>
                          </a:solidFill>
                          <a:latin typeface="+mn-lt"/>
                          <a:ea typeface="+mn-ea"/>
                          <a:cs typeface="+mn-cs"/>
                        </a:rPr>
                        <a:t>Small enough</a:t>
                      </a:r>
                      <a:endParaRPr lang="en-US" sz="1600" kern="1200" dirty="0">
                        <a:solidFill>
                          <a:schemeClr val="dk1"/>
                        </a:solidFill>
                        <a:latin typeface="+mn-lt"/>
                        <a:ea typeface="+mn-ea"/>
                        <a:cs typeface="+mn-cs"/>
                      </a:endParaRPr>
                    </a:p>
                  </a:txBody>
                  <a:tcPr anchor="ctr"/>
                </a:tc>
              </a:tr>
              <a:tr h="447957">
                <a:tc>
                  <a:txBody>
                    <a:bodyPr/>
                    <a:lstStyle/>
                    <a:p>
                      <a:r>
                        <a:rPr lang="en-US" sz="1600" b="1" kern="1200" dirty="0" smtClean="0">
                          <a:solidFill>
                            <a:schemeClr val="dk1"/>
                          </a:solidFill>
                          <a:latin typeface="+mn-lt"/>
                          <a:ea typeface="+mn-ea"/>
                          <a:cs typeface="+mn-cs"/>
                        </a:rPr>
                        <a:t>Lower level workers' qualifications</a:t>
                      </a:r>
                      <a:endParaRPr lang="en-US" sz="1600" b="1" kern="1200" dirty="0">
                        <a:solidFill>
                          <a:schemeClr val="dk1"/>
                        </a:solidFill>
                        <a:latin typeface="+mn-lt"/>
                        <a:ea typeface="+mn-ea"/>
                        <a:cs typeface="+mn-cs"/>
                      </a:endParaRPr>
                    </a:p>
                  </a:txBody>
                  <a:tcPr anchor="ctr"/>
                </a:tc>
                <a:tc>
                  <a:txBody>
                    <a:bodyPr/>
                    <a:lstStyle/>
                    <a:p>
                      <a:pPr algn="ctr"/>
                      <a:r>
                        <a:rPr lang="en-US" sz="1600" kern="1200" dirty="0" smtClean="0">
                          <a:solidFill>
                            <a:schemeClr val="dk1"/>
                          </a:solidFill>
                          <a:latin typeface="+mn-lt"/>
                          <a:ea typeface="+mn-ea"/>
                          <a:cs typeface="+mn-cs"/>
                        </a:rPr>
                        <a:t>Low</a:t>
                      </a:r>
                      <a:endParaRPr lang="en-US" sz="16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High </a:t>
                      </a:r>
                      <a:endParaRPr lang="en-US" sz="1600" kern="1200" dirty="0">
                        <a:solidFill>
                          <a:schemeClr val="dk1"/>
                        </a:solidFill>
                        <a:latin typeface="+mn-lt"/>
                        <a:ea typeface="+mn-ea"/>
                        <a:cs typeface="+mn-cs"/>
                      </a:endParaRPr>
                    </a:p>
                  </a:txBody>
                  <a:tcPr anchor="ctr"/>
                </a:tc>
              </a:tr>
              <a:tr h="447957">
                <a:tc>
                  <a:txBody>
                    <a:bodyPr/>
                    <a:lstStyle/>
                    <a:p>
                      <a:r>
                        <a:rPr lang="en-US" sz="1600" b="1" dirty="0" smtClean="0"/>
                        <a:t>Workers and employees status</a:t>
                      </a:r>
                      <a:endParaRPr lang="en-US" sz="1600" b="1" dirty="0"/>
                    </a:p>
                  </a:txBody>
                  <a:tcPr anchor="ctr"/>
                </a:tc>
                <a:tc>
                  <a:txBody>
                    <a:bodyPr/>
                    <a:lstStyle/>
                    <a:p>
                      <a:pPr algn="ctr"/>
                      <a:r>
                        <a:rPr lang="en-US" sz="1600" dirty="0" smtClean="0"/>
                        <a:t>“White collars” have a higher status</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Workers have the same status</a:t>
                      </a:r>
                      <a:endParaRPr lang="en-US" sz="1600" dirty="0"/>
                    </a:p>
                  </a:txBody>
                  <a:tcPr anchor="ctr"/>
                </a:tc>
              </a:tr>
            </a:tbl>
          </a:graphicData>
        </a:graphic>
      </p:graphicFrame>
    </p:spTree>
    <p:extLst>
      <p:ext uri="{BB962C8B-B14F-4D97-AF65-F5344CB8AC3E}">
        <p14:creationId xmlns:p14="http://schemas.microsoft.com/office/powerpoint/2010/main" val="569727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 y="-571500"/>
            <a:ext cx="7924800" cy="1143000"/>
          </a:xfrm>
        </p:spPr>
        <p:txBody>
          <a:bodyPr/>
          <a:lstStyle/>
          <a:p>
            <a:r>
              <a:rPr lang="en-US" sz="2800" b="1" spc="30" dirty="0" smtClean="0">
                <a:solidFill>
                  <a:srgbClr val="33CCFF"/>
                </a:solidFill>
                <a:latin typeface="Cambria" panose="02040503050406030204" pitchFamily="18" charset="0"/>
                <a:ea typeface="Cambria" panose="02040503050406030204" pitchFamily="18" charset="0"/>
                <a:cs typeface="+mn-cs"/>
              </a:rPr>
              <a:t>Uncertainty avoidance index</a:t>
            </a:r>
            <a:endParaRPr lang="en-US" sz="2800" b="1" spc="30" dirty="0">
              <a:solidFill>
                <a:srgbClr val="33CCFF"/>
              </a:solidFill>
              <a:latin typeface="Cambria" panose="02040503050406030204" pitchFamily="18" charset="0"/>
              <a:ea typeface="Cambria" panose="02040503050406030204" pitchFamily="18" charset="0"/>
              <a:cs typeface="+mn-cs"/>
            </a:endParaRPr>
          </a:p>
        </p:txBody>
      </p:sp>
      <p:graphicFrame>
        <p:nvGraphicFramePr>
          <p:cNvPr id="4" name="Content Placeholder 3"/>
          <p:cNvGraphicFramePr>
            <a:graphicFrameLocks/>
          </p:cNvGraphicFramePr>
          <p:nvPr>
            <p:extLst>
              <p:ext uri="{D42A27DB-BD31-4B8C-83A1-F6EECF244321}">
                <p14:modId xmlns:p14="http://schemas.microsoft.com/office/powerpoint/2010/main" val="2443127136"/>
              </p:ext>
            </p:extLst>
          </p:nvPr>
        </p:nvGraphicFramePr>
        <p:xfrm>
          <a:off x="0" y="609600"/>
          <a:ext cx="9144000" cy="3374037"/>
        </p:xfrm>
        <a:graphic>
          <a:graphicData uri="http://schemas.openxmlformats.org/drawingml/2006/table">
            <a:tbl>
              <a:tblPr firstRow="1" bandRow="1">
                <a:tableStyleId>{073A0DAA-6AF3-43AB-8588-CEC1D06C72B9}</a:tableStyleId>
              </a:tblPr>
              <a:tblGrid>
                <a:gridCol w="2819400"/>
                <a:gridCol w="3048000"/>
                <a:gridCol w="3276600"/>
              </a:tblGrid>
              <a:tr h="457200">
                <a:tc>
                  <a:txBody>
                    <a:bodyPr/>
                    <a:lstStyle/>
                    <a:p>
                      <a:pPr algn="ctr"/>
                      <a:r>
                        <a:rPr lang="en-US" sz="1600" dirty="0" smtClean="0"/>
                        <a:t>Culture parameters</a:t>
                      </a:r>
                      <a:endParaRPr lang="en-US" sz="1600" dirty="0"/>
                    </a:p>
                  </a:txBody>
                  <a:tcPr/>
                </a:tc>
                <a:tc>
                  <a:txBody>
                    <a:bodyPr/>
                    <a:lstStyle/>
                    <a:p>
                      <a:pPr algn="ctr"/>
                      <a:r>
                        <a:rPr lang="en-US" sz="1600" dirty="0" smtClean="0"/>
                        <a:t>Low uncertainty avoidance culture</a:t>
                      </a:r>
                      <a:endParaRPr lang="en-US" sz="1600" dirty="0"/>
                    </a:p>
                  </a:txBody>
                  <a:tcPr/>
                </a:tc>
                <a:tc>
                  <a:txBody>
                    <a:bodyPr/>
                    <a:lstStyle/>
                    <a:p>
                      <a:pPr algn="ctr"/>
                      <a:r>
                        <a:rPr lang="en-US" sz="1600" dirty="0" smtClean="0"/>
                        <a:t>High uncertainty avoidance culture</a:t>
                      </a:r>
                      <a:endParaRPr lang="en-US" sz="1600" dirty="0"/>
                    </a:p>
                  </a:txBody>
                  <a:tcPr/>
                </a:tc>
              </a:tr>
              <a:tr h="457200">
                <a:tc>
                  <a:txBody>
                    <a:bodyPr/>
                    <a:lstStyle/>
                    <a:p>
                      <a:pPr algn="l"/>
                      <a:r>
                        <a:rPr lang="en-US" sz="1600" dirty="0" smtClean="0"/>
                        <a:t>Time attitude</a:t>
                      </a: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Staff willingness to live in the day </a:t>
                      </a: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Staff have great anxiety about the future</a:t>
                      </a:r>
                      <a:endParaRPr lang="en-US" sz="1600" dirty="0"/>
                    </a:p>
                  </a:txBody>
                  <a:tcPr anchor="ctr"/>
                </a:tc>
              </a:tr>
              <a:tr h="470949">
                <a:tc>
                  <a:txBody>
                    <a:bodyPr/>
                    <a:lstStyle/>
                    <a:p>
                      <a:r>
                        <a:rPr lang="en-US" sz="1600" dirty="0" smtClean="0"/>
                        <a:t>Preferred organization size</a:t>
                      </a: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Workers prefer a small organization </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Workers prefer large organizations</a:t>
                      </a:r>
                      <a:endParaRPr lang="en-US" sz="1600" dirty="0"/>
                    </a:p>
                  </a:txBody>
                  <a:tcPr anchor="ctr"/>
                </a:tc>
              </a:tr>
              <a:tr h="457200">
                <a:tc>
                  <a:txBody>
                    <a:bodyPr/>
                    <a:lstStyle/>
                    <a:p>
                      <a:pPr algn="l"/>
                      <a:r>
                        <a:rPr lang="en-US" sz="1600" dirty="0" smtClean="0"/>
                        <a:t>Middle managers age</a:t>
                      </a: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The youth </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Middle and elderly</a:t>
                      </a:r>
                      <a:endParaRPr lang="en-US" sz="1600" dirty="0"/>
                    </a:p>
                  </a:txBody>
                  <a:tcPr anchor="ctr"/>
                </a:tc>
              </a:tr>
              <a:tr h="443451">
                <a:tc>
                  <a:txBody>
                    <a:bodyPr/>
                    <a:lstStyle/>
                    <a:p>
                      <a:pPr algn="l"/>
                      <a:r>
                        <a:rPr lang="en-US" sz="1600" dirty="0" smtClean="0"/>
                        <a:t>Motivation to achieve the goal</a:t>
                      </a: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Sustainable</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Low</a:t>
                      </a:r>
                      <a:endParaRPr lang="en-US" sz="1600" dirty="0"/>
                    </a:p>
                  </a:txBody>
                  <a:tcPr anchor="ctr"/>
                </a:tc>
              </a:tr>
              <a:tr h="447957">
                <a:tc>
                  <a:txBody>
                    <a:bodyPr/>
                    <a:lstStyle/>
                    <a:p>
                      <a:r>
                        <a:rPr lang="en-US" smtClean="0"/>
                        <a:t>Attitude towards success Hope for success Fear of failure</a:t>
                      </a:r>
                      <a:endParaRPr lang="en-US" sz="1600" b="1" dirty="0"/>
                    </a:p>
                  </a:txBody>
                  <a:tcPr anchor="ctr"/>
                </a:tc>
                <a:tc>
                  <a:txBody>
                    <a:bodyPr/>
                    <a:lstStyle/>
                    <a:p>
                      <a:pPr algn="ctr"/>
                      <a:r>
                        <a:rPr lang="en-US" dirty="0" smtClean="0"/>
                        <a:t>Hope for success</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Fear of failure</a:t>
                      </a:r>
                      <a:endParaRPr lang="en-US" sz="1600" dirty="0"/>
                    </a:p>
                  </a:txBody>
                  <a:tcPr anchor="ctr"/>
                </a:tc>
              </a:tr>
              <a:tr h="447957">
                <a:tc>
                  <a:txBody>
                    <a:bodyPr/>
                    <a:lstStyle/>
                    <a:p>
                      <a:r>
                        <a:rPr lang="en-US" sz="1600" dirty="0" smtClean="0"/>
                        <a:t>Willingness to take risks</a:t>
                      </a: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Big</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Weak</a:t>
                      </a:r>
                      <a:endParaRPr lang="en-US" sz="1600" dirty="0"/>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42404107"/>
              </p:ext>
            </p:extLst>
          </p:nvPr>
        </p:nvGraphicFramePr>
        <p:xfrm>
          <a:off x="0" y="4038600"/>
          <a:ext cx="9144000" cy="2764437"/>
        </p:xfrm>
        <a:graphic>
          <a:graphicData uri="http://schemas.openxmlformats.org/drawingml/2006/table">
            <a:tbl>
              <a:tblPr firstRow="1" bandRow="1">
                <a:tableStyleId>{21E4AEA4-8DFA-4A89-87EB-49C32662AFE0}</a:tableStyleId>
              </a:tblPr>
              <a:tblGrid>
                <a:gridCol w="2819400"/>
                <a:gridCol w="3048000"/>
                <a:gridCol w="3276600"/>
              </a:tblGrid>
              <a:tr h="470949">
                <a:tc>
                  <a:txBody>
                    <a:bodyPr/>
                    <a:lstStyle/>
                    <a:p>
                      <a:r>
                        <a:rPr lang="en-US" sz="1600" dirty="0" smtClean="0"/>
                        <a:t>Preferred career type</a:t>
                      </a:r>
                      <a:endParaRPr lang="en-US" sz="1600" b="1"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Preference for a managerial career over a career as a specialist </a:t>
                      </a:r>
                      <a:endParaRPr lang="en-US" sz="1600" b="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Preference for a specialist career over a managerial career</a:t>
                      </a:r>
                      <a:endParaRPr lang="en-US" sz="1600" b="0" kern="1200" dirty="0">
                        <a:solidFill>
                          <a:schemeClr val="dk1"/>
                        </a:solidFill>
                        <a:latin typeface="+mn-lt"/>
                        <a:ea typeface="+mn-ea"/>
                        <a:cs typeface="+mn-cs"/>
                      </a:endParaRPr>
                    </a:p>
                  </a:txBody>
                  <a:tcPr anchor="ctr"/>
                </a:tc>
              </a:tr>
              <a:tr h="457200">
                <a:tc>
                  <a:txBody>
                    <a:bodyPr/>
                    <a:lstStyle/>
                    <a:p>
                      <a:pPr algn="l"/>
                      <a:r>
                        <a:rPr lang="en-US" sz="1600" dirty="0" smtClean="0"/>
                        <a:t>Manager qualifications</a:t>
                      </a:r>
                      <a:endParaRPr lang="en-US" sz="1600" b="1"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The manager is not a management specialist </a:t>
                      </a:r>
                      <a:endParaRPr lang="en-US" sz="1600" kern="1200" dirty="0">
                        <a:solidFill>
                          <a:schemeClr val="dk1"/>
                        </a:solidFill>
                        <a:latin typeface="+mn-lt"/>
                        <a:ea typeface="+mn-ea"/>
                        <a:cs typeface="+mn-cs"/>
                      </a:endParaRPr>
                    </a:p>
                  </a:txBody>
                  <a:tcPr anchor="ctr"/>
                </a:tc>
                <a:tc>
                  <a:txBody>
                    <a:bodyPr/>
                    <a:lstStyle/>
                    <a:p>
                      <a:pPr algn="ctr"/>
                      <a:r>
                        <a:rPr lang="en-US" sz="1600" dirty="0" smtClean="0"/>
                        <a:t>The manager must be an expert, a specialist in the management field</a:t>
                      </a:r>
                      <a:endParaRPr lang="en-US" sz="1600" b="1" kern="1200" dirty="0">
                        <a:solidFill>
                          <a:schemeClr val="dk1"/>
                        </a:solidFill>
                        <a:latin typeface="+mn-lt"/>
                        <a:ea typeface="+mn-ea"/>
                        <a:cs typeface="+mn-cs"/>
                      </a:endParaRPr>
                    </a:p>
                  </a:txBody>
                  <a:tcPr anchor="ctr"/>
                </a:tc>
              </a:tr>
              <a:tr h="441960">
                <a:tc>
                  <a:txBody>
                    <a:bodyPr/>
                    <a:lstStyle/>
                    <a:p>
                      <a:pPr algn="l"/>
                      <a:r>
                        <a:rPr lang="en-US" sz="1600" dirty="0" smtClean="0"/>
                        <a:t>Attitude towards conflicts</a:t>
                      </a:r>
                      <a:endParaRPr lang="en-US" sz="1600" b="1" kern="1200" dirty="0">
                        <a:solidFill>
                          <a:schemeClr val="dk1"/>
                        </a:solidFill>
                        <a:latin typeface="+mn-lt"/>
                        <a:ea typeface="+mn-ea"/>
                        <a:cs typeface="+mn-cs"/>
                      </a:endParaRPr>
                    </a:p>
                  </a:txBody>
                  <a:tcPr anchor="ctr"/>
                </a:tc>
                <a:tc>
                  <a:txBody>
                    <a:bodyPr/>
                    <a:lstStyle/>
                    <a:p>
                      <a:pPr algn="ctr"/>
                      <a:r>
                        <a:rPr lang="en-US" sz="1600" dirty="0" smtClean="0"/>
                        <a:t>Conflict in an organization is seen as a natural state</a:t>
                      </a:r>
                      <a:endParaRPr lang="en-US" sz="16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Organization conflicts are undesirable</a:t>
                      </a:r>
                      <a:endParaRPr lang="en-US" sz="1600" b="1" kern="1200" dirty="0" smtClean="0">
                        <a:solidFill>
                          <a:schemeClr val="dk1"/>
                        </a:solidFill>
                        <a:latin typeface="+mn-lt"/>
                        <a:ea typeface="+mn-ea"/>
                        <a:cs typeface="+mn-cs"/>
                      </a:endParaRPr>
                    </a:p>
                    <a:p>
                      <a:pPr algn="ctr"/>
                      <a:endParaRPr lang="en-US" sz="1600" kern="1200" dirty="0">
                        <a:solidFill>
                          <a:schemeClr val="dk1"/>
                        </a:solidFill>
                        <a:latin typeface="+mn-lt"/>
                        <a:ea typeface="+mn-ea"/>
                        <a:cs typeface="+mn-cs"/>
                      </a:endParaRPr>
                    </a:p>
                  </a:txBody>
                  <a:tcPr anchor="ctr"/>
                </a:tc>
              </a:tr>
              <a:tr h="447957">
                <a:tc>
                  <a:txBody>
                    <a:bodyPr/>
                    <a:lstStyle/>
                    <a:p>
                      <a:r>
                        <a:rPr lang="en-US" sz="1600" dirty="0" smtClean="0"/>
                        <a:t>Competition between workers</a:t>
                      </a:r>
                      <a:endParaRPr lang="en-US" sz="1600" b="1"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Normal and productive phenomenon</a:t>
                      </a:r>
                      <a:endParaRPr lang="en-US" sz="16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Rivalry is discouraged</a:t>
                      </a:r>
                      <a:endParaRPr lang="en-US" sz="1600" kern="1200" dirty="0">
                        <a:solidFill>
                          <a:schemeClr val="dk1"/>
                        </a:solidFill>
                        <a:latin typeface="+mn-lt"/>
                        <a:ea typeface="+mn-ea"/>
                        <a:cs typeface="+mn-cs"/>
                      </a:endParaRPr>
                    </a:p>
                  </a:txBody>
                  <a:tcPr anchor="ctr"/>
                </a:tc>
              </a:tr>
              <a:tr h="447957">
                <a:tc>
                  <a:txBody>
                    <a:bodyPr/>
                    <a:lstStyle/>
                    <a:p>
                      <a:r>
                        <a:rPr lang="en-US" sz="1600" dirty="0" smtClean="0"/>
                        <a:t>Preparedness for uncertainty at work</a:t>
                      </a:r>
                      <a:endParaRPr lang="en-US" sz="1600" b="1" dirty="0"/>
                    </a:p>
                  </a:txBody>
                  <a:tcPr anchor="ctr"/>
                </a:tc>
                <a:tc>
                  <a:txBody>
                    <a:bodyPr/>
                    <a:lstStyle/>
                    <a:p>
                      <a:pPr algn="ctr"/>
                      <a:r>
                        <a:rPr lang="en-US" sz="1600" dirty="0" smtClean="0"/>
                        <a:t>High</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Low</a:t>
                      </a:r>
                      <a:endParaRPr lang="en-US" sz="1600" dirty="0"/>
                    </a:p>
                  </a:txBody>
                  <a:tcPr anchor="ctr"/>
                </a:tc>
              </a:tr>
            </a:tbl>
          </a:graphicData>
        </a:graphic>
      </p:graphicFrame>
    </p:spTree>
    <p:extLst>
      <p:ext uri="{BB962C8B-B14F-4D97-AF65-F5344CB8AC3E}">
        <p14:creationId xmlns:p14="http://schemas.microsoft.com/office/powerpoint/2010/main" val="2018440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a:bodyPr>
          <a:lstStyle/>
          <a:p>
            <a:r>
              <a:rPr lang="en-US" sz="4400" b="1" dirty="0" smtClean="0">
                <a:solidFill>
                  <a:srgbClr val="F3A10D"/>
                </a:solidFill>
              </a:rPr>
              <a:t>         Culture</a:t>
            </a:r>
            <a:endParaRPr lang="en-US" sz="4400" b="1" dirty="0">
              <a:solidFill>
                <a:srgbClr val="F3A10D"/>
              </a:solidFill>
            </a:endParaRPr>
          </a:p>
        </p:txBody>
      </p:sp>
      <p:sp>
        <p:nvSpPr>
          <p:cNvPr id="3" name="Content Placeholder 2"/>
          <p:cNvSpPr>
            <a:spLocks noGrp="1"/>
          </p:cNvSpPr>
          <p:nvPr>
            <p:ph sz="quarter" idx="13"/>
          </p:nvPr>
        </p:nvSpPr>
        <p:spPr>
          <a:xfrm>
            <a:off x="533400" y="1371600"/>
            <a:ext cx="4191000" cy="5181600"/>
          </a:xfrm>
        </p:spPr>
        <p:txBody>
          <a:bodyPr>
            <a:normAutofit/>
          </a:bodyPr>
          <a:lstStyle/>
          <a:p>
            <a:pPr marL="0" indent="0" algn="just">
              <a:buNone/>
            </a:pPr>
            <a:r>
              <a:rPr lang="en-US" sz="1800" dirty="0" smtClean="0">
                <a:latin typeface="Cambria" panose="02040503050406030204" pitchFamily="18" charset="0"/>
                <a:ea typeface="Cambria" panose="02040503050406030204" pitchFamily="18" charset="0"/>
              </a:rPr>
              <a:t>Culture is often described as a vague, multifaceted concept with fluid boundaries, meaning different things in various contexts. Unlike clear-cut concepts with stable definitions, culture is adaptable, with layers of significance that shift depending on the situation. It encompasses all that is socially shared and learned within a society, including beliefs, art, religion, values, norms, ideas, laws, knowledge, customs, and the capabilities acquired by individuals as members of that society. </a:t>
            </a:r>
          </a:p>
          <a:p>
            <a:pPr marL="0" indent="0" algn="just">
              <a:buNone/>
            </a:pPr>
            <a:r>
              <a:rPr lang="en-US" sz="2000" dirty="0" smtClean="0"/>
              <a:t>.</a:t>
            </a:r>
            <a:endParaRPr lang="en-US" sz="2000"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0"/>
            <a:ext cx="435292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4285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3" y="-381000"/>
            <a:ext cx="7924800" cy="1143000"/>
          </a:xfrm>
        </p:spPr>
        <p:txBody>
          <a:bodyPr/>
          <a:lstStyle/>
          <a:p>
            <a:r>
              <a:rPr lang="en-US" sz="2800" b="1" spc="30" dirty="0">
                <a:solidFill>
                  <a:srgbClr val="33CCFF"/>
                </a:solidFill>
                <a:latin typeface="Cambria" panose="02040503050406030204" pitchFamily="18" charset="0"/>
                <a:ea typeface="Cambria" panose="02040503050406030204" pitchFamily="18" charset="0"/>
                <a:cs typeface="+mn-cs"/>
              </a:rPr>
              <a:t>Masculinity vs. Femininity</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1977648"/>
              </p:ext>
            </p:extLst>
          </p:nvPr>
        </p:nvGraphicFramePr>
        <p:xfrm>
          <a:off x="29183" y="762000"/>
          <a:ext cx="9114817" cy="5408947"/>
        </p:xfrm>
        <a:graphic>
          <a:graphicData uri="http://schemas.openxmlformats.org/drawingml/2006/table">
            <a:tbl>
              <a:tblPr firstRow="1" bandRow="1">
                <a:tableStyleId>{5C22544A-7EE6-4342-B048-85BDC9FD1C3A}</a:tableStyleId>
              </a:tblPr>
              <a:tblGrid>
                <a:gridCol w="2453989"/>
                <a:gridCol w="2774629"/>
                <a:gridCol w="3886199"/>
              </a:tblGrid>
              <a:tr h="445490">
                <a:tc>
                  <a:txBody>
                    <a:bodyPr/>
                    <a:lstStyle/>
                    <a:p>
                      <a:pPr marL="0" algn="l" defTabSz="914400" rtl="0" eaLnBrk="1" latinLnBrk="0" hangingPunct="1"/>
                      <a:r>
                        <a:rPr lang="en-US" sz="1800" b="0" kern="1200" dirty="0" smtClean="0">
                          <a:solidFill>
                            <a:schemeClr val="dk1"/>
                          </a:solidFill>
                          <a:latin typeface="+mn-lt"/>
                          <a:ea typeface="+mn-ea"/>
                          <a:cs typeface="+mn-cs"/>
                        </a:rPr>
                        <a:t>Culture parameters</a:t>
                      </a:r>
                      <a:endParaRPr lang="en-US" sz="1800" b="0" kern="1200" dirty="0">
                        <a:solidFill>
                          <a:schemeClr val="dk1"/>
                        </a:solidFill>
                        <a:latin typeface="+mn-lt"/>
                        <a:ea typeface="+mn-ea"/>
                        <a:cs typeface="+mn-cs"/>
                      </a:endParaRPr>
                    </a:p>
                  </a:txBody>
                  <a:tcPr/>
                </a:tc>
                <a:tc>
                  <a:txBody>
                    <a:bodyPr/>
                    <a:lstStyle/>
                    <a:p>
                      <a:pPr marL="0" algn="l" defTabSz="914400" rtl="0" eaLnBrk="1" latinLnBrk="0" hangingPunct="1"/>
                      <a:r>
                        <a:rPr lang="en-US" sz="1800" b="0" kern="1200" dirty="0" smtClean="0">
                          <a:solidFill>
                            <a:schemeClr val="dk1"/>
                          </a:solidFill>
                          <a:latin typeface="+mn-lt"/>
                          <a:ea typeface="+mn-ea"/>
                          <a:cs typeface="+mn-cs"/>
                        </a:rPr>
                        <a:t>"Male" culture </a:t>
                      </a:r>
                      <a:endParaRPr lang="en-US" sz="1800" b="0" kern="1200" dirty="0">
                        <a:solidFill>
                          <a:schemeClr val="dk1"/>
                        </a:solidFill>
                        <a:latin typeface="+mn-lt"/>
                        <a:ea typeface="+mn-ea"/>
                        <a:cs typeface="+mn-cs"/>
                      </a:endParaRPr>
                    </a:p>
                  </a:txBody>
                  <a:tcPr/>
                </a:tc>
                <a:tc>
                  <a:txBody>
                    <a:bodyPr/>
                    <a:lstStyle/>
                    <a:p>
                      <a:pPr marL="0" algn="l" defTabSz="914400" rtl="0" eaLnBrk="1" latinLnBrk="0" hangingPunct="1"/>
                      <a:r>
                        <a:rPr lang="en-US" sz="1800" b="0" kern="1200" dirty="0" smtClean="0">
                          <a:solidFill>
                            <a:schemeClr val="dk1"/>
                          </a:solidFill>
                          <a:latin typeface="+mn-lt"/>
                          <a:ea typeface="+mn-ea"/>
                          <a:cs typeface="+mn-cs"/>
                        </a:rPr>
                        <a:t>"Female" culture</a:t>
                      </a:r>
                      <a:endParaRPr lang="en-US" sz="1800" b="0" kern="1200" dirty="0">
                        <a:solidFill>
                          <a:schemeClr val="dk1"/>
                        </a:solidFill>
                        <a:latin typeface="+mn-lt"/>
                        <a:ea typeface="+mn-ea"/>
                        <a:cs typeface="+mn-cs"/>
                      </a:endParaRPr>
                    </a:p>
                  </a:txBody>
                  <a:tcPr/>
                </a:tc>
              </a:tr>
              <a:tr h="697510">
                <a:tc>
                  <a:txBody>
                    <a:bodyPr/>
                    <a:lstStyle/>
                    <a:p>
                      <a:r>
                        <a:rPr lang="en-US" dirty="0" smtClean="0"/>
                        <a:t>The man and woman role</a:t>
                      </a:r>
                      <a:endParaRPr lang="en-US" dirty="0"/>
                    </a:p>
                  </a:txBody>
                  <a:tcPr/>
                </a:tc>
                <a:tc>
                  <a:txBody>
                    <a:bodyPr/>
                    <a:lstStyle/>
                    <a:p>
                      <a:r>
                        <a:rPr lang="en-US" dirty="0" smtClean="0"/>
                        <a:t>A man must earn money, a woman must raise children.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 man does not have to make a living; he can be engaged in raising children.</a:t>
                      </a:r>
                      <a:endParaRPr lang="en-US" dirty="0"/>
                    </a:p>
                  </a:txBody>
                  <a:tcPr/>
                </a:tc>
              </a:tr>
              <a:tr h="685800">
                <a:tc>
                  <a:txBody>
                    <a:bodyPr/>
                    <a:lstStyle/>
                    <a:p>
                      <a:r>
                        <a:rPr lang="en-US" dirty="0" smtClean="0"/>
                        <a:t>Domination</a:t>
                      </a:r>
                      <a:endParaRPr lang="en-US" dirty="0"/>
                    </a:p>
                  </a:txBody>
                  <a:tcPr/>
                </a:tc>
                <a:tc>
                  <a:txBody>
                    <a:bodyPr/>
                    <a:lstStyle/>
                    <a:p>
                      <a:r>
                        <a:rPr lang="en-US" dirty="0" smtClean="0"/>
                        <a:t>A man should dominate in any situation.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difference between the sexes does not affect the occupation of positions of power. </a:t>
                      </a:r>
                      <a:endParaRPr lang="en-US" dirty="0"/>
                    </a:p>
                  </a:txBody>
                  <a:tcPr/>
                </a:tc>
              </a:tr>
              <a:tr h="768927">
                <a:tc>
                  <a:txBody>
                    <a:bodyPr/>
                    <a:lstStyle/>
                    <a:p>
                      <a:r>
                        <a:rPr lang="en-US" dirty="0" smtClean="0"/>
                        <a:t>The main value</a:t>
                      </a:r>
                      <a:endParaRPr lang="en-US" dirty="0"/>
                    </a:p>
                  </a:txBody>
                  <a:tcPr/>
                </a:tc>
                <a:tc>
                  <a:txBody>
                    <a:bodyPr/>
                    <a:lstStyle/>
                    <a:p>
                      <a:r>
                        <a:rPr lang="en-US" dirty="0" smtClean="0"/>
                        <a:t>Success is the only thing that matters in life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Life quality</a:t>
                      </a:r>
                    </a:p>
                    <a:p>
                      <a:endParaRPr lang="en-US" dirty="0"/>
                    </a:p>
                  </a:txBody>
                  <a:tcPr/>
                </a:tc>
              </a:tr>
              <a:tr h="445490">
                <a:tc>
                  <a:txBody>
                    <a:bodyPr/>
                    <a:lstStyle/>
                    <a:p>
                      <a:r>
                        <a:rPr lang="en-US" dirty="0" smtClean="0"/>
                        <a:t>Life and 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Live for 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 to live</a:t>
                      </a:r>
                      <a:endParaRPr lang="en-US" dirty="0"/>
                    </a:p>
                  </a:txBody>
                  <a:tcPr/>
                </a:tc>
              </a:tr>
              <a:tr h="445490">
                <a:tc>
                  <a:txBody>
                    <a:bodyPr/>
                    <a:lstStyle/>
                    <a:p>
                      <a:r>
                        <a:rPr lang="en-US" dirty="0" smtClean="0"/>
                        <a:t>What is important.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Money and good material conditions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 and environment</a:t>
                      </a:r>
                    </a:p>
                    <a:p>
                      <a:endParaRPr lang="en-US" dirty="0"/>
                    </a:p>
                  </a:txBody>
                  <a:tcPr/>
                </a:tc>
              </a:tr>
              <a:tr h="445490">
                <a:tc>
                  <a:txBody>
                    <a:bodyPr/>
                    <a:lstStyle/>
                    <a:p>
                      <a:r>
                        <a:rPr lang="en-US" dirty="0" smtClean="0"/>
                        <a:t>Aspiration</a:t>
                      </a:r>
                      <a:endParaRPr lang="en-US" dirty="0"/>
                    </a:p>
                  </a:txBody>
                  <a:tcPr/>
                </a:tc>
                <a:tc>
                  <a:txBody>
                    <a:bodyPr/>
                    <a:lstStyle/>
                    <a:p>
                      <a:r>
                        <a:rPr lang="en-US" dirty="0" smtClean="0"/>
                        <a:t>Always be the best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Equality orientation, not trying to be better than others</a:t>
                      </a:r>
                      <a:endParaRPr lang="en-US" dirty="0"/>
                    </a:p>
                  </a:txBody>
                  <a:tcPr/>
                </a:tc>
              </a:tr>
              <a:tr h="445490">
                <a:tc>
                  <a:txBody>
                    <a:bodyPr/>
                    <a:lstStyle/>
                    <a:p>
                      <a:r>
                        <a:rPr lang="en-US" dirty="0" smtClean="0"/>
                        <a:t>Attitude towards freedom</a:t>
                      </a:r>
                      <a:endParaRPr lang="en-US" dirty="0"/>
                    </a:p>
                  </a:txBody>
                  <a:tcPr/>
                </a:tc>
                <a:tc>
                  <a:txBody>
                    <a:bodyPr/>
                    <a:lstStyle/>
                    <a:p>
                      <a:r>
                        <a:rPr lang="en-US" dirty="0" smtClean="0"/>
                        <a:t>Independence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Solidarity</a:t>
                      </a:r>
                      <a:endParaRPr lang="en-US" dirty="0"/>
                    </a:p>
                  </a:txBody>
                  <a:tcPr/>
                </a:tc>
              </a:tr>
              <a:tr h="445490">
                <a:tc>
                  <a:txBody>
                    <a:bodyPr/>
                    <a:lstStyle/>
                    <a:p>
                      <a:r>
                        <a:rPr lang="en-US" dirty="0" smtClean="0"/>
                        <a:t>Feeling</a:t>
                      </a:r>
                      <a:endParaRPr lang="en-US" dirty="0"/>
                    </a:p>
                  </a:txBody>
                  <a:tcPr/>
                </a:tc>
                <a:tc>
                  <a:txBody>
                    <a:bodyPr/>
                    <a:lstStyle/>
                    <a:p>
                      <a:r>
                        <a:rPr lang="en-US" dirty="0" smtClean="0"/>
                        <a:t>Respect those who have achieved success</a:t>
                      </a:r>
                      <a:endParaRPr lang="en-US" dirty="0"/>
                    </a:p>
                  </a:txBody>
                  <a:tcPr/>
                </a:tc>
                <a:tc>
                  <a:txBody>
                    <a:bodyPr/>
                    <a:lstStyle/>
                    <a:p>
                      <a:r>
                        <a:rPr lang="en-US" dirty="0" smtClean="0"/>
                        <a:t>Empathy for the losers </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48415425"/>
              </p:ext>
            </p:extLst>
          </p:nvPr>
        </p:nvGraphicFramePr>
        <p:xfrm>
          <a:off x="29183" y="6172200"/>
          <a:ext cx="9114817" cy="445490"/>
        </p:xfrm>
        <a:graphic>
          <a:graphicData uri="http://schemas.openxmlformats.org/drawingml/2006/table">
            <a:tbl>
              <a:tblPr firstRow="1" bandRow="1">
                <a:tableStyleId>{5C22544A-7EE6-4342-B048-85BDC9FD1C3A}</a:tableStyleId>
              </a:tblPr>
              <a:tblGrid>
                <a:gridCol w="2453989"/>
                <a:gridCol w="2774629"/>
                <a:gridCol w="3886199"/>
              </a:tblGrid>
              <a:tr h="445490">
                <a:tc>
                  <a:txBody>
                    <a:bodyPr/>
                    <a:lstStyle/>
                    <a:p>
                      <a:pPr marL="0" algn="l" defTabSz="914400" rtl="0" eaLnBrk="1" latinLnBrk="0" hangingPunct="1"/>
                      <a:r>
                        <a:rPr lang="en-US" sz="1800" b="0" kern="1200" dirty="0" smtClean="0">
                          <a:solidFill>
                            <a:schemeClr val="dk1"/>
                          </a:solidFill>
                          <a:latin typeface="+mn-lt"/>
                          <a:ea typeface="+mn-ea"/>
                          <a:cs typeface="+mn-cs"/>
                        </a:rPr>
                        <a:t>Making decisions</a:t>
                      </a:r>
                      <a:endParaRPr lang="en-US" sz="1800" b="0" kern="1200" dirty="0">
                        <a:solidFill>
                          <a:schemeClr val="dk1"/>
                        </a:solidFill>
                        <a:latin typeface="+mn-lt"/>
                        <a:ea typeface="+mn-ea"/>
                        <a:cs typeface="+mn-cs"/>
                      </a:endParaRPr>
                    </a:p>
                  </a:txBody>
                  <a:tcPr/>
                </a:tc>
                <a:tc>
                  <a:txBody>
                    <a:bodyPr/>
                    <a:lstStyle/>
                    <a:p>
                      <a:pPr marL="0" algn="l" defTabSz="914400" rtl="0" eaLnBrk="1" latinLnBrk="0" hangingPunct="1"/>
                      <a:r>
                        <a:rPr lang="en-US" sz="1800" b="0" kern="1200" dirty="0" smtClean="0">
                          <a:solidFill>
                            <a:schemeClr val="dk1"/>
                          </a:solidFill>
                          <a:latin typeface="+mn-lt"/>
                          <a:ea typeface="+mn-ea"/>
                          <a:cs typeface="+mn-cs"/>
                        </a:rPr>
                        <a:t>Logic</a:t>
                      </a:r>
                      <a:endParaRPr lang="en-US" sz="1800" b="0" kern="1200" dirty="0">
                        <a:solidFill>
                          <a:schemeClr val="dk1"/>
                        </a:solidFill>
                        <a:latin typeface="+mn-lt"/>
                        <a:ea typeface="+mn-ea"/>
                        <a:cs typeface="+mn-cs"/>
                      </a:endParaRPr>
                    </a:p>
                  </a:txBody>
                  <a:tcPr/>
                </a:tc>
                <a:tc>
                  <a:txBody>
                    <a:bodyPr/>
                    <a:lstStyle/>
                    <a:p>
                      <a:pPr marL="0" algn="l" defTabSz="914400" rtl="0" eaLnBrk="1" latinLnBrk="0" hangingPunct="1"/>
                      <a:r>
                        <a:rPr lang="en-US" sz="1800" b="0" kern="1200" dirty="0" smtClean="0">
                          <a:solidFill>
                            <a:schemeClr val="dk1"/>
                          </a:solidFill>
                          <a:latin typeface="+mn-lt"/>
                          <a:ea typeface="+mn-ea"/>
                          <a:cs typeface="+mn-cs"/>
                        </a:rPr>
                        <a:t>Intuition</a:t>
                      </a:r>
                      <a:endParaRPr lang="en-US" sz="1800" b="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522515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spc="30" dirty="0">
                <a:solidFill>
                  <a:srgbClr val="33CCFF"/>
                </a:solidFill>
                <a:latin typeface="Cambria" panose="02040503050406030204" pitchFamily="18" charset="0"/>
                <a:ea typeface="Cambria" panose="02040503050406030204" pitchFamily="18" charset="0"/>
                <a:cs typeface="+mn-cs"/>
              </a:rPr>
              <a:t>Long Term Vs. Short Term Orientation</a:t>
            </a:r>
          </a:p>
        </p:txBody>
      </p:sp>
      <p:pic>
        <p:nvPicPr>
          <p:cNvPr id="717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86286" y="1890933"/>
            <a:ext cx="7371428" cy="3533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3346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009" y="152400"/>
            <a:ext cx="7924800" cy="1143000"/>
          </a:xfrm>
        </p:spPr>
        <p:txBody>
          <a:bodyPr/>
          <a:lstStyle/>
          <a:p>
            <a:r>
              <a:rPr lang="en-US" sz="2800" b="1" spc="30" dirty="0">
                <a:solidFill>
                  <a:srgbClr val="33CCFF"/>
                </a:solidFill>
                <a:latin typeface="Cambria" panose="02040503050406030204" pitchFamily="18" charset="0"/>
                <a:ea typeface="Cambria" panose="02040503050406030204" pitchFamily="18" charset="0"/>
                <a:cs typeface="+mn-cs"/>
              </a:rPr>
              <a:t>Restraint vs. indulgence</a:t>
            </a: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239709405"/>
              </p:ext>
            </p:extLst>
          </p:nvPr>
        </p:nvGraphicFramePr>
        <p:xfrm>
          <a:off x="609600" y="2514600"/>
          <a:ext cx="7924800" cy="2661920"/>
        </p:xfrm>
        <a:graphic>
          <a:graphicData uri="http://schemas.openxmlformats.org/drawingml/2006/table">
            <a:tbl>
              <a:tblPr firstRow="1" bandRow="1">
                <a:tableStyleId>{5C22544A-7EE6-4342-B048-85BDC9FD1C3A}</a:tableStyleId>
              </a:tblPr>
              <a:tblGrid>
                <a:gridCol w="3962400"/>
                <a:gridCol w="3962400"/>
              </a:tblGrid>
              <a:tr h="370840">
                <a:tc>
                  <a:txBody>
                    <a:bodyPr/>
                    <a:lstStyle/>
                    <a:p>
                      <a:r>
                        <a:rPr lang="en-US" dirty="0" smtClean="0">
                          <a:solidFill>
                            <a:schemeClr val="bg1"/>
                          </a:solidFill>
                        </a:rPr>
                        <a:t>Restraint</a:t>
                      </a:r>
                      <a:endParaRPr lang="en-US" dirty="0">
                        <a:solidFill>
                          <a:schemeClr val="bg1"/>
                        </a:solidFill>
                      </a:endParaRPr>
                    </a:p>
                  </a:txBody>
                  <a:tcPr/>
                </a:tc>
                <a:tc>
                  <a:txBody>
                    <a:bodyPr/>
                    <a:lstStyle/>
                    <a:p>
                      <a:r>
                        <a:rPr lang="en-US" dirty="0" smtClean="0">
                          <a:solidFill>
                            <a:schemeClr val="bg1"/>
                          </a:solidFill>
                        </a:rPr>
                        <a:t>Indulgence </a:t>
                      </a:r>
                      <a:endParaRPr lang="en-US" dirty="0">
                        <a:solidFill>
                          <a:schemeClr val="bg1"/>
                        </a:solidFill>
                      </a:endParaRPr>
                    </a:p>
                  </a:txBody>
                  <a:tcPr/>
                </a:tc>
              </a:tr>
              <a:tr h="370840">
                <a:tc>
                  <a:txBody>
                    <a:bodyPr/>
                    <a:lstStyle/>
                    <a:p>
                      <a:pPr fontAlgn="base"/>
                      <a:r>
                        <a:rPr lang="en-US" sz="1800" b="0" i="0" kern="1200" dirty="0" smtClean="0">
                          <a:solidFill>
                            <a:schemeClr val="dk1"/>
                          </a:solidFill>
                          <a:effectLst/>
                          <a:latin typeface="+mn-lt"/>
                          <a:ea typeface="+mn-ea"/>
                          <a:cs typeface="+mn-cs"/>
                        </a:rPr>
                        <a:t>Gratification suppressed and regulated</a:t>
                      </a:r>
                      <a:endParaRPr lang="en-US" dirty="0"/>
                    </a:p>
                  </a:txBody>
                  <a:tcPr/>
                </a:tc>
                <a:tc>
                  <a:txBody>
                    <a:bodyPr/>
                    <a:lstStyle/>
                    <a:p>
                      <a:pPr fontAlgn="base"/>
                      <a:r>
                        <a:rPr lang="en-US" sz="1800" b="0" i="0" kern="1200" dirty="0" smtClean="0">
                          <a:solidFill>
                            <a:schemeClr val="dk1"/>
                          </a:solidFill>
                          <a:effectLst/>
                          <a:latin typeface="+mn-lt"/>
                          <a:ea typeface="+mn-ea"/>
                          <a:cs typeface="+mn-cs"/>
                        </a:rPr>
                        <a:t>Freely satisfy basic needs and </a:t>
                      </a:r>
                      <a:r>
                        <a:rPr lang="en-US" sz="1800" b="0" i="0" kern="1200" dirty="0" err="1" smtClean="0">
                          <a:solidFill>
                            <a:schemeClr val="dk1"/>
                          </a:solidFill>
                          <a:effectLst/>
                          <a:latin typeface="+mn-lt"/>
                          <a:ea typeface="+mn-ea"/>
                          <a:cs typeface="+mn-cs"/>
                        </a:rPr>
                        <a:t>behaviour</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Expects (material) reward for job done well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Cannot easily be motivated with material reward</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Easily feels treated unfair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Enjoys moment rather than uses time to compare with others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Status objects important, e.g. phone, laptop, watch, car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Objects need to fulfil purpose not status</a:t>
                      </a:r>
                    </a:p>
                  </a:txBody>
                  <a:tcPr/>
                </a:tc>
              </a:tr>
            </a:tbl>
          </a:graphicData>
        </a:graphic>
      </p:graphicFrame>
      <p:sp>
        <p:nvSpPr>
          <p:cNvPr id="6" name="Rectangle 5"/>
          <p:cNvSpPr/>
          <p:nvPr/>
        </p:nvSpPr>
        <p:spPr>
          <a:xfrm>
            <a:off x="685800" y="1295400"/>
            <a:ext cx="7848600" cy="923330"/>
          </a:xfrm>
          <a:prstGeom prst="rect">
            <a:avLst/>
          </a:prstGeom>
        </p:spPr>
        <p:txBody>
          <a:bodyPr wrap="square">
            <a:spAutoFit/>
          </a:bodyPr>
          <a:lstStyle/>
          <a:p>
            <a:r>
              <a:rPr lang="en-US" dirty="0"/>
              <a:t>The last dimension among Hofstede’s cultural dimensions is that of indulgence. Basically, the dimension aims to determine how indulged and engrossed people are in their personal life, happiness and feelings.</a:t>
            </a:r>
          </a:p>
        </p:txBody>
      </p:sp>
    </p:spTree>
    <p:extLst>
      <p:ext uri="{BB962C8B-B14F-4D97-AF65-F5344CB8AC3E}">
        <p14:creationId xmlns:p14="http://schemas.microsoft.com/office/powerpoint/2010/main" val="151585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924800" cy="1143000"/>
          </a:xfrm>
        </p:spPr>
        <p:txBody>
          <a:bodyPr/>
          <a:lstStyle/>
          <a:p>
            <a:r>
              <a:rPr lang="en-US" sz="3600" b="1" dirty="0" smtClean="0">
                <a:solidFill>
                  <a:srgbClr val="F3A10D"/>
                </a:solidFill>
              </a:rPr>
              <a:t>Elements </a:t>
            </a:r>
            <a:r>
              <a:rPr lang="en-US" sz="3600" b="1" dirty="0">
                <a:solidFill>
                  <a:srgbClr val="F3A10D"/>
                </a:solidFill>
              </a:rPr>
              <a:t>of culture</a:t>
            </a:r>
          </a:p>
        </p:txBody>
      </p:sp>
      <p:sp>
        <p:nvSpPr>
          <p:cNvPr id="4" name="Content Placeholder 3"/>
          <p:cNvSpPr>
            <a:spLocks noGrp="1"/>
          </p:cNvSpPr>
          <p:nvPr>
            <p:ph sz="quarter" idx="13"/>
          </p:nvPr>
        </p:nvSpPr>
        <p:spPr>
          <a:xfrm>
            <a:off x="685800" y="685800"/>
            <a:ext cx="5562600" cy="5715000"/>
          </a:xfrm>
        </p:spPr>
        <p:txBody>
          <a:bodyPr>
            <a:normAutofit lnSpcReduction="10000"/>
          </a:bodyPr>
          <a:lstStyle/>
          <a:p>
            <a:pPr algn="just">
              <a:buFont typeface="Wingdings" panose="05000000000000000000" pitchFamily="2" charset="2"/>
              <a:buChar char="v"/>
            </a:pPr>
            <a:r>
              <a:rPr lang="en-US" sz="1800" dirty="0">
                <a:latin typeface="Cambria" panose="02040503050406030204" pitchFamily="18" charset="0"/>
                <a:ea typeface="Cambria" panose="02040503050406030204" pitchFamily="18" charset="0"/>
              </a:rPr>
              <a:t>Culture is composed of numerous elements. The major elements of culture are symbols, language, norms, values, and artifacts. </a:t>
            </a:r>
            <a:endParaRPr lang="en-US" sz="1800" dirty="0" smtClean="0">
              <a:latin typeface="Cambria" panose="02040503050406030204" pitchFamily="18" charset="0"/>
              <a:ea typeface="Cambria" panose="02040503050406030204" pitchFamily="18" charset="0"/>
            </a:endParaRPr>
          </a:p>
          <a:p>
            <a:pPr algn="just">
              <a:buFont typeface="+mj-lt"/>
              <a:buAutoNum type="arabicPeriod"/>
            </a:pPr>
            <a:r>
              <a:rPr lang="en-US" sz="1800" b="1" dirty="0">
                <a:solidFill>
                  <a:srgbClr val="33CCFF"/>
                </a:solidFill>
                <a:latin typeface="Cambria" panose="02040503050406030204" pitchFamily="18" charset="0"/>
                <a:ea typeface="Cambria" panose="02040503050406030204" pitchFamily="18" charset="0"/>
              </a:rPr>
              <a:t>Language</a:t>
            </a:r>
            <a:r>
              <a:rPr lang="en-US" sz="1800" b="1" dirty="0" smtClean="0">
                <a:latin typeface="Cambria" panose="02040503050406030204" pitchFamily="18" charset="0"/>
                <a:ea typeface="Cambria" panose="02040503050406030204" pitchFamily="18" charset="0"/>
              </a:rPr>
              <a:t> </a:t>
            </a:r>
            <a:r>
              <a:rPr lang="en-US" sz="1800" dirty="0" smtClean="0">
                <a:latin typeface="Cambria" panose="02040503050406030204" pitchFamily="18" charset="0"/>
                <a:ea typeface="Cambria" panose="02040503050406030204" pitchFamily="18" charset="0"/>
              </a:rPr>
              <a:t> is </a:t>
            </a:r>
            <a:r>
              <a:rPr lang="en-US" sz="1800" dirty="0">
                <a:latin typeface="Cambria" panose="02040503050406030204" pitchFamily="18" charset="0"/>
                <a:ea typeface="Cambria" panose="02040503050406030204" pitchFamily="18" charset="0"/>
              </a:rPr>
              <a:t>an essential element of culture, playing a crucial role in shaping the way individuals and societies think, communicate, and interact with each other. Every culture has its unique language, and it is often deeply ingrained in its customs, traditions, and practices, providing individuals with a shared sense of identity and belonging.</a:t>
            </a:r>
          </a:p>
          <a:p>
            <a:pPr algn="just"/>
            <a:r>
              <a:rPr lang="en-US" sz="1800" dirty="0">
                <a:latin typeface="Cambria" panose="02040503050406030204" pitchFamily="18" charset="0"/>
                <a:ea typeface="Cambria" panose="02040503050406030204" pitchFamily="18" charset="0"/>
              </a:rPr>
              <a:t>Language can also influence the way in which individuals think and perceive the world around them. For example, some cultures have multiple words for a single concept or idea, while others may have words that are difficult to translate into other languages. These linguistic differences can shape the way in which individuals approach and interpret the world around them.</a:t>
            </a:r>
          </a:p>
          <a:p>
            <a:pPr marL="0" indent="0">
              <a:buNone/>
            </a:pPr>
            <a:r>
              <a:rPr lang="en-US" sz="1800" b="1" dirty="0" smtClean="0">
                <a:latin typeface="Cambria" panose="02040503050406030204" pitchFamily="18" charset="0"/>
                <a:ea typeface="Cambria" panose="02040503050406030204" pitchFamily="18" charset="0"/>
              </a:rPr>
              <a:t> </a:t>
            </a:r>
          </a:p>
        </p:txBody>
      </p:sp>
      <p:pic>
        <p:nvPicPr>
          <p:cNvPr id="8" name="Picture 7" descr="Word cloud graphic, showing various different langauges including French, English, Spanish, Korean and Arabic." title="Language word cloud"/>
          <p:cNvPicPr>
            <a:picLocks noChangeAspect="1"/>
          </p:cNvPicPr>
          <p:nvPr/>
        </p:nvPicPr>
        <p:blipFill>
          <a:blip r:embed="rId2"/>
          <a:srcRect/>
          <a:stretch>
            <a:fillRect/>
          </a:stretch>
        </p:blipFill>
        <p:spPr bwMode="auto">
          <a:xfrm>
            <a:off x="6248400" y="1785026"/>
            <a:ext cx="2906023" cy="2177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387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endParaRPr lang="en-US" sz="1800" dirty="0"/>
          </a:p>
          <a:p>
            <a:endParaRPr lang="en-US" dirty="0"/>
          </a:p>
        </p:txBody>
      </p:sp>
      <p:sp>
        <p:nvSpPr>
          <p:cNvPr id="9" name="Title 1"/>
          <p:cNvSpPr>
            <a:spLocks noGrp="1"/>
          </p:cNvSpPr>
          <p:nvPr>
            <p:ph type="title"/>
          </p:nvPr>
        </p:nvSpPr>
        <p:spPr>
          <a:xfrm>
            <a:off x="609600" y="-457200"/>
            <a:ext cx="7924800" cy="1143000"/>
          </a:xfrm>
        </p:spPr>
        <p:txBody>
          <a:bodyPr/>
          <a:lstStyle/>
          <a:p>
            <a:r>
              <a:rPr lang="en-US" sz="3600" b="1" dirty="0">
                <a:solidFill>
                  <a:srgbClr val="F3A10D"/>
                </a:solidFill>
              </a:rPr>
              <a:t>Elements of culture</a:t>
            </a:r>
          </a:p>
        </p:txBody>
      </p:sp>
      <p:sp>
        <p:nvSpPr>
          <p:cNvPr id="10" name="Content Placeholder 3"/>
          <p:cNvSpPr txBox="1">
            <a:spLocks/>
          </p:cNvSpPr>
          <p:nvPr/>
        </p:nvSpPr>
        <p:spPr>
          <a:xfrm>
            <a:off x="685800" y="685800"/>
            <a:ext cx="7924800" cy="41148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Arial" pitchFamily="34" charset="0"/>
              <a:buNone/>
            </a:pPr>
            <a:r>
              <a:rPr lang="en-US" sz="1800" b="1" dirty="0" smtClean="0">
                <a:latin typeface="Cambria" panose="02040503050406030204" pitchFamily="18" charset="0"/>
                <a:ea typeface="Cambria" panose="02040503050406030204" pitchFamily="18" charset="0"/>
              </a:rPr>
              <a:t> </a:t>
            </a:r>
          </a:p>
        </p:txBody>
      </p:sp>
      <p:sp>
        <p:nvSpPr>
          <p:cNvPr id="13" name="Content Placeholder 3"/>
          <p:cNvSpPr txBox="1">
            <a:spLocks/>
          </p:cNvSpPr>
          <p:nvPr/>
        </p:nvSpPr>
        <p:spPr>
          <a:xfrm>
            <a:off x="609600" y="762000"/>
            <a:ext cx="8023698" cy="5486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lvl="0" algn="just">
              <a:buFont typeface="+mj-lt"/>
              <a:buAutoNum type="arabicPeriod" startAt="2"/>
            </a:pPr>
            <a:r>
              <a:rPr lang="en-US" sz="1800" b="1" dirty="0">
                <a:solidFill>
                  <a:srgbClr val="33CCFF"/>
                </a:solidFill>
                <a:latin typeface="Cambria" panose="02040503050406030204" pitchFamily="18" charset="0"/>
                <a:ea typeface="Cambria" panose="02040503050406030204" pitchFamily="18" charset="0"/>
              </a:rPr>
              <a:t>Norms</a:t>
            </a:r>
            <a:r>
              <a:rPr lang="en-US" sz="1800" dirty="0" smtClean="0">
                <a:latin typeface="Cambria" panose="02040503050406030204" pitchFamily="18" charset="0"/>
                <a:ea typeface="Cambria" panose="02040503050406030204" pitchFamily="18" charset="0"/>
              </a:rPr>
              <a:t> </a:t>
            </a:r>
            <a:r>
              <a:rPr lang="en-US" sz="1600" dirty="0"/>
              <a:t>refer to the rules or expectations that are accepted and practiced within a culture. They guide and regulate appropriate behavior within a culture, group, or society, ensuring social cohesion and order. Norms can vary based on factors such as age, gender, religion, occupati</a:t>
            </a:r>
            <a:r>
              <a:rPr lang="en-US" sz="1800" dirty="0"/>
              <a:t>on, or ethnic background, and are considered fundamental building blocks of social structure, making them a key subject of sociological study</a:t>
            </a:r>
            <a:r>
              <a:rPr lang="en-US" sz="1800" dirty="0" smtClean="0"/>
              <a:t>.</a:t>
            </a:r>
            <a:r>
              <a:rPr lang="en-MY" sz="1800" dirty="0"/>
              <a:t> </a:t>
            </a:r>
            <a:r>
              <a:rPr lang="en-US" sz="1800" dirty="0" smtClean="0"/>
              <a:t>There are four main types of norms that help inform individuals about behaviors considered acceptable: </a:t>
            </a:r>
            <a:r>
              <a:rPr lang="en-US" sz="1800" b="1" dirty="0" smtClean="0"/>
              <a:t>folkways, mores, taboos,</a:t>
            </a:r>
            <a:r>
              <a:rPr lang="en-US" sz="1800" dirty="0" smtClean="0"/>
              <a:t> and </a:t>
            </a:r>
            <a:r>
              <a:rPr lang="en-US" sz="1800" b="1" dirty="0" smtClean="0"/>
              <a:t>laws.</a:t>
            </a:r>
            <a:endParaRPr lang="en-US" sz="1800" dirty="0" smtClean="0"/>
          </a:p>
          <a:p>
            <a:pPr lvl="1" algn="just">
              <a:buFont typeface="+mj-lt"/>
              <a:buAutoNum type="alphaLcPeriod"/>
            </a:pPr>
            <a:r>
              <a:rPr lang="en-US" sz="1800" b="1" dirty="0" smtClean="0"/>
              <a:t>Folkways</a:t>
            </a:r>
            <a:r>
              <a:rPr lang="en-US" sz="1800" dirty="0" smtClean="0"/>
              <a:t> </a:t>
            </a:r>
            <a:r>
              <a:rPr lang="en-US" sz="1800" dirty="0"/>
              <a:t>are informal practices that are learned and shared by members of a social </a:t>
            </a:r>
            <a:r>
              <a:rPr lang="en-US" sz="1800" dirty="0" smtClean="0"/>
              <a:t>group</a:t>
            </a:r>
            <a:r>
              <a:rPr lang="en-US" sz="1800" dirty="0"/>
              <a:t>, often referred to as "customs." These behaviors are not morally significant but are important for social acceptance. For example, in many cultures, shaking hands when greeting someone is a folkway. While not essential for moral conduct, failing to adhere to this custom might result in social awkwardness or a perception of rudeness. Folkways can differ among groups, but some customs may be widely embraced across a larger society.</a:t>
            </a:r>
          </a:p>
          <a:p>
            <a:pPr lvl="1" algn="just">
              <a:buFont typeface="+mj-lt"/>
              <a:buAutoNum type="alphaLcPeriod"/>
            </a:pPr>
            <a:r>
              <a:rPr lang="en-US" sz="1800" b="1" dirty="0"/>
              <a:t>Mores</a:t>
            </a:r>
            <a:r>
              <a:rPr lang="en-US" sz="1800" dirty="0"/>
              <a:t> are norms that are deeply rooted in a society's sense of morality, distinguishing between right and wrong. Violating a more is typically considered offensive and may lead to social condemnation. In some cases, a more violation may also be illegal, but this is not always the case. For instance, in many cultures, infidelity is considered morally wrong (a violation of mores), yet it may not be illegal. Conversely, acts like theft are both morally wrong and illegal, thus sanctioned by law.</a:t>
            </a:r>
          </a:p>
        </p:txBody>
      </p:sp>
    </p:spTree>
    <p:extLst>
      <p:ext uri="{BB962C8B-B14F-4D97-AF65-F5344CB8AC3E}">
        <p14:creationId xmlns:p14="http://schemas.microsoft.com/office/powerpoint/2010/main" val="34894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924800" cy="1143000"/>
          </a:xfrm>
        </p:spPr>
        <p:txBody>
          <a:bodyPr/>
          <a:lstStyle/>
          <a:p>
            <a:r>
              <a:rPr lang="en-US" sz="3200" b="1" dirty="0">
                <a:solidFill>
                  <a:srgbClr val="F3A10D"/>
                </a:solidFill>
              </a:rPr>
              <a:t>Elements of culture</a:t>
            </a:r>
            <a:endParaRPr lang="en-US" dirty="0"/>
          </a:p>
        </p:txBody>
      </p:sp>
      <p:sp>
        <p:nvSpPr>
          <p:cNvPr id="3" name="Content Placeholder 2"/>
          <p:cNvSpPr>
            <a:spLocks noGrp="1"/>
          </p:cNvSpPr>
          <p:nvPr>
            <p:ph sz="quarter" idx="13"/>
          </p:nvPr>
        </p:nvSpPr>
        <p:spPr>
          <a:xfrm>
            <a:off x="304800" y="838200"/>
            <a:ext cx="8534400" cy="5257800"/>
          </a:xfrm>
        </p:spPr>
        <p:txBody>
          <a:bodyPr>
            <a:normAutofit lnSpcReduction="10000"/>
          </a:bodyPr>
          <a:lstStyle/>
          <a:p>
            <a:pPr marL="800100" lvl="1" indent="-342900" algn="just">
              <a:lnSpc>
                <a:spcPct val="110000"/>
              </a:lnSpc>
              <a:buAutoNum type="alphaLcPeriod" startAt="3"/>
            </a:pPr>
            <a:r>
              <a:rPr lang="en-US" sz="1800" dirty="0" smtClean="0">
                <a:latin typeface="Cambria" panose="02040503050406030204" pitchFamily="18" charset="0"/>
                <a:ea typeface="Cambria" panose="02040503050406030204" pitchFamily="18" charset="0"/>
              </a:rPr>
              <a:t>Taboos </a:t>
            </a:r>
            <a:r>
              <a:rPr lang="en-US" sz="1800" dirty="0">
                <a:latin typeface="Cambria" panose="02040503050406030204" pitchFamily="18" charset="0"/>
                <a:ea typeface="Cambria" panose="02040503050406030204" pitchFamily="18" charset="0"/>
              </a:rPr>
              <a:t>refer to prohibitions against certain behaviors, activities, or relationships </a:t>
            </a:r>
            <a:r>
              <a:rPr lang="en-US" sz="1800" dirty="0" smtClean="0">
                <a:latin typeface="Cambria" panose="02040503050406030204" pitchFamily="18" charset="0"/>
                <a:ea typeface="Cambria" panose="02040503050406030204" pitchFamily="18" charset="0"/>
              </a:rPr>
              <a:t>that </a:t>
            </a:r>
            <a:r>
              <a:rPr lang="en-US" sz="1800" dirty="0">
                <a:latin typeface="Cambria" panose="02040503050406030204" pitchFamily="18" charset="0"/>
                <a:ea typeface="Cambria" panose="02040503050406030204" pitchFamily="18" charset="0"/>
              </a:rPr>
              <a:t>are considered unacceptable or forbidden by a culture. Unlike laws, taboos </a:t>
            </a:r>
            <a:r>
              <a:rPr lang="en-US" sz="1800" dirty="0" smtClean="0">
                <a:latin typeface="Cambria" panose="02040503050406030204" pitchFamily="18" charset="0"/>
                <a:ea typeface="Cambria" panose="02040503050406030204" pitchFamily="18" charset="0"/>
              </a:rPr>
              <a:t>are </a:t>
            </a:r>
            <a:r>
              <a:rPr lang="en-US" sz="1800" dirty="0">
                <a:latin typeface="Cambria" panose="02040503050406030204" pitchFamily="18" charset="0"/>
                <a:ea typeface="Cambria" panose="02040503050406030204" pitchFamily="18" charset="0"/>
              </a:rPr>
              <a:t>not written down but are passed down through socialization. Taboos serve to </a:t>
            </a:r>
            <a:r>
              <a:rPr lang="en-US" sz="1800" dirty="0" smtClean="0">
                <a:latin typeface="Cambria" panose="02040503050406030204" pitchFamily="18" charset="0"/>
                <a:ea typeface="Cambria" panose="02040503050406030204" pitchFamily="18" charset="0"/>
              </a:rPr>
              <a:t>maintain </a:t>
            </a:r>
            <a:r>
              <a:rPr lang="en-US" sz="1800" dirty="0">
                <a:latin typeface="Cambria" panose="02040503050406030204" pitchFamily="18" charset="0"/>
                <a:ea typeface="Cambria" panose="02040503050406030204" pitchFamily="18" charset="0"/>
              </a:rPr>
              <a:t>social order by restricting behaviors deemed harmful or inappropriate. </a:t>
            </a:r>
            <a:r>
              <a:rPr lang="en-US" sz="1800" dirty="0" smtClean="0">
                <a:latin typeface="Cambria" panose="02040503050406030204" pitchFamily="18" charset="0"/>
                <a:ea typeface="Cambria" panose="02040503050406030204" pitchFamily="18" charset="0"/>
              </a:rPr>
              <a:t>For </a:t>
            </a:r>
            <a:r>
              <a:rPr lang="en-US" sz="1800" dirty="0">
                <a:latin typeface="Cambria" panose="02040503050406030204" pitchFamily="18" charset="0"/>
                <a:ea typeface="Cambria" panose="02040503050406030204" pitchFamily="18" charset="0"/>
              </a:rPr>
              <a:t>example, in English culture, it is taboo to ask someone about their salary, </a:t>
            </a:r>
            <a:r>
              <a:rPr lang="en-US" sz="1800" dirty="0" smtClean="0">
                <a:latin typeface="Cambria" panose="02040503050406030204" pitchFamily="18" charset="0"/>
                <a:ea typeface="Cambria" panose="02040503050406030204" pitchFamily="18" charset="0"/>
              </a:rPr>
              <a:t>weight</a:t>
            </a:r>
            <a:r>
              <a:rPr lang="en-US" sz="1800" dirty="0">
                <a:latin typeface="Cambria" panose="02040503050406030204" pitchFamily="18" charset="0"/>
                <a:ea typeface="Cambria" panose="02040503050406030204" pitchFamily="18" charset="0"/>
              </a:rPr>
              <a:t>, or reasons for not being married. Such questions are seen as intrusive </a:t>
            </a:r>
            <a:r>
              <a:rPr lang="en-US" sz="1800" dirty="0" smtClean="0">
                <a:latin typeface="Cambria" panose="02040503050406030204" pitchFamily="18" charset="0"/>
                <a:ea typeface="Cambria" panose="02040503050406030204" pitchFamily="18" charset="0"/>
              </a:rPr>
              <a:t>and </a:t>
            </a:r>
            <a:r>
              <a:rPr lang="en-US" sz="1800" dirty="0">
                <a:latin typeface="Cambria" panose="02040503050406030204" pitchFamily="18" charset="0"/>
                <a:ea typeface="Cambria" panose="02040503050406030204" pitchFamily="18" charset="0"/>
              </a:rPr>
              <a:t>inappropriate, even though there may be no formal rules against asking </a:t>
            </a:r>
            <a:r>
              <a:rPr lang="en-US" sz="1800" dirty="0" smtClean="0">
                <a:latin typeface="Cambria" panose="02040503050406030204" pitchFamily="18" charset="0"/>
                <a:ea typeface="Cambria" panose="02040503050406030204" pitchFamily="18" charset="0"/>
              </a:rPr>
              <a:t>them.</a:t>
            </a:r>
          </a:p>
          <a:p>
            <a:pPr marL="800100" lvl="1" indent="-342900" algn="just">
              <a:lnSpc>
                <a:spcPct val="110000"/>
              </a:lnSpc>
              <a:buAutoNum type="alphaLcPeriod" startAt="3"/>
            </a:pPr>
            <a:r>
              <a:rPr lang="en-US" sz="1800" dirty="0" smtClean="0">
                <a:latin typeface="Cambria" panose="02040503050406030204" pitchFamily="18" charset="0"/>
                <a:ea typeface="Cambria" panose="02040503050406030204" pitchFamily="18" charset="0"/>
              </a:rPr>
              <a:t>Laws </a:t>
            </a:r>
            <a:r>
              <a:rPr lang="en-US" sz="1800" dirty="0">
                <a:latin typeface="Cambria" panose="02040503050406030204" pitchFamily="18" charset="0"/>
                <a:ea typeface="Cambria" panose="02040503050406030204" pitchFamily="18" charset="0"/>
              </a:rPr>
              <a:t>are formal rules enacted by the state and enforced by legal institutions. They represent the codification of certain norms, especially those that are essential for the functioning of society. For example, child abuse is both a taboo and a criminal offense, as it violates deeply held moral standards and is prohibited by law. However, not all mores are codified into law; for example, a man walking shirtless in public might be considered offensive in some cultures (a violation of mores), but it is not illegal</a:t>
            </a:r>
          </a:p>
          <a:p>
            <a:pPr marL="0" lvl="0" indent="0" algn="just">
              <a:buNone/>
            </a:pPr>
            <a:endParaRPr lang="en-US" sz="1600" b="1" dirty="0" smtClean="0"/>
          </a:p>
          <a:p>
            <a:pPr marL="0" lvl="0" indent="0" algn="just">
              <a:buNone/>
            </a:pPr>
            <a:endParaRPr lang="en-US" sz="1600" b="1" dirty="0"/>
          </a:p>
          <a:p>
            <a:endParaRPr lang="en-US" sz="1200" dirty="0"/>
          </a:p>
          <a:p>
            <a:endParaRPr lang="en-US" dirty="0"/>
          </a:p>
        </p:txBody>
      </p:sp>
    </p:spTree>
    <p:extLst>
      <p:ext uri="{BB962C8B-B14F-4D97-AF65-F5344CB8AC3E}">
        <p14:creationId xmlns:p14="http://schemas.microsoft.com/office/powerpoint/2010/main" val="106295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924800" cy="1143000"/>
          </a:xfrm>
        </p:spPr>
        <p:txBody>
          <a:bodyPr/>
          <a:lstStyle/>
          <a:p>
            <a:r>
              <a:rPr lang="en-US" sz="2800" b="1" dirty="0">
                <a:solidFill>
                  <a:srgbClr val="F3A10D"/>
                </a:solidFill>
              </a:rPr>
              <a:t>Elements of culture</a:t>
            </a:r>
            <a:endParaRPr lang="en-US" dirty="0"/>
          </a:p>
        </p:txBody>
      </p:sp>
      <p:sp>
        <p:nvSpPr>
          <p:cNvPr id="3" name="Content Placeholder 2"/>
          <p:cNvSpPr>
            <a:spLocks noGrp="1"/>
          </p:cNvSpPr>
          <p:nvPr>
            <p:ph sz="quarter" idx="13"/>
          </p:nvPr>
        </p:nvSpPr>
        <p:spPr>
          <a:xfrm>
            <a:off x="609600" y="685800"/>
            <a:ext cx="7924800" cy="5257800"/>
          </a:xfrm>
        </p:spPr>
        <p:txBody>
          <a:bodyPr>
            <a:normAutofit/>
          </a:bodyPr>
          <a:lstStyle/>
          <a:p>
            <a:pPr algn="just">
              <a:lnSpc>
                <a:spcPct val="90000"/>
              </a:lnSpc>
              <a:buFont typeface="+mj-lt"/>
              <a:buAutoNum type="arabicPeriod" startAt="3"/>
            </a:pPr>
            <a:r>
              <a:rPr lang="en-US" sz="1600" b="1" dirty="0">
                <a:solidFill>
                  <a:srgbClr val="33CCFF"/>
                </a:solidFill>
                <a:latin typeface="Cambria" panose="02040503050406030204" pitchFamily="18" charset="0"/>
                <a:ea typeface="Cambria" panose="02040503050406030204" pitchFamily="18" charset="0"/>
              </a:rPr>
              <a:t>Values </a:t>
            </a:r>
            <a:r>
              <a:rPr lang="en-US" sz="1600" dirty="0">
                <a:latin typeface="Cambria" panose="02040503050406030204" pitchFamily="18" charset="0"/>
                <a:ea typeface="Cambria" panose="02040503050406030204" pitchFamily="18" charset="0"/>
              </a:rPr>
              <a:t>are deeply held assumptions that is shared by members of a particular culture, guiding their behaviors, decisions, and judgments. These values represent what a society collectively views as important, desirable, and morally right. They influence how individuals within that culture interact with one another, perceive the world, and make choices in various aspects of life, including family, work, education, and social relationships. For example, in many Western cultures, individualism is a core cultural value, emphasizing personal autonomy and self-reliance. In contrast, in many Asian cultures, collectivism is a key value, where the well-being of the group, such as family or community, takes precedence over individual </a:t>
            </a:r>
            <a:r>
              <a:rPr lang="en-US" sz="1600" dirty="0" smtClean="0">
                <a:latin typeface="Cambria" panose="02040503050406030204" pitchFamily="18" charset="0"/>
                <a:ea typeface="Cambria" panose="02040503050406030204" pitchFamily="18" charset="0"/>
              </a:rPr>
              <a:t>desires.</a:t>
            </a:r>
          </a:p>
          <a:p>
            <a:pPr algn="just">
              <a:lnSpc>
                <a:spcPct val="90000"/>
              </a:lnSpc>
              <a:buFont typeface="+mj-lt"/>
              <a:buAutoNum type="arabicPeriod" startAt="3"/>
            </a:pPr>
            <a:r>
              <a:rPr lang="en-US" sz="1600" b="1" dirty="0" smtClean="0">
                <a:solidFill>
                  <a:srgbClr val="33CCFF"/>
                </a:solidFill>
                <a:latin typeface="Cambria" panose="02040503050406030204" pitchFamily="18" charset="0"/>
                <a:ea typeface="Cambria" panose="02040503050406030204" pitchFamily="18" charset="0"/>
              </a:rPr>
              <a:t>Artifacts</a:t>
            </a:r>
            <a:r>
              <a:rPr lang="en-US" sz="1600" dirty="0" smtClean="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are objects created by humans that reflect specific cultural moments or practices. These items, when discovered, provide valuable insights into the society that made or used them. Archaeologists have uncovered numerous artifacts from ancient societies, each offering a glimpse into the lives, beliefs, and practices of the people who created </a:t>
            </a:r>
            <a:r>
              <a:rPr lang="en-US" sz="1600" dirty="0" smtClean="0">
                <a:latin typeface="Cambria" panose="02040503050406030204" pitchFamily="18" charset="0"/>
                <a:ea typeface="Cambria" panose="02040503050406030204" pitchFamily="18" charset="0"/>
              </a:rPr>
              <a:t>them.</a:t>
            </a:r>
          </a:p>
          <a:p>
            <a:pPr algn="just">
              <a:lnSpc>
                <a:spcPct val="90000"/>
              </a:lnSpc>
            </a:pPr>
            <a:r>
              <a:rPr lang="en-US" sz="1600" dirty="0" smtClean="0">
                <a:latin typeface="Cambria" panose="02040503050406030204" pitchFamily="18" charset="0"/>
                <a:ea typeface="Cambria" panose="02040503050406030204" pitchFamily="18" charset="0"/>
              </a:rPr>
              <a:t>Cultural </a:t>
            </a:r>
            <a:r>
              <a:rPr lang="en-US" sz="1600" dirty="0">
                <a:latin typeface="Cambria" panose="02040503050406030204" pitchFamily="18" charset="0"/>
                <a:ea typeface="Cambria" panose="02040503050406030204" pitchFamily="18" charset="0"/>
              </a:rPr>
              <a:t>artifacts are significant because they contain vital information about the people and the culture to which they relate or in which they were used. These artifacts can be economic, political, religious, or social in nature, as long as they are representative of the society from which they originated. For example, an ancient coin might reveal information about a civilization's economy and trade, while a religious idol might provide insights into their spiritual beliefs and rituals</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0017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924800" cy="1143000"/>
          </a:xfrm>
        </p:spPr>
        <p:txBody>
          <a:bodyPr/>
          <a:lstStyle/>
          <a:p>
            <a:r>
              <a:rPr lang="en-US" sz="3600" b="1" dirty="0">
                <a:solidFill>
                  <a:srgbClr val="F3A10D"/>
                </a:solidFill>
              </a:rPr>
              <a:t>Characteristics of Culture</a:t>
            </a:r>
          </a:p>
        </p:txBody>
      </p:sp>
      <p:sp>
        <p:nvSpPr>
          <p:cNvPr id="3" name="Content Placeholder 2"/>
          <p:cNvSpPr>
            <a:spLocks noGrp="1"/>
          </p:cNvSpPr>
          <p:nvPr>
            <p:ph sz="quarter" idx="13"/>
          </p:nvPr>
        </p:nvSpPr>
        <p:spPr>
          <a:xfrm>
            <a:off x="609600" y="838200"/>
            <a:ext cx="8077200" cy="5257800"/>
          </a:xfrm>
        </p:spPr>
        <p:txBody>
          <a:bodyPr>
            <a:normAutofit/>
          </a:bodyPr>
          <a:lstStyle/>
          <a:p>
            <a:pPr marL="0" indent="0" algn="just">
              <a:buNone/>
            </a:pPr>
            <a:r>
              <a:rPr lang="en-US" dirty="0">
                <a:latin typeface="Cambria" panose="02040503050406030204" pitchFamily="18" charset="0"/>
                <a:ea typeface="Cambria" panose="02040503050406030204" pitchFamily="18" charset="0"/>
              </a:rPr>
              <a:t>Some of the important characteristics of culture are:</a:t>
            </a:r>
          </a:p>
          <a:p>
            <a:pPr algn="just">
              <a:buFont typeface="+mj-lt"/>
              <a:buAutoNum type="arabicPeriod"/>
            </a:pPr>
            <a:r>
              <a:rPr lang="en-US" b="1" dirty="0">
                <a:solidFill>
                  <a:srgbClr val="33CCFF"/>
                </a:solidFill>
                <a:latin typeface="Cambria" panose="02040503050406030204" pitchFamily="18" charset="0"/>
                <a:ea typeface="Cambria" panose="02040503050406030204" pitchFamily="18" charset="0"/>
              </a:rPr>
              <a:t>Culture is Learned: </a:t>
            </a:r>
            <a:r>
              <a:rPr lang="en-US" dirty="0">
                <a:latin typeface="Cambria" panose="02040503050406030204" pitchFamily="18" charset="0"/>
                <a:ea typeface="Cambria" panose="02040503050406030204" pitchFamily="18" charset="0"/>
              </a:rPr>
              <a:t>Culture represents the behaviors and ways of life of a particular group. It is not innate but acquired through interactions with family, friends, teachers, and social media. Individuals learn cultural practices, such as dressing, behaving, and eating, from their environment.</a:t>
            </a:r>
          </a:p>
          <a:p>
            <a:pPr algn="just">
              <a:buFont typeface="+mj-lt"/>
              <a:buAutoNum type="arabicPeriod"/>
            </a:pPr>
            <a:r>
              <a:rPr lang="en-US" b="1" dirty="0">
                <a:solidFill>
                  <a:srgbClr val="33CCFF"/>
                </a:solidFill>
                <a:latin typeface="Cambria" panose="02040503050406030204" pitchFamily="18" charset="0"/>
                <a:ea typeface="Cambria" panose="02040503050406030204" pitchFamily="18" charset="0"/>
              </a:rPr>
              <a:t>Culture is Shared: </a:t>
            </a:r>
            <a:r>
              <a:rPr lang="en-US" dirty="0">
                <a:latin typeface="Cambria" panose="02040503050406030204" pitchFamily="18" charset="0"/>
                <a:ea typeface="Cambria" panose="02040503050406030204" pitchFamily="18" charset="0"/>
              </a:rPr>
              <a:t>Culture exists within a society and cannot be possessed by an individual alone. Members of a society share common values, ideas, and perceptions, which shape their collective cultural identity. This shared culture helps individuals act in socially appropriate ways and understand each other's actions. However, multiple cultural subgroups coexist within any society.</a:t>
            </a:r>
          </a:p>
          <a:p>
            <a:pPr algn="just">
              <a:buFont typeface="+mj-lt"/>
              <a:buAutoNum type="arabicPeriod"/>
            </a:pPr>
            <a:r>
              <a:rPr lang="en-US" b="1" dirty="0">
                <a:solidFill>
                  <a:srgbClr val="33CCFF"/>
                </a:solidFill>
                <a:latin typeface="Cambria" panose="02040503050406030204" pitchFamily="18" charset="0"/>
                <a:ea typeface="Cambria" panose="02040503050406030204" pitchFamily="18" charset="0"/>
              </a:rPr>
              <a:t>Culture is Transmitted: </a:t>
            </a:r>
            <a:r>
              <a:rPr lang="en-US" dirty="0">
                <a:latin typeface="Cambria" panose="02040503050406030204" pitchFamily="18" charset="0"/>
                <a:ea typeface="Cambria" panose="02040503050406030204" pitchFamily="18" charset="0"/>
              </a:rPr>
              <a:t>Culture is passed from one generation to the next through language, imitation, and instruction. Unlike genetic traits, cultural traits are learned and transmitted </a:t>
            </a:r>
            <a:r>
              <a:rPr lang="en-US" dirty="0" smtClean="0">
                <a:latin typeface="Cambria" panose="02040503050406030204" pitchFamily="18" charset="0"/>
                <a:ea typeface="Cambria" panose="02040503050406030204" pitchFamily="18" charset="0"/>
              </a:rPr>
              <a:t>socially.</a:t>
            </a:r>
          </a:p>
          <a:p>
            <a:pPr algn="just">
              <a:buFont typeface="+mj-lt"/>
              <a:buAutoNum type="arabicPeriod"/>
            </a:pPr>
            <a:r>
              <a:rPr lang="en-US" b="1" dirty="0">
                <a:solidFill>
                  <a:srgbClr val="33CCFF"/>
                </a:solidFill>
                <a:latin typeface="Cambria" panose="02040503050406030204" pitchFamily="18" charset="0"/>
                <a:ea typeface="Cambria" panose="02040503050406030204" pitchFamily="18" charset="0"/>
              </a:rPr>
              <a:t>Culture is Dynamic: </a:t>
            </a:r>
            <a:r>
              <a:rPr lang="en-US" dirty="0">
                <a:latin typeface="Cambria" panose="02040503050406030204" pitchFamily="18" charset="0"/>
                <a:ea typeface="Cambria" panose="02040503050406030204" pitchFamily="18" charset="0"/>
              </a:rPr>
              <a:t>While culture is relatively stable, it evolves over time through interactions and exchanges with other cultures. Changes in one aspect of culture often lead to adjustments across the entire cultural system, allowing it to adapt to new contexts.</a:t>
            </a:r>
          </a:p>
          <a:p>
            <a:endParaRPr lang="en-US" dirty="0"/>
          </a:p>
        </p:txBody>
      </p:sp>
    </p:spTree>
    <p:extLst>
      <p:ext uri="{BB962C8B-B14F-4D97-AF65-F5344CB8AC3E}">
        <p14:creationId xmlns:p14="http://schemas.microsoft.com/office/powerpoint/2010/main" val="107006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924800" cy="1143000"/>
          </a:xfrm>
        </p:spPr>
        <p:txBody>
          <a:bodyPr/>
          <a:lstStyle/>
          <a:p>
            <a:r>
              <a:rPr lang="en-US" sz="3600" b="1" dirty="0">
                <a:solidFill>
                  <a:srgbClr val="F3A10D"/>
                </a:solidFill>
              </a:rPr>
              <a:t>Characteristics of Culture</a:t>
            </a:r>
          </a:p>
        </p:txBody>
      </p:sp>
      <p:sp>
        <p:nvSpPr>
          <p:cNvPr id="3" name="Content Placeholder 2"/>
          <p:cNvSpPr>
            <a:spLocks noGrp="1"/>
          </p:cNvSpPr>
          <p:nvPr>
            <p:ph sz="quarter" idx="13"/>
          </p:nvPr>
        </p:nvSpPr>
        <p:spPr>
          <a:xfrm>
            <a:off x="381000" y="990600"/>
            <a:ext cx="8153400" cy="5105400"/>
          </a:xfrm>
        </p:spPr>
        <p:txBody>
          <a:bodyPr>
            <a:normAutofit/>
          </a:bodyPr>
          <a:lstStyle/>
          <a:p>
            <a:pPr algn="just">
              <a:buFont typeface="+mj-lt"/>
              <a:buAutoNum type="arabicPeriod" startAt="5"/>
            </a:pPr>
            <a:r>
              <a:rPr lang="en-US" b="1" dirty="0">
                <a:solidFill>
                  <a:srgbClr val="33CCFF"/>
                </a:solidFill>
                <a:latin typeface="Cambria" panose="02040503050406030204" pitchFamily="18" charset="0"/>
                <a:ea typeface="Cambria" panose="02040503050406030204" pitchFamily="18" charset="0"/>
              </a:rPr>
              <a:t>Culture is Accumulative: </a:t>
            </a:r>
            <a:r>
              <a:rPr lang="en-US" sz="1800" dirty="0">
                <a:latin typeface="Cambria" panose="02040503050406030204" pitchFamily="18" charset="0"/>
                <a:ea typeface="Cambria" panose="02040503050406030204" pitchFamily="18" charset="0"/>
              </a:rPr>
              <a:t>Culture develops gradually, incorporating beliefs, art, morals, and knowledge accumulated over time. It builds upon past achievements and continues to evolve, forming a "growing whole" that influences future advancements.</a:t>
            </a:r>
          </a:p>
          <a:p>
            <a:pPr algn="just">
              <a:buFont typeface="+mj-lt"/>
              <a:buAutoNum type="arabicPeriod" startAt="5"/>
            </a:pPr>
            <a:r>
              <a:rPr lang="en-US" b="1" dirty="0">
                <a:solidFill>
                  <a:srgbClr val="33CCFF"/>
                </a:solidFill>
                <a:latin typeface="Cambria" panose="02040503050406030204" pitchFamily="18" charset="0"/>
                <a:ea typeface="Cambria" panose="02040503050406030204" pitchFamily="18" charset="0"/>
              </a:rPr>
              <a:t>Culture is Based on Symbols: </a:t>
            </a:r>
            <a:r>
              <a:rPr lang="en-US" sz="1800" dirty="0">
                <a:latin typeface="Cambria" panose="02040503050406030204" pitchFamily="18" charset="0"/>
                <a:ea typeface="Cambria" panose="02040503050406030204" pitchFamily="18" charset="0"/>
              </a:rPr>
              <a:t>Symbols—such as words, objects, gestures, or images—are crucial to culture. They represent meanings beyond themselves and are used to communicate. For instance, a red octagonal sign means "stop," while symbols like the Confederate flag can have varied interpretations, such as pride or racial oppression.</a:t>
            </a:r>
          </a:p>
          <a:p>
            <a:pPr algn="just">
              <a:buFont typeface="+mj-lt"/>
              <a:buAutoNum type="arabicPeriod" startAt="5"/>
            </a:pPr>
            <a:r>
              <a:rPr lang="en-US" b="1" dirty="0">
                <a:solidFill>
                  <a:srgbClr val="33CCFF"/>
                </a:solidFill>
                <a:latin typeface="Cambria" panose="02040503050406030204" pitchFamily="18" charset="0"/>
                <a:ea typeface="Cambria" panose="02040503050406030204" pitchFamily="18" charset="0"/>
              </a:rPr>
              <a:t>Culture can be Ethnocentric: </a:t>
            </a:r>
            <a:r>
              <a:rPr lang="en-US" sz="1800" dirty="0">
                <a:latin typeface="Cambria" panose="02040503050406030204" pitchFamily="18" charset="0"/>
                <a:ea typeface="Cambria" panose="02040503050406030204" pitchFamily="18" charset="0"/>
              </a:rPr>
              <a:t>Ethnocentrism is the belief that one's own cultural practices and background are superior to others. It involves viewing the world from one's own cultural perspective and considering other cultures as inferior or incorrect. </a:t>
            </a:r>
            <a:r>
              <a:rPr lang="en-US" sz="1800" dirty="0" err="1">
                <a:latin typeface="Cambria" panose="02040503050406030204" pitchFamily="18" charset="0"/>
                <a:ea typeface="Cambria" panose="02040503050406030204" pitchFamily="18" charset="0"/>
              </a:rPr>
              <a:t>Ethnocentrists</a:t>
            </a:r>
            <a:r>
              <a:rPr lang="en-US" sz="1800" dirty="0">
                <a:latin typeface="Cambria" panose="02040503050406030204" pitchFamily="18" charset="0"/>
                <a:ea typeface="Cambria" panose="02040503050406030204" pitchFamily="18" charset="0"/>
              </a:rPr>
              <a:t> often see their cultural norms as the standard and view different behaviors as strange or wrong.</a:t>
            </a:r>
          </a:p>
          <a:p>
            <a:pPr marL="0" indent="0">
              <a:buNone/>
            </a:pPr>
            <a:endParaRPr lang="en-US" sz="2000" dirty="0"/>
          </a:p>
          <a:p>
            <a:pPr marL="0" indent="0">
              <a:buNone/>
            </a:pPr>
            <a:endParaRPr lang="en-US" sz="2000" dirty="0"/>
          </a:p>
          <a:p>
            <a:pPr algn="just">
              <a:buFont typeface="+mj-lt"/>
              <a:buAutoNum type="arabicPeriod"/>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0561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24800" cy="1143000"/>
          </a:xfrm>
        </p:spPr>
        <p:txBody>
          <a:bodyPr/>
          <a:lstStyle/>
          <a:p>
            <a:r>
              <a:rPr lang="en-US" sz="2800" b="1" dirty="0" smtClean="0">
                <a:solidFill>
                  <a:srgbClr val="F3A10D"/>
                </a:solidFill>
              </a:rPr>
              <a:t>Popular culture</a:t>
            </a:r>
            <a:endParaRPr lang="en-US" dirty="0"/>
          </a:p>
        </p:txBody>
      </p:sp>
      <p:sp>
        <p:nvSpPr>
          <p:cNvPr id="3" name="Content Placeholder 2"/>
          <p:cNvSpPr>
            <a:spLocks noGrp="1"/>
          </p:cNvSpPr>
          <p:nvPr>
            <p:ph sz="quarter" idx="13"/>
          </p:nvPr>
        </p:nvSpPr>
        <p:spPr>
          <a:xfrm>
            <a:off x="609600" y="1066800"/>
            <a:ext cx="8077200" cy="5257800"/>
          </a:xfrm>
        </p:spPr>
        <p:txBody>
          <a:bodyPr>
            <a:normAutofit/>
          </a:bodyPr>
          <a:lstStyle/>
          <a:p>
            <a:pPr marL="0" indent="0" algn="just">
              <a:buNone/>
            </a:pPr>
            <a:r>
              <a:rPr lang="en-US" dirty="0" smtClean="0"/>
              <a:t>Popular (Pop) </a:t>
            </a:r>
            <a:r>
              <a:rPr lang="en-US" dirty="0"/>
              <a:t>culture refers to the set of ideas, practices, images, and phenomena that are prevalent and widely accepted within a society at a given point in time. It encompasses various aspects of daily life, including entertainment, fashion, music, sports, and technology, reflecting the shared interests and preferences of the general public. Popular culture is dynamic and evolves over time, influenced by social, political, and technological developments, making it a key area of study within the realm of social science</a:t>
            </a:r>
            <a:r>
              <a:rPr lang="en-US" dirty="0" smtClean="0"/>
              <a:t>.</a:t>
            </a:r>
          </a:p>
          <a:p>
            <a:pPr marL="0" indent="0" algn="just">
              <a:buNone/>
            </a:pPr>
            <a:r>
              <a:rPr lang="en-US" dirty="0" smtClean="0"/>
              <a:t>Early </a:t>
            </a:r>
            <a:r>
              <a:rPr lang="en-US" dirty="0"/>
              <a:t>popular culture emerged from oral traditions and rituals that shaped communal identities, transmitting values across </a:t>
            </a:r>
            <a:r>
              <a:rPr lang="en-US" dirty="0" smtClean="0"/>
              <a:t>generations. Industrial revolution and urbanization blended </a:t>
            </a:r>
            <a:r>
              <a:rPr lang="en-US" dirty="0"/>
              <a:t>diverse cultural </a:t>
            </a:r>
            <a:r>
              <a:rPr lang="en-US" dirty="0" smtClean="0"/>
              <a:t>practices. The </a:t>
            </a:r>
            <a:r>
              <a:rPr lang="en-US" dirty="0"/>
              <a:t>20th century saw radio and television expand the reach of popular culture, introducing new cultural forms and global influence</a:t>
            </a:r>
            <a:r>
              <a:rPr lang="en-US" dirty="0" smtClean="0"/>
              <a:t>.</a:t>
            </a:r>
          </a:p>
          <a:p>
            <a:pPr marL="0" indent="0" algn="just">
              <a:buNone/>
            </a:pPr>
            <a:r>
              <a:rPr lang="en-US" dirty="0"/>
              <a:t>Film, television, music, dance, and literature are central to popular culture, shaping societal conversations and cultural </a:t>
            </a:r>
            <a:r>
              <a:rPr lang="en-US" dirty="0" smtClean="0"/>
              <a:t>movements. Fashion </a:t>
            </a:r>
            <a:r>
              <a:rPr lang="en-US" dirty="0"/>
              <a:t>reflects and influences societal values, acting as a form of cultural </a:t>
            </a:r>
            <a:r>
              <a:rPr lang="en-US" dirty="0" smtClean="0"/>
              <a:t>symbolism. Sports </a:t>
            </a:r>
            <a:r>
              <a:rPr lang="en-US" dirty="0"/>
              <a:t>mirror societal values and foster global unity, with major events like the FIFA World Cup reflecting social dynamics.</a:t>
            </a:r>
          </a:p>
          <a:p>
            <a:endParaRPr lang="en-US" dirty="0"/>
          </a:p>
          <a:p>
            <a:pPr algn="just"/>
            <a:endParaRPr lang="en-US" dirty="0" smtClean="0"/>
          </a:p>
          <a:p>
            <a:endParaRPr lang="en-US" dirty="0"/>
          </a:p>
        </p:txBody>
      </p:sp>
    </p:spTree>
    <p:extLst>
      <p:ext uri="{BB962C8B-B14F-4D97-AF65-F5344CB8AC3E}">
        <p14:creationId xmlns:p14="http://schemas.microsoft.com/office/powerpoint/2010/main" val="932437394"/>
      </p:ext>
    </p:extLst>
  </p:cSld>
  <p:clrMapOvr>
    <a:masterClrMapping/>
  </p:clrMapOvr>
</p:sld>
</file>

<file path=ppt/theme/theme1.xml><?xml version="1.0" encoding="utf-8"?>
<a:theme xmlns:a="http://schemas.openxmlformats.org/drawingml/2006/main" name="Horiz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39791</TotalTime>
  <Words>2132</Words>
  <Application>Microsoft Office PowerPoint</Application>
  <PresentationFormat>On-screen Show (4:3)</PresentationFormat>
  <Paragraphs>185</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Horizon</vt:lpstr>
      <vt:lpstr>PowerPoint Presentation</vt:lpstr>
      <vt:lpstr>         Culture</vt:lpstr>
      <vt:lpstr>Elements of culture</vt:lpstr>
      <vt:lpstr>Elements of culture</vt:lpstr>
      <vt:lpstr>Elements of culture</vt:lpstr>
      <vt:lpstr>Elements of culture</vt:lpstr>
      <vt:lpstr>Characteristics of Culture</vt:lpstr>
      <vt:lpstr>Characteristics of Culture</vt:lpstr>
      <vt:lpstr>Popular culture</vt:lpstr>
      <vt:lpstr>Elite Culture</vt:lpstr>
      <vt:lpstr>PowerPoint Presentation</vt:lpstr>
      <vt:lpstr>PowerPoint Presentation</vt:lpstr>
      <vt:lpstr>PowerPoint Presentation</vt:lpstr>
      <vt:lpstr>PowerPoint Presentation</vt:lpstr>
      <vt:lpstr>PowerPoint Presentation</vt:lpstr>
      <vt:lpstr>PowerPoint Presentation</vt:lpstr>
      <vt:lpstr>Individualism VS. Collectivism</vt:lpstr>
      <vt:lpstr>Authoritarianism VS.  Power sharing</vt:lpstr>
      <vt:lpstr>Uncertainty avoidance index</vt:lpstr>
      <vt:lpstr>Masculinity vs. Femininity</vt:lpstr>
      <vt:lpstr>Long Term Vs. Short Term Orientation</vt:lpstr>
      <vt:lpstr>Restraint vs. indulgence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ok</dc:creator>
  <cp:lastModifiedBy>ok</cp:lastModifiedBy>
  <cp:revision>94</cp:revision>
  <dcterms:created xsi:type="dcterms:W3CDTF">2024-07-25T05:54:34Z</dcterms:created>
  <dcterms:modified xsi:type="dcterms:W3CDTF">2024-09-24T02:59:55Z</dcterms:modified>
</cp:coreProperties>
</file>