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handoutMasterIdLst>
    <p:handoutMasterId r:id="rId26"/>
  </p:handoutMasterIdLst>
  <p:sldIdLst>
    <p:sldId id="256" r:id="rId2"/>
    <p:sldId id="299" r:id="rId3"/>
    <p:sldId id="319" r:id="rId4"/>
    <p:sldId id="279" r:id="rId5"/>
    <p:sldId id="270" r:id="rId6"/>
    <p:sldId id="264" r:id="rId7"/>
    <p:sldId id="300" r:id="rId8"/>
    <p:sldId id="320" r:id="rId9"/>
    <p:sldId id="324" r:id="rId10"/>
    <p:sldId id="325" r:id="rId11"/>
    <p:sldId id="326" r:id="rId12"/>
    <p:sldId id="265" r:id="rId13"/>
    <p:sldId id="295" r:id="rId14"/>
    <p:sldId id="321" r:id="rId15"/>
    <p:sldId id="298" r:id="rId16"/>
    <p:sldId id="318" r:id="rId17"/>
    <p:sldId id="322" r:id="rId18"/>
    <p:sldId id="330" r:id="rId19"/>
    <p:sldId id="323" r:id="rId20"/>
    <p:sldId id="327" r:id="rId21"/>
    <p:sldId id="329" r:id="rId22"/>
    <p:sldId id="328" r:id="rId23"/>
    <p:sldId id="278" r:id="rId24"/>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7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9A"/>
    <a:srgbClr val="003870"/>
    <a:srgbClr val="FF9900"/>
    <a:srgbClr val="003399"/>
    <a:srgbClr val="002346"/>
    <a:srgbClr val="001122"/>
    <a:srgbClr val="AF6F01"/>
    <a:srgbClr val="548FE6"/>
    <a:srgbClr val="57A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6" autoAdjust="0"/>
    <p:restoredTop sz="84859" autoAdjust="0"/>
  </p:normalViewPr>
  <p:slideViewPr>
    <p:cSldViewPr showGuides="1">
      <p:cViewPr varScale="1">
        <p:scale>
          <a:sx n="117" d="100"/>
          <a:sy n="117" d="100"/>
        </p:scale>
        <p:origin x="-1464" y="-102"/>
      </p:cViewPr>
      <p:guideLst>
        <p:guide orient="horz" pos="2160"/>
        <p:guide pos="2738"/>
      </p:guideLst>
    </p:cSldViewPr>
  </p:slideViewPr>
  <p:outlineViewPr>
    <p:cViewPr>
      <p:scale>
        <a:sx n="33" d="100"/>
        <a:sy n="33" d="100"/>
      </p:scale>
      <p:origin x="0" y="66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886" y="-102"/>
      </p:cViewPr>
      <p:guideLst>
        <p:guide orient="horz" pos="2880"/>
        <p:guide pos="205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8AD5D1-29F5-45D9-BE24-A55D80D5D1A3}" type="datetimeFigureOut">
              <a:rPr lang="en-NZ" smtClean="0"/>
              <a:t>3/12/2024</a:t>
            </a:fld>
            <a:endParaRPr lang="en-NZ"/>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FE4B9AB-204A-4036-BDD8-0353749B4F7D}" type="slidenum">
              <a:rPr lang="en-NZ" smtClean="0"/>
              <a:t>‹#›</a:t>
            </a:fld>
            <a:endParaRPr lang="en-NZ"/>
          </a:p>
        </p:txBody>
      </p:sp>
    </p:spTree>
    <p:extLst>
      <p:ext uri="{BB962C8B-B14F-4D97-AF65-F5344CB8AC3E}">
        <p14:creationId xmlns:p14="http://schemas.microsoft.com/office/powerpoint/2010/main" val="3962070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8B6C37-6E65-4562-8CC9-BF8A2192C7FC}" type="datetimeFigureOut">
              <a:rPr lang="en-NZ" smtClean="0"/>
              <a:t>3/12/2024</a:t>
            </a:fld>
            <a:endParaRPr lang="en-NZ"/>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79EB81-433E-4498-B533-A10A01CCEA37}" type="slidenum">
              <a:rPr lang="en-NZ" smtClean="0"/>
              <a:t>‹#›</a:t>
            </a:fld>
            <a:endParaRPr lang="en-NZ"/>
          </a:p>
        </p:txBody>
      </p:sp>
    </p:spTree>
    <p:extLst>
      <p:ext uri="{BB962C8B-B14F-4D97-AF65-F5344CB8AC3E}">
        <p14:creationId xmlns:p14="http://schemas.microsoft.com/office/powerpoint/2010/main" val="1934812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4D79EB81-433E-4498-B533-A10A01CCEA37}" type="slidenum">
              <a:rPr lang="en-NZ" smtClean="0"/>
              <a:t>1</a:t>
            </a:fld>
            <a:endParaRPr lang="en-N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4D79EB81-433E-4498-B533-A10A01CCEA37}" type="slidenum">
              <a:rPr lang="en-NZ" smtClean="0"/>
              <a:t>5</a:t>
            </a:fld>
            <a:endParaRPr lang="en-N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fld id="{4D79EB81-433E-4498-B533-A10A01CCEA37}" type="slidenum">
              <a:rPr lang="en-NZ" smtClean="0"/>
              <a:t>6</a:t>
            </a:fld>
            <a:endParaRPr lang="en-N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fld id="{4D79EB81-433E-4498-B533-A10A01CCEA37}" type="slidenum">
              <a:rPr lang="en-NZ" smtClean="0"/>
              <a:t>23</a:t>
            </a:fld>
            <a:endParaRPr lang="en-N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NZ"/>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48574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pic>
        <p:nvPicPr>
          <p:cNvPr id="2050" name="Picture 2"/>
          <p:cNvPicPr>
            <a:picLocks noChangeAspect="1" noChangeArrowheads="1"/>
          </p:cNvPicPr>
          <p:nvPr userDrawn="1"/>
        </p:nvPicPr>
        <p:blipFill>
          <a:blip r:embed="rId2" cstate="print"/>
          <a:srcRect/>
          <a:stretch>
            <a:fillRect/>
          </a:stretch>
        </p:blipFill>
        <p:spPr bwMode="auto">
          <a:xfrm>
            <a:off x="107504" y="6093296"/>
            <a:ext cx="648072" cy="648072"/>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NZ"/>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1DCEFD1-51D4-4354-BE88-740E06AFDA76}" type="datetimeFigureOut">
              <a:rPr lang="en-NZ" smtClean="0"/>
              <a:t>3/12/2024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D1DCEFD1-51D4-4354-BE88-740E06AFDA76}" type="datetimeFigureOut">
              <a:rPr lang="en-NZ" smtClean="0"/>
              <a:t>3/12/2024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D1DCEFD1-51D4-4354-BE88-740E06AFDA76}" type="datetimeFigureOut">
              <a:rPr lang="en-NZ" smtClean="0"/>
              <a:t>3/12/2024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D1DCEFD1-51D4-4354-BE88-740E06AFDA76}" type="datetimeFigureOut">
              <a:rPr lang="en-NZ" smtClean="0"/>
              <a:t>3/12/2024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CEFD1-51D4-4354-BE88-740E06AFDA76}" type="datetimeFigureOut">
              <a:rPr lang="en-NZ" smtClean="0"/>
              <a:t>3/12/2024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1DCEFD1-51D4-4354-BE88-740E06AFDA76}" type="datetimeFigureOut">
              <a:rPr lang="en-NZ" smtClean="0"/>
              <a:t>3/12/2024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NZ"/>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NZ"/>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1DCEFD1-51D4-4354-BE88-740E06AFDA76}" type="datetimeFigureOut">
              <a:rPr lang="en-NZ" smtClean="0"/>
              <a:t>3/12/2024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A1927750-1127-467B-A1FC-F5B7F2F5EF75}" type="slidenum">
              <a:rPr lang="en-NZ" smtClean="0"/>
              <a:t>‹#›</a:t>
            </a:fld>
            <a:endParaRPr lang="en-N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DCEFD1-51D4-4354-BE88-740E06AFDA76}" type="datetimeFigureOut">
              <a:rPr lang="en-NZ" smtClean="0"/>
              <a:t>3/12/2024</a:t>
            </a:fld>
            <a:endParaRPr lang="en-NZ"/>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927750-1127-467B-A1FC-F5B7F2F5EF75}" type="slidenum">
              <a:rPr lang="en-NZ" smtClean="0"/>
              <a:t>‹#›</a:t>
            </a:fld>
            <a:endParaRPr lang="en-NZ"/>
          </a:p>
        </p:txBody>
      </p:sp>
      <p:sp>
        <p:nvSpPr>
          <p:cNvPr id="7" name="TextBox 6"/>
          <p:cNvSpPr txBox="1"/>
          <p:nvPr userDrawn="1"/>
        </p:nvSpPr>
        <p:spPr>
          <a:xfrm>
            <a:off x="1969" y="0"/>
            <a:ext cx="9144000" cy="1138773"/>
          </a:xfrm>
          <a:prstGeom prst="rect">
            <a:avLst/>
          </a:prstGeom>
          <a:solidFill>
            <a:srgbClr val="003870"/>
          </a:solidFill>
        </p:spPr>
        <p:txBody>
          <a:bodyPr wrap="square" rtlCol="0">
            <a:spAutoFit/>
          </a:bodyPr>
          <a:lstStyle/>
          <a:p>
            <a:pPr algn="ctr"/>
            <a:endParaRPr lang="en-NZ" sz="2400" b="1" dirty="0">
              <a:solidFill>
                <a:srgbClr val="AF6F01"/>
              </a:solidFill>
              <a:latin typeface="Aharoni" pitchFamily="2" charset="-79"/>
              <a:cs typeface="Aharoni" pitchFamily="2" charset="-79"/>
            </a:endParaRPr>
          </a:p>
          <a:p>
            <a:pPr algn="ctr"/>
            <a:endParaRPr lang="en-NZ" sz="4400" b="1" dirty="0">
              <a:solidFill>
                <a:srgbClr val="FFC000"/>
              </a:solidFill>
              <a:latin typeface="Aharoni" pitchFamily="2" charset="-79"/>
              <a:cs typeface="Aharoni" pitchFamily="2" charset="-79"/>
            </a:endParaRPr>
          </a:p>
        </p:txBody>
      </p:sp>
      <p:sp>
        <p:nvSpPr>
          <p:cNvPr id="8" name="Title 1"/>
          <p:cNvSpPr txBox="1"/>
          <p:nvPr userDrawn="1"/>
        </p:nvSpPr>
        <p:spPr>
          <a:xfrm>
            <a:off x="385763" y="332656"/>
            <a:ext cx="8229600" cy="745864"/>
          </a:xfrm>
          <a:prstGeom prst="rect">
            <a:avLst/>
          </a:prstGeom>
        </p:spPr>
        <p:txBody>
          <a:bodyPr/>
          <a:lstStyle>
            <a:lvl1pPr>
              <a:defRPr sz="4400" b="1" baseline="0">
                <a:solidFill>
                  <a:srgbClr val="FF9900"/>
                </a:solidFill>
                <a:effectLst>
                  <a:outerShdw blurRad="38100" dist="38100" dir="2700000" algn="tl">
                    <a:srgbClr val="000000">
                      <a:alpha val="43137"/>
                    </a:srgbClr>
                  </a:outerShdw>
                </a:effectLst>
                <a:latin typeface="Aharoni" pitchFamily="2" charset="-79"/>
                <a:cs typeface="Aharoni" pitchFamily="2" charset="-79"/>
              </a:defRPr>
            </a:lvl1p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4400" b="1" i="0" u="none" strike="noStrike" kern="1200" cap="none" spc="0" normalizeH="0" baseline="0" noProof="0" dirty="0">
              <a:ln w="13970" cmpd="sng">
                <a:solidFill>
                  <a:srgbClr val="FFFFFF"/>
                </a:solidFill>
                <a:prstDash val="solid"/>
              </a:ln>
              <a:solidFill>
                <a:srgbClr val="FF9900"/>
              </a:solidFill>
              <a:effectLst>
                <a:outerShdw blurRad="38100" dist="38100" dir="2700000" algn="tl">
                  <a:srgbClr val="000000">
                    <a:alpha val="43137"/>
                  </a:srgbClr>
                </a:outerShdw>
              </a:effectLst>
              <a:uLnTx/>
              <a:uFillTx/>
              <a:latin typeface="Aharoni" pitchFamily="2" charset="-79"/>
              <a:ea typeface="+mj-ea"/>
              <a:cs typeface="Aharoni" pitchFamily="2" charset="-79"/>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0" name="TextBox 9"/>
          <p:cNvSpPr txBox="1"/>
          <p:nvPr/>
        </p:nvSpPr>
        <p:spPr>
          <a:xfrm>
            <a:off x="5220416" y="3572991"/>
            <a:ext cx="4948821" cy="5600700"/>
          </a:xfrm>
          <a:prstGeom prst="rect">
            <a:avLst/>
          </a:prstGeom>
          <a:noFill/>
        </p:spPr>
        <p:txBody>
          <a:bodyPr wrap="square" rtlCol="0">
            <a:spAutoFit/>
          </a:bodyPr>
          <a:lstStyle/>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5400" b="1" dirty="0">
              <a:effectLst>
                <a:outerShdw blurRad="38100" dist="19050" dir="2700000" algn="tl" rotWithShape="0">
                  <a:schemeClr val="dk1">
                    <a:alpha val="40000"/>
                  </a:schemeClr>
                </a:outerShdw>
              </a:effectLst>
              <a:latin typeface="Aharoni" pitchFamily="2" charset="-79"/>
              <a:cs typeface="Aharoni" pitchFamily="2" charset="-79"/>
            </a:endParaRPr>
          </a:p>
          <a:p>
            <a:pPr algn="ctr"/>
            <a:endParaRPr lang="en-NZ" sz="2000" b="1" dirty="0">
              <a:effectLst>
                <a:outerShdw blurRad="38100" dist="19050" dir="2700000" algn="tl" rotWithShape="0">
                  <a:schemeClr val="dk1">
                    <a:alpha val="40000"/>
                  </a:schemeClr>
                </a:outerShdw>
              </a:effectLst>
              <a:latin typeface="Aharoni" pitchFamily="2" charset="-79"/>
              <a:cs typeface="Aharoni" pitchFamily="2" charset="-79"/>
            </a:endParaRPr>
          </a:p>
          <a:p>
            <a:pPr algn="ctr"/>
            <a:r>
              <a:rPr lang="en-NZ" sz="2000" b="1" dirty="0">
                <a:effectLst>
                  <a:outerShdw blurRad="38100" dist="19050" dir="2700000" algn="tl" rotWithShape="0">
                    <a:schemeClr val="dk1">
                      <a:alpha val="40000"/>
                    </a:schemeClr>
                  </a:outerShdw>
                </a:effectLst>
                <a:latin typeface="Aharoni" pitchFamily="2" charset="-79"/>
                <a:cs typeface="Aharoni" pitchFamily="2" charset="-79"/>
              </a:rPr>
              <a:t>Sajid Khan</a:t>
            </a:r>
            <a:endParaRPr lang="en-NZ" sz="5400" b="1" dirty="0">
              <a:effectLst>
                <a:outerShdw blurRad="38100" dist="19050" dir="2700000" algn="tl" rotWithShape="0">
                  <a:schemeClr val="dk1">
                    <a:alpha val="40000"/>
                  </a:schemeClr>
                </a:outerShdw>
              </a:effectLst>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solidFill>
                <a:srgbClr val="FFC000"/>
              </a:solidFill>
              <a:latin typeface="Aharoni" pitchFamily="2" charset="-79"/>
              <a:cs typeface="Aharoni" pitchFamily="2" charset="-79"/>
            </a:endParaRPr>
          </a:p>
          <a:p>
            <a:pPr algn="ctr"/>
            <a:endParaRPr lang="en-NZ" sz="2400" b="1" dirty="0">
              <a:latin typeface="Aharoni" pitchFamily="2" charset="-79"/>
              <a:cs typeface="Aharoni" pitchFamily="2" charset="-79"/>
            </a:endParaRPr>
          </a:p>
        </p:txBody>
      </p:sp>
      <p:sp>
        <p:nvSpPr>
          <p:cNvPr id="12" name="TextBox 11"/>
          <p:cNvSpPr txBox="1"/>
          <p:nvPr/>
        </p:nvSpPr>
        <p:spPr>
          <a:xfrm>
            <a:off x="-8751" y="0"/>
            <a:ext cx="9152751" cy="923330"/>
          </a:xfrm>
          <a:prstGeom prst="rect">
            <a:avLst/>
          </a:prstGeom>
          <a:solidFill>
            <a:srgbClr val="004D9A"/>
          </a:solidFill>
          <a:ln>
            <a:solidFill>
              <a:schemeClr val="tx2"/>
            </a:solidFill>
          </a:ln>
        </p:spPr>
        <p:txBody>
          <a:bodyPr wrap="square" rtlCol="0">
            <a:spAutoFit/>
          </a:bodyPr>
          <a:lstStyle/>
          <a:p>
            <a:pPr algn="ctr"/>
            <a:endParaRPr lang="en-NZ" sz="10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haroni" pitchFamily="2" charset="-79"/>
              <a:cs typeface="Aharoni" pitchFamily="2" charset="-79"/>
            </a:endParaRPr>
          </a:p>
          <a:p>
            <a:pPr algn="ctr"/>
            <a:r>
              <a:rPr lang="en-US" altLang="en-NZ" sz="4400" b="1" dirty="0" smtClean="0">
                <a:solidFill>
                  <a:srgbClr val="FFC000"/>
                </a:solidFill>
                <a:latin typeface="Ebrima" panose="02000000000000000000" charset="0"/>
                <a:cs typeface="Ebrima" panose="02000000000000000000" charset="0"/>
              </a:rPr>
              <a:t>Sociology</a:t>
            </a:r>
            <a:r>
              <a:rPr lang="en-US" altLang="en-NZ" sz="4400" b="1" dirty="0" smtClean="0">
                <a:solidFill>
                  <a:srgbClr val="FFC000"/>
                </a:solidFill>
                <a:latin typeface="Aharoni" pitchFamily="2" charset="-79"/>
                <a:cs typeface="Aharoni" pitchFamily="2" charset="-79"/>
              </a:rPr>
              <a:t> </a:t>
            </a:r>
            <a:endParaRPr lang="en-US" altLang="en-NZ" sz="4400" b="1" dirty="0">
              <a:solidFill>
                <a:srgbClr val="FFC000"/>
              </a:solidFill>
              <a:latin typeface="Aharoni" pitchFamily="2" charset="-79"/>
              <a:cs typeface="Aharoni" pitchFamily="2" charset="-79"/>
            </a:endParaRPr>
          </a:p>
        </p:txBody>
      </p:sp>
      <p:pic>
        <p:nvPicPr>
          <p:cNvPr id="101" name="Content Placeholder 100"/>
          <p:cNvPicPr>
            <a:picLocks noGrp="1" noChangeAspect="1"/>
          </p:cNvPicPr>
          <p:nvPr>
            <p:ph sz="half" idx="2"/>
          </p:nvPr>
        </p:nvPicPr>
        <p:blipFill>
          <a:blip r:embed="rId3"/>
          <a:stretch>
            <a:fillRect/>
          </a:stretch>
        </p:blipFill>
        <p:spPr>
          <a:xfrm>
            <a:off x="0" y="923330"/>
            <a:ext cx="9152890" cy="51288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4744"/>
            <a:ext cx="7886700" cy="5733256"/>
          </a:xfrm>
        </p:spPr>
        <p:txBody>
          <a:bodyPr>
            <a:normAutofit/>
          </a:bodyPr>
          <a:lstStyle/>
          <a:p>
            <a:pPr marL="0" indent="0">
              <a:buNone/>
            </a:pPr>
            <a:r>
              <a:rPr lang="en-US" sz="1800" b="1" dirty="0">
                <a:latin typeface="Cambria" panose="02040503050406030204" pitchFamily="18" charset="0"/>
                <a:ea typeface="Cambria" panose="02040503050406030204" pitchFamily="18" charset="0"/>
              </a:rPr>
              <a:t>Advantages:</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High </a:t>
            </a:r>
            <a:r>
              <a:rPr lang="en-US" sz="1800" dirty="0">
                <a:latin typeface="Cambria" panose="02040503050406030204" pitchFamily="18" charset="0"/>
                <a:ea typeface="Cambria" panose="02040503050406030204" pitchFamily="18" charset="0"/>
              </a:rPr>
              <a:t>employee morale and job satisfaction</a:t>
            </a:r>
          </a:p>
          <a:p>
            <a:r>
              <a:rPr lang="en-US" sz="1800" dirty="0">
                <a:latin typeface="Cambria" panose="02040503050406030204" pitchFamily="18" charset="0"/>
                <a:ea typeface="Cambria" panose="02040503050406030204" pitchFamily="18" charset="0"/>
              </a:rPr>
              <a:t>Increased creativity and innovation</a:t>
            </a:r>
          </a:p>
          <a:p>
            <a:r>
              <a:rPr lang="en-US" sz="1800" dirty="0">
                <a:latin typeface="Cambria" panose="02040503050406030204" pitchFamily="18" charset="0"/>
                <a:ea typeface="Cambria" panose="02040503050406030204" pitchFamily="18" charset="0"/>
              </a:rPr>
              <a:t>Improved problem-solving</a:t>
            </a:r>
          </a:p>
          <a:p>
            <a:r>
              <a:rPr lang="en-US" sz="1800" dirty="0">
                <a:latin typeface="Cambria" panose="02040503050406030204" pitchFamily="18" charset="0"/>
                <a:ea typeface="Cambria" panose="02040503050406030204" pitchFamily="18" charset="0"/>
              </a:rPr>
              <a:t>Stronger team cohesion</a:t>
            </a:r>
          </a:p>
          <a:p>
            <a:pPr marL="0" indent="0">
              <a:buNone/>
            </a:pPr>
            <a:r>
              <a:rPr lang="en-US" sz="1800" b="1" dirty="0">
                <a:latin typeface="Cambria" panose="02040503050406030204" pitchFamily="18" charset="0"/>
                <a:ea typeface="Cambria" panose="02040503050406030204" pitchFamily="18" charset="0"/>
              </a:rPr>
              <a:t>Disadvantages:</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Slower </a:t>
            </a:r>
            <a:r>
              <a:rPr lang="en-US" sz="1800" dirty="0">
                <a:latin typeface="Cambria" panose="02040503050406030204" pitchFamily="18" charset="0"/>
                <a:ea typeface="Cambria" panose="02040503050406030204" pitchFamily="18" charset="0"/>
              </a:rPr>
              <a:t>decision-making process</a:t>
            </a:r>
          </a:p>
          <a:p>
            <a:r>
              <a:rPr lang="en-US" sz="1800" dirty="0">
                <a:latin typeface="Cambria" panose="02040503050406030204" pitchFamily="18" charset="0"/>
                <a:ea typeface="Cambria" panose="02040503050406030204" pitchFamily="18" charset="0"/>
              </a:rPr>
              <a:t>Can be less effective in crisis situations</a:t>
            </a:r>
          </a:p>
          <a:p>
            <a:r>
              <a:rPr lang="en-US" sz="1800" dirty="0">
                <a:latin typeface="Cambria" panose="02040503050406030204" pitchFamily="18" charset="0"/>
                <a:ea typeface="Cambria" panose="02040503050406030204" pitchFamily="18" charset="0"/>
              </a:rPr>
              <a:t>Requires strong leadership skills to guide the group</a:t>
            </a:r>
          </a:p>
          <a:p>
            <a:pPr marL="0" indent="0">
              <a:buNone/>
            </a:pPr>
            <a:r>
              <a:rPr lang="en-US" sz="1800" b="1" dirty="0">
                <a:latin typeface="Cambria" panose="02040503050406030204" pitchFamily="18" charset="0"/>
                <a:ea typeface="Cambria" panose="02040503050406030204" pitchFamily="18" charset="0"/>
              </a:rPr>
              <a:t>Laissez-Faire </a:t>
            </a:r>
            <a:r>
              <a:rPr lang="en-US" sz="1800" b="1" dirty="0" smtClean="0">
                <a:latin typeface="Cambria" panose="02040503050406030204" pitchFamily="18" charset="0"/>
                <a:ea typeface="Cambria" panose="02040503050406030204" pitchFamily="18" charset="0"/>
              </a:rPr>
              <a:t>Leadership: </a:t>
            </a:r>
            <a:r>
              <a:rPr lang="en-US" sz="1800" dirty="0" smtClean="0">
                <a:latin typeface="Cambria" panose="02040503050406030204" pitchFamily="18" charset="0"/>
                <a:ea typeface="Cambria" panose="02040503050406030204" pitchFamily="18" charset="0"/>
              </a:rPr>
              <a:t>also </a:t>
            </a:r>
            <a:r>
              <a:rPr lang="en-US" sz="1800" dirty="0">
                <a:latin typeface="Cambria" panose="02040503050406030204" pitchFamily="18" charset="0"/>
                <a:ea typeface="Cambria" panose="02040503050406030204" pitchFamily="18" charset="0"/>
              </a:rPr>
              <a:t>known as </a:t>
            </a:r>
            <a:r>
              <a:rPr lang="en-US" sz="1800" dirty="0" err="1">
                <a:latin typeface="Cambria" panose="02040503050406030204" pitchFamily="18" charset="0"/>
                <a:ea typeface="Cambria" panose="02040503050406030204" pitchFamily="18" charset="0"/>
              </a:rPr>
              <a:t>delegative</a:t>
            </a:r>
            <a:r>
              <a:rPr lang="en-US" sz="1800" dirty="0">
                <a:latin typeface="Cambria" panose="02040503050406030204" pitchFamily="18" charset="0"/>
                <a:ea typeface="Cambria" panose="02040503050406030204" pitchFamily="18" charset="0"/>
              </a:rPr>
              <a:t> leadership, is a hands-off leadership style where leaders provide minimal guidance to their team, granting them the autonomy to make decisions and manage their tasks independently.</a:t>
            </a:r>
            <a:endParaRPr lang="en-US" sz="1800" b="1" dirty="0">
              <a:latin typeface="Cambria" panose="02040503050406030204" pitchFamily="18" charset="0"/>
              <a:ea typeface="Cambria" panose="02040503050406030204" pitchFamily="18" charset="0"/>
            </a:endParaRPr>
          </a:p>
          <a:p>
            <a:pPr marL="0" indent="0">
              <a:buNone/>
            </a:pPr>
            <a:r>
              <a:rPr lang="en-US" sz="1800" b="1" dirty="0" smtClean="0">
                <a:latin typeface="Cambria" panose="02040503050406030204" pitchFamily="18" charset="0"/>
                <a:ea typeface="Cambria" panose="02040503050406030204" pitchFamily="18" charset="0"/>
              </a:rPr>
              <a:t>Advantages</a:t>
            </a:r>
            <a:r>
              <a:rPr lang="en-US" sz="1800" b="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a:t>
            </a:r>
            <a:endParaRPr lang="en-US" sz="1800" dirty="0" smtClean="0">
              <a:latin typeface="Cambria" panose="02040503050406030204" pitchFamily="18" charset="0"/>
              <a:ea typeface="Cambria" panose="02040503050406030204" pitchFamily="18" charset="0"/>
            </a:endParaRPr>
          </a:p>
          <a:p>
            <a:pPr marL="171450" lvl="1">
              <a:lnSpc>
                <a:spcPct val="100000"/>
              </a:lnSpc>
              <a:spcBef>
                <a:spcPts val="750"/>
              </a:spcBef>
            </a:pPr>
            <a:r>
              <a:rPr lang="en-US" dirty="0">
                <a:latin typeface="Cambria" panose="02040503050406030204" pitchFamily="18" charset="0"/>
                <a:ea typeface="Cambria" panose="02040503050406030204" pitchFamily="18" charset="0"/>
              </a:rPr>
              <a:t>Can </a:t>
            </a:r>
            <a:r>
              <a:rPr lang="en-US" dirty="0">
                <a:latin typeface="Cambria" panose="02040503050406030204" pitchFamily="18" charset="0"/>
                <a:ea typeface="Cambria" panose="02040503050406030204" pitchFamily="18" charset="0"/>
              </a:rPr>
              <a:t>be effective with highly skilled and motivated employees</a:t>
            </a:r>
          </a:p>
          <a:p>
            <a:pPr marL="171450" lvl="1">
              <a:lnSpc>
                <a:spcPct val="100000"/>
              </a:lnSpc>
              <a:spcBef>
                <a:spcPts val="750"/>
              </a:spcBef>
            </a:pPr>
            <a:r>
              <a:rPr lang="en-US" dirty="0">
                <a:latin typeface="Cambria" panose="02040503050406030204" pitchFamily="18" charset="0"/>
                <a:ea typeface="Cambria" panose="02040503050406030204" pitchFamily="18" charset="0"/>
              </a:rPr>
              <a:t>Encourages self-direction and creativity</a:t>
            </a:r>
          </a:p>
          <a:p>
            <a:pPr marL="171450" lvl="1">
              <a:lnSpc>
                <a:spcPct val="100000"/>
              </a:lnSpc>
              <a:spcBef>
                <a:spcPts val="750"/>
              </a:spcBef>
            </a:pPr>
            <a:r>
              <a:rPr lang="en-US" dirty="0">
                <a:latin typeface="Cambria" panose="02040503050406030204" pitchFamily="18" charset="0"/>
                <a:ea typeface="Cambria" panose="02040503050406030204" pitchFamily="18" charset="0"/>
              </a:rPr>
              <a:t>Reduces micromanagement</a:t>
            </a:r>
          </a:p>
          <a:p>
            <a:pPr marL="0" indent="0">
              <a:buNone/>
            </a:pPr>
            <a:endParaRPr lang="en-US" dirty="0"/>
          </a:p>
        </p:txBody>
      </p:sp>
      <p:sp>
        <p:nvSpPr>
          <p:cNvPr id="4" name="Title 1"/>
          <p:cNvSpPr>
            <a:spLocks noGrp="1"/>
          </p:cNvSpPr>
          <p:nvPr>
            <p:ph type="title"/>
          </p:nvPr>
        </p:nvSpPr>
        <p:spPr>
          <a:xfrm>
            <a:off x="683568" y="188640"/>
            <a:ext cx="7886700" cy="764704"/>
          </a:xfrm>
        </p:spPr>
        <p:txBody>
          <a:bodyPr>
            <a:normAutofit/>
          </a:bodyPr>
          <a:lstStyle/>
          <a:p>
            <a:pPr algn="ctr"/>
            <a:r>
              <a:rPr lang="en-US" altLang="en-NZ" sz="4000" b="1" dirty="0">
                <a:solidFill>
                  <a:srgbClr val="FFC000"/>
                </a:solidFill>
                <a:sym typeface="+mn-ea"/>
              </a:rPr>
              <a:t>Leadership Style</a:t>
            </a:r>
            <a:endParaRPr lang="en-US" sz="4000" dirty="0"/>
          </a:p>
        </p:txBody>
      </p:sp>
    </p:spTree>
    <p:extLst>
      <p:ext uri="{BB962C8B-B14F-4D97-AF65-F5344CB8AC3E}">
        <p14:creationId xmlns:p14="http://schemas.microsoft.com/office/powerpoint/2010/main" val="100086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24744"/>
            <a:ext cx="7886700" cy="5733256"/>
          </a:xfrm>
        </p:spPr>
        <p:txBody>
          <a:bodyPr>
            <a:normAutofit/>
          </a:bodyPr>
          <a:lstStyle/>
          <a:p>
            <a:pPr marL="0" indent="0">
              <a:buNone/>
            </a:pPr>
            <a:r>
              <a:rPr lang="en-US" sz="1800" b="1" dirty="0"/>
              <a:t>Disadvantages:</a:t>
            </a:r>
            <a:r>
              <a:rPr lang="en-US" sz="1800" dirty="0"/>
              <a:t> </a:t>
            </a:r>
            <a:endParaRPr lang="en-US" sz="1800" dirty="0" smtClean="0"/>
          </a:p>
          <a:p>
            <a:r>
              <a:rPr lang="en-US" sz="1800" dirty="0"/>
              <a:t>Can lead to a lack of direction and focus</a:t>
            </a:r>
          </a:p>
          <a:p>
            <a:r>
              <a:rPr lang="en-US" sz="1800" dirty="0"/>
              <a:t>May result in poor performance and low productivity</a:t>
            </a:r>
          </a:p>
          <a:p>
            <a:r>
              <a:rPr lang="en-US" sz="1800" dirty="0"/>
              <a:t>Requires strong self-discipline and accountability from employees</a:t>
            </a:r>
          </a:p>
          <a:p>
            <a:pPr marL="0" indent="0" algn="just">
              <a:buNone/>
            </a:pPr>
            <a:r>
              <a:rPr lang="en-US" sz="1800" dirty="0"/>
              <a:t>The best leadership style depends on the situation. Complex tasks often benefit from a collaborative approach, while simpler tasks might need a more directive style. Skilled teams can work independently, while less experienced teams need more guidance. In crises, strong leadership is crucial, while long-term projects benefit from a more participatory approach. By understanding these factors, leaders can choose the most effective style for each situation.</a:t>
            </a:r>
            <a:endParaRPr lang="en-US" sz="1800" dirty="0" smtClean="0"/>
          </a:p>
        </p:txBody>
      </p:sp>
      <p:sp>
        <p:nvSpPr>
          <p:cNvPr id="4" name="Title 1"/>
          <p:cNvSpPr>
            <a:spLocks noGrp="1"/>
          </p:cNvSpPr>
          <p:nvPr>
            <p:ph type="title"/>
          </p:nvPr>
        </p:nvSpPr>
        <p:spPr>
          <a:xfrm>
            <a:off x="683568" y="188640"/>
            <a:ext cx="7886700" cy="764704"/>
          </a:xfrm>
        </p:spPr>
        <p:txBody>
          <a:bodyPr>
            <a:normAutofit/>
          </a:bodyPr>
          <a:lstStyle/>
          <a:p>
            <a:pPr algn="ctr"/>
            <a:r>
              <a:rPr lang="en-US" altLang="en-NZ" sz="4000" b="1" dirty="0">
                <a:solidFill>
                  <a:srgbClr val="FFC000"/>
                </a:solidFill>
                <a:sym typeface="+mn-ea"/>
              </a:rPr>
              <a:t>Leadership Style</a:t>
            </a:r>
            <a:endParaRPr lang="en-US" sz="4000" dirty="0"/>
          </a:p>
        </p:txBody>
      </p:sp>
    </p:spTree>
    <p:extLst>
      <p:ext uri="{BB962C8B-B14F-4D97-AF65-F5344CB8AC3E}">
        <p14:creationId xmlns:p14="http://schemas.microsoft.com/office/powerpoint/2010/main" val="94401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7315" y="188595"/>
            <a:ext cx="8985885" cy="702945"/>
          </a:xfrm>
          <a:prstGeom prst="rect">
            <a:avLst/>
          </a:prstGeom>
          <a:solidFill>
            <a:srgbClr val="003870"/>
          </a:solidFill>
        </p:spPr>
        <p:txBody>
          <a:bodyPr wrap="square" rtlCol="0">
            <a:noAutofit/>
          </a:bodyPr>
          <a:lstStyle/>
          <a:p>
            <a:pPr algn="ctr"/>
            <a:r>
              <a:rPr sz="4000" b="1" dirty="0">
                <a:solidFill>
                  <a:srgbClr val="FFC000"/>
                </a:solidFill>
                <a:sym typeface="+mn-ea"/>
              </a:rPr>
              <a:t>Contingency Theory in Leadership</a:t>
            </a:r>
          </a:p>
        </p:txBody>
      </p:sp>
      <p:sp>
        <p:nvSpPr>
          <p:cNvPr id="15" name="Snip Same Side Corner Rectangle 14"/>
          <p:cNvSpPr/>
          <p:nvPr/>
        </p:nvSpPr>
        <p:spPr>
          <a:xfrm>
            <a:off x="107504" y="6021288"/>
            <a:ext cx="1080120" cy="836712"/>
          </a:xfrm>
          <a:prstGeom prst="snip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 Box 3"/>
          <p:cNvSpPr txBox="1"/>
          <p:nvPr/>
        </p:nvSpPr>
        <p:spPr>
          <a:xfrm>
            <a:off x="156210" y="1124744"/>
            <a:ext cx="8822055" cy="1049020"/>
          </a:xfrm>
          <a:prstGeom prst="rect">
            <a:avLst/>
          </a:prstGeom>
          <a:noFill/>
        </p:spPr>
        <p:txBody>
          <a:bodyPr wrap="square" rtlCol="0">
            <a:noAutofit/>
          </a:bodyPr>
          <a:lstStyle/>
          <a:p>
            <a:pPr algn="just"/>
            <a:r>
              <a:rPr lang="en-US" dirty="0"/>
              <a:t>Contingency Theory asserts that there is no universally "best" leadership style. Instead, effective leadership depends on the dynamic interaction between the leader, the group, the task, and the broader context. Leadership styles are broadly categorized as task-oriented (focused on goal achievement) or relationship-oriented (focused on building interpersonal connections). To achieve optimal results, leaders must either adapt their style to the situation or work to influence the situation to align with their strengths.</a:t>
            </a:r>
            <a:endParaRPr lang="en-US" dirty="0">
              <a:latin typeface="Cambria" panose="02040503050406030204" pitchFamily="18" charset="0"/>
              <a:ea typeface="Cambria" panose="02040503050406030204" pitchFamily="18" charset="0"/>
              <a:cs typeface="Cambria" panose="02040503050406030204" charset="0"/>
            </a:endParaRPr>
          </a:p>
        </p:txBody>
      </p:sp>
      <p:pic>
        <p:nvPicPr>
          <p:cNvPr id="5" name="Content Placeholder 4"/>
          <p:cNvPicPr>
            <a:picLocks noGrp="1" noChangeAspect="1"/>
          </p:cNvPicPr>
          <p:nvPr>
            <p:ph sz="half" idx="2"/>
          </p:nvPr>
        </p:nvPicPr>
        <p:blipFill>
          <a:blip r:embed="rId2"/>
          <a:stretch>
            <a:fillRect/>
          </a:stretch>
        </p:blipFill>
        <p:spPr>
          <a:xfrm>
            <a:off x="1907704" y="2948845"/>
            <a:ext cx="5723111" cy="39246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215" y="1268730"/>
            <a:ext cx="8401050" cy="4869815"/>
          </a:xfrm>
        </p:spPr>
        <p:txBody>
          <a:bodyPr/>
          <a:lstStyle/>
          <a:p>
            <a:pPr marL="0" algn="just" defTabSz="914400">
              <a:lnSpc>
                <a:spcPct val="100000"/>
              </a:lnSpc>
              <a:buClrTx/>
              <a:buSzTx/>
              <a:buFontTx/>
              <a:buNone/>
            </a:pPr>
            <a:r>
              <a:rPr lang="en-US" sz="2000" b="1">
                <a:latin typeface="Cambria" panose="02040503050406030204" charset="0"/>
                <a:cs typeface="Cambria" panose="02040503050406030204" charset="0"/>
              </a:rPr>
              <a:t>The appropriate leadership style can vary from one department, unit, or division to another. It may change within a department based on specific situations a leader encounters.</a:t>
            </a:r>
          </a:p>
          <a:p>
            <a:pPr marL="0" algn="just" defTabSz="914400">
              <a:lnSpc>
                <a:spcPct val="100000"/>
              </a:lnSpc>
              <a:buClrTx/>
              <a:buSzTx/>
              <a:buFontTx/>
              <a:buNone/>
            </a:pPr>
            <a:endParaRPr lang="en-US" sz="2000" b="1">
              <a:latin typeface="Cambria" panose="02040503050406030204" charset="0"/>
              <a:cs typeface="Cambria" panose="02040503050406030204" charset="0"/>
            </a:endParaRPr>
          </a:p>
        </p:txBody>
      </p:sp>
      <p:sp>
        <p:nvSpPr>
          <p:cNvPr id="3" name="Text Box 2"/>
          <p:cNvSpPr txBox="1"/>
          <p:nvPr/>
        </p:nvSpPr>
        <p:spPr>
          <a:xfrm>
            <a:off x="1619885" y="332740"/>
            <a:ext cx="5454015" cy="521970"/>
          </a:xfrm>
          <a:prstGeom prst="rect">
            <a:avLst/>
          </a:prstGeom>
          <a:noFill/>
        </p:spPr>
        <p:txBody>
          <a:bodyPr wrap="square" rtlCol="0">
            <a:spAutoFit/>
          </a:bodyPr>
          <a:lstStyle/>
          <a:p>
            <a:pPr algn="ctr"/>
            <a:r>
              <a:rPr sz="2800" b="1" dirty="0">
                <a:solidFill>
                  <a:srgbClr val="FFC000"/>
                </a:solidFill>
                <a:sym typeface="+mn-ea"/>
              </a:rPr>
              <a:t>Leadership</a:t>
            </a:r>
            <a:r>
              <a:rPr lang="en-US" sz="2800" b="1" dirty="0">
                <a:solidFill>
                  <a:srgbClr val="FFC000"/>
                </a:solidFill>
                <a:sym typeface="+mn-ea"/>
              </a:rPr>
              <a:t>, Task and Employee</a:t>
            </a:r>
          </a:p>
        </p:txBody>
      </p:sp>
      <p:sp>
        <p:nvSpPr>
          <p:cNvPr id="5"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pic>
        <p:nvPicPr>
          <p:cNvPr id="2055" name="Picture 7" descr="https://media.licdn.com/dms/image/v2/C4E12AQG5PE1tgyrkMw/article-cover_image-shrink_720_1280/article-cover_image-shrink_720_1280/0/1520149297767?e=1738800000&amp;v=beta&amp;t=3UdZuToRVY3XT7Dk8MjoeQd-C3_15BcE50MhKFlrt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493" y="2184276"/>
            <a:ext cx="5086350" cy="4448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0" indent="0" algn="just">
              <a:buNone/>
            </a:pPr>
            <a:r>
              <a:rPr lang="en-US" dirty="0"/>
              <a:t>This model identifies four distinct leadership styles, each tailored to different situations and employee needs:</a:t>
            </a:r>
          </a:p>
          <a:p>
            <a:pPr algn="just"/>
            <a:r>
              <a:rPr lang="en-US" b="1" dirty="0"/>
              <a:t>Delegating</a:t>
            </a:r>
            <a:r>
              <a:rPr lang="en-US" dirty="0"/>
              <a:t>: The manager assigns responsibility for a task to employees, maintaining a hands-off approach while staying informed about progress.</a:t>
            </a:r>
          </a:p>
          <a:p>
            <a:pPr algn="just"/>
            <a:r>
              <a:rPr lang="en-US" b="1" dirty="0" smtClean="0"/>
              <a:t>Participating</a:t>
            </a:r>
            <a:r>
              <a:rPr lang="en-US" dirty="0"/>
              <a:t>: The manager collaborates with employees, sharing ideas and jointly planning the way forward. This approach emphasizes teamwork and mutual decision-making.</a:t>
            </a:r>
          </a:p>
          <a:p>
            <a:pPr algn="just"/>
            <a:r>
              <a:rPr lang="en-US" b="1" dirty="0" smtClean="0"/>
              <a:t>Telling</a:t>
            </a:r>
            <a:r>
              <a:rPr lang="en-US" dirty="0"/>
              <a:t>: The manager gives explicit instructions on how tasks are to be completed, with no input from employees</a:t>
            </a:r>
            <a:r>
              <a:rPr lang="en-US" dirty="0" smtClean="0"/>
              <a:t>.</a:t>
            </a:r>
          </a:p>
          <a:p>
            <a:pPr algn="just"/>
            <a:r>
              <a:rPr lang="en-US" b="1" dirty="0"/>
              <a:t>Selling</a:t>
            </a:r>
            <a:r>
              <a:rPr lang="en-US" dirty="0"/>
              <a:t>: The manager provides clear directives on how tasks should be executed but takes the time to explain the rationale behind their decisions, ensuring employee buy-in.</a:t>
            </a:r>
          </a:p>
          <a:p>
            <a:pPr marL="0" indent="0" algn="just">
              <a:buNone/>
            </a:pPr>
            <a:r>
              <a:rPr lang="en-US" dirty="0" smtClean="0"/>
              <a:t>Employees </a:t>
            </a:r>
            <a:r>
              <a:rPr lang="en-US" dirty="0"/>
              <a:t>vary in their ability and willingness to perform tasks. A </a:t>
            </a:r>
            <a:r>
              <a:rPr lang="en-US" b="1" dirty="0"/>
              <a:t>Situational Leader</a:t>
            </a:r>
            <a:r>
              <a:rPr lang="en-US" dirty="0"/>
              <a:t> must assess each employee’s capability and readiness (maturity) and adapt their leadership style accordingly. By aligning their approach with the employee's level of ability and willingness, leaders can maximize productivity and effectiveness.</a:t>
            </a:r>
          </a:p>
          <a:p>
            <a:endParaRPr lang="en-US" dirty="0"/>
          </a:p>
        </p:txBody>
      </p:sp>
      <p:sp>
        <p:nvSpPr>
          <p:cNvPr id="3" name="Text Box 2"/>
          <p:cNvSpPr txBox="1"/>
          <p:nvPr/>
        </p:nvSpPr>
        <p:spPr>
          <a:xfrm>
            <a:off x="1619885" y="332740"/>
            <a:ext cx="5454015" cy="521970"/>
          </a:xfrm>
          <a:prstGeom prst="rect">
            <a:avLst/>
          </a:prstGeom>
          <a:noFill/>
        </p:spPr>
        <p:txBody>
          <a:bodyPr wrap="square" rtlCol="0">
            <a:spAutoFit/>
          </a:bodyPr>
          <a:lstStyle/>
          <a:p>
            <a:pPr algn="ctr"/>
            <a:r>
              <a:rPr lang="en-US" sz="2800" b="1" dirty="0" smtClean="0">
                <a:solidFill>
                  <a:srgbClr val="FFC000"/>
                </a:solidFill>
                <a:sym typeface="+mn-ea"/>
              </a:rPr>
              <a:t>Situational leadership</a:t>
            </a:r>
            <a:endParaRPr lang="en-US" sz="2800" b="1" dirty="0">
              <a:solidFill>
                <a:srgbClr val="FFC000"/>
              </a:solidFill>
              <a:sym typeface="+mn-ea"/>
            </a:endParaRPr>
          </a:p>
        </p:txBody>
      </p:sp>
      <p:sp>
        <p:nvSpPr>
          <p:cNvPr id="4"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Tree>
    <p:extLst>
      <p:ext uri="{BB962C8B-B14F-4D97-AF65-F5344CB8AC3E}">
        <p14:creationId xmlns:p14="http://schemas.microsoft.com/office/powerpoint/2010/main" val="117393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03200" y="332740"/>
            <a:ext cx="8483600" cy="953135"/>
          </a:xfrm>
          <a:prstGeom prst="rect">
            <a:avLst/>
          </a:prstGeom>
          <a:noFill/>
        </p:spPr>
        <p:txBody>
          <a:bodyPr wrap="square" rtlCol="0">
            <a:spAutoFit/>
          </a:bodyPr>
          <a:lstStyle/>
          <a:p>
            <a:pPr algn="ctr"/>
            <a:r>
              <a:rPr lang="en-US" altLang="en-NZ" sz="2800" b="1" dirty="0">
                <a:solidFill>
                  <a:srgbClr val="FFC000"/>
                </a:solidFill>
              </a:rPr>
              <a:t> </a:t>
            </a:r>
            <a:r>
              <a:rPr sz="2800" b="1" dirty="0">
                <a:solidFill>
                  <a:srgbClr val="FFC000"/>
                </a:solidFill>
                <a:sym typeface="+mn-ea"/>
              </a:rPr>
              <a:t>Leadership </a:t>
            </a:r>
            <a:r>
              <a:rPr lang="en-US" sz="2800" b="1" dirty="0">
                <a:solidFill>
                  <a:srgbClr val="FFC000"/>
                </a:solidFill>
                <a:sym typeface="+mn-ea"/>
              </a:rPr>
              <a:t>and Group</a:t>
            </a:r>
          </a:p>
          <a:p>
            <a:pPr algn="ctr"/>
            <a:endParaRPr lang="en-US" altLang="en-NZ" sz="2800" b="1" dirty="0">
              <a:solidFill>
                <a:srgbClr val="FFC000"/>
              </a:solidFill>
            </a:endParaRPr>
          </a:p>
        </p:txBody>
      </p:sp>
      <p:sp>
        <p:nvSpPr>
          <p:cNvPr id="15" name="Snip Same Side Corner Rectangle 14"/>
          <p:cNvSpPr/>
          <p:nvPr/>
        </p:nvSpPr>
        <p:spPr>
          <a:xfrm>
            <a:off x="107504" y="6021288"/>
            <a:ext cx="1080120" cy="836712"/>
          </a:xfrm>
          <a:prstGeom prst="snip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7" name="Content Placeholder 6"/>
          <p:cNvGraphicFramePr>
            <a:graphicFrameLocks noGrp="1" noChangeAspect="1"/>
          </p:cNvGraphicFramePr>
          <p:nvPr>
            <p:ph idx="1"/>
          </p:nvPr>
        </p:nvGraphicFramePr>
        <p:xfrm>
          <a:off x="34925" y="2301240"/>
          <a:ext cx="9055735" cy="4556760"/>
        </p:xfrm>
        <a:graphic>
          <a:graphicData uri="http://schemas.openxmlformats.org/presentationml/2006/ole">
            <mc:AlternateContent xmlns:mc="http://schemas.openxmlformats.org/markup-compatibility/2006">
              <mc:Choice xmlns:v="urn:schemas-microsoft-com:vml" Requires="v">
                <p:oleObj spid="_x0000_s3079" r:id="rId3" imgW="7844790" imgH="3947160" progId="Paint.Picture">
                  <p:embed/>
                </p:oleObj>
              </mc:Choice>
              <mc:Fallback>
                <p:oleObj r:id="rId3" imgW="7844790" imgH="3947160" progId="Paint.Picture">
                  <p:embed/>
                  <p:pic>
                    <p:nvPicPr>
                      <p:cNvPr id="0" name="Picture 7"/>
                      <p:cNvPicPr/>
                      <p:nvPr/>
                    </p:nvPicPr>
                    <p:blipFill>
                      <a:blip r:embed="rId4"/>
                      <a:stretch>
                        <a:fillRect/>
                      </a:stretch>
                    </p:blipFill>
                    <p:spPr>
                      <a:xfrm>
                        <a:off x="34925" y="2301240"/>
                        <a:ext cx="9055735" cy="4556760"/>
                      </a:xfrm>
                      <a:prstGeom prst="rect">
                        <a:avLst/>
                      </a:prstGeom>
                    </p:spPr>
                  </p:pic>
                </p:oleObj>
              </mc:Fallback>
            </mc:AlternateContent>
          </a:graphicData>
        </a:graphic>
      </p:graphicFrame>
      <p:sp>
        <p:nvSpPr>
          <p:cNvPr id="9" name="Text Box 8"/>
          <p:cNvSpPr txBox="1"/>
          <p:nvPr/>
        </p:nvSpPr>
        <p:spPr>
          <a:xfrm>
            <a:off x="179070" y="1124585"/>
            <a:ext cx="8887460" cy="1198880"/>
          </a:xfrm>
          <a:prstGeom prst="rect">
            <a:avLst/>
          </a:prstGeom>
          <a:noFill/>
        </p:spPr>
        <p:txBody>
          <a:bodyPr wrap="square" rtlCol="0">
            <a:spAutoFit/>
          </a:bodyPr>
          <a:lstStyle/>
          <a:p>
            <a:pPr algn="just"/>
            <a:r>
              <a:rPr lang="en-US" sz="2400" dirty="0"/>
              <a:t>Leaders may adopt different styles based on the group they lead. The level of autonomy in decision-making and the leader's authority influence the chosen leadership style.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465" y="1268730"/>
            <a:ext cx="8718550" cy="5458460"/>
          </a:xfrm>
        </p:spPr>
        <p:txBody>
          <a:bodyPr/>
          <a:lstStyle/>
          <a:p>
            <a:r>
              <a:rPr lang="en-US" sz="1800" dirty="0"/>
              <a:t>Must not be autocratic/ </a:t>
            </a:r>
            <a:r>
              <a:rPr lang="en-US" sz="1800" dirty="0" err="1"/>
              <a:t>dictitorial</a:t>
            </a:r>
            <a:r>
              <a:rPr lang="en-US" sz="1800" dirty="0"/>
              <a:t> leader.</a:t>
            </a:r>
          </a:p>
          <a:p>
            <a:r>
              <a:rPr lang="en-US" sz="1800" dirty="0"/>
              <a:t>Must be able to use informal influence.</a:t>
            </a:r>
          </a:p>
          <a:p>
            <a:r>
              <a:rPr lang="en-US" sz="1800" dirty="0"/>
              <a:t>Must be able to handle conflict.</a:t>
            </a:r>
          </a:p>
          <a:p>
            <a:r>
              <a:rPr lang="en-US" sz="1800" dirty="0"/>
              <a:t>Must have mediation and negotiation skills </a:t>
            </a:r>
          </a:p>
          <a:p>
            <a:pPr marL="0" indent="0" algn="just">
              <a:buNone/>
            </a:pPr>
            <a:r>
              <a:rPr lang="en-US" sz="1800" dirty="0" smtClean="0"/>
              <a:t>Mediation refers to a in </a:t>
            </a:r>
            <a:r>
              <a:rPr lang="en-US" sz="1800" dirty="0"/>
              <a:t>which a neutral third party, called a mediator, helps two or more parties resolve a </a:t>
            </a:r>
            <a:r>
              <a:rPr lang="en-US" sz="1800" dirty="0" smtClean="0"/>
              <a:t>conflict. </a:t>
            </a:r>
            <a:r>
              <a:rPr lang="en-US" sz="1800" dirty="0"/>
              <a:t>The mediator facilitates communication and negotiation but does not impose a solution</a:t>
            </a:r>
            <a:r>
              <a:rPr lang="en-US" sz="1800" dirty="0" smtClean="0"/>
              <a:t>. Mediation is a voluntary process that focuses on </a:t>
            </a:r>
            <a:r>
              <a:rPr lang="en-US" sz="1800" dirty="0"/>
              <a:t>collaboration and open communication</a:t>
            </a:r>
            <a:r>
              <a:rPr lang="en-US" sz="1800" dirty="0" smtClean="0"/>
              <a:t>. The mediator </a:t>
            </a:r>
            <a:r>
              <a:rPr lang="en-US" sz="1800" dirty="0"/>
              <a:t>remains impartial and does not make decisions for the parties.</a:t>
            </a:r>
          </a:p>
          <a:p>
            <a:pPr marL="0" indent="0" algn="just">
              <a:buNone/>
            </a:pPr>
            <a:r>
              <a:rPr lang="en-US" sz="1800" dirty="0"/>
              <a:t>Negotiation </a:t>
            </a:r>
            <a:r>
              <a:rPr lang="en-US" sz="1800" dirty="0"/>
              <a:t>refers to a direct </a:t>
            </a:r>
            <a:r>
              <a:rPr lang="en-US" sz="1800" dirty="0"/>
              <a:t>communication process where two or more parties discuss their differences and work toward an agreement without involving a third </a:t>
            </a:r>
            <a:r>
              <a:rPr lang="en-US" sz="1800" dirty="0"/>
              <a:t>party. It is carried out to </a:t>
            </a:r>
            <a:r>
              <a:rPr lang="en-US" sz="1800" dirty="0"/>
              <a:t>find a mutually beneficial solution or compromise</a:t>
            </a:r>
            <a:r>
              <a:rPr lang="en-US" sz="1800" dirty="0"/>
              <a:t>. </a:t>
            </a:r>
            <a:r>
              <a:rPr lang="en-US" sz="1800" dirty="0"/>
              <a:t>Negotiation may involve bargaining</a:t>
            </a:r>
            <a:r>
              <a:rPr lang="en-US" sz="1800" dirty="0"/>
              <a:t>, persuasion, </a:t>
            </a:r>
            <a:r>
              <a:rPr lang="en-US" sz="1800" dirty="0" smtClean="0"/>
              <a:t>and </a:t>
            </a:r>
            <a:r>
              <a:rPr lang="en-US" sz="1800" dirty="0"/>
              <a:t>compromise</a:t>
            </a:r>
            <a:r>
              <a:rPr lang="en-US" sz="1800" dirty="0" smtClean="0"/>
              <a:t>.</a:t>
            </a:r>
          </a:p>
          <a:p>
            <a:pPr marL="0" indent="0" algn="just">
              <a:buNone/>
            </a:pPr>
            <a:r>
              <a:rPr lang="en-US" sz="1800" dirty="0" smtClean="0"/>
              <a:t> </a:t>
            </a:r>
            <a:endParaRPr lang="en-US" sz="1800" dirty="0"/>
          </a:p>
        </p:txBody>
      </p:sp>
      <p:sp>
        <p:nvSpPr>
          <p:cNvPr id="3" name="Text Box 2"/>
          <p:cNvSpPr txBox="1"/>
          <p:nvPr/>
        </p:nvSpPr>
        <p:spPr>
          <a:xfrm>
            <a:off x="437282" y="188640"/>
            <a:ext cx="8483600" cy="953135"/>
          </a:xfrm>
          <a:prstGeom prst="rect">
            <a:avLst/>
          </a:prstGeom>
          <a:noFill/>
        </p:spPr>
        <p:txBody>
          <a:bodyPr wrap="square" rtlCol="0">
            <a:spAutoFit/>
          </a:bodyPr>
          <a:lstStyle/>
          <a:p>
            <a:pPr algn="ctr"/>
            <a:r>
              <a:rPr lang="en-US" altLang="en-NZ" sz="2800" b="1" dirty="0">
                <a:solidFill>
                  <a:srgbClr val="FFC000"/>
                </a:solidFill>
              </a:rPr>
              <a:t> </a:t>
            </a:r>
            <a:r>
              <a:rPr sz="2800" b="1" dirty="0">
                <a:solidFill>
                  <a:srgbClr val="FFC000"/>
                </a:solidFill>
                <a:sym typeface="+mn-ea"/>
              </a:rPr>
              <a:t>Leadership </a:t>
            </a:r>
            <a:r>
              <a:rPr lang="en-US" sz="2800" b="1" dirty="0">
                <a:solidFill>
                  <a:srgbClr val="FFC000"/>
                </a:solidFill>
                <a:sym typeface="+mn-ea"/>
              </a:rPr>
              <a:t>and Situation</a:t>
            </a:r>
          </a:p>
          <a:p>
            <a:pPr algn="ctr"/>
            <a:endParaRPr lang="en-US" altLang="en-NZ" sz="2800" b="1" dirty="0">
              <a:solidFill>
                <a:srgbClr val="FFC000"/>
              </a:solidFill>
            </a:endParaRPr>
          </a:p>
        </p:txBody>
      </p:sp>
      <p:sp>
        <p:nvSpPr>
          <p:cNvPr id="5"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124744"/>
            <a:ext cx="8892480" cy="5001419"/>
          </a:xfrm>
        </p:spPr>
        <p:txBody>
          <a:bodyPr>
            <a:normAutofit/>
          </a:bodyPr>
          <a:lstStyle/>
          <a:p>
            <a:pPr marL="0" indent="0" algn="just">
              <a:buNone/>
            </a:pPr>
            <a:r>
              <a:rPr lang="en-US" sz="1800" dirty="0"/>
              <a:t>The Thomas-</a:t>
            </a:r>
            <a:r>
              <a:rPr lang="en-US" sz="1800" dirty="0" err="1"/>
              <a:t>Kilmann</a:t>
            </a:r>
            <a:r>
              <a:rPr lang="en-US" sz="1800" dirty="0"/>
              <a:t> Conflict Model categorizes how people respond to conflict. It suggests that individuals can be assertive (pushing for their own needs) or cooperative (considering others' needs</a:t>
            </a:r>
            <a:r>
              <a:rPr lang="en-US" sz="1800" dirty="0" smtClean="0"/>
              <a:t>).</a:t>
            </a:r>
            <a:endParaRPr lang="en-US" sz="1800" dirty="0"/>
          </a:p>
        </p:txBody>
      </p:sp>
      <p:sp>
        <p:nvSpPr>
          <p:cNvPr id="3" name="TextBox 2"/>
          <p:cNvSpPr txBox="1"/>
          <p:nvPr/>
        </p:nvSpPr>
        <p:spPr>
          <a:xfrm>
            <a:off x="2483768" y="260648"/>
            <a:ext cx="4968552" cy="800219"/>
          </a:xfrm>
          <a:prstGeom prst="rect">
            <a:avLst/>
          </a:prstGeom>
          <a:noFill/>
        </p:spPr>
        <p:txBody>
          <a:bodyPr wrap="square" rtlCol="0">
            <a:spAutoFit/>
          </a:bodyPr>
          <a:lstStyle/>
          <a:p>
            <a:r>
              <a:rPr lang="en-US" sz="2800" b="1" dirty="0">
                <a:solidFill>
                  <a:srgbClr val="FFC000"/>
                </a:solidFill>
              </a:rPr>
              <a:t>Thomas-</a:t>
            </a:r>
            <a:r>
              <a:rPr lang="en-US" sz="2800" b="1" dirty="0" err="1">
                <a:solidFill>
                  <a:srgbClr val="FFC000"/>
                </a:solidFill>
              </a:rPr>
              <a:t>Kilmann</a:t>
            </a:r>
            <a:r>
              <a:rPr lang="en-US" sz="2800" b="1" dirty="0">
                <a:solidFill>
                  <a:srgbClr val="FFC000"/>
                </a:solidFill>
              </a:rPr>
              <a:t> Conflict Model</a:t>
            </a:r>
          </a:p>
          <a:p>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41" y="2060848"/>
            <a:ext cx="5657850" cy="418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Tree>
    <p:extLst>
      <p:ext uri="{BB962C8B-B14F-4D97-AF65-F5344CB8AC3E}">
        <p14:creationId xmlns:p14="http://schemas.microsoft.com/office/powerpoint/2010/main" val="2004904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pic>
        <p:nvPicPr>
          <p:cNvPr id="9218" name="Picture 2" descr="Thomas Kilmann Conflict mode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 y="404664"/>
            <a:ext cx="9139944" cy="609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8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800" b="1" dirty="0">
                <a:latin typeface="Cambria" panose="02040503050406030204" pitchFamily="18" charset="0"/>
                <a:ea typeface="Cambria" panose="02040503050406030204" pitchFamily="18" charset="0"/>
              </a:rPr>
              <a:t>The five primary conflict-handling modes are:</a:t>
            </a:r>
          </a:p>
          <a:p>
            <a:r>
              <a:rPr lang="en-US" sz="1800" b="1" dirty="0">
                <a:latin typeface="Cambria" panose="02040503050406030204" pitchFamily="18" charset="0"/>
                <a:ea typeface="Cambria" panose="02040503050406030204" pitchFamily="18" charset="0"/>
              </a:rPr>
              <a:t>Competing:</a:t>
            </a:r>
            <a:r>
              <a:rPr lang="en-US" sz="1800" dirty="0">
                <a:latin typeface="Cambria" panose="02040503050406030204" pitchFamily="18" charset="0"/>
                <a:ea typeface="Cambria" panose="02040503050406030204" pitchFamily="18" charset="0"/>
              </a:rPr>
              <a:t> Assertive and uncooperative.</a:t>
            </a:r>
          </a:p>
          <a:p>
            <a:r>
              <a:rPr lang="en-US" sz="1800" b="1" dirty="0">
                <a:latin typeface="Cambria" panose="02040503050406030204" pitchFamily="18" charset="0"/>
                <a:ea typeface="Cambria" panose="02040503050406030204" pitchFamily="18" charset="0"/>
              </a:rPr>
              <a:t>Accommodating:</a:t>
            </a:r>
            <a:r>
              <a:rPr lang="en-US" sz="1800" dirty="0">
                <a:latin typeface="Cambria" panose="02040503050406030204" pitchFamily="18" charset="0"/>
                <a:ea typeface="Cambria" panose="02040503050406030204" pitchFamily="18" charset="0"/>
              </a:rPr>
              <a:t> Cooperative and unassertive.</a:t>
            </a:r>
          </a:p>
          <a:p>
            <a:r>
              <a:rPr lang="en-US" sz="1800" b="1" dirty="0">
                <a:latin typeface="Cambria" panose="02040503050406030204" pitchFamily="18" charset="0"/>
                <a:ea typeface="Cambria" panose="02040503050406030204" pitchFamily="18" charset="0"/>
              </a:rPr>
              <a:t>Avoiding:</a:t>
            </a:r>
            <a:r>
              <a:rPr lang="en-US" sz="1800" dirty="0">
                <a:latin typeface="Cambria" panose="02040503050406030204" pitchFamily="18" charset="0"/>
                <a:ea typeface="Cambria" panose="02040503050406030204" pitchFamily="18" charset="0"/>
              </a:rPr>
              <a:t> Unassertive and uncooperative.</a:t>
            </a:r>
          </a:p>
          <a:p>
            <a:r>
              <a:rPr lang="en-US" sz="1800" b="1" dirty="0">
                <a:latin typeface="Cambria" panose="02040503050406030204" pitchFamily="18" charset="0"/>
                <a:ea typeface="Cambria" panose="02040503050406030204" pitchFamily="18" charset="0"/>
              </a:rPr>
              <a:t>Collaborating:</a:t>
            </a:r>
            <a:r>
              <a:rPr lang="en-US" sz="1800" dirty="0">
                <a:latin typeface="Cambria" panose="02040503050406030204" pitchFamily="18" charset="0"/>
                <a:ea typeface="Cambria" panose="02040503050406030204" pitchFamily="18" charset="0"/>
              </a:rPr>
              <a:t> Assertive and cooperative.</a:t>
            </a:r>
          </a:p>
          <a:p>
            <a:r>
              <a:rPr lang="en-US" sz="1800" b="1" dirty="0">
                <a:latin typeface="Cambria" panose="02040503050406030204" pitchFamily="18" charset="0"/>
                <a:ea typeface="Cambria" panose="02040503050406030204" pitchFamily="18" charset="0"/>
              </a:rPr>
              <a:t>Compromising:</a:t>
            </a:r>
            <a:r>
              <a:rPr lang="en-US" sz="1800" dirty="0">
                <a:latin typeface="Cambria" panose="02040503050406030204" pitchFamily="18" charset="0"/>
                <a:ea typeface="Cambria" panose="02040503050406030204" pitchFamily="18" charset="0"/>
              </a:rPr>
              <a:t> Moderately assertive and cooperative.</a:t>
            </a:r>
          </a:p>
          <a:p>
            <a:pPr marL="0" indent="0" algn="just">
              <a:buNone/>
            </a:pPr>
            <a:r>
              <a:rPr lang="en-US" sz="1800" dirty="0">
                <a:latin typeface="Cambria" panose="02040503050406030204" pitchFamily="18" charset="0"/>
                <a:ea typeface="Cambria" panose="02040503050406030204" pitchFamily="18" charset="0"/>
              </a:rPr>
              <a:t>The Thomas-</a:t>
            </a:r>
            <a:r>
              <a:rPr lang="en-US" sz="1800" dirty="0" err="1">
                <a:latin typeface="Cambria" panose="02040503050406030204" pitchFamily="18" charset="0"/>
                <a:ea typeface="Cambria" panose="02040503050406030204" pitchFamily="18" charset="0"/>
              </a:rPr>
              <a:t>Kilmann</a:t>
            </a:r>
            <a:r>
              <a:rPr lang="en-US" sz="1800" dirty="0">
                <a:latin typeface="Cambria" panose="02040503050406030204" pitchFamily="18" charset="0"/>
                <a:ea typeface="Cambria" panose="02040503050406030204" pitchFamily="18" charset="0"/>
              </a:rPr>
              <a:t> Conflict Mode Instrument (TKI) helps individuals assess their typical response to conflict. However, it's important to remember that people can adapt their behavior to different situations.</a:t>
            </a:r>
          </a:p>
          <a:p>
            <a:pPr marL="0" indent="0" algn="just">
              <a:buNone/>
            </a:pPr>
            <a:r>
              <a:rPr lang="en-US" sz="1800" dirty="0">
                <a:latin typeface="Cambria" panose="02040503050406030204" pitchFamily="18" charset="0"/>
                <a:ea typeface="Cambria" panose="02040503050406030204" pitchFamily="18" charset="0"/>
              </a:rPr>
              <a:t>Understanding this model helps HR professionals, leaders, and managers to better handle conflicts and interpret the behaviors of their team members. By recognizing the strengths and weaknesses of each approach, individuals can choose the most appropriate response for a given situation.</a:t>
            </a:r>
          </a:p>
          <a:p>
            <a:pPr marL="0" indent="0">
              <a:buNone/>
            </a:pPr>
            <a:endParaRPr lang="en-US" dirty="0"/>
          </a:p>
          <a:p>
            <a:endParaRPr lang="en-US" dirty="0"/>
          </a:p>
        </p:txBody>
      </p:sp>
      <p:sp>
        <p:nvSpPr>
          <p:cNvPr id="3"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
        <p:nvSpPr>
          <p:cNvPr id="4" name="Rectangle 3"/>
          <p:cNvSpPr/>
          <p:nvPr/>
        </p:nvSpPr>
        <p:spPr>
          <a:xfrm>
            <a:off x="2051720" y="188640"/>
            <a:ext cx="5616624" cy="584775"/>
          </a:xfrm>
          <a:prstGeom prst="rect">
            <a:avLst/>
          </a:prstGeom>
        </p:spPr>
        <p:txBody>
          <a:bodyPr wrap="square">
            <a:spAutoFit/>
          </a:bodyPr>
          <a:lstStyle/>
          <a:p>
            <a:r>
              <a:rPr lang="en-US" sz="3200" b="1" dirty="0">
                <a:solidFill>
                  <a:srgbClr val="FFC000"/>
                </a:solidFill>
              </a:rPr>
              <a:t>Thomas-</a:t>
            </a:r>
            <a:r>
              <a:rPr lang="en-US" sz="3200" b="1" dirty="0" err="1">
                <a:solidFill>
                  <a:srgbClr val="FFC000"/>
                </a:solidFill>
              </a:rPr>
              <a:t>Kilmann</a:t>
            </a:r>
            <a:r>
              <a:rPr lang="en-US" sz="3200" b="1" dirty="0">
                <a:solidFill>
                  <a:srgbClr val="FFC000"/>
                </a:solidFill>
              </a:rPr>
              <a:t> Conflict Model</a:t>
            </a:r>
            <a:endParaRPr lang="en-US" sz="3200" b="1" dirty="0">
              <a:solidFill>
                <a:srgbClr val="FFC000"/>
              </a:solidFill>
            </a:endParaRPr>
          </a:p>
        </p:txBody>
      </p:sp>
    </p:spTree>
    <p:extLst>
      <p:ext uri="{BB962C8B-B14F-4D97-AF65-F5344CB8AC3E}">
        <p14:creationId xmlns:p14="http://schemas.microsoft.com/office/powerpoint/2010/main" val="307021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124743"/>
            <a:ext cx="8347710" cy="4911525"/>
          </a:xfrm>
        </p:spPr>
        <p:txBody>
          <a:bodyPr>
            <a:normAutofit/>
          </a:bodyPr>
          <a:lstStyle/>
          <a:p>
            <a:pPr marL="0" indent="0" algn="just">
              <a:buNone/>
            </a:pPr>
            <a:r>
              <a:rPr lang="en-US" sz="1800" dirty="0"/>
              <a:t>Leadership involves the ability to inspire, influence, and guide individuals, teams, or entire organizations toward achieving a shared vision or goal. In contrast, management refers to the structured process of planning, organizing, and overseeing tasks to ensure that organizational objectives are met efficiently and effectively. While leadership focuses on vision and motivation, management emphasizes execution and operational precision.</a:t>
            </a:r>
            <a:endParaRPr lang="en-US" sz="1800" b="1" dirty="0">
              <a:latin typeface="Cambria" panose="02040503050406030204" charset="0"/>
              <a:cs typeface="Cambria" panose="02040503050406030204" charset="0"/>
            </a:endParaRPr>
          </a:p>
        </p:txBody>
      </p:sp>
      <p:sp>
        <p:nvSpPr>
          <p:cNvPr id="4" name="TextBox 2"/>
          <p:cNvSpPr txBox="1"/>
          <p:nvPr/>
        </p:nvSpPr>
        <p:spPr>
          <a:xfrm>
            <a:off x="226060" y="260350"/>
            <a:ext cx="8333740" cy="584775"/>
          </a:xfrm>
          <a:prstGeom prst="rect">
            <a:avLst/>
          </a:prstGeom>
          <a:solidFill>
            <a:srgbClr val="003870"/>
          </a:solidFill>
        </p:spPr>
        <p:txBody>
          <a:bodyPr wrap="square" rtlCol="0">
            <a:spAutoFit/>
          </a:bodyPr>
          <a:lstStyle/>
          <a:p>
            <a:pPr algn="ctr"/>
            <a:r>
              <a:rPr lang="en-US" altLang="en-NZ" sz="3200" b="1" dirty="0">
                <a:solidFill>
                  <a:srgbClr val="FFC000"/>
                </a:solidFill>
                <a:latin typeface="Ebrima" panose="02000000000000000000" charset="0"/>
                <a:cs typeface="Ebrima" panose="02000000000000000000" charset="0"/>
              </a:rPr>
              <a:t>Leadership Vs. Management</a:t>
            </a:r>
          </a:p>
        </p:txBody>
      </p:sp>
      <p:sp>
        <p:nvSpPr>
          <p:cNvPr id="5"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635" y="2420888"/>
            <a:ext cx="6764399" cy="407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1268760"/>
            <a:ext cx="7931224" cy="5589240"/>
          </a:xfrm>
        </p:spPr>
        <p:txBody>
          <a:bodyPr>
            <a:normAutofit/>
          </a:bodyPr>
          <a:lstStyle/>
          <a:p>
            <a:pPr marL="0" indent="0">
              <a:buNone/>
            </a:pPr>
            <a:r>
              <a:rPr lang="en-US" sz="2000" b="1" dirty="0"/>
              <a:t>Conformity</a:t>
            </a:r>
            <a:r>
              <a:rPr lang="en-US" sz="2000" dirty="0"/>
              <a:t> is the act of adjusting one's behavior, beliefs, or opinions to match those of a group or society. It's a common human tendency to fit in and avoid social rejection.</a:t>
            </a:r>
          </a:p>
          <a:p>
            <a:pPr marL="0" indent="0">
              <a:buNone/>
            </a:pPr>
            <a:r>
              <a:rPr lang="en-US" sz="2000" b="1" dirty="0"/>
              <a:t>Why do w</a:t>
            </a:r>
            <a:r>
              <a:rPr lang="en-US" sz="2000" b="1" dirty="0" smtClean="0"/>
              <a:t>e </a:t>
            </a:r>
            <a:r>
              <a:rPr lang="en-US" sz="2000" b="1" dirty="0"/>
              <a:t>conform?</a:t>
            </a:r>
          </a:p>
          <a:p>
            <a:r>
              <a:rPr lang="en-US" sz="2000" b="1" dirty="0"/>
              <a:t>Normative Influence:</a:t>
            </a:r>
            <a:r>
              <a:rPr lang="en-US" sz="2000" dirty="0"/>
              <a:t> The desire to be liked and accepted by others.</a:t>
            </a:r>
          </a:p>
          <a:p>
            <a:r>
              <a:rPr lang="en-US" sz="2000" b="1" dirty="0"/>
              <a:t>Informational Influence:</a:t>
            </a:r>
            <a:r>
              <a:rPr lang="en-US" sz="2000" dirty="0"/>
              <a:t> The belief that others may have more accurate information.</a:t>
            </a:r>
          </a:p>
          <a:p>
            <a:pPr marL="0" indent="0">
              <a:buNone/>
            </a:pPr>
            <a:r>
              <a:rPr lang="en-US" sz="2000" b="1" dirty="0"/>
              <a:t>Types of Conformity</a:t>
            </a:r>
          </a:p>
          <a:p>
            <a:r>
              <a:rPr lang="en-US" sz="2000" b="1" dirty="0"/>
              <a:t>Compliance:</a:t>
            </a:r>
            <a:r>
              <a:rPr lang="en-US" sz="2000" dirty="0"/>
              <a:t> Publicly conforming but privately disagreeing.</a:t>
            </a:r>
          </a:p>
          <a:p>
            <a:r>
              <a:rPr lang="en-US" sz="2000" b="1" dirty="0"/>
              <a:t>Identification:</a:t>
            </a:r>
            <a:r>
              <a:rPr lang="en-US" sz="2000" dirty="0"/>
              <a:t> Conforming to fit into a specific role or group.</a:t>
            </a:r>
          </a:p>
          <a:p>
            <a:r>
              <a:rPr lang="en-US" sz="2000" b="1" dirty="0"/>
              <a:t>Internalization:</a:t>
            </a:r>
            <a:r>
              <a:rPr lang="en-US" sz="2000" dirty="0"/>
              <a:t> Genuinely believing and accepting the group's beliefs</a:t>
            </a:r>
            <a:r>
              <a:rPr lang="en-US" sz="2000" dirty="0" smtClean="0"/>
              <a:t>.</a:t>
            </a:r>
          </a:p>
          <a:p>
            <a:pPr marL="0" indent="0">
              <a:buNone/>
            </a:pPr>
            <a:r>
              <a:rPr lang="en-US" sz="2000" dirty="0" smtClean="0"/>
              <a:t>Conformity assists us in Maintaining </a:t>
            </a:r>
            <a:r>
              <a:rPr lang="en-US" sz="2000" dirty="0"/>
              <a:t>harmony and </a:t>
            </a:r>
            <a:r>
              <a:rPr lang="en-US" sz="2000" dirty="0" smtClean="0"/>
              <a:t>reducing conflicts. It also Facilitates </a:t>
            </a:r>
            <a:r>
              <a:rPr lang="en-US" sz="2000" dirty="0"/>
              <a:t>teamwork and collaboration</a:t>
            </a:r>
            <a:r>
              <a:rPr lang="en-US" sz="2000" dirty="0" smtClean="0"/>
              <a:t>. However, when taking to extreme, it may stifle creativity and independent thinking. Also, it can to </a:t>
            </a:r>
            <a:r>
              <a:rPr lang="en-US" sz="2000" dirty="0"/>
              <a:t>poor </a:t>
            </a:r>
            <a:r>
              <a:rPr lang="en-US" sz="2000" dirty="0" smtClean="0"/>
              <a:t>decision-making. </a:t>
            </a:r>
            <a:endParaRPr lang="en-US" sz="2000" dirty="0"/>
          </a:p>
          <a:p>
            <a:pPr marL="0" indent="0">
              <a:buNone/>
            </a:pPr>
            <a:endParaRPr lang="en-US" dirty="0"/>
          </a:p>
        </p:txBody>
      </p:sp>
      <p:sp>
        <p:nvSpPr>
          <p:cNvPr id="3" name="Text Box 4"/>
          <p:cNvSpPr txBox="1"/>
          <p:nvPr/>
        </p:nvSpPr>
        <p:spPr>
          <a:xfrm>
            <a:off x="107504" y="6173470"/>
            <a:ext cx="696595" cy="684530"/>
          </a:xfrm>
          <a:prstGeom prst="rect">
            <a:avLst/>
          </a:prstGeom>
          <a:solidFill>
            <a:schemeClr val="bg1"/>
          </a:solidFill>
        </p:spPr>
        <p:txBody>
          <a:bodyPr wrap="square" rtlCol="0">
            <a:noAutofit/>
          </a:bodyPr>
          <a:lstStyle/>
          <a:p>
            <a:endParaRPr lang="en-US"/>
          </a:p>
        </p:txBody>
      </p:sp>
      <p:sp>
        <p:nvSpPr>
          <p:cNvPr id="4" name="Rectangle 3"/>
          <p:cNvSpPr/>
          <p:nvPr/>
        </p:nvSpPr>
        <p:spPr>
          <a:xfrm>
            <a:off x="3635896" y="260648"/>
            <a:ext cx="2088232" cy="584775"/>
          </a:xfrm>
          <a:prstGeom prst="rect">
            <a:avLst/>
          </a:prstGeom>
        </p:spPr>
        <p:txBody>
          <a:bodyPr wrap="square">
            <a:spAutoFit/>
          </a:bodyPr>
          <a:lstStyle/>
          <a:p>
            <a:r>
              <a:rPr lang="en-US" sz="3200" b="1" dirty="0" smtClean="0">
                <a:solidFill>
                  <a:srgbClr val="FFC000"/>
                </a:solidFill>
              </a:rPr>
              <a:t>Conformity</a:t>
            </a:r>
            <a:endParaRPr lang="en-US" sz="3200" b="1" dirty="0">
              <a:solidFill>
                <a:srgbClr val="FFC000"/>
              </a:solidFill>
            </a:endParaRPr>
          </a:p>
        </p:txBody>
      </p:sp>
    </p:spTree>
    <p:extLst>
      <p:ext uri="{BB962C8B-B14F-4D97-AF65-F5344CB8AC3E}">
        <p14:creationId xmlns:p14="http://schemas.microsoft.com/office/powerpoint/2010/main" val="2214890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124744"/>
            <a:ext cx="8352928" cy="5733256"/>
          </a:xfrm>
        </p:spPr>
        <p:txBody>
          <a:bodyPr/>
          <a:lstStyle/>
          <a:p>
            <a:pPr marL="0" indent="0">
              <a:buNone/>
            </a:pPr>
            <a:r>
              <a:rPr lang="en-US" sz="1800" b="1" dirty="0"/>
              <a:t>Deviance</a:t>
            </a:r>
            <a:r>
              <a:rPr lang="en-US" sz="1800" dirty="0"/>
              <a:t> is any behavior that goes against societal norms, expectations, or rules. It's a broad concept that can encompass everything from minor infractions to serious crimes.</a:t>
            </a:r>
          </a:p>
          <a:p>
            <a:pPr marL="0" indent="0">
              <a:buNone/>
            </a:pPr>
            <a:r>
              <a:rPr lang="en-US" sz="1800" b="1" dirty="0"/>
              <a:t>Why Do </a:t>
            </a:r>
            <a:r>
              <a:rPr lang="en-US" sz="1800" b="1" dirty="0" smtClean="0"/>
              <a:t>We </a:t>
            </a:r>
            <a:r>
              <a:rPr lang="en-US" sz="1800" b="1" dirty="0"/>
              <a:t>Deviate?</a:t>
            </a:r>
          </a:p>
          <a:p>
            <a:r>
              <a:rPr lang="en-US" sz="1800" b="1" dirty="0"/>
              <a:t>Social Factors:</a:t>
            </a:r>
            <a:r>
              <a:rPr lang="en-US" sz="1800" dirty="0"/>
              <a:t> Upbringing, peer pressure, and cultural norms can influence deviant behavior</a:t>
            </a:r>
            <a:r>
              <a:rPr lang="en-US" sz="1800" dirty="0" smtClean="0"/>
              <a:t>. </a:t>
            </a:r>
            <a:endParaRPr lang="en-US" sz="1800" dirty="0"/>
          </a:p>
          <a:p>
            <a:r>
              <a:rPr lang="en-US" sz="1800" b="1" dirty="0"/>
              <a:t>Psychological Factors:</a:t>
            </a:r>
            <a:r>
              <a:rPr lang="en-US" sz="1800" dirty="0"/>
              <a:t> Mental health conditions can contribute to deviant behavior.</a:t>
            </a:r>
          </a:p>
          <a:p>
            <a:r>
              <a:rPr lang="en-US" sz="1800" b="1" dirty="0"/>
              <a:t>Economic Factors:</a:t>
            </a:r>
            <a:r>
              <a:rPr lang="en-US" sz="1800" dirty="0"/>
              <a:t> Poverty and inequality can drive individuals to engage in deviant acts.</a:t>
            </a:r>
          </a:p>
          <a:p>
            <a:pPr marL="0" indent="0">
              <a:buNone/>
            </a:pPr>
            <a:r>
              <a:rPr lang="en-US" sz="1800" b="1" dirty="0"/>
              <a:t>Types of Deviance</a:t>
            </a:r>
          </a:p>
          <a:p>
            <a:r>
              <a:rPr lang="en-US" sz="1800" b="1" dirty="0"/>
              <a:t>Informal Deviance:</a:t>
            </a:r>
            <a:r>
              <a:rPr lang="en-US" sz="1800" dirty="0"/>
              <a:t> Breaking unwritten social rules</a:t>
            </a:r>
            <a:r>
              <a:rPr lang="en-US" sz="1800" dirty="0" smtClean="0"/>
              <a:t>. For example, burping </a:t>
            </a:r>
            <a:r>
              <a:rPr lang="en-US" sz="1800" dirty="0"/>
              <a:t>loudly in public, talking too loudly in a library, or dressing inappropriately for a formal event.</a:t>
            </a:r>
          </a:p>
          <a:p>
            <a:r>
              <a:rPr lang="en-US" sz="1800" b="1" dirty="0"/>
              <a:t>Formal Deviance:</a:t>
            </a:r>
            <a:r>
              <a:rPr lang="en-US" sz="1800" dirty="0"/>
              <a:t> Breaking written laws. </a:t>
            </a:r>
            <a:r>
              <a:rPr lang="en-US" sz="1800" dirty="0" smtClean="0"/>
              <a:t>For examples, robbery</a:t>
            </a:r>
            <a:r>
              <a:rPr lang="en-US" sz="1800" dirty="0"/>
              <a:t>, murder, assault, and drug use.</a:t>
            </a:r>
          </a:p>
          <a:p>
            <a:pPr marL="0" indent="0">
              <a:buNone/>
            </a:pPr>
            <a:r>
              <a:rPr lang="en-US" dirty="0" smtClean="0"/>
              <a:t>It is important to </a:t>
            </a:r>
            <a:r>
              <a:rPr lang="en-US" dirty="0"/>
              <a:t>note that </a:t>
            </a:r>
            <a:r>
              <a:rPr lang="en-US" dirty="0" smtClean="0"/>
              <a:t>deviant </a:t>
            </a:r>
            <a:r>
              <a:rPr lang="en-US" dirty="0"/>
              <a:t>can vary across cultures, time periods, and social situations.</a:t>
            </a:r>
          </a:p>
        </p:txBody>
      </p:sp>
      <p:sp>
        <p:nvSpPr>
          <p:cNvPr id="3"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
        <p:nvSpPr>
          <p:cNvPr id="4" name="TextBox 3"/>
          <p:cNvSpPr txBox="1"/>
          <p:nvPr/>
        </p:nvSpPr>
        <p:spPr>
          <a:xfrm>
            <a:off x="1331640" y="306083"/>
            <a:ext cx="6480720" cy="584775"/>
          </a:xfrm>
          <a:prstGeom prst="rect">
            <a:avLst/>
          </a:prstGeom>
          <a:noFill/>
        </p:spPr>
        <p:txBody>
          <a:bodyPr wrap="square" rtlCol="0">
            <a:spAutoFit/>
          </a:bodyPr>
          <a:lstStyle/>
          <a:p>
            <a:r>
              <a:rPr lang="en-US" sz="3200" b="1" dirty="0">
                <a:solidFill>
                  <a:srgbClr val="FFC000"/>
                </a:solidFill>
              </a:rPr>
              <a:t>Deviance: Stepping Outside the Lines</a:t>
            </a:r>
          </a:p>
        </p:txBody>
      </p:sp>
    </p:spTree>
    <p:extLst>
      <p:ext uri="{BB962C8B-B14F-4D97-AF65-F5344CB8AC3E}">
        <p14:creationId xmlns:p14="http://schemas.microsoft.com/office/powerpoint/2010/main" val="298189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Functionalist </a:t>
            </a:r>
            <a:r>
              <a:rPr lang="en-US" b="1" dirty="0"/>
              <a:t>Perspective:</a:t>
            </a:r>
            <a:r>
              <a:rPr lang="en-US" dirty="0"/>
              <a:t> Deviance is necessary for society to function. It helps to clarify norms, promote social change, and strengthen social bonds.</a:t>
            </a:r>
          </a:p>
          <a:p>
            <a:r>
              <a:rPr lang="en-US" b="1" dirty="0"/>
              <a:t>Symbolic Interactionist Perspective:</a:t>
            </a:r>
            <a:r>
              <a:rPr lang="en-US" dirty="0"/>
              <a:t> Deviance is learned through interaction with others. Labeling theory suggests that individuals become deviant when labeled as such.</a:t>
            </a:r>
          </a:p>
          <a:p>
            <a:r>
              <a:rPr lang="en-US" b="1" dirty="0"/>
              <a:t>Conflict Perspective:</a:t>
            </a:r>
            <a:r>
              <a:rPr lang="en-US" dirty="0"/>
              <a:t> Deviance is a result of power inequalities in society. Those in power create laws to control the marginalized.</a:t>
            </a:r>
          </a:p>
          <a:p>
            <a:endParaRPr lang="en-US" dirty="0"/>
          </a:p>
        </p:txBody>
      </p:sp>
      <p:sp>
        <p:nvSpPr>
          <p:cNvPr id="3"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
        <p:nvSpPr>
          <p:cNvPr id="4" name="TextBox 3"/>
          <p:cNvSpPr txBox="1"/>
          <p:nvPr/>
        </p:nvSpPr>
        <p:spPr>
          <a:xfrm>
            <a:off x="1475656" y="332656"/>
            <a:ext cx="6768752" cy="1077218"/>
          </a:xfrm>
          <a:prstGeom prst="rect">
            <a:avLst/>
          </a:prstGeom>
          <a:noFill/>
        </p:spPr>
        <p:txBody>
          <a:bodyPr wrap="square" rtlCol="0">
            <a:spAutoFit/>
          </a:bodyPr>
          <a:lstStyle/>
          <a:p>
            <a:r>
              <a:rPr lang="en-US" sz="3200" b="1" dirty="0">
                <a:solidFill>
                  <a:srgbClr val="FFC000"/>
                </a:solidFill>
              </a:rPr>
              <a:t>Sociological Theories and </a:t>
            </a:r>
            <a:r>
              <a:rPr lang="en-US" sz="3200" b="1" dirty="0">
                <a:solidFill>
                  <a:srgbClr val="FFC000"/>
                </a:solidFill>
              </a:rPr>
              <a:t>Deviance</a:t>
            </a:r>
          </a:p>
          <a:p>
            <a:endParaRPr lang="en-US" sz="3200" b="1" dirty="0">
              <a:solidFill>
                <a:srgbClr val="FFC000"/>
              </a:solidFill>
            </a:endParaRPr>
          </a:p>
        </p:txBody>
      </p:sp>
    </p:spTree>
    <p:extLst>
      <p:ext uri="{BB962C8B-B14F-4D97-AF65-F5344CB8AC3E}">
        <p14:creationId xmlns:p14="http://schemas.microsoft.com/office/powerpoint/2010/main" val="248726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lum bright="48000" contrast="-60000"/>
          </a:blip>
          <a:srcRect t="5501" b="8400"/>
          <a:stretch>
            <a:fillRect/>
          </a:stretch>
        </p:blipFill>
        <p:spPr bwMode="auto">
          <a:xfrm>
            <a:off x="1969" y="1115761"/>
            <a:ext cx="9144000" cy="5742239"/>
          </a:xfrm>
          <a:prstGeom prst="rect">
            <a:avLst/>
          </a:prstGeom>
          <a:noFill/>
          <a:ln w="9525">
            <a:noFill/>
            <a:miter lim="800000"/>
            <a:headEnd/>
            <a:tailEnd/>
          </a:ln>
          <a:effectLst/>
        </p:spPr>
      </p:pic>
      <p:sp>
        <p:nvSpPr>
          <p:cNvPr id="5" name="Rectangle 4"/>
          <p:cNvSpPr/>
          <p:nvPr/>
        </p:nvSpPr>
        <p:spPr>
          <a:xfrm>
            <a:off x="2234988" y="3284984"/>
            <a:ext cx="4153701" cy="1015663"/>
          </a:xfrm>
          <a:prstGeom prst="rect">
            <a:avLst/>
          </a:prstGeom>
        </p:spPr>
        <p:txBody>
          <a:bodyPr wrap="none">
            <a:spAutoFit/>
          </a:bodyPr>
          <a:lstStyle/>
          <a:p>
            <a:r>
              <a:rPr lang="en-NZ" sz="6000" b="1" dirty="0">
                <a:solidFill>
                  <a:srgbClr val="003870"/>
                </a:solidFill>
                <a:latin typeface="Aharoni" pitchFamily="2" charset="-79"/>
                <a:cs typeface="Aharoni" pitchFamily="2" charset="-79"/>
              </a:rPr>
              <a:t>Questions?</a:t>
            </a:r>
          </a:p>
        </p:txBody>
      </p:sp>
      <p:sp>
        <p:nvSpPr>
          <p:cNvPr id="7" name="TextBox 6"/>
          <p:cNvSpPr txBox="1"/>
          <p:nvPr/>
        </p:nvSpPr>
        <p:spPr>
          <a:xfrm>
            <a:off x="1969" y="-27383"/>
            <a:ext cx="9144000" cy="1138773"/>
          </a:xfrm>
          <a:prstGeom prst="rect">
            <a:avLst/>
          </a:prstGeom>
          <a:solidFill>
            <a:srgbClr val="003870"/>
          </a:solidFill>
        </p:spPr>
        <p:txBody>
          <a:bodyPr wrap="square" rtlCol="0">
            <a:spAutoFit/>
          </a:bodyPr>
          <a:lstStyle/>
          <a:p>
            <a:pPr algn="ctr"/>
            <a:endParaRPr lang="en-NZ" sz="2400" b="1" dirty="0">
              <a:solidFill>
                <a:srgbClr val="AF6F01"/>
              </a:solidFill>
              <a:latin typeface="Aharoni" pitchFamily="2" charset="-79"/>
              <a:cs typeface="Aharoni" pitchFamily="2" charset="-79"/>
            </a:endParaRPr>
          </a:p>
          <a:p>
            <a:pPr algn="ctr"/>
            <a:r>
              <a:rPr lang="en-NZ" sz="4400" b="1" dirty="0">
                <a:solidFill>
                  <a:srgbClr val="FFC000"/>
                </a:solidFill>
                <a:latin typeface="Aharoni" pitchFamily="2" charset="-79"/>
                <a:cs typeface="Aharoni" pitchFamily="2" charset="-79"/>
              </a:rPr>
              <a:t>Thank you</a:t>
            </a:r>
            <a:r>
              <a:rPr lang="en-NZ" sz="4400" b="1" dirty="0">
                <a:solidFill>
                  <a:srgbClr val="FFC000"/>
                </a:solidFill>
                <a:latin typeface="Consolas" panose="020B0609020204030204" pitchFamily="49" charset="0"/>
                <a:cs typeface="Consolas" panose="020B0609020204030204" pitchFamily="49" charset="0"/>
              </a:rPr>
              <a:t>!</a:t>
            </a:r>
            <a:endParaRPr lang="en-NZ" sz="2800" b="1" dirty="0">
              <a:solidFill>
                <a:srgbClr val="FFC000"/>
              </a:solidFill>
              <a:latin typeface="Consolas" panose="020B0609020204030204" pitchFamily="49" charset="0"/>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0"/>
                            </p:stCondLst>
                            <p:childTnLst>
                              <p:par>
                                <p:cTn id="13" presetID="26" presetClass="entr" presetSubtype="0" fill="hold" grpId="0" nodeType="afterEffect">
                                  <p:stCondLst>
                                    <p:cond delay="10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290">
                                          <p:stCondLst>
                                            <p:cond delay="0"/>
                                          </p:stCondLst>
                                        </p:cTn>
                                        <p:tgtEl>
                                          <p:spTgt spid="5"/>
                                        </p:tgtEl>
                                      </p:cBhvr>
                                    </p:animEffect>
                                    <p:anim calcmode="lin" valueType="num">
                                      <p:cBhvr>
                                        <p:cTn id="16"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21" dur="13">
                                          <p:stCondLst>
                                            <p:cond delay="325"/>
                                          </p:stCondLst>
                                        </p:cTn>
                                        <p:tgtEl>
                                          <p:spTgt spid="5"/>
                                        </p:tgtEl>
                                      </p:cBhvr>
                                      <p:to x="100000" y="60000"/>
                                    </p:animScale>
                                    <p:animScale>
                                      <p:cBhvr>
                                        <p:cTn id="22" dur="83" decel="50000">
                                          <p:stCondLst>
                                            <p:cond delay="338"/>
                                          </p:stCondLst>
                                        </p:cTn>
                                        <p:tgtEl>
                                          <p:spTgt spid="5"/>
                                        </p:tgtEl>
                                      </p:cBhvr>
                                      <p:to x="100000" y="100000"/>
                                    </p:animScale>
                                    <p:animScale>
                                      <p:cBhvr>
                                        <p:cTn id="23" dur="13">
                                          <p:stCondLst>
                                            <p:cond delay="656"/>
                                          </p:stCondLst>
                                        </p:cTn>
                                        <p:tgtEl>
                                          <p:spTgt spid="5"/>
                                        </p:tgtEl>
                                      </p:cBhvr>
                                      <p:to x="100000" y="80000"/>
                                    </p:animScale>
                                    <p:animScale>
                                      <p:cBhvr>
                                        <p:cTn id="24" dur="83" decel="50000">
                                          <p:stCondLst>
                                            <p:cond delay="669"/>
                                          </p:stCondLst>
                                        </p:cTn>
                                        <p:tgtEl>
                                          <p:spTgt spid="5"/>
                                        </p:tgtEl>
                                      </p:cBhvr>
                                      <p:to x="100000" y="100000"/>
                                    </p:animScale>
                                    <p:animScale>
                                      <p:cBhvr>
                                        <p:cTn id="25" dur="13">
                                          <p:stCondLst>
                                            <p:cond delay="821"/>
                                          </p:stCondLst>
                                        </p:cTn>
                                        <p:tgtEl>
                                          <p:spTgt spid="5"/>
                                        </p:tgtEl>
                                      </p:cBhvr>
                                      <p:to x="100000" y="90000"/>
                                    </p:animScale>
                                    <p:animScale>
                                      <p:cBhvr>
                                        <p:cTn id="26" dur="83" decel="50000">
                                          <p:stCondLst>
                                            <p:cond delay="834"/>
                                          </p:stCondLst>
                                        </p:cTn>
                                        <p:tgtEl>
                                          <p:spTgt spid="5"/>
                                        </p:tgtEl>
                                      </p:cBhvr>
                                      <p:to x="100000" y="100000"/>
                                    </p:animScale>
                                    <p:animScale>
                                      <p:cBhvr>
                                        <p:cTn id="27" dur="13">
                                          <p:stCondLst>
                                            <p:cond delay="904"/>
                                          </p:stCondLst>
                                        </p:cTn>
                                        <p:tgtEl>
                                          <p:spTgt spid="5"/>
                                        </p:tgtEl>
                                      </p:cBhvr>
                                      <p:to x="100000" y="95000"/>
                                    </p:animScale>
                                    <p:animScale>
                                      <p:cBhvr>
                                        <p:cTn id="28" dur="83" decel="50000">
                                          <p:stCondLst>
                                            <p:cond delay="917"/>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2393" y="2900622"/>
            <a:ext cx="5387307" cy="36333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3528" y="1124744"/>
            <a:ext cx="8496944" cy="1754326"/>
          </a:xfrm>
          <a:prstGeom prst="rect">
            <a:avLst/>
          </a:prstGeom>
          <a:noFill/>
        </p:spPr>
        <p:txBody>
          <a:bodyPr wrap="square" rtlCol="0">
            <a:spAutoFit/>
          </a:bodyPr>
          <a:lstStyle/>
          <a:p>
            <a:pPr algn="just"/>
            <a:r>
              <a:rPr lang="en-US" dirty="0">
                <a:latin typeface="Cambria" panose="02040503050406030204" pitchFamily="18" charset="0"/>
                <a:ea typeface="Cambria" panose="02040503050406030204" pitchFamily="18" charset="0"/>
              </a:rPr>
              <a:t>Management provides stability and employs a rational approach to consistently execute complex routines within a unidirectional authority structure. In contrast, leadership fosters multidirectional influence by inspiring, innovating, and stimulating workforce commitment while aligning efforts with the right direction. When management and leadership work together, they create synergy, driving organizations toward success.</a:t>
            </a:r>
          </a:p>
        </p:txBody>
      </p:sp>
      <p:sp>
        <p:nvSpPr>
          <p:cNvPr id="4" name="TextBox 3"/>
          <p:cNvSpPr txBox="1"/>
          <p:nvPr/>
        </p:nvSpPr>
        <p:spPr>
          <a:xfrm>
            <a:off x="1115616" y="173371"/>
            <a:ext cx="6768752" cy="923330"/>
          </a:xfrm>
          <a:prstGeom prst="rect">
            <a:avLst/>
          </a:prstGeom>
          <a:noFill/>
        </p:spPr>
        <p:txBody>
          <a:bodyPr wrap="square" rtlCol="0">
            <a:spAutoFit/>
          </a:bodyPr>
          <a:lstStyle/>
          <a:p>
            <a:r>
              <a:rPr lang="en-US" altLang="en-NZ" sz="3600" b="1" dirty="0">
                <a:solidFill>
                  <a:srgbClr val="FFC000"/>
                </a:solidFill>
                <a:latin typeface="Ebrima" panose="02000000000000000000" charset="0"/>
                <a:cs typeface="Ebrima" panose="02000000000000000000" charset="0"/>
              </a:rPr>
              <a:t>Leadership </a:t>
            </a:r>
            <a:r>
              <a:rPr lang="en-US" altLang="en-NZ" sz="3600" b="1" dirty="0" smtClean="0">
                <a:solidFill>
                  <a:srgbClr val="FFC000"/>
                </a:solidFill>
                <a:latin typeface="Ebrima" panose="02000000000000000000" charset="0"/>
                <a:cs typeface="Ebrima" panose="02000000000000000000" charset="0"/>
              </a:rPr>
              <a:t>and </a:t>
            </a:r>
            <a:r>
              <a:rPr lang="en-US" altLang="en-NZ" sz="3600" b="1" dirty="0">
                <a:solidFill>
                  <a:srgbClr val="FFC000"/>
                </a:solidFill>
                <a:latin typeface="Ebrima" panose="02000000000000000000" charset="0"/>
                <a:cs typeface="Ebrima" panose="02000000000000000000" charset="0"/>
              </a:rPr>
              <a:t>Management</a:t>
            </a:r>
          </a:p>
          <a:p>
            <a:endParaRPr lang="en-US" dirty="0"/>
          </a:p>
        </p:txBody>
      </p:sp>
      <p:sp>
        <p:nvSpPr>
          <p:cNvPr id="6"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Tree>
    <p:extLst>
      <p:ext uri="{BB962C8B-B14F-4D97-AF65-F5344CB8AC3E}">
        <p14:creationId xmlns:p14="http://schemas.microsoft.com/office/powerpoint/2010/main" val="282456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215" y="1124585"/>
            <a:ext cx="8545830" cy="5615940"/>
          </a:xfrm>
        </p:spPr>
        <p:txBody>
          <a:bodyPr>
            <a:normAutofit/>
          </a:bodyPr>
          <a:lstStyle/>
          <a:p>
            <a:pPr marL="0" indent="0" algn="just" fontAlgn="auto">
              <a:lnSpc>
                <a:spcPct val="100000"/>
              </a:lnSpc>
              <a:spcBef>
                <a:spcPts val="600"/>
              </a:spcBef>
              <a:buNone/>
            </a:pPr>
            <a:r>
              <a:rPr lang="en-US" sz="1800" b="1" dirty="0" smtClean="0"/>
              <a:t>Having </a:t>
            </a:r>
            <a:r>
              <a:rPr lang="en-US" sz="1800" b="1" dirty="0"/>
              <a:t>a Vision: </a:t>
            </a:r>
            <a:r>
              <a:rPr lang="en-US" sz="1800" dirty="0"/>
              <a:t>A leader sets a clear and compelling direction for the organization, defining its purpose and long-term goals. This vision serves as a guiding light for all stakeholders</a:t>
            </a:r>
            <a:r>
              <a:rPr lang="en-US" sz="1800" dirty="0" smtClean="0"/>
              <a:t>.</a:t>
            </a:r>
          </a:p>
          <a:p>
            <a:pPr marL="0" indent="0" algn="just" fontAlgn="auto">
              <a:lnSpc>
                <a:spcPct val="100000"/>
              </a:lnSpc>
              <a:spcBef>
                <a:spcPts val="600"/>
              </a:spcBef>
              <a:buNone/>
            </a:pPr>
            <a:r>
              <a:rPr lang="en-US" sz="1800" b="1" dirty="0" smtClean="0"/>
              <a:t>Developing </a:t>
            </a:r>
            <a:r>
              <a:rPr lang="en-US" sz="1800" b="1" dirty="0"/>
              <a:t>Strategy: </a:t>
            </a:r>
            <a:r>
              <a:rPr lang="en-US" sz="1800" dirty="0"/>
              <a:t>Leaders translate the vision into actionable plans by formulating strategies that outline the steps and resources required to achieve organizational objectives</a:t>
            </a:r>
            <a:r>
              <a:rPr lang="en-US" sz="1800" dirty="0" smtClean="0"/>
              <a:t>.</a:t>
            </a:r>
          </a:p>
          <a:p>
            <a:pPr marL="0" indent="0" algn="just" fontAlgn="auto">
              <a:lnSpc>
                <a:spcPct val="100000"/>
              </a:lnSpc>
              <a:spcBef>
                <a:spcPts val="600"/>
              </a:spcBef>
              <a:buNone/>
            </a:pPr>
            <a:r>
              <a:rPr lang="en-US" sz="1800" b="1" dirty="0" smtClean="0"/>
              <a:t>Communicating </a:t>
            </a:r>
            <a:r>
              <a:rPr lang="en-US" sz="1800" b="1" dirty="0"/>
              <a:t>Effectively: </a:t>
            </a:r>
            <a:r>
              <a:rPr lang="en-US" sz="1800" dirty="0"/>
              <a:t>Effective leaders ensure their vision and strategy are understood by all members of the organization. They foster open dialogue, listen actively, and adapt their communication style to suit different audiences</a:t>
            </a:r>
            <a:r>
              <a:rPr lang="en-US" sz="1800" dirty="0" smtClean="0"/>
              <a:t>.</a:t>
            </a:r>
          </a:p>
          <a:p>
            <a:pPr marL="0" indent="0" algn="just" fontAlgn="auto">
              <a:lnSpc>
                <a:spcPct val="100000"/>
              </a:lnSpc>
              <a:spcBef>
                <a:spcPts val="600"/>
              </a:spcBef>
              <a:buNone/>
            </a:pPr>
            <a:r>
              <a:rPr lang="en-US" sz="1800" b="1" dirty="0" smtClean="0"/>
              <a:t>Creating </a:t>
            </a:r>
            <a:r>
              <a:rPr lang="en-US" sz="1800" b="1" dirty="0"/>
              <a:t>the Culture for the Organization: </a:t>
            </a:r>
            <a:r>
              <a:rPr lang="en-US" sz="1800" dirty="0"/>
              <a:t>Leaders shape and nurture a positive organizational culture by promoting shared values, fostering collaboration, and setting an example through their behavior</a:t>
            </a:r>
            <a:r>
              <a:rPr lang="en-US" sz="1800" dirty="0" smtClean="0"/>
              <a:t>.</a:t>
            </a:r>
          </a:p>
          <a:p>
            <a:pPr marL="0" indent="0" algn="just" fontAlgn="auto">
              <a:lnSpc>
                <a:spcPct val="100000"/>
              </a:lnSpc>
              <a:spcBef>
                <a:spcPts val="600"/>
              </a:spcBef>
              <a:buNone/>
            </a:pPr>
            <a:r>
              <a:rPr lang="en-US" sz="1800" b="1" dirty="0" smtClean="0"/>
              <a:t>Managing </a:t>
            </a:r>
            <a:r>
              <a:rPr lang="en-US" sz="1800" b="1" dirty="0"/>
              <a:t>and Monitoring Performance: </a:t>
            </a:r>
            <a:r>
              <a:rPr lang="en-US" sz="1800" dirty="0"/>
              <a:t>Leaders ensure accountability by establishing performance metrics, monitoring progress, and providing feedback to keep the team aligned with the organization's goals.</a:t>
            </a:r>
            <a:endParaRPr lang="en-US" sz="1800" dirty="0"/>
          </a:p>
        </p:txBody>
      </p:sp>
      <p:sp>
        <p:nvSpPr>
          <p:cNvPr id="4" name="TextBox 2"/>
          <p:cNvSpPr txBox="1"/>
          <p:nvPr/>
        </p:nvSpPr>
        <p:spPr>
          <a:xfrm>
            <a:off x="226060" y="260350"/>
            <a:ext cx="8333740" cy="768350"/>
          </a:xfrm>
          <a:prstGeom prst="rect">
            <a:avLst/>
          </a:prstGeom>
          <a:solidFill>
            <a:srgbClr val="003870"/>
          </a:solidFill>
        </p:spPr>
        <p:txBody>
          <a:bodyPr wrap="square" rtlCol="0">
            <a:spAutoFit/>
          </a:bodyPr>
          <a:lstStyle/>
          <a:p>
            <a:pPr algn="ctr"/>
            <a:r>
              <a:rPr lang="en-US" altLang="en-NZ" sz="4400" b="1" dirty="0">
                <a:solidFill>
                  <a:srgbClr val="FFC000"/>
                </a:solidFill>
                <a:latin typeface="Ebrima" panose="02000000000000000000" charset="0"/>
                <a:cs typeface="Ebrima" panose="02000000000000000000" charset="0"/>
              </a:rPr>
              <a:t>Leadership Role</a:t>
            </a:r>
          </a:p>
        </p:txBody>
      </p:sp>
      <p:sp>
        <p:nvSpPr>
          <p:cNvPr id="5" name="Text Box 4"/>
          <p:cNvSpPr txBox="1"/>
          <p:nvPr/>
        </p:nvSpPr>
        <p:spPr>
          <a:xfrm>
            <a:off x="107950" y="6055995"/>
            <a:ext cx="696595" cy="684530"/>
          </a:xfrm>
          <a:prstGeom prst="rect">
            <a:avLst/>
          </a:prstGeom>
          <a:solidFill>
            <a:schemeClr val="bg1"/>
          </a:solidFill>
        </p:spPr>
        <p:txBody>
          <a:bodyPr wrap="square" rtlCol="0">
            <a:no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060" y="268605"/>
            <a:ext cx="8333740" cy="768350"/>
          </a:xfrm>
          <a:prstGeom prst="rect">
            <a:avLst/>
          </a:prstGeom>
          <a:solidFill>
            <a:srgbClr val="003870"/>
          </a:solidFill>
        </p:spPr>
        <p:txBody>
          <a:bodyPr wrap="square" rtlCol="0">
            <a:spAutoFit/>
          </a:bodyPr>
          <a:lstStyle/>
          <a:p>
            <a:pPr algn="ctr">
              <a:buClrTx/>
              <a:buSzTx/>
              <a:buFontTx/>
            </a:pPr>
            <a:r>
              <a:rPr lang="en-US" altLang="en-NZ" sz="4400" b="1" dirty="0">
                <a:solidFill>
                  <a:srgbClr val="FFC000"/>
                </a:solidFill>
                <a:latin typeface="Ebrima" panose="02000000000000000000" charset="0"/>
                <a:cs typeface="Ebrima" panose="02000000000000000000" charset="0"/>
              </a:rPr>
              <a:t>Attributes of Leader</a:t>
            </a:r>
          </a:p>
        </p:txBody>
      </p:sp>
      <p:sp>
        <p:nvSpPr>
          <p:cNvPr id="2" name="Content Placeholder 1"/>
          <p:cNvSpPr>
            <a:spLocks noGrp="1"/>
          </p:cNvSpPr>
          <p:nvPr>
            <p:ph idx="1"/>
          </p:nvPr>
        </p:nvSpPr>
        <p:spPr>
          <a:xfrm>
            <a:off x="372110" y="1124744"/>
            <a:ext cx="8434705" cy="5457666"/>
          </a:xfrm>
        </p:spPr>
        <p:txBody>
          <a:bodyPr>
            <a:normAutofit fontScale="90000" lnSpcReduction="10000"/>
          </a:bodyPr>
          <a:lstStyle/>
          <a:p>
            <a:pPr marL="457200" indent="-457200" algn="just" fontAlgn="auto">
              <a:lnSpc>
                <a:spcPct val="100000"/>
              </a:lnSpc>
              <a:spcBef>
                <a:spcPts val="0"/>
              </a:spcBef>
              <a:buAutoNum type="arabicPeriod"/>
            </a:pPr>
            <a:r>
              <a:rPr lang="en-US" sz="1800" b="1" dirty="0"/>
              <a:t>Strategic </a:t>
            </a:r>
            <a:r>
              <a:rPr lang="en-US" sz="1800" b="1" dirty="0" smtClean="0"/>
              <a:t>Thinker: </a:t>
            </a:r>
            <a:r>
              <a:rPr lang="en-US" sz="1800" dirty="0"/>
              <a:t>The ability to analyze complex situations, anticipate future trends, and create long-term plans for success. It involves focusing on the bigger picture while balancing short-term needs.</a:t>
            </a:r>
            <a:endParaRPr lang="en-US" sz="1800" b="1" dirty="0"/>
          </a:p>
          <a:p>
            <a:pPr marL="457200" indent="-457200" algn="just" fontAlgn="auto">
              <a:lnSpc>
                <a:spcPct val="100000"/>
              </a:lnSpc>
              <a:spcBef>
                <a:spcPts val="0"/>
              </a:spcBef>
              <a:buAutoNum type="arabicPeriod"/>
            </a:pPr>
            <a:r>
              <a:rPr lang="en-US" sz="1800" b="1" dirty="0"/>
              <a:t>Strategic </a:t>
            </a:r>
            <a:r>
              <a:rPr lang="en-US" sz="1800" b="1" dirty="0" smtClean="0"/>
              <a:t>Learner: </a:t>
            </a:r>
            <a:r>
              <a:rPr lang="en-US" sz="1800" dirty="0"/>
              <a:t>A mindset focused on continuous improvement, adaptability, </a:t>
            </a:r>
            <a:r>
              <a:rPr lang="en-US" sz="1800" dirty="0" smtClean="0"/>
              <a:t>and learning </a:t>
            </a:r>
            <a:r>
              <a:rPr lang="en-US" sz="1800" dirty="0"/>
              <a:t>from diverse experiences. Strategic learners actively seek knowledge to align with their goals.</a:t>
            </a:r>
            <a:endParaRPr lang="en-US" sz="1800" b="1" dirty="0"/>
          </a:p>
          <a:p>
            <a:pPr marL="457200" indent="-457200" algn="just">
              <a:lnSpc>
                <a:spcPct val="100000"/>
              </a:lnSpc>
              <a:spcBef>
                <a:spcPts val="0"/>
              </a:spcBef>
              <a:buFont typeface="Arial" panose="020B0604020202020204" pitchFamily="34" charset="0"/>
              <a:buAutoNum type="arabicPeriod"/>
            </a:pPr>
            <a:r>
              <a:rPr lang="en-US" sz="1800" b="1" dirty="0" smtClean="0"/>
              <a:t>Empathetic: </a:t>
            </a:r>
            <a:r>
              <a:rPr lang="en-US" sz="1800" dirty="0"/>
              <a:t>The capacity to understand and share others' feelings, building stronger connections and fostering trust.</a:t>
            </a:r>
            <a:endParaRPr lang="en-US" sz="1800" b="1" dirty="0"/>
          </a:p>
          <a:p>
            <a:pPr marL="457200" indent="-457200" algn="just">
              <a:lnSpc>
                <a:spcPct val="100000"/>
              </a:lnSpc>
              <a:spcBef>
                <a:spcPts val="0"/>
              </a:spcBef>
              <a:buFont typeface="Arial" panose="020B0604020202020204" pitchFamily="34" charset="0"/>
              <a:buAutoNum type="arabicPeriod"/>
            </a:pPr>
            <a:r>
              <a:rPr lang="en-US" sz="1800" b="1" dirty="0"/>
              <a:t>Emotional </a:t>
            </a:r>
            <a:r>
              <a:rPr lang="en-US" sz="1800" b="1" dirty="0" smtClean="0"/>
              <a:t>intelligence: </a:t>
            </a:r>
            <a:r>
              <a:rPr lang="en-US" sz="1800" dirty="0"/>
              <a:t>The ability to recognize, understand, and manage one's emotions while effectively navigating relationships. It comprises several components:</a:t>
            </a:r>
            <a:endParaRPr lang="en-US" sz="1800" b="1" dirty="0"/>
          </a:p>
          <a:p>
            <a:pPr marL="914400" lvl="1" indent="-457200" fontAlgn="auto">
              <a:lnSpc>
                <a:spcPct val="150000"/>
              </a:lnSpc>
              <a:spcBef>
                <a:spcPts val="0"/>
              </a:spcBef>
              <a:buFont typeface="+mj-lt"/>
              <a:buAutoNum type="alphaLcPeriod"/>
            </a:pPr>
            <a:r>
              <a:rPr lang="en-US" sz="2000" b="1" dirty="0" smtClean="0"/>
              <a:t>Self-awareness:</a:t>
            </a:r>
            <a:r>
              <a:rPr lang="en-US" sz="2000" dirty="0" smtClean="0"/>
              <a:t> </a:t>
            </a:r>
            <a:r>
              <a:rPr lang="en-US" sz="2000" dirty="0"/>
              <a:t>Understanding your own emotions, strengths, weaknesses, and values, and how they impact others.</a:t>
            </a:r>
            <a:endParaRPr lang="en-US" sz="2000" dirty="0"/>
          </a:p>
          <a:p>
            <a:pPr marL="914400" lvl="1" indent="-457200" fontAlgn="auto">
              <a:lnSpc>
                <a:spcPct val="150000"/>
              </a:lnSpc>
              <a:spcBef>
                <a:spcPts val="0"/>
              </a:spcBef>
              <a:buFont typeface="+mj-lt"/>
              <a:buAutoNum type="alphaLcPeriod"/>
            </a:pPr>
            <a:r>
              <a:rPr lang="en-US" sz="2000" b="1" dirty="0" smtClean="0"/>
              <a:t>Self-management:</a:t>
            </a:r>
            <a:r>
              <a:rPr lang="en-US" sz="2000" dirty="0" smtClean="0"/>
              <a:t> </a:t>
            </a:r>
            <a:r>
              <a:rPr lang="en-US" sz="2000" dirty="0"/>
              <a:t>Regulating emotions, staying calm under pressure, and adapting to changing circumstances.</a:t>
            </a:r>
            <a:endParaRPr lang="en-US" sz="2000" dirty="0"/>
          </a:p>
          <a:p>
            <a:pPr marL="914400" lvl="1" indent="-457200" fontAlgn="auto">
              <a:lnSpc>
                <a:spcPct val="150000"/>
              </a:lnSpc>
              <a:spcBef>
                <a:spcPts val="0"/>
              </a:spcBef>
              <a:buFont typeface="+mj-lt"/>
              <a:buAutoNum type="alphaLcPeriod"/>
            </a:pPr>
            <a:r>
              <a:rPr lang="en-US" sz="2000" b="1" dirty="0"/>
              <a:t>Social </a:t>
            </a:r>
            <a:r>
              <a:rPr lang="en-US" sz="2000" b="1" dirty="0" smtClean="0"/>
              <a:t>awareness: </a:t>
            </a:r>
            <a:r>
              <a:rPr lang="en-US" sz="2000" dirty="0"/>
              <a:t>Being attuned to others' emotions, needs, and concerns. It includes empathy and organizational awareness.</a:t>
            </a:r>
            <a:endParaRPr lang="en-US" sz="2000" dirty="0"/>
          </a:p>
          <a:p>
            <a:pPr marL="914400" lvl="1" indent="-457200" fontAlgn="auto">
              <a:lnSpc>
                <a:spcPct val="150000"/>
              </a:lnSpc>
              <a:spcBef>
                <a:spcPts val="0"/>
              </a:spcBef>
              <a:buFont typeface="+mj-lt"/>
              <a:buAutoNum type="alphaLcPeriod"/>
            </a:pPr>
            <a:r>
              <a:rPr lang="en-US" sz="2000" b="1" dirty="0"/>
              <a:t>Social </a:t>
            </a:r>
            <a:r>
              <a:rPr lang="en-US" sz="2000" b="1" dirty="0" smtClean="0"/>
              <a:t>skills: </a:t>
            </a:r>
            <a:r>
              <a:rPr lang="en-US" dirty="0"/>
              <a:t>Building and maintaining relationships, communicating effectively, and resolving conflicts constructively.</a:t>
            </a:r>
            <a:endParaRPr lang="en-US" sz="2000" dirty="0"/>
          </a:p>
        </p:txBody>
      </p:sp>
      <p:sp>
        <p:nvSpPr>
          <p:cNvPr id="6" name="Snip Same Side Corner Rectangle 5"/>
          <p:cNvSpPr/>
          <p:nvPr/>
        </p:nvSpPr>
        <p:spPr>
          <a:xfrm>
            <a:off x="26035" y="6093460"/>
            <a:ext cx="819785" cy="721360"/>
          </a:xfrm>
          <a:prstGeom prst="snip2Same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p:nvPr/>
        </p:nvSpPr>
        <p:spPr>
          <a:xfrm>
            <a:off x="179070" y="1412875"/>
            <a:ext cx="8605520" cy="481901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accent1"/>
              </a:buClr>
              <a:buSzPct val="75000"/>
              <a:buFont typeface="Wingdings" panose="05000000000000000000" pitchFamily="2" charset="2"/>
              <a:buChar char=""/>
              <a:defRPr sz="2400" kern="1200">
                <a:solidFill>
                  <a:schemeClr val="tx2"/>
                </a:solidFill>
                <a:latin typeface="+mn-lt"/>
                <a:ea typeface="+mn-ea"/>
                <a:cs typeface="+mn-cs"/>
              </a:defRPr>
            </a:lvl1pPr>
            <a:lvl2pPr marL="742950" indent="-285750" algn="l" defTabSz="914400" rtl="0" eaLnBrk="1" latinLnBrk="0" hangingPunct="1">
              <a:spcBef>
                <a:spcPct val="20000"/>
              </a:spcBef>
              <a:buClr>
                <a:schemeClr val="accent2"/>
              </a:buClr>
              <a:buSzPct val="85000"/>
              <a:buFont typeface="Courier New" panose="02070309020205020404" pitchFamily="49" charset="0"/>
              <a:buChar char="o"/>
              <a:defRPr sz="2000" kern="1200">
                <a:solidFill>
                  <a:schemeClr val="tx2"/>
                </a:solidFill>
                <a:latin typeface="+mn-lt"/>
                <a:ea typeface="+mn-ea"/>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2"/>
                </a:solidFill>
                <a:latin typeface="+mn-lt"/>
                <a:ea typeface="+mn-ea"/>
                <a:cs typeface="+mn-cs"/>
              </a:defRPr>
            </a:lvl5pPr>
            <a:lvl6pPr marL="2514600" indent="-228600" algn="l" defTabSz="914400" rtl="0" eaLnBrk="1" latinLnBrk="0" hangingPunct="1">
              <a:spcBef>
                <a:spcPct val="20000"/>
              </a:spcBef>
              <a:buClr>
                <a:schemeClr val="accent6"/>
              </a:buClr>
              <a:buFont typeface="Arial" panose="020B0604020202020204" pitchFamily="34" charset="0"/>
              <a:buChar char="•"/>
              <a:defRPr sz="1400" kern="1200">
                <a:solidFill>
                  <a:schemeClr val="tx2"/>
                </a:solidFill>
                <a:latin typeface="+mn-lt"/>
                <a:ea typeface="+mn-ea"/>
                <a:cs typeface="+mn-cs"/>
              </a:defRPr>
            </a:lvl6pPr>
            <a:lvl7pPr marL="2971800" indent="-228600" algn="l" defTabSz="914400" rtl="0" eaLnBrk="1" latinLnBrk="0" hangingPunct="1">
              <a:spcBef>
                <a:spcPct val="20000"/>
              </a:spcBef>
              <a:buClr>
                <a:schemeClr val="accent1"/>
              </a:buClr>
              <a:buFont typeface="Arial" panose="020B0604020202020204" pitchFamily="34" charset="0"/>
              <a:buChar char="•"/>
              <a:defRPr sz="1400" kern="1200">
                <a:solidFill>
                  <a:schemeClr val="tx2"/>
                </a:solidFill>
                <a:latin typeface="+mn-lt"/>
                <a:ea typeface="+mn-ea"/>
                <a:cs typeface="+mn-cs"/>
              </a:defRPr>
            </a:lvl7pPr>
            <a:lvl8pPr marL="3429000" indent="-228600" algn="l" defTabSz="914400" rtl="0" eaLnBrk="1" latinLnBrk="0" hangingPunct="1">
              <a:spcBef>
                <a:spcPct val="20000"/>
              </a:spcBef>
              <a:buClr>
                <a:schemeClr val="accent4"/>
              </a:buClr>
              <a:buFont typeface="Arial" panose="020B0604020202020204" pitchFamily="34" charset="0"/>
              <a:buChar char="•"/>
              <a:defRPr sz="1400" kern="1200">
                <a:solidFill>
                  <a:schemeClr val="tx2"/>
                </a:solidFill>
                <a:latin typeface="+mn-lt"/>
                <a:ea typeface="+mn-ea"/>
                <a:cs typeface="+mn-cs"/>
              </a:defRPr>
            </a:lvl8pPr>
            <a:lvl9pPr marL="38862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mn-lt"/>
                <a:ea typeface="+mn-ea"/>
                <a:cs typeface="+mn-cs"/>
              </a:defRPr>
            </a:lvl9pPr>
          </a:lstStyle>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r>
              <a:rPr lang="en-US" sz="1800">
                <a:sym typeface="+mn-ea"/>
              </a:rPr>
              <a:t> </a:t>
            </a: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endParaRPr lang="en-US" altLang="en-NZ" sz="1800" b="1" dirty="0">
              <a:solidFill>
                <a:schemeClr val="tx1"/>
              </a:solidFill>
              <a:latin typeface="Arial" panose="020B0604020202020204" pitchFamily="34" charset="0"/>
              <a:cs typeface="Arial" panose="020B0604020202020204" pitchFamily="34" charset="0"/>
            </a:endParaRPr>
          </a:p>
          <a:p>
            <a:pPr marL="0" indent="0" algn="just">
              <a:buFont typeface="Wingdings" panose="05000000000000000000" pitchFamily="2" charset="2"/>
              <a:buNone/>
            </a:pPr>
            <a:r>
              <a:rPr lang="en-NZ" sz="800" dirty="0">
                <a:solidFill>
                  <a:schemeClr val="tx1"/>
                </a:solidFill>
                <a:latin typeface="Arial" panose="020B0604020202020204" pitchFamily="34" charset="0"/>
                <a:cs typeface="Arial" panose="020B0604020202020204" pitchFamily="34" charset="0"/>
              </a:rPr>
              <a:t> </a:t>
            </a:r>
          </a:p>
          <a:p>
            <a:pPr marL="0" indent="0" algn="just">
              <a:buFont typeface="Wingdings" panose="05000000000000000000" pitchFamily="2" charset="2"/>
              <a:buNone/>
            </a:pPr>
            <a:endParaRPr lang="en-NZ" sz="1800" dirty="0">
              <a:solidFill>
                <a:schemeClr val="tx1"/>
              </a:solidFill>
              <a:latin typeface="Arial" panose="020B0604020202020204" pitchFamily="34" charset="0"/>
              <a:cs typeface="Arial" panose="020B0604020202020204" pitchFamily="34" charset="0"/>
            </a:endParaRPr>
          </a:p>
        </p:txBody>
      </p:sp>
      <p:sp>
        <p:nvSpPr>
          <p:cNvPr id="12" name="TextBox 11"/>
          <p:cNvSpPr txBox="1"/>
          <p:nvPr/>
        </p:nvSpPr>
        <p:spPr>
          <a:xfrm>
            <a:off x="-46990" y="-27305"/>
            <a:ext cx="9206865" cy="1333500"/>
          </a:xfrm>
          <a:prstGeom prst="rect">
            <a:avLst/>
          </a:prstGeom>
          <a:solidFill>
            <a:srgbClr val="003870"/>
          </a:solidFill>
        </p:spPr>
        <p:txBody>
          <a:bodyPr wrap="square" rtlCol="0">
            <a:noAutofit/>
          </a:bodyPr>
          <a:lstStyle/>
          <a:p>
            <a:pPr algn="ctr"/>
            <a:endParaRPr lang="en-NZ" sz="2400" b="1" dirty="0">
              <a:solidFill>
                <a:srgbClr val="AF6F01"/>
              </a:solidFill>
              <a:latin typeface="Aharoni" pitchFamily="2" charset="-79"/>
              <a:cs typeface="Aharoni" pitchFamily="2" charset="-79"/>
            </a:endParaRPr>
          </a:p>
          <a:p>
            <a:pPr algn="ctr">
              <a:buClrTx/>
              <a:buSzTx/>
              <a:buFontTx/>
            </a:pPr>
            <a:endParaRPr lang="en-NZ" sz="2800" b="1" dirty="0">
              <a:solidFill>
                <a:srgbClr val="FFC000"/>
              </a:solidFill>
              <a:latin typeface="Ebrima" panose="02000000000000000000" charset="0"/>
              <a:cs typeface="Ebrima" panose="02000000000000000000" charset="0"/>
              <a:sym typeface="+mn-ea"/>
            </a:endParaRPr>
          </a:p>
        </p:txBody>
      </p:sp>
      <p:sp>
        <p:nvSpPr>
          <p:cNvPr id="3" name="Text Box 2"/>
          <p:cNvSpPr txBox="1"/>
          <p:nvPr/>
        </p:nvSpPr>
        <p:spPr>
          <a:xfrm>
            <a:off x="35560" y="5971540"/>
            <a:ext cx="1107440" cy="777875"/>
          </a:xfrm>
          <a:prstGeom prst="rect">
            <a:avLst/>
          </a:prstGeom>
          <a:solidFill>
            <a:schemeClr val="bg1"/>
          </a:solidFill>
        </p:spPr>
        <p:txBody>
          <a:bodyPr wrap="square" rtlCol="0">
            <a:noAutofit/>
          </a:bodyPr>
          <a:lstStyle/>
          <a:p>
            <a:endParaRPr lang="en-US"/>
          </a:p>
        </p:txBody>
      </p:sp>
      <p:sp>
        <p:nvSpPr>
          <p:cNvPr id="4" name="TextBox 3"/>
          <p:cNvSpPr txBox="1"/>
          <p:nvPr/>
        </p:nvSpPr>
        <p:spPr>
          <a:xfrm>
            <a:off x="539115" y="332740"/>
            <a:ext cx="7606030" cy="707886"/>
          </a:xfrm>
          <a:prstGeom prst="rect">
            <a:avLst/>
          </a:prstGeom>
          <a:solidFill>
            <a:srgbClr val="003870"/>
          </a:solidFill>
        </p:spPr>
        <p:txBody>
          <a:bodyPr wrap="square" rtlCol="0">
            <a:spAutoFit/>
          </a:bodyPr>
          <a:lstStyle/>
          <a:p>
            <a:pPr algn="ctr"/>
            <a:r>
              <a:rPr lang="en-US" altLang="en-NZ" sz="4000" b="1" dirty="0">
                <a:solidFill>
                  <a:srgbClr val="FFC000"/>
                </a:solidFill>
                <a:sym typeface="+mn-ea"/>
              </a:rPr>
              <a:t>Kotter's </a:t>
            </a:r>
            <a:r>
              <a:rPr lang="en-US" altLang="en-NZ" sz="4000" b="1" dirty="0" smtClean="0">
                <a:solidFill>
                  <a:srgbClr val="FFC000"/>
                </a:solidFill>
                <a:sym typeface="+mn-ea"/>
              </a:rPr>
              <a:t>8 Step Change Model</a:t>
            </a:r>
            <a:endParaRPr lang="en-US" altLang="en-NZ" sz="4000" b="1" dirty="0">
              <a:solidFill>
                <a:srgbClr val="FFC000"/>
              </a:solidFill>
            </a:endParaRPr>
          </a:p>
        </p:txBody>
      </p:sp>
      <p:pic>
        <p:nvPicPr>
          <p:cNvPr id="4098" name="Picture 2" descr="https://www.consuunt.com/wp-content/uploads/2021/01/Kotters-8-Step-Change-Model-Diagra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27867"/>
            <a:ext cx="6336704" cy="55560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7360" y="44450"/>
            <a:ext cx="7886700" cy="935990"/>
          </a:xfrm>
        </p:spPr>
        <p:txBody>
          <a:bodyPr>
            <a:normAutofit/>
          </a:bodyPr>
          <a:lstStyle/>
          <a:p>
            <a:pPr algn="ctr" defTabSz="914400">
              <a:lnSpc>
                <a:spcPct val="100000"/>
              </a:lnSpc>
              <a:buClrTx/>
              <a:buSzTx/>
              <a:buFontTx/>
            </a:pPr>
            <a:r>
              <a:rPr lang="en-US" altLang="en-NZ" sz="3600" b="1" dirty="0">
                <a:solidFill>
                  <a:srgbClr val="FFC000"/>
                </a:solidFill>
                <a:latin typeface="+mn-lt"/>
                <a:ea typeface="+mn-ea"/>
                <a:cs typeface="+mn-cs"/>
                <a:sym typeface="+mn-ea"/>
              </a:rPr>
              <a:t>Leadership </a:t>
            </a:r>
            <a:r>
              <a:rPr lang="en-US" altLang="en-NZ" sz="3600" b="1" dirty="0" smtClean="0">
                <a:solidFill>
                  <a:srgbClr val="FFC000"/>
                </a:solidFill>
                <a:latin typeface="+mn-lt"/>
                <a:ea typeface="+mn-ea"/>
                <a:cs typeface="+mn-cs"/>
                <a:sym typeface="+mn-ea"/>
              </a:rPr>
              <a:t>Style</a:t>
            </a:r>
            <a:endParaRPr lang="en-US" altLang="en-NZ" sz="3600" b="1" dirty="0">
              <a:solidFill>
                <a:srgbClr val="FFC000"/>
              </a:solidFill>
              <a:latin typeface="+mn-lt"/>
              <a:ea typeface="+mn-ea"/>
              <a:cs typeface="+mn-cs"/>
              <a:sym typeface="+mn-ea"/>
            </a:endParaRPr>
          </a:p>
        </p:txBody>
      </p:sp>
      <p:pic>
        <p:nvPicPr>
          <p:cNvPr id="103" name="Content Placeholder 102"/>
          <p:cNvPicPr>
            <a:picLocks noGrp="1" noChangeAspect="1"/>
          </p:cNvPicPr>
          <p:nvPr>
            <p:ph idx="1"/>
          </p:nvPr>
        </p:nvPicPr>
        <p:blipFill>
          <a:blip r:embed="rId2"/>
          <a:stretch>
            <a:fillRect/>
          </a:stretch>
        </p:blipFill>
        <p:spPr>
          <a:xfrm>
            <a:off x="19685" y="1124585"/>
            <a:ext cx="9143365" cy="4865370"/>
          </a:xfrm>
          <a:prstGeom prst="rect">
            <a:avLst/>
          </a:prstGeom>
          <a:noFill/>
          <a:ln w="9525">
            <a:noFill/>
          </a:ln>
        </p:spPr>
      </p:pic>
      <p:sp>
        <p:nvSpPr>
          <p:cNvPr id="8" name="Text Box 7"/>
          <p:cNvSpPr txBox="1"/>
          <p:nvPr/>
        </p:nvSpPr>
        <p:spPr>
          <a:xfrm>
            <a:off x="-36830" y="5918200"/>
            <a:ext cx="9199880" cy="939800"/>
          </a:xfrm>
          <a:prstGeom prst="rect">
            <a:avLst/>
          </a:prstGeom>
          <a:solidFill>
            <a:schemeClr val="accent3">
              <a:lumMod val="20000"/>
              <a:lumOff val="80000"/>
            </a:schemeClr>
          </a:solidFill>
        </p:spPr>
        <p:txBody>
          <a:bodyPr wrap="square" rtlCol="0">
            <a:no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
            <a:ext cx="7886700" cy="1052736"/>
          </a:xfrm>
        </p:spPr>
        <p:txBody>
          <a:bodyPr/>
          <a:lstStyle/>
          <a:p>
            <a:endParaRPr lang="en-US"/>
          </a:p>
        </p:txBody>
      </p:sp>
      <p:pic>
        <p:nvPicPr>
          <p:cNvPr id="6146" name="Picture 2" descr="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150"/>
            <a:ext cx="9100628" cy="594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8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88640"/>
            <a:ext cx="7886700" cy="764704"/>
          </a:xfrm>
        </p:spPr>
        <p:txBody>
          <a:bodyPr>
            <a:normAutofit/>
          </a:bodyPr>
          <a:lstStyle/>
          <a:p>
            <a:pPr algn="ctr"/>
            <a:r>
              <a:rPr lang="en-US" altLang="en-NZ" sz="4000" b="1" dirty="0">
                <a:solidFill>
                  <a:srgbClr val="FFC000"/>
                </a:solidFill>
                <a:sym typeface="+mn-ea"/>
              </a:rPr>
              <a:t>Leadership Style</a:t>
            </a:r>
            <a:endParaRPr lang="en-US" sz="4000" dirty="0"/>
          </a:p>
        </p:txBody>
      </p:sp>
      <p:sp>
        <p:nvSpPr>
          <p:cNvPr id="3" name="Content Placeholder 2"/>
          <p:cNvSpPr>
            <a:spLocks noGrp="1"/>
          </p:cNvSpPr>
          <p:nvPr>
            <p:ph idx="1"/>
          </p:nvPr>
        </p:nvSpPr>
        <p:spPr>
          <a:xfrm>
            <a:off x="628650" y="1124744"/>
            <a:ext cx="7886700" cy="5733256"/>
          </a:xfrm>
        </p:spPr>
        <p:txBody>
          <a:bodyPr>
            <a:normAutofit/>
          </a:bodyPr>
          <a:lstStyle/>
          <a:p>
            <a:pPr marL="0" indent="0" algn="just">
              <a:buNone/>
            </a:pPr>
            <a:r>
              <a:rPr lang="en-US" sz="1800" b="1" dirty="0">
                <a:latin typeface="Cambria" panose="02040503050406030204" pitchFamily="18" charset="0"/>
                <a:ea typeface="Cambria" panose="02040503050406030204" pitchFamily="18" charset="0"/>
              </a:rPr>
              <a:t>Authoritarian </a:t>
            </a:r>
            <a:r>
              <a:rPr lang="en-US" sz="1800" b="1" dirty="0" smtClean="0">
                <a:latin typeface="Cambria" panose="02040503050406030204" pitchFamily="18" charset="0"/>
                <a:ea typeface="Cambria" panose="02040503050406030204" pitchFamily="18" charset="0"/>
              </a:rPr>
              <a:t>Leadership: </a:t>
            </a:r>
            <a:r>
              <a:rPr lang="en-US" sz="1800" dirty="0" smtClean="0">
                <a:latin typeface="Cambria" panose="02040503050406030204" pitchFamily="18" charset="0"/>
                <a:ea typeface="Cambria" panose="02040503050406030204" pitchFamily="18" charset="0"/>
              </a:rPr>
              <a:t>It</a:t>
            </a:r>
            <a:r>
              <a:rPr lang="en-US" sz="1800" b="1" dirty="0" smtClean="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is a form of </a:t>
            </a:r>
            <a:r>
              <a:rPr lang="en-US" sz="1800" dirty="0">
                <a:latin typeface="Cambria" panose="02040503050406030204" pitchFamily="18" charset="0"/>
                <a:ea typeface="Cambria" panose="02040503050406030204" pitchFamily="18" charset="0"/>
              </a:rPr>
              <a:t>leadership style where the leader exercises strong, centralized control over decisions and expects strict compliance from subordinates. In this approach, the leader sets clear expectations, makes decisions independently, and provides minimal input or feedback from team members.</a:t>
            </a:r>
            <a:endParaRPr lang="en-US" sz="1800" b="1" dirty="0">
              <a:latin typeface="Cambria" panose="02040503050406030204" pitchFamily="18" charset="0"/>
              <a:ea typeface="Cambria" panose="02040503050406030204" pitchFamily="18" charset="0"/>
            </a:endParaRPr>
          </a:p>
          <a:p>
            <a:pPr marL="0" indent="0">
              <a:buNone/>
            </a:pPr>
            <a:r>
              <a:rPr lang="en-US" sz="1800" b="1" dirty="0" smtClean="0">
                <a:latin typeface="Cambria" panose="02040503050406030204" pitchFamily="18" charset="0"/>
                <a:ea typeface="Cambria" panose="02040503050406030204" pitchFamily="18" charset="0"/>
              </a:rPr>
              <a:t>Advantages</a:t>
            </a:r>
            <a:r>
              <a:rPr lang="en-US" sz="1800" b="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a:t>
            </a:r>
          </a:p>
          <a:p>
            <a:pPr lvl="1"/>
            <a:r>
              <a:rPr lang="en-US" dirty="0">
                <a:latin typeface="Cambria" panose="02040503050406030204" pitchFamily="18" charset="0"/>
                <a:ea typeface="Cambria" panose="02040503050406030204" pitchFamily="18" charset="0"/>
              </a:rPr>
              <a:t>Efficient in crisis situations</a:t>
            </a:r>
          </a:p>
          <a:p>
            <a:pPr lvl="1"/>
            <a:r>
              <a:rPr lang="en-US" dirty="0">
                <a:latin typeface="Cambria" panose="02040503050406030204" pitchFamily="18" charset="0"/>
                <a:ea typeface="Cambria" panose="02040503050406030204" pitchFamily="18" charset="0"/>
              </a:rPr>
              <a:t>Can be effective with unskilled or unmotivated workers</a:t>
            </a:r>
          </a:p>
          <a:p>
            <a:pPr marL="0" indent="0">
              <a:buNone/>
            </a:pPr>
            <a:r>
              <a:rPr lang="en-US" sz="1800" b="1" dirty="0">
                <a:latin typeface="Cambria" panose="02040503050406030204" pitchFamily="18" charset="0"/>
                <a:ea typeface="Cambria" panose="02040503050406030204" pitchFamily="18" charset="0"/>
              </a:rPr>
              <a:t>Disadvantages:</a:t>
            </a:r>
            <a:r>
              <a:rPr lang="en-US" sz="1800" dirty="0">
                <a:latin typeface="Cambria" panose="02040503050406030204" pitchFamily="18" charset="0"/>
                <a:ea typeface="Cambria" panose="02040503050406030204" pitchFamily="18" charset="0"/>
              </a:rPr>
              <a:t> </a:t>
            </a:r>
          </a:p>
          <a:p>
            <a:pPr lvl="1"/>
            <a:r>
              <a:rPr lang="en-US" dirty="0">
                <a:latin typeface="Cambria" panose="02040503050406030204" pitchFamily="18" charset="0"/>
                <a:ea typeface="Cambria" panose="02040503050406030204" pitchFamily="18" charset="0"/>
              </a:rPr>
              <a:t>Low morale and job satisfaction</a:t>
            </a:r>
          </a:p>
          <a:p>
            <a:pPr lvl="1"/>
            <a:r>
              <a:rPr lang="en-US" dirty="0">
                <a:latin typeface="Cambria" panose="02040503050406030204" pitchFamily="18" charset="0"/>
                <a:ea typeface="Cambria" panose="02040503050406030204" pitchFamily="18" charset="0"/>
              </a:rPr>
              <a:t>High employee turnover</a:t>
            </a:r>
          </a:p>
          <a:p>
            <a:pPr lvl="1"/>
            <a:r>
              <a:rPr lang="en-US" dirty="0">
                <a:latin typeface="Cambria" panose="02040503050406030204" pitchFamily="18" charset="0"/>
                <a:ea typeface="Cambria" panose="02040503050406030204" pitchFamily="18" charset="0"/>
              </a:rPr>
              <a:t>Can stifle creativity and innovation</a:t>
            </a:r>
          </a:p>
          <a:p>
            <a:pPr lvl="1"/>
            <a:r>
              <a:rPr lang="en-US" dirty="0">
                <a:latin typeface="Cambria" panose="02040503050406030204" pitchFamily="18" charset="0"/>
                <a:ea typeface="Cambria" panose="02040503050406030204" pitchFamily="18" charset="0"/>
              </a:rPr>
              <a:t>Potential for resentment and rebellion</a:t>
            </a:r>
          </a:p>
          <a:p>
            <a:pPr marL="0" indent="0" algn="just">
              <a:buNone/>
            </a:pPr>
            <a:r>
              <a:rPr lang="en-US" sz="1800" b="1" dirty="0">
                <a:latin typeface="Cambria" panose="02040503050406030204" pitchFamily="18" charset="0"/>
                <a:ea typeface="Cambria" panose="02040503050406030204" pitchFamily="18" charset="0"/>
              </a:rPr>
              <a:t>Democratic </a:t>
            </a:r>
            <a:r>
              <a:rPr lang="en-US" sz="1800" b="1" dirty="0" smtClean="0">
                <a:latin typeface="Cambria" panose="02040503050406030204" pitchFamily="18" charset="0"/>
                <a:ea typeface="Cambria" panose="02040503050406030204" pitchFamily="18" charset="0"/>
              </a:rPr>
              <a:t>Leadership</a:t>
            </a:r>
            <a:r>
              <a:rPr lang="en-US" dirty="0" smtClean="0">
                <a:latin typeface="Cambria" panose="02040503050406030204" pitchFamily="18" charset="0"/>
                <a:ea typeface="Cambria" panose="02040503050406030204" pitchFamily="18" charset="0"/>
              </a:rPr>
              <a:t>: </a:t>
            </a:r>
            <a:r>
              <a:rPr lang="en-US" sz="1800" dirty="0" smtClean="0">
                <a:latin typeface="Cambria" panose="02040503050406030204" pitchFamily="18" charset="0"/>
                <a:ea typeface="Cambria" panose="02040503050406030204" pitchFamily="18" charset="0"/>
              </a:rPr>
              <a:t>also </a:t>
            </a:r>
            <a:r>
              <a:rPr lang="en-US" sz="1800" dirty="0">
                <a:latin typeface="Cambria" panose="02040503050406030204" pitchFamily="18" charset="0"/>
                <a:ea typeface="Cambria" panose="02040503050406030204" pitchFamily="18" charset="0"/>
              </a:rPr>
              <a:t>known as </a:t>
            </a:r>
            <a:r>
              <a:rPr lang="en-US" sz="1800" b="1" dirty="0">
                <a:latin typeface="Cambria" panose="02040503050406030204" pitchFamily="18" charset="0"/>
                <a:ea typeface="Cambria" panose="02040503050406030204" pitchFamily="18" charset="0"/>
              </a:rPr>
              <a:t>participative leadership</a:t>
            </a:r>
            <a:r>
              <a:rPr lang="en-US" sz="1800" dirty="0">
                <a:latin typeface="Cambria" panose="02040503050406030204" pitchFamily="18" charset="0"/>
                <a:ea typeface="Cambria" panose="02040503050406030204" pitchFamily="18" charset="0"/>
              </a:rPr>
              <a:t>, is a leadership style where the leader involves team members in decision-making, encourages collaboration, and values their input while still maintaining final authority over decisions.</a:t>
            </a:r>
            <a:endParaRPr lang="en-US" sz="18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88064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14&quot;/&gt;&lt;property id=&quot;20307&quot; value=&quot;257&quot;/&gt;&lt;/object&gt;&lt;object type=&quot;3&quot; unique_id=&quot;10006&quot;&gt;&lt;property id=&quot;20148&quot; value=&quot;5&quot;/&gt;&lt;property id=&quot;20300&quot; value=&quot;Slide 15&quot;/&gt;&lt;property id=&quot;20307&quot; value=&quot;258&quot;/&gt;&lt;/object&gt;&lt;object type=&quot;3&quot; unique_id=&quot;10007&quot;&gt;&lt;property id=&quot;20148&quot; value=&quot;5&quot;/&gt;&lt;property id=&quot;20300&quot; value=&quot;Slide 16&quot;/&gt;&lt;property id=&quot;20307&quot; value=&quot;259&quot;/&gt;&lt;/object&gt;&lt;object type=&quot;3&quot; unique_id=&quot;10050&quot;&gt;&lt;property id=&quot;20148&quot; value=&quot;5&quot;/&gt;&lt;property id=&quot;20300&quot; value=&quot;Slide 7&quot;/&gt;&lt;property id=&quot;20307&quot; value=&quot;260&quot;/&gt;&lt;/object&gt;&lt;object type=&quot;3&quot; unique_id=&quot;10107&quot;&gt;&lt;property id=&quot;20148&quot; value=&quot;5&quot;/&gt;&lt;property id=&quot;20300&quot; value=&quot;Slide 8&quot;/&gt;&lt;property id=&quot;20307&quot; value=&quot;261&quot;/&gt;&lt;/object&gt;&lt;object type=&quot;3&quot; unique_id=&quot;10108&quot;&gt;&lt;property id=&quot;20148&quot; value=&quot;5&quot;/&gt;&lt;property id=&quot;20300&quot; value=&quot;Slide 9&quot;/&gt;&lt;property id=&quot;20307&quot; value=&quot;262&quot;/&gt;&lt;/object&gt;&lt;object type=&quot;3&quot; unique_id=&quot;10208&quot;&gt;&lt;property id=&quot;20148&quot; value=&quot;5&quot;/&gt;&lt;property id=&quot;20300&quot; value=&quot;Slide 5&quot;/&gt;&lt;property id=&quot;20307&quot; value=&quot;264&quot;/&gt;&lt;/object&gt;&lt;object type=&quot;3&quot; unique_id=&quot;10209&quot;&gt;&lt;property id=&quot;20148&quot; value=&quot;5&quot;/&gt;&lt;property id=&quot;20300&quot; value=&quot;Slide 6&quot;/&gt;&lt;property id=&quot;20307&quot; value=&quot;265&quot;/&gt;&lt;/object&gt;&lt;object type=&quot;3&quot; unique_id=&quot;10211&quot;&gt;&lt;property id=&quot;20148&quot; value=&quot;5&quot;/&gt;&lt;property id=&quot;20300&quot; value=&quot;Slide 10&quot;/&gt;&lt;property id=&quot;20307&quot; value=&quot;263&quot;/&gt;&lt;/object&gt;&lt;object type=&quot;3&quot; unique_id=&quot;10212&quot;&gt;&lt;property id=&quot;20148&quot; value=&quot;5&quot;/&gt;&lt;property id=&quot;20300&quot; value=&quot;Slide 13&quot;/&gt;&lt;property id=&quot;20307&quot; value=&quot;267&quot;/&gt;&lt;/object&gt;&lt;object type=&quot;3&quot; unique_id=&quot;10409&quot;&gt;&lt;property id=&quot;20148&quot; value=&quot;5&quot;/&gt;&lt;property id=&quot;20300&quot; value=&quot;Slide 17&quot;/&gt;&lt;property id=&quot;20307&quot; value=&quot;268&quot;/&gt;&lt;/object&gt;&lt;object type=&quot;3&quot; unique_id=&quot;10500&quot;&gt;&lt;property id=&quot;20148&quot; value=&quot;5&quot;/&gt;&lt;property id=&quot;20300&quot; value=&quot;Slide 2&quot;/&gt;&lt;property id=&quot;20307&quot; value=&quot;270&quot;/&gt;&lt;/object&gt;&lt;object type=&quot;3&quot; unique_id=&quot;10741&quot;&gt;&lt;property id=&quot;20148&quot; value=&quot;5&quot;/&gt;&lt;property id=&quot;20300&quot; value=&quot;Slide 3&quot;/&gt;&lt;property id=&quot;20307&quot; value=&quot;271&quot;/&gt;&lt;/object&gt;&lt;object type=&quot;3&quot; unique_id=&quot;10742&quot;&gt;&lt;property id=&quot;20148&quot; value=&quot;5&quot;/&gt;&lt;property id=&quot;20300&quot; value=&quot;Slide 4&quot;/&gt;&lt;property id=&quot;20307&quot; value=&quot;272&quot;/&gt;&lt;/object&gt;&lt;object type=&quot;3&quot; unique_id=&quot;10760&quot;&gt;&lt;property id=&quot;20148&quot; value=&quot;5&quot;/&gt;&lt;property id=&quot;20300&quot; value=&quot;Slide 11&quot;/&gt;&lt;property id=&quot;20307&quot; value=&quot;273&quot;/&gt;&lt;/object&gt;&lt;object type=&quot;3&quot; unique_id=&quot;10923&quot;&gt;&lt;property id=&quot;20148&quot; value=&quot;5&quot;/&gt;&lt;property id=&quot;20300&quot; value=&quot;Slide 12&quot;/&gt;&lt;property id=&quot;20307&quot; value=&quot;277&quot;/&gt;&lt;/object&gt;&lt;object type=&quot;3&quot; unique_id=&quot;10924&quot;&gt;&lt;property id=&quot;20148&quot; value=&quot;5&quot;/&gt;&lt;property id=&quot;20300&quot; value=&quot;Slide 18&quot;/&gt;&lt;property id=&quot;20307&quot; value=&quot;276&quot;/&gt;&lt;/object&gt;&lt;object type=&quot;3&quot; unique_id=&quot;10925&quot;&gt;&lt;property id=&quot;20148&quot; value=&quot;5&quot;/&gt;&lt;property id=&quot;20300&quot; value=&quot;Slide 19&quot;/&gt;&lt;property id=&quot;20307&quot; value=&quot;274&quot;/&gt;&lt;/object&gt;&lt;object type=&quot;3&quot; unique_id=&quot;10926&quot;&gt;&lt;property id=&quot;20148&quot; value=&quot;5&quot;/&gt;&lt;property id=&quot;20300&quot; value=&quot;Slide 21&quot;/&gt;&lt;property id=&quot;20307&quot; value=&quot;278&quot;/&gt;&lt;/object&gt;&lt;object type=&quot;3&quot; unique_id=&quot;11059&quot;&gt;&lt;property id=&quot;20148&quot; value=&quot;5&quot;/&gt;&lt;property id=&quot;20300&quot; value=&quot;Slide 20&quot;/&gt;&lt;property id=&quot;20307&quot; value=&quot;279&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TotalTime>
  <Words>1817</Words>
  <Application>Microsoft Office PowerPoint</Application>
  <PresentationFormat>On-screen Show (4:3)</PresentationFormat>
  <Paragraphs>142</Paragraphs>
  <Slides>23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Leadership Style</vt:lpstr>
      <vt:lpstr>PowerPoint Presentation</vt:lpstr>
      <vt:lpstr>Leadership Style</vt:lpstr>
      <vt:lpstr>Leadership Style</vt:lpstr>
      <vt:lpstr>Leadership 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ItsAcc</dc:creator>
  <cp:lastModifiedBy>ok</cp:lastModifiedBy>
  <cp:revision>225</cp:revision>
  <dcterms:created xsi:type="dcterms:W3CDTF">2012-04-30T05:19:00Z</dcterms:created>
  <dcterms:modified xsi:type="dcterms:W3CDTF">2024-12-06T07:11:02Z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1033-12.2.0.13266</vt:lpwstr>
  </property>
  <property fmtid="{D5CDD505-2E9C-101B-9397-08002B2CF9AE}" pid="3" name="ICV">
    <vt:lpwstr>7B3BDCCCE2E34A9E962DBFBC7F95A824_12</vt:lpwstr>
  </property>
</Properties>
</file>