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Inter" panose="020B0604020202020204" charset="0"/>
      <p:regular r:id="rId13"/>
      <p:bold r:id="rId14"/>
    </p:embeddedFont>
    <p:embeddedFont>
      <p:font typeface="MV Boli" panose="0200050003020009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210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c75ff1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c75ff1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0a96a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0a96a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0a96a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90a96a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75ff1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75ff1f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BE7383-8F13-FF85-2D09-07816A21F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75ff1f3_0_25:notes">
            <a:extLst>
              <a:ext uri="{FF2B5EF4-FFF2-40B4-BE49-F238E27FC236}">
                <a16:creationId xmlns:a16="http://schemas.microsoft.com/office/drawing/2014/main" id="{0BF534D0-F504-F0DB-866D-8B2159414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75ff1f3_0_25:notes">
            <a:extLst>
              <a:ext uri="{FF2B5EF4-FFF2-40B4-BE49-F238E27FC236}">
                <a16:creationId xmlns:a16="http://schemas.microsoft.com/office/drawing/2014/main" id="{45D7DA79-BBC6-C508-6DCC-FCD4D00B0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93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A742F3E-20C8-CD6C-DFEF-07F42D84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75ff1f3_0_25:notes">
            <a:extLst>
              <a:ext uri="{FF2B5EF4-FFF2-40B4-BE49-F238E27FC236}">
                <a16:creationId xmlns:a16="http://schemas.microsoft.com/office/drawing/2014/main" id="{4439D9B3-D0F6-B48A-77DC-96CE6746A2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75ff1f3_0_25:notes">
            <a:extLst>
              <a:ext uri="{FF2B5EF4-FFF2-40B4-BE49-F238E27FC236}">
                <a16:creationId xmlns:a16="http://schemas.microsoft.com/office/drawing/2014/main" id="{5C665335-77A0-4428-5129-92AEB2623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11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6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9875" y="1695606"/>
            <a:ext cx="5404200" cy="100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FINAL PROJECT </a:t>
            </a:r>
            <a:endParaRPr sz="5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40675" y="2901671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-US" sz="1800" dirty="0" err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Growia</a:t>
            </a: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Shop Website Testing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Tester : Muhammad Chairil Aqza Ibrahim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65" name="Google Shape;65;p14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Background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0C85ECE-6018-70FD-1472-9ABC0C243980}"/>
              </a:ext>
            </a:extLst>
          </p:cNvPr>
          <p:cNvSpPr/>
          <p:nvPr/>
        </p:nvSpPr>
        <p:spPr>
          <a:xfrm>
            <a:off x="902919" y="965714"/>
            <a:ext cx="7604587" cy="4616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Project, conducted as a part of the final project for the Software Quality Assurance training course, the project is about conducted testing at the </a:t>
            </a:r>
            <a:r>
              <a:rPr lang="en-GB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Growia</a:t>
            </a:r>
            <a:r>
              <a:rPr lang="en-GB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Shop website</a:t>
            </a:r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which serves as an e-commerce that was initially built 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</a:t>
            </a:r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showcase for the products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GB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already had the following 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:</a:t>
            </a:r>
          </a:p>
          <a:p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Features (For User / Buyer)</a:t>
            </a:r>
          </a:p>
          <a:p>
            <a:pPr marL="457200" indent="-457200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Sign-up Features (For User / Buyer)</a:t>
            </a:r>
          </a:p>
          <a:p>
            <a:pPr marL="457200" indent="-457200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 Features (Main Page)</a:t>
            </a:r>
          </a:p>
          <a:p>
            <a:pPr marL="457200" indent="-457200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 Detail Features </a:t>
            </a:r>
          </a:p>
          <a:p>
            <a:pPr marL="457200" indent="-457200">
              <a:buAutoNum type="arabicPeriod"/>
            </a:pP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with the increasing demand for online purchasing,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Growia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Shop introduced a new business process and new features to develop. The features are :</a:t>
            </a:r>
          </a:p>
          <a:p>
            <a:pPr algn="just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/ Buyer </a:t>
            </a:r>
            <a:r>
              <a:rPr lang="en-GB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</a:t>
            </a: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Management Features (Managing address and orders)</a:t>
            </a:r>
          </a:p>
          <a:p>
            <a:pPr marL="342900" indent="-342900" algn="just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Shopping Cart Features </a:t>
            </a:r>
          </a:p>
          <a:p>
            <a:pPr marL="342900" indent="-342900" algn="just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 Features</a:t>
            </a:r>
          </a:p>
          <a:p>
            <a:pPr marL="342900" indent="-342900" algn="just">
              <a:buAutoNum type="arabicPeriod"/>
            </a:pPr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Features (For managing product stock and model)</a:t>
            </a:r>
          </a:p>
          <a:p>
            <a:pPr marL="342900" indent="-342900" algn="just">
              <a:buAutoNum type="arabicPeriod"/>
            </a:pP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BCE68-E62C-2E3E-0532-A77FB25DD8A7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75" name="Google Shape;75;p15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Objective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2DEDB56-C62C-3ED3-C51C-31D53E605404}"/>
              </a:ext>
            </a:extLst>
          </p:cNvPr>
          <p:cNvSpPr/>
          <p:nvPr/>
        </p:nvSpPr>
        <p:spPr>
          <a:xfrm>
            <a:off x="779929" y="1448095"/>
            <a:ext cx="7584142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main objective of the tester for this project is to evaluate the quality, functionality and reliability of the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Growia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Shop website by performing manual testing which consist of multiple test case executions and defect reporting using multiple platforms (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GB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ms.excel</a:t>
            </a:r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JIRA) to ensure the website works as the requirement document states.</a:t>
            </a:r>
          </a:p>
          <a:p>
            <a:pPr algn="just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focus of testing activities is narrowed to the features that are currently in development status, which were already mentioned in the background.</a:t>
            </a:r>
          </a:p>
          <a:p>
            <a:pPr algn="just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 also conduct several exploratory tests to find defects/bugs that may also have a significant negative impact on the website.</a:t>
            </a:r>
          </a:p>
          <a:p>
            <a:pPr algn="just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GB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B0841D-196D-C984-ECE9-B6AB80E3E118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C34AB4-0F47-09F4-2ABB-67DA207F8C5D}"/>
              </a:ext>
            </a:extLst>
          </p:cNvPr>
          <p:cNvSpPr txBox="1"/>
          <p:nvPr/>
        </p:nvSpPr>
        <p:spPr>
          <a:xfrm>
            <a:off x="690282" y="1038271"/>
            <a:ext cx="791583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Test Type and Test Level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       Test Type : Functional Test</a:t>
            </a:r>
          </a:p>
          <a:p>
            <a:r>
              <a:rPr lang="en-US" dirty="0"/>
              <a:t>       Test Level : Component Integration Test, System Test and System Integration Test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/>
              <a:t>Test Cases</a:t>
            </a:r>
          </a:p>
          <a:p>
            <a:endParaRPr lang="en-US" dirty="0"/>
          </a:p>
          <a:p>
            <a:r>
              <a:rPr lang="en-US" dirty="0"/>
              <a:t>        Total Created : 48 test cases</a:t>
            </a:r>
          </a:p>
          <a:p>
            <a:r>
              <a:rPr lang="en-US" dirty="0"/>
              <a:t>        Total Executed : 48 test cases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b="1" dirty="0"/>
              <a:t>Defects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r>
              <a:rPr lang="en-US" dirty="0"/>
              <a:t>       Total of defects Found : 26 defects</a:t>
            </a:r>
          </a:p>
          <a:p>
            <a:r>
              <a:rPr lang="en-US" b="1" dirty="0"/>
              <a:t>      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448A7-FA29-9036-DBBD-C24EDD54B3CC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95" name="Google Shape;95;p17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SAMPLE TEST CASE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FD9DD-048B-C5B1-487C-6693168EA4EE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934E6-BAED-AAC5-2D36-77FFC783BCF7}"/>
              </a:ext>
            </a:extLst>
          </p:cNvPr>
          <p:cNvSpPr txBox="1"/>
          <p:nvPr/>
        </p:nvSpPr>
        <p:spPr>
          <a:xfrm>
            <a:off x="1021822" y="934891"/>
            <a:ext cx="6777473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Below is a sample of test case :</a:t>
            </a:r>
          </a:p>
          <a:p>
            <a:pPr>
              <a:buNone/>
            </a:pPr>
            <a:endParaRPr lang="en-US" sz="1200" b="1" dirty="0"/>
          </a:p>
          <a:p>
            <a:pPr>
              <a:buNone/>
            </a:pPr>
            <a:r>
              <a:rPr lang="en-US" sz="1200" b="1" dirty="0"/>
              <a:t>Test Case ID</a:t>
            </a:r>
            <a:r>
              <a:rPr lang="en-US" sz="1200" dirty="0"/>
              <a:t>: CHECKOUT_047</a:t>
            </a:r>
          </a:p>
          <a:p>
            <a:pPr>
              <a:buNone/>
            </a:pPr>
            <a:br>
              <a:rPr lang="en-US" sz="1200" dirty="0"/>
            </a:br>
            <a:r>
              <a:rPr lang="en-US" sz="1200" b="1" dirty="0"/>
              <a:t>Scenario Type</a:t>
            </a:r>
            <a:r>
              <a:rPr lang="en-US" sz="1200" dirty="0"/>
              <a:t>: Negative</a:t>
            </a:r>
          </a:p>
          <a:p>
            <a:pPr>
              <a:buNone/>
            </a:pPr>
            <a:br>
              <a:rPr lang="en-US" sz="1200" dirty="0"/>
            </a:br>
            <a:r>
              <a:rPr lang="en-US" sz="1200" b="1" dirty="0"/>
              <a:t>Test Type</a:t>
            </a:r>
            <a:r>
              <a:rPr lang="en-US" sz="1200" dirty="0"/>
              <a:t>: Functional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b="1" dirty="0"/>
              <a:t>Test Description</a:t>
            </a:r>
            <a:r>
              <a:rPr lang="en-US" sz="1200" dirty="0"/>
              <a:t>: Verify that user cannot proceed to checkout with an empty cart</a:t>
            </a:r>
          </a:p>
          <a:p>
            <a:pPr>
              <a:buNone/>
            </a:pPr>
            <a:br>
              <a:rPr lang="en-US" sz="1200" dirty="0"/>
            </a:br>
            <a:r>
              <a:rPr lang="en-US" sz="1200" b="1" dirty="0"/>
              <a:t>Pre Condition</a:t>
            </a:r>
            <a:r>
              <a:rPr lang="en-US" sz="1200" dirty="0"/>
              <a:t>: User already on shopping cart page</a:t>
            </a:r>
          </a:p>
          <a:p>
            <a:pPr>
              <a:buNone/>
            </a:pPr>
            <a:br>
              <a:rPr lang="en-US" sz="1200" dirty="0"/>
            </a:br>
            <a:r>
              <a:rPr lang="en-US" sz="1200" b="1" dirty="0"/>
              <a:t>Test Steps</a:t>
            </a:r>
            <a:r>
              <a:rPr lang="en-US" sz="1200" dirty="0"/>
              <a:t>:</a:t>
            </a:r>
          </a:p>
          <a:p>
            <a:pPr marL="228600" indent="-228600">
              <a:buAutoNum type="arabicPeriod"/>
            </a:pPr>
            <a:r>
              <a:rPr lang="en-US" sz="1200" dirty="0"/>
              <a:t>On the shopping cart, make sure there is no product selected / deleted all product</a:t>
            </a:r>
          </a:p>
          <a:p>
            <a:pPr marL="228600" indent="-228600">
              <a:buAutoNum type="arabicPeriod"/>
            </a:pPr>
            <a:r>
              <a:rPr lang="en-US" sz="1200" dirty="0"/>
              <a:t>Click checkout</a:t>
            </a:r>
          </a:p>
          <a:p>
            <a:br>
              <a:rPr lang="en-US" sz="1200" dirty="0"/>
            </a:br>
            <a:r>
              <a:rPr lang="en-US" sz="1200" b="1" dirty="0"/>
              <a:t>Expected Result</a:t>
            </a:r>
            <a:r>
              <a:rPr lang="en-US" sz="1200" dirty="0"/>
              <a:t>: Checkout should be disabled or blocked if the cart is empty, with a warning or prompt to add items first.</a:t>
            </a:r>
            <a:r>
              <a:rPr lang="en-US" sz="1100" dirty="0"/>
              <a:t> </a:t>
            </a:r>
          </a:p>
          <a:p>
            <a:endParaRPr lang="en-US" sz="1100" dirty="0"/>
          </a:p>
          <a:p>
            <a:r>
              <a:rPr lang="en-US" sz="1200" b="1" dirty="0"/>
              <a:t>Actual Result</a:t>
            </a:r>
            <a:r>
              <a:rPr lang="en-US" sz="1200" dirty="0"/>
              <a:t>: User is redirected to the checkout page even when the cart is empty.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05" name="Google Shape;105;p18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DEFECT REPORTING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7C208B4-3FB1-6BB6-8B3A-A6F819BA2ABD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C4D86-547A-E0C7-83AD-B4023C710FF9}"/>
              </a:ext>
            </a:extLst>
          </p:cNvPr>
          <p:cNvSpPr txBox="1"/>
          <p:nvPr/>
        </p:nvSpPr>
        <p:spPr>
          <a:xfrm>
            <a:off x="681319" y="1141044"/>
            <a:ext cx="863260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b="1" dirty="0"/>
              <a:t>Highest Severity &amp; Priority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dirty="0"/>
              <a:t>Title        : Order did not success using credit card as payment method, and no pop-up appears at  checkout page</a:t>
            </a:r>
          </a:p>
          <a:p>
            <a:r>
              <a:rPr lang="en-US" sz="1200" dirty="0"/>
              <a:t>Severity  : Critical</a:t>
            </a:r>
          </a:p>
          <a:p>
            <a:r>
              <a:rPr lang="en-US" sz="1200" dirty="0"/>
              <a:t>Priority    : High</a:t>
            </a:r>
          </a:p>
          <a:p>
            <a:endParaRPr lang="en-US" sz="1200" dirty="0"/>
          </a:p>
          <a:p>
            <a:pPr marL="228600" indent="-228600">
              <a:buAutoNum type="arabicPeriod" startAt="2"/>
            </a:pPr>
            <a:r>
              <a:rPr lang="en-US" sz="1200" b="1" dirty="0"/>
              <a:t>   Lowest Severity &amp; Highest Priority</a:t>
            </a:r>
          </a:p>
          <a:p>
            <a:endParaRPr lang="en-US" sz="1200" b="1" dirty="0"/>
          </a:p>
          <a:p>
            <a:r>
              <a:rPr lang="en-US" sz="1200" dirty="0"/>
              <a:t>Title        : Missing website logo in top of the main page</a:t>
            </a:r>
          </a:p>
          <a:p>
            <a:r>
              <a:rPr lang="en-US" sz="1200" dirty="0"/>
              <a:t>Severity  : UI/UX</a:t>
            </a:r>
          </a:p>
          <a:p>
            <a:r>
              <a:rPr lang="en-US" sz="1200" dirty="0"/>
              <a:t>Priority    : High</a:t>
            </a:r>
          </a:p>
          <a:p>
            <a:endParaRPr lang="en-US" sz="1200" dirty="0"/>
          </a:p>
          <a:p>
            <a:pPr marL="228600" indent="-228600">
              <a:buAutoNum type="arabicPeriod" startAt="3"/>
            </a:pPr>
            <a:r>
              <a:rPr lang="en-US" sz="1200" b="1" dirty="0"/>
              <a:t>   Highest Severity &amp; Lowest Priority</a:t>
            </a:r>
          </a:p>
          <a:p>
            <a:endParaRPr lang="en-US" sz="1200" b="1" dirty="0"/>
          </a:p>
          <a:p>
            <a:r>
              <a:rPr lang="en-US" sz="1200" dirty="0"/>
              <a:t>Title        : "Beli </a:t>
            </a:r>
            <a:r>
              <a:rPr lang="en-US" sz="1200" dirty="0" err="1"/>
              <a:t>Sekarang</a:t>
            </a:r>
            <a:r>
              <a:rPr lang="en-US" sz="1200" dirty="0"/>
              <a:t>" Button at main page is not working</a:t>
            </a:r>
          </a:p>
          <a:p>
            <a:r>
              <a:rPr lang="en-US" sz="1200" dirty="0"/>
              <a:t>Severity  : Major</a:t>
            </a:r>
          </a:p>
          <a:p>
            <a:r>
              <a:rPr lang="en-US" sz="1200" dirty="0"/>
              <a:t>Priority    : Medium</a:t>
            </a:r>
          </a:p>
          <a:p>
            <a:endParaRPr lang="en-US" sz="1200" b="1" dirty="0"/>
          </a:p>
          <a:p>
            <a:pPr marL="228600" indent="-228600">
              <a:buAutoNum type="arabicPeriod" startAt="3"/>
            </a:pPr>
            <a:endParaRPr lang="en-US" sz="1200" b="1" dirty="0"/>
          </a:p>
          <a:p>
            <a:pPr marL="228600" indent="-228600">
              <a:buAutoNum type="arabicPeriod" startAt="3"/>
            </a:pPr>
            <a:endParaRPr lang="en-US" sz="12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15" name="Google Shape;115;p19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Conclusions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C9E103C-9CB5-786C-969F-3F022552D965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08B4C-83F7-75C4-720A-AC4F8E431D65}"/>
              </a:ext>
            </a:extLst>
          </p:cNvPr>
          <p:cNvSpPr txBox="1"/>
          <p:nvPr/>
        </p:nvSpPr>
        <p:spPr>
          <a:xfrm>
            <a:off x="573586" y="1150165"/>
            <a:ext cx="808632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for the conclusion, the tester concludes the following main points :</a:t>
            </a:r>
          </a:p>
          <a:p>
            <a:pPr algn="just"/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AutoNum type="arabicPeriod"/>
            </a:pPr>
            <a:r>
              <a:rPr lang="en-US" sz="1200" dirty="0"/>
              <a:t>Manual testing conducted by the tester uncovered several important defects affecting the following features: </a:t>
            </a:r>
            <a:r>
              <a:rPr lang="en-US" sz="1200" b="1" dirty="0"/>
              <a:t>the</a:t>
            </a:r>
            <a:r>
              <a:rPr lang="en-US" sz="1200" dirty="0"/>
              <a:t> </a:t>
            </a:r>
            <a:r>
              <a:rPr lang="en-US" sz="1200" b="1" dirty="0"/>
              <a:t>shopping cart</a:t>
            </a:r>
            <a:r>
              <a:rPr lang="en-US" sz="1200" dirty="0"/>
              <a:t>, </a:t>
            </a:r>
            <a:r>
              <a:rPr lang="en-US" sz="1200" b="1" dirty="0"/>
              <a:t>checkout</a:t>
            </a:r>
            <a:r>
              <a:rPr lang="en-US" sz="1200" dirty="0"/>
              <a:t>, </a:t>
            </a:r>
            <a:r>
              <a:rPr lang="en-US" sz="1200" b="1" dirty="0"/>
              <a:t>admin stock management, and a few UI elements.</a:t>
            </a:r>
          </a:p>
          <a:p>
            <a:pPr marL="342900" indent="-342900" algn="just">
              <a:buFont typeface="Arial"/>
              <a:buAutoNum type="arabicPeriod"/>
            </a:pPr>
            <a:endParaRPr lang="en-US" sz="1200" dirty="0"/>
          </a:p>
          <a:p>
            <a:pPr marL="342900" indent="-342900" algn="just">
              <a:buFont typeface="Arial"/>
              <a:buAutoNum type="arabicPeriod"/>
            </a:pPr>
            <a:r>
              <a:rPr lang="en-US" sz="1200" dirty="0"/>
              <a:t>Functional testing coverage was comprehensive across </a:t>
            </a:r>
            <a:r>
              <a:rPr lang="en-US" sz="1200" b="1" dirty="0"/>
              <a:t>the shopping cart</a:t>
            </a:r>
            <a:r>
              <a:rPr lang="en-US" sz="1200" dirty="0"/>
              <a:t> and </a:t>
            </a:r>
            <a:r>
              <a:rPr lang="en-US" sz="1200" b="1" dirty="0"/>
              <a:t>checkout features</a:t>
            </a:r>
            <a:r>
              <a:rPr lang="en-US" sz="1200" dirty="0"/>
              <a:t>. Proven that of 48 test cases that created 35 </a:t>
            </a:r>
            <a:r>
              <a:rPr lang="en-US" sz="1200" b="1" dirty="0"/>
              <a:t>(73%) </a:t>
            </a:r>
            <a:r>
              <a:rPr lang="en-US" sz="1200" dirty="0"/>
              <a:t>were created for those particular features.</a:t>
            </a:r>
          </a:p>
          <a:p>
            <a:pPr marL="342900" indent="-342900" algn="just">
              <a:buFont typeface="Arial"/>
              <a:buAutoNum type="arabicPeriod"/>
            </a:pPr>
            <a:endParaRPr lang="en-US" sz="1200" dirty="0"/>
          </a:p>
          <a:p>
            <a:pPr marL="342900" indent="-342900" algn="just">
              <a:buFont typeface="Arial"/>
              <a:buAutoNum type="arabicPeriod"/>
            </a:pPr>
            <a:r>
              <a:rPr lang="en-US" sz="1200" dirty="0"/>
              <a:t>Test execution matched the planned test cases. From a total of </a:t>
            </a:r>
            <a:r>
              <a:rPr lang="en-US" sz="1200" b="1" dirty="0"/>
              <a:t>48 test cases</a:t>
            </a:r>
            <a:r>
              <a:rPr lang="en-US" sz="1200" dirty="0"/>
              <a:t>, the tester carried out </a:t>
            </a:r>
            <a:r>
              <a:rPr lang="en-US" sz="1200" b="1" dirty="0"/>
              <a:t>48 test cases</a:t>
            </a:r>
            <a:r>
              <a:rPr lang="en-US" sz="1200" dirty="0"/>
              <a:t> (100% Completion rate) with </a:t>
            </a:r>
            <a:r>
              <a:rPr lang="en-US" sz="1200" b="1" dirty="0"/>
              <a:t>30 Tests Passed </a:t>
            </a:r>
            <a:r>
              <a:rPr lang="en-US" sz="1200" dirty="0"/>
              <a:t>and </a:t>
            </a:r>
            <a:r>
              <a:rPr lang="en-US" sz="1200" b="1" dirty="0"/>
              <a:t>18 Tests Failed</a:t>
            </a:r>
          </a:p>
          <a:p>
            <a:pPr marL="342900" indent="-342900" algn="just">
              <a:buFont typeface="Arial"/>
              <a:buAutoNum type="arabicPeriod"/>
            </a:pPr>
            <a:endParaRPr lang="en-US" sz="1200" dirty="0"/>
          </a:p>
          <a:p>
            <a:pPr marL="342900" indent="-342900" algn="just">
              <a:buFont typeface="Arial"/>
              <a:buAutoNum type="arabicPeriod"/>
            </a:pPr>
            <a:r>
              <a:rPr lang="en-US" sz="1200" dirty="0"/>
              <a:t>Total Defects Found is </a:t>
            </a:r>
            <a:r>
              <a:rPr lang="en-US" sz="1200" b="1" dirty="0"/>
              <a:t>26</a:t>
            </a:r>
            <a:r>
              <a:rPr lang="en-US" sz="1200" dirty="0"/>
              <a:t>. Defects that were found and relate to the test cases are </a:t>
            </a:r>
            <a:r>
              <a:rPr lang="en-US" sz="1200" b="1" dirty="0"/>
              <a:t>18 out of 26</a:t>
            </a:r>
            <a:r>
              <a:rPr lang="en-US" sz="1200" dirty="0"/>
              <a:t> </a:t>
            </a:r>
            <a:r>
              <a:rPr lang="en-US" sz="1200" b="1" dirty="0"/>
              <a:t>(69%) </a:t>
            </a:r>
            <a:r>
              <a:rPr lang="en-US" sz="1200" dirty="0"/>
              <a:t>defects, and defects that were found by exploratory testing are </a:t>
            </a:r>
            <a:r>
              <a:rPr lang="en-US" sz="1200" b="1" dirty="0"/>
              <a:t>10 out of 26 (31%) </a:t>
            </a:r>
            <a:r>
              <a:rPr lang="en-US" sz="1200" dirty="0"/>
              <a:t>defects. </a:t>
            </a:r>
          </a:p>
          <a:p>
            <a:pPr marL="342900" indent="-342900" algn="just">
              <a:buFont typeface="Arial"/>
              <a:buAutoNum type="arabicPeriod"/>
            </a:pPr>
            <a:endParaRPr lang="en-US" sz="1200" dirty="0"/>
          </a:p>
          <a:p>
            <a:pPr marL="342900" indent="-342900" algn="just">
              <a:buFont typeface="Arial"/>
              <a:buAutoNum type="arabicPeriod"/>
            </a:pPr>
            <a:r>
              <a:rPr lang="en-US" sz="1200" dirty="0"/>
              <a:t>Defect severity and priority were analyzed to help determine which issues to prioritize and fix first. From a total of </a:t>
            </a:r>
            <a:r>
              <a:rPr lang="en-US" sz="1200" b="1" dirty="0"/>
              <a:t>26 defects</a:t>
            </a:r>
            <a:r>
              <a:rPr lang="en-US" sz="1200" dirty="0"/>
              <a:t>, </a:t>
            </a:r>
            <a:r>
              <a:rPr lang="en-US" sz="1200" b="1" dirty="0"/>
              <a:t>10</a:t>
            </a:r>
            <a:r>
              <a:rPr lang="en-US" sz="1200" dirty="0"/>
              <a:t> of them are </a:t>
            </a:r>
            <a:r>
              <a:rPr lang="en-US" sz="1200" b="1" dirty="0"/>
              <a:t>high priority</a:t>
            </a:r>
            <a:r>
              <a:rPr lang="en-US" sz="1200" dirty="0"/>
              <a:t>, </a:t>
            </a:r>
            <a:r>
              <a:rPr lang="en-US" sz="1200" b="1" dirty="0"/>
              <a:t>8</a:t>
            </a:r>
            <a:r>
              <a:rPr lang="en-US" sz="1200" dirty="0"/>
              <a:t> of them are </a:t>
            </a:r>
            <a:r>
              <a:rPr lang="en-US" sz="1200" b="1" dirty="0"/>
              <a:t>medium priorit</a:t>
            </a:r>
            <a:r>
              <a:rPr lang="en-US" sz="1200" dirty="0"/>
              <a:t>y, and </a:t>
            </a:r>
            <a:r>
              <a:rPr lang="en-US" sz="1200" b="1" dirty="0"/>
              <a:t>8</a:t>
            </a:r>
            <a:r>
              <a:rPr lang="en-US" sz="1200" dirty="0"/>
              <a:t> are </a:t>
            </a:r>
            <a:r>
              <a:rPr lang="en-US" sz="1200" b="1" dirty="0"/>
              <a:t>low priority</a:t>
            </a:r>
            <a:r>
              <a:rPr lang="en-US" sz="1200" dirty="0"/>
              <a:t>. As for severity levels, there are </a:t>
            </a:r>
            <a:r>
              <a:rPr lang="en-US" sz="1200" b="1" dirty="0"/>
              <a:t>1 Critical</a:t>
            </a:r>
            <a:r>
              <a:rPr lang="en-US" sz="1200" dirty="0"/>
              <a:t>, </a:t>
            </a:r>
            <a:r>
              <a:rPr lang="en-US" sz="1200" b="1" dirty="0"/>
              <a:t>11 Major</a:t>
            </a:r>
            <a:r>
              <a:rPr lang="en-US" sz="1200" dirty="0"/>
              <a:t>, </a:t>
            </a:r>
            <a:r>
              <a:rPr lang="en-US" sz="1200" b="1" dirty="0"/>
              <a:t>12 Minor</a:t>
            </a:r>
            <a:r>
              <a:rPr lang="en-US" sz="1200" dirty="0"/>
              <a:t>, and </a:t>
            </a:r>
            <a:r>
              <a:rPr lang="en-US" sz="1200" b="1" dirty="0"/>
              <a:t>2 UI/UX (Cosmetic). </a:t>
            </a:r>
          </a:p>
          <a:p>
            <a:pPr marL="342900" indent="-342900" algn="just">
              <a:buFont typeface="Arial"/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algn="just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3A438DF-6C9B-CDF1-A37F-0F3CEC70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A44F4BA0-65F8-828F-D1AB-0BF3952F9DCB}"/>
              </a:ext>
            </a:extLst>
          </p:cNvPr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>
            <a:extLst>
              <a:ext uri="{FF2B5EF4-FFF2-40B4-BE49-F238E27FC236}">
                <a16:creationId xmlns:a16="http://schemas.microsoft.com/office/drawing/2014/main" id="{17DF1DFC-F404-5E54-72ED-4959C2F340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>
            <a:extLst>
              <a:ext uri="{FF2B5EF4-FFF2-40B4-BE49-F238E27FC236}">
                <a16:creationId xmlns:a16="http://schemas.microsoft.com/office/drawing/2014/main" id="{13BA9350-A0D1-FCCC-B518-7A3DACF66B0B}"/>
              </a:ext>
            </a:extLst>
          </p:cNvPr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15" name="Google Shape;115;p19">
              <a:extLst>
                <a:ext uri="{FF2B5EF4-FFF2-40B4-BE49-F238E27FC236}">
                  <a16:creationId xmlns:a16="http://schemas.microsoft.com/office/drawing/2014/main" id="{AF282416-2308-7619-BC22-8DC181367FD1}"/>
                </a:ext>
              </a:extLst>
            </p:cNvPr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>
              <a:extLst>
                <a:ext uri="{FF2B5EF4-FFF2-40B4-BE49-F238E27FC236}">
                  <a16:creationId xmlns:a16="http://schemas.microsoft.com/office/drawing/2014/main" id="{96F74CDA-B51B-CE67-8FC7-407A2D1A3EBB}"/>
                </a:ext>
              </a:extLst>
            </p:cNvPr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i="0" u="none" strike="noStrike" cap="none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SQL TEST 1</a:t>
              </a:r>
              <a:endParaRPr sz="290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F6C2115-A031-BD07-CDA4-D67753F6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5" y="787449"/>
            <a:ext cx="3499944" cy="3831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CEE6B9-85F2-26AE-EDD1-9BD8FFF02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187" y="812264"/>
            <a:ext cx="3499944" cy="38065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8CB708-EBE8-A317-614A-98EAED0BE2BB}"/>
              </a:ext>
            </a:extLst>
          </p:cNvPr>
          <p:cNvSpPr/>
          <p:nvPr/>
        </p:nvSpPr>
        <p:spPr>
          <a:xfrm>
            <a:off x="421809" y="712427"/>
            <a:ext cx="377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AD669-01FD-C8CA-E4AB-1B477431C40F}"/>
              </a:ext>
            </a:extLst>
          </p:cNvPr>
          <p:cNvSpPr/>
          <p:nvPr/>
        </p:nvSpPr>
        <p:spPr>
          <a:xfrm>
            <a:off x="4675805" y="712427"/>
            <a:ext cx="3770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GB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CE92DB-0698-BA22-C0A3-3A149972E1BA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6E728D0-737E-C95D-497D-EE44D9DCC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4431059C-64C1-85C6-DF7C-0CA88EB99426}"/>
              </a:ext>
            </a:extLst>
          </p:cNvPr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>
            <a:extLst>
              <a:ext uri="{FF2B5EF4-FFF2-40B4-BE49-F238E27FC236}">
                <a16:creationId xmlns:a16="http://schemas.microsoft.com/office/drawing/2014/main" id="{C44E3153-DAEB-148E-9B94-F89665ED82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>
            <a:extLst>
              <a:ext uri="{FF2B5EF4-FFF2-40B4-BE49-F238E27FC236}">
                <a16:creationId xmlns:a16="http://schemas.microsoft.com/office/drawing/2014/main" id="{01EB293F-0E64-2888-5E2E-74C4A537AEBB}"/>
              </a:ext>
            </a:extLst>
          </p:cNvPr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15" name="Google Shape;115;p19">
              <a:extLst>
                <a:ext uri="{FF2B5EF4-FFF2-40B4-BE49-F238E27FC236}">
                  <a16:creationId xmlns:a16="http://schemas.microsoft.com/office/drawing/2014/main" id="{3D27B90F-7C78-C199-9DB7-1E3F069FA462}"/>
                </a:ext>
              </a:extLst>
            </p:cNvPr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>
              <a:extLst>
                <a:ext uri="{FF2B5EF4-FFF2-40B4-BE49-F238E27FC236}">
                  <a16:creationId xmlns:a16="http://schemas.microsoft.com/office/drawing/2014/main" id="{00B83D09-961E-D74D-F917-0A1C4CAE19E6}"/>
                </a:ext>
              </a:extLst>
            </p:cNvPr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i="0" u="none" strike="noStrike" cap="none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SQL TEST 2</a:t>
              </a:r>
              <a:endParaRPr sz="290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78C0C-D169-994E-D7FC-4F70DC1C863F}"/>
              </a:ext>
            </a:extLst>
          </p:cNvPr>
          <p:cNvSpPr/>
          <p:nvPr/>
        </p:nvSpPr>
        <p:spPr>
          <a:xfrm>
            <a:off x="421809" y="712427"/>
            <a:ext cx="3770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GB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9A7230-80EE-627F-A7E4-8D5339EF9C41}"/>
              </a:ext>
            </a:extLst>
          </p:cNvPr>
          <p:cNvSpPr/>
          <p:nvPr/>
        </p:nvSpPr>
        <p:spPr>
          <a:xfrm>
            <a:off x="4675805" y="712427"/>
            <a:ext cx="3770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26971-B1B0-E470-5BA4-B9F93F22C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63" y="812264"/>
            <a:ext cx="3452931" cy="3806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EF616-B3A5-E058-5304-EE92E3851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357" y="812264"/>
            <a:ext cx="3452930" cy="37938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898FC2-4CB6-F7EC-7211-C8F9BD335BB0}"/>
              </a:ext>
            </a:extLst>
          </p:cNvPr>
          <p:cNvSpPr/>
          <p:nvPr/>
        </p:nvSpPr>
        <p:spPr>
          <a:xfrm>
            <a:off x="7066790" y="4897345"/>
            <a:ext cx="277699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M.C Aqza Ibrahim</a:t>
            </a:r>
            <a:endParaRPr lang="en-GB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84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793</Words>
  <Application>Microsoft Office PowerPoint</Application>
  <PresentationFormat>On-screen Show (16:9)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Bebas Neue</vt:lpstr>
      <vt:lpstr>MV Boli</vt:lpstr>
      <vt:lpstr>Arial</vt:lpstr>
      <vt:lpstr>Inter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Chairil Aqza Ibrahim</cp:lastModifiedBy>
  <cp:revision>14</cp:revision>
  <dcterms:modified xsi:type="dcterms:W3CDTF">2025-08-19T04:41:10Z</dcterms:modified>
</cp:coreProperties>
</file>