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272" r:id="rId4"/>
    <p:sldId id="258" r:id="rId5"/>
    <p:sldId id="259" r:id="rId6"/>
    <p:sldId id="260" r:id="rId7"/>
    <p:sldId id="261" r:id="rId8"/>
    <p:sldId id="264" r:id="rId9"/>
    <p:sldId id="265" r:id="rId10"/>
    <p:sldId id="262" r:id="rId11"/>
    <p:sldId id="263" r:id="rId12"/>
    <p:sldId id="266" r:id="rId13"/>
    <p:sldId id="267" r:id="rId14"/>
    <p:sldId id="268" r:id="rId15"/>
    <p:sldId id="288" r:id="rId16"/>
    <p:sldId id="289" r:id="rId17"/>
    <p:sldId id="270" r:id="rId18"/>
    <p:sldId id="271" r:id="rId19"/>
    <p:sldId id="273" r:id="rId20"/>
    <p:sldId id="274" r:id="rId21"/>
    <p:sldId id="275" r:id="rId22"/>
    <p:sldId id="276" r:id="rId23"/>
    <p:sldId id="277" r:id="rId24"/>
    <p:sldId id="278" r:id="rId25"/>
    <p:sldId id="279" r:id="rId26"/>
    <p:sldId id="281" r:id="rId27"/>
    <p:sldId id="280" r:id="rId28"/>
    <p:sldId id="282" r:id="rId29"/>
    <p:sldId id="283" r:id="rId30"/>
    <p:sldId id="284" r:id="rId31"/>
    <p:sldId id="285" r:id="rId32"/>
    <p:sldId id="286" r:id="rId33"/>
    <p:sldId id="287" r:id="rId34"/>
    <p:sldId id="292" r:id="rId35"/>
    <p:sldId id="294" r:id="rId36"/>
    <p:sldId id="296" r:id="rId37"/>
    <p:sldId id="295" r:id="rId38"/>
    <p:sldId id="297" r:id="rId39"/>
    <p:sldId id="298" r:id="rId40"/>
    <p:sldId id="291" r:id="rId41"/>
    <p:sldId id="290" r:id="rId42"/>
    <p:sldId id="293" r:id="rId43"/>
    <p:sldId id="299" r:id="rId44"/>
    <p:sldId id="300" r:id="rId4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C4A6B8-49DA-49E3-8E20-4F2725076570}" type="slidenum">
              <a:rPr lang="id-ID" smtClean="0"/>
              <a:pPr/>
              <a:t>‹#›</a:t>
            </a:fld>
            <a:endParaRPr lang="id-ID"/>
          </a:p>
        </p:txBody>
      </p:sp>
    </p:spTree>
    <p:extLst>
      <p:ext uri="{BB962C8B-B14F-4D97-AF65-F5344CB8AC3E}">
        <p14:creationId xmlns:p14="http://schemas.microsoft.com/office/powerpoint/2010/main" xmlns="" val="140044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C4A6B8-49DA-49E3-8E20-4F2725076570}" type="slidenum">
              <a:rPr lang="id-ID" smtClean="0"/>
              <a:pPr/>
              <a:t>‹#›</a:t>
            </a:fld>
            <a:endParaRPr lang="id-ID"/>
          </a:p>
        </p:txBody>
      </p:sp>
    </p:spTree>
    <p:extLst>
      <p:ext uri="{BB962C8B-B14F-4D97-AF65-F5344CB8AC3E}">
        <p14:creationId xmlns:p14="http://schemas.microsoft.com/office/powerpoint/2010/main" xmlns="" val="155818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C4A6B8-49DA-49E3-8E20-4F2725076570}" type="slidenum">
              <a:rPr lang="id-ID" smtClean="0"/>
              <a:pPr/>
              <a:t>‹#›</a:t>
            </a:fld>
            <a:endParaRPr lang="id-ID"/>
          </a:p>
        </p:txBody>
      </p:sp>
    </p:spTree>
    <p:extLst>
      <p:ext uri="{BB962C8B-B14F-4D97-AF65-F5344CB8AC3E}">
        <p14:creationId xmlns:p14="http://schemas.microsoft.com/office/powerpoint/2010/main" xmlns="" val="340406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C4A6B8-49DA-49E3-8E20-4F2725076570}" type="slidenum">
              <a:rPr lang="id-ID" smtClean="0"/>
              <a:pPr/>
              <a:t>‹#›</a:t>
            </a:fld>
            <a:endParaRPr lang="id-ID"/>
          </a:p>
        </p:txBody>
      </p:sp>
    </p:spTree>
    <p:extLst>
      <p:ext uri="{BB962C8B-B14F-4D97-AF65-F5344CB8AC3E}">
        <p14:creationId xmlns:p14="http://schemas.microsoft.com/office/powerpoint/2010/main" xmlns="" val="387701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C4A6B8-49DA-49E3-8E20-4F2725076570}" type="slidenum">
              <a:rPr lang="id-ID" smtClean="0"/>
              <a:pPr/>
              <a:t>‹#›</a:t>
            </a:fld>
            <a:endParaRPr lang="id-ID"/>
          </a:p>
        </p:txBody>
      </p:sp>
    </p:spTree>
    <p:extLst>
      <p:ext uri="{BB962C8B-B14F-4D97-AF65-F5344CB8AC3E}">
        <p14:creationId xmlns:p14="http://schemas.microsoft.com/office/powerpoint/2010/main" xmlns="" val="33066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1C4A6B8-49DA-49E3-8E20-4F2725076570}" type="slidenum">
              <a:rPr lang="id-ID" smtClean="0"/>
              <a:pPr/>
              <a:t>‹#›</a:t>
            </a:fld>
            <a:endParaRPr lang="id-ID"/>
          </a:p>
        </p:txBody>
      </p:sp>
    </p:spTree>
    <p:extLst>
      <p:ext uri="{BB962C8B-B14F-4D97-AF65-F5344CB8AC3E}">
        <p14:creationId xmlns:p14="http://schemas.microsoft.com/office/powerpoint/2010/main" xmlns="" val="213745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1C4A6B8-49DA-49E3-8E20-4F2725076570}" type="slidenum">
              <a:rPr lang="id-ID" smtClean="0"/>
              <a:pPr/>
              <a:t>‹#›</a:t>
            </a:fld>
            <a:endParaRPr lang="id-ID"/>
          </a:p>
        </p:txBody>
      </p:sp>
    </p:spTree>
    <p:extLst>
      <p:ext uri="{BB962C8B-B14F-4D97-AF65-F5344CB8AC3E}">
        <p14:creationId xmlns:p14="http://schemas.microsoft.com/office/powerpoint/2010/main" xmlns="" val="62583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1C4A6B8-49DA-49E3-8E20-4F2725076570}" type="slidenum">
              <a:rPr lang="id-ID" smtClean="0"/>
              <a:pPr/>
              <a:t>‹#›</a:t>
            </a:fld>
            <a:endParaRPr lang="id-ID"/>
          </a:p>
        </p:txBody>
      </p:sp>
    </p:spTree>
    <p:extLst>
      <p:ext uri="{BB962C8B-B14F-4D97-AF65-F5344CB8AC3E}">
        <p14:creationId xmlns:p14="http://schemas.microsoft.com/office/powerpoint/2010/main" xmlns="" val="268740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1C4A6B8-49DA-49E3-8E20-4F2725076570}" type="slidenum">
              <a:rPr lang="id-ID" smtClean="0"/>
              <a:pPr/>
              <a:t>‹#›</a:t>
            </a:fld>
            <a:endParaRPr lang="id-ID"/>
          </a:p>
        </p:txBody>
      </p:sp>
    </p:spTree>
    <p:extLst>
      <p:ext uri="{BB962C8B-B14F-4D97-AF65-F5344CB8AC3E}">
        <p14:creationId xmlns:p14="http://schemas.microsoft.com/office/powerpoint/2010/main" xmlns="" val="197876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1C4A6B8-49DA-49E3-8E20-4F2725076570}" type="slidenum">
              <a:rPr lang="id-ID" smtClean="0"/>
              <a:pPr/>
              <a:t>‹#›</a:t>
            </a:fld>
            <a:endParaRPr lang="id-ID"/>
          </a:p>
        </p:txBody>
      </p:sp>
    </p:spTree>
    <p:extLst>
      <p:ext uri="{BB962C8B-B14F-4D97-AF65-F5344CB8AC3E}">
        <p14:creationId xmlns:p14="http://schemas.microsoft.com/office/powerpoint/2010/main" xmlns="" val="380425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1C4A6B8-49DA-49E3-8E20-4F2725076570}" type="slidenum">
              <a:rPr lang="id-ID" smtClean="0"/>
              <a:pPr/>
              <a:t>‹#›</a:t>
            </a:fld>
            <a:endParaRPr lang="id-ID"/>
          </a:p>
        </p:txBody>
      </p:sp>
    </p:spTree>
    <p:extLst>
      <p:ext uri="{BB962C8B-B14F-4D97-AF65-F5344CB8AC3E}">
        <p14:creationId xmlns:p14="http://schemas.microsoft.com/office/powerpoint/2010/main" xmlns="" val="240195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022C0-4B18-40BE-94B0-DA1D0AB38197}" type="datetimeFigureOut">
              <a:rPr lang="id-ID" smtClean="0"/>
              <a:pPr/>
              <a:t>18/08/2021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4A6B8-49DA-49E3-8E20-4F2725076570}" type="slidenum">
              <a:rPr lang="id-ID" smtClean="0"/>
              <a:pPr/>
              <a:t>‹#›</a:t>
            </a:fld>
            <a:endParaRPr lang="id-ID"/>
          </a:p>
        </p:txBody>
      </p:sp>
    </p:spTree>
    <p:extLst>
      <p:ext uri="{BB962C8B-B14F-4D97-AF65-F5344CB8AC3E}">
        <p14:creationId xmlns:p14="http://schemas.microsoft.com/office/powerpoint/2010/main" xmlns="" val="2656379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772012" y="3051005"/>
            <a:ext cx="7460343" cy="919276"/>
          </a:xfrm>
        </p:spPr>
        <p:txBody>
          <a:bodyPr/>
          <a:lstStyle/>
          <a:p>
            <a:r>
              <a:rPr lang="id-ID" dirty="0">
                <a:solidFill>
                  <a:srgbClr val="002060"/>
                </a:solidFill>
                <a:effectLst>
                  <a:outerShdw blurRad="38100" dist="38100" dir="2700000" algn="tl">
                    <a:srgbClr val="000000">
                      <a:alpha val="43137"/>
                    </a:srgbClr>
                  </a:outerShdw>
                </a:effectLst>
              </a:rPr>
              <a:t>Dasar-dasar Fiber Optic</a:t>
            </a:r>
          </a:p>
        </p:txBody>
      </p:sp>
      <p:sp>
        <p:nvSpPr>
          <p:cNvPr id="5" name="Subtitle 4"/>
          <p:cNvSpPr>
            <a:spLocks noGrp="1"/>
          </p:cNvSpPr>
          <p:nvPr>
            <p:ph type="subTitle" idx="1"/>
          </p:nvPr>
        </p:nvSpPr>
        <p:spPr>
          <a:xfrm>
            <a:off x="2888343" y="3825141"/>
            <a:ext cx="8273143" cy="810305"/>
          </a:xfrm>
        </p:spPr>
        <p:txBody>
          <a:bodyPr>
            <a:normAutofit/>
          </a:bodyPr>
          <a:lstStyle/>
          <a:p>
            <a:pPr algn="l">
              <a:lnSpc>
                <a:spcPct val="100000"/>
              </a:lnSpc>
              <a:spcBef>
                <a:spcPts val="0"/>
              </a:spcBef>
            </a:pPr>
            <a:r>
              <a:rPr lang="en-US" b="1" dirty="0" err="1" smtClean="0">
                <a:solidFill>
                  <a:srgbClr val="C00000"/>
                </a:solidFill>
              </a:rPr>
              <a:t>Muhamad</a:t>
            </a:r>
            <a:r>
              <a:rPr lang="en-US" b="1" dirty="0" smtClean="0">
                <a:solidFill>
                  <a:srgbClr val="C00000"/>
                </a:solidFill>
              </a:rPr>
              <a:t>  </a:t>
            </a:r>
            <a:r>
              <a:rPr lang="en-US" b="1" dirty="0" err="1" smtClean="0">
                <a:solidFill>
                  <a:srgbClr val="C00000"/>
                </a:solidFill>
              </a:rPr>
              <a:t>asep</a:t>
            </a:r>
            <a:r>
              <a:rPr lang="en-US" b="1" dirty="0" smtClean="0">
                <a:solidFill>
                  <a:srgbClr val="C00000"/>
                </a:solidFill>
              </a:rPr>
              <a:t> </a:t>
            </a:r>
            <a:r>
              <a:rPr lang="en-US" b="1" dirty="0" err="1" smtClean="0">
                <a:solidFill>
                  <a:srgbClr val="C00000"/>
                </a:solidFill>
              </a:rPr>
              <a:t>saepurahman</a:t>
            </a:r>
            <a:endParaRPr lang="id-ID" b="1" dirty="0">
              <a:solidFill>
                <a:srgbClr val="C00000"/>
              </a:solidFill>
            </a:endParaRPr>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5950857" y="0"/>
            <a:ext cx="6241143" cy="3510643"/>
          </a:xfrm>
          <a:prstGeom prst="rect">
            <a:avLst/>
          </a:prstGeom>
        </p:spPr>
      </p:pic>
    </p:spTree>
    <p:extLst>
      <p:ext uri="{BB962C8B-B14F-4D97-AF65-F5344CB8AC3E}">
        <p14:creationId xmlns:p14="http://schemas.microsoft.com/office/powerpoint/2010/main" xmlns="" val="5626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lstStyle/>
          <a:p>
            <a:r>
              <a:rPr lang="id-ID">
                <a:solidFill>
                  <a:srgbClr val="002060"/>
                </a:solidFill>
              </a:rPr>
              <a:t>Struktur Fiber Optic ...</a:t>
            </a:r>
          </a:p>
        </p:txBody>
      </p:sp>
      <p:sp>
        <p:nvSpPr>
          <p:cNvPr id="6" name="TextBox 5"/>
          <p:cNvSpPr txBox="1"/>
          <p:nvPr/>
        </p:nvSpPr>
        <p:spPr>
          <a:xfrm>
            <a:off x="300104" y="1647145"/>
            <a:ext cx="5670390" cy="4832088"/>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t>Core berfungsi untuk menentukan cahaya merambat dari satu ujung ke ujung lainnya dan juga tempat merambatnya cahaya pada serat optik. Memiliki diameter 10 µm – 50 µm.</a:t>
            </a:r>
          </a:p>
          <a:p>
            <a:pPr marL="342900" indent="-342900" algn="just">
              <a:buFont typeface="Arial" panose="020B0604020202020204" pitchFamily="34" charset="0"/>
              <a:buChar char="•"/>
            </a:pPr>
            <a:r>
              <a:rPr lang="id-ID" sz="2200"/>
              <a:t>Cladding berfungsi sebagai cermin yaitu memantulkan cahaya agar dapat merambat ke ujung lainnya. Cladding merupakan selubung dari core. Diameter cladding antara 5 µm – 250 µm.</a:t>
            </a:r>
          </a:p>
          <a:p>
            <a:pPr marL="342900" indent="-342900" algn="just">
              <a:buFont typeface="Arial" panose="020B0604020202020204" pitchFamily="34" charset="0"/>
              <a:buChar char="•"/>
            </a:pPr>
            <a:r>
              <a:rPr lang="id-ID" sz="2200"/>
              <a:t>Coating berfungsi sebagai pelindung mekanis pada serat optik dan identitas kode warna serta untuk melindungi serat optik dari kerusakan.</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6115956" y="2409052"/>
            <a:ext cx="5910022" cy="2472017"/>
          </a:xfrm>
          <a:prstGeom prst="rect">
            <a:avLst/>
          </a:prstGeom>
        </p:spPr>
      </p:pic>
    </p:spTree>
    <p:extLst>
      <p:ext uri="{BB962C8B-B14F-4D97-AF65-F5344CB8AC3E}">
        <p14:creationId xmlns:p14="http://schemas.microsoft.com/office/powerpoint/2010/main" xmlns="" val="155549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4477871" cy="540204"/>
          </a:xfrm>
          <a:solidFill>
            <a:srgbClr val="002060"/>
          </a:solidFill>
        </p:spPr>
        <p:txBody>
          <a:bodyPr/>
          <a:lstStyle/>
          <a:p>
            <a:pPr marL="0" indent="0">
              <a:buNone/>
            </a:pPr>
            <a:r>
              <a:rPr lang="id-ID">
                <a:solidFill>
                  <a:srgbClr val="FFFF00"/>
                </a:solidFill>
              </a:rPr>
              <a:t>Multimode Step Index</a:t>
            </a:r>
          </a:p>
        </p:txBody>
      </p:sp>
      <p:sp>
        <p:nvSpPr>
          <p:cNvPr id="6" name="TextBox 5"/>
          <p:cNvSpPr txBox="1"/>
          <p:nvPr/>
        </p:nvSpPr>
        <p:spPr>
          <a:xfrm>
            <a:off x="259763" y="2581519"/>
            <a:ext cx="11618383" cy="2800763"/>
          </a:xfrm>
          <a:prstGeom prst="rect">
            <a:avLst/>
          </a:prstGeom>
          <a:noFill/>
        </p:spPr>
        <p:txBody>
          <a:bodyPr wrap="square" lIns="91436" tIns="45718" rIns="91436" bIns="45718" rtlCol="0">
            <a:spAutoFit/>
          </a:bodyPr>
          <a:lstStyle/>
          <a:p>
            <a:pPr algn="just"/>
            <a:r>
              <a:rPr lang="id-ID" sz="2200"/>
              <a:t>Diameter core lebih besar dari diameter cladding yang dapat menyebabkan kehilangan dispersi waktu transmitnya besar. Memiliki karakteristik sebagai berikut :</a:t>
            </a:r>
          </a:p>
          <a:p>
            <a:pPr marL="342900" indent="-342900" algn="just">
              <a:buFont typeface="Arial" panose="020B0604020202020204" pitchFamily="34" charset="0"/>
              <a:buChar char="•"/>
            </a:pPr>
            <a:r>
              <a:rPr lang="id-ID" sz="2200"/>
              <a:t>Indeks bias core konstan.</a:t>
            </a:r>
          </a:p>
          <a:p>
            <a:pPr marL="342900" indent="-342900" algn="just">
              <a:buFont typeface="Arial" panose="020B0604020202020204" pitchFamily="34" charset="0"/>
              <a:buChar char="•"/>
            </a:pPr>
            <a:r>
              <a:rPr lang="id-ID" sz="2200"/>
              <a:t>Ukuran core besar (50mm-125mm) dan dilapisi cladding yang sangat tipis dengan diameter 125mm-500mm.</a:t>
            </a:r>
          </a:p>
          <a:p>
            <a:pPr marL="342900" indent="-342900" algn="just">
              <a:buFont typeface="Arial" panose="020B0604020202020204" pitchFamily="34" charset="0"/>
              <a:buChar char="•"/>
            </a:pPr>
            <a:r>
              <a:rPr lang="id-ID" sz="2200"/>
              <a:t>Penyambungan kabel lebih mudah karena memiliki core yang besar.</a:t>
            </a:r>
          </a:p>
          <a:p>
            <a:pPr marL="342900" indent="-342900" algn="just">
              <a:buFont typeface="Arial" panose="020B0604020202020204" pitchFamily="34" charset="0"/>
              <a:buChar char="•"/>
            </a:pPr>
            <a:r>
              <a:rPr lang="id-ID" sz="2200"/>
              <a:t>Sering terjadi dispersi.</a:t>
            </a:r>
          </a:p>
          <a:p>
            <a:pPr marL="342900" indent="-342900" algn="just">
              <a:buFont typeface="Arial" panose="020B0604020202020204" pitchFamily="34" charset="0"/>
              <a:buChar char="•"/>
            </a:pPr>
            <a:r>
              <a:rPr lang="id-ID" sz="2200"/>
              <a:t>Hanya digunakan untuk jarak pendek dan transmisi data bit rate rendah.</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44482" y="5382282"/>
            <a:ext cx="7089482" cy="1322847"/>
          </a:xfrm>
          <a:prstGeom prst="rect">
            <a:avLst/>
          </a:prstGeom>
        </p:spPr>
      </p:pic>
      <p:sp>
        <p:nvSpPr>
          <p:cNvPr id="7" name="Title 1"/>
          <p:cNvSpPr>
            <a:spLocks noGrp="1"/>
          </p:cNvSpPr>
          <p:nvPr>
            <p:ph type="title"/>
          </p:nvPr>
        </p:nvSpPr>
        <p:spPr>
          <a:xfrm>
            <a:off x="2904564" y="321582"/>
            <a:ext cx="9224683" cy="1325563"/>
          </a:xfrm>
        </p:spPr>
        <p:txBody>
          <a:bodyPr/>
          <a:lstStyle/>
          <a:p>
            <a:r>
              <a:rPr lang="id-ID">
                <a:solidFill>
                  <a:srgbClr val="002060"/>
                </a:solidFill>
              </a:rPr>
              <a:t>Tipe Fiber Optic</a:t>
            </a:r>
          </a:p>
        </p:txBody>
      </p:sp>
    </p:spTree>
    <p:extLst>
      <p:ext uri="{BB962C8B-B14F-4D97-AF65-F5344CB8AC3E}">
        <p14:creationId xmlns:p14="http://schemas.microsoft.com/office/powerpoint/2010/main" xmlns="" val="323732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564" y="321582"/>
            <a:ext cx="9224683" cy="1325563"/>
          </a:xfrm>
        </p:spPr>
        <p:txBody>
          <a:bodyPr/>
          <a:lstStyle/>
          <a:p>
            <a:r>
              <a:rPr lang="id-ID">
                <a:solidFill>
                  <a:srgbClr val="002060"/>
                </a:solidFill>
              </a:rPr>
              <a:t>Tipe Fiber Optic</a:t>
            </a:r>
          </a:p>
        </p:txBody>
      </p:sp>
      <p:sp>
        <p:nvSpPr>
          <p:cNvPr id="3" name="Content Placeholder 2"/>
          <p:cNvSpPr>
            <a:spLocks noGrp="1"/>
          </p:cNvSpPr>
          <p:nvPr>
            <p:ph idx="1"/>
          </p:nvPr>
        </p:nvSpPr>
        <p:spPr>
          <a:xfrm>
            <a:off x="0" y="1918158"/>
            <a:ext cx="4477871" cy="540204"/>
          </a:xfrm>
          <a:solidFill>
            <a:srgbClr val="002060"/>
          </a:solidFill>
        </p:spPr>
        <p:txBody>
          <a:bodyPr/>
          <a:lstStyle/>
          <a:p>
            <a:pPr marL="0" indent="0">
              <a:buNone/>
            </a:pPr>
            <a:r>
              <a:rPr lang="id-ID">
                <a:solidFill>
                  <a:srgbClr val="FFFF00"/>
                </a:solidFill>
              </a:rPr>
              <a:t>Multimode Graded Index</a:t>
            </a:r>
          </a:p>
        </p:txBody>
      </p:sp>
      <p:sp>
        <p:nvSpPr>
          <p:cNvPr id="6" name="TextBox 5"/>
          <p:cNvSpPr txBox="1"/>
          <p:nvPr/>
        </p:nvSpPr>
        <p:spPr>
          <a:xfrm>
            <a:off x="259763" y="2581519"/>
            <a:ext cx="11412284" cy="2862318"/>
          </a:xfrm>
          <a:prstGeom prst="rect">
            <a:avLst/>
          </a:prstGeom>
          <a:noFill/>
        </p:spPr>
        <p:txBody>
          <a:bodyPr wrap="square" lIns="91436" tIns="45718" rIns="91436" bIns="45718" rtlCol="0">
            <a:spAutoFit/>
          </a:bodyPr>
          <a:lstStyle/>
          <a:p>
            <a:pPr algn="just"/>
            <a:r>
              <a:rPr lang="id-ID" sz="2000"/>
              <a:t>Berisi sebuah </a:t>
            </a:r>
            <a:r>
              <a:rPr lang="id-ID" sz="2000" i="1"/>
              <a:t>core</a:t>
            </a:r>
            <a:r>
              <a:rPr lang="id-ID" sz="2000"/>
              <a:t> dimana refraksi indeks mengurangi secara perlahan -lahan  dari poros pusat ke luar </a:t>
            </a:r>
            <a:r>
              <a:rPr lang="id-ID" sz="2000" i="1"/>
              <a:t>cladding</a:t>
            </a:r>
            <a:r>
              <a:rPr lang="id-ID" sz="2000"/>
              <a:t>. Refraksi indeks tertinggi pada pusat membuat cahaya bergerak lebih perlahan pada porosnya dibandingkan  cahaya yang lebih dekat dengan cladding. Memiliki karakteristik sebagai berikut :</a:t>
            </a:r>
          </a:p>
          <a:p>
            <a:pPr marL="342900" indent="-342900" algn="just">
              <a:buFont typeface="Arial" panose="020B0604020202020204" pitchFamily="34" charset="0"/>
              <a:buChar char="•"/>
            </a:pPr>
            <a:r>
              <a:rPr lang="id-ID" sz="2000"/>
              <a:t>Cahaya merambat karena difraksi yang terjadi pada core sehingga rambatan cahaya sejajar dengan sumbu serat.</a:t>
            </a:r>
          </a:p>
          <a:p>
            <a:pPr marL="342900" indent="-342900" algn="just">
              <a:buFont typeface="Arial" panose="020B0604020202020204" pitchFamily="34" charset="0"/>
              <a:buChar char="•"/>
            </a:pPr>
            <a:r>
              <a:rPr lang="id-ID" sz="2000"/>
              <a:t>Dispersi minimum sehingga baik jika digunakan untuk jarak menengah</a:t>
            </a:r>
          </a:p>
          <a:p>
            <a:pPr marL="342900" indent="-342900" algn="just">
              <a:buFont typeface="Arial" panose="020B0604020202020204" pitchFamily="34" charset="0"/>
              <a:buChar char="•"/>
            </a:pPr>
            <a:r>
              <a:rPr lang="id-ID" sz="2000"/>
              <a:t>Ukuran diameter core antara 30 µm – 60 µm. lebih kecil dari multimode step Index dan dibuat dari bahan silica glass.</a:t>
            </a:r>
          </a:p>
          <a:p>
            <a:pPr marL="342900" indent="-342900" algn="just">
              <a:buFont typeface="Arial" panose="020B0604020202020204" pitchFamily="34" charset="0"/>
              <a:buChar char="•"/>
            </a:pPr>
            <a:r>
              <a:rPr lang="id-ID" sz="2000"/>
              <a:t>Gabungan dari fiber single mode dan fiber multimode step index</a:t>
            </a: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734493" y="5443837"/>
            <a:ext cx="4462824" cy="1246715"/>
          </a:xfrm>
          <a:prstGeom prst="rect">
            <a:avLst/>
          </a:prstGeom>
        </p:spPr>
      </p:pic>
    </p:spTree>
    <p:extLst>
      <p:ext uri="{BB962C8B-B14F-4D97-AF65-F5344CB8AC3E}">
        <p14:creationId xmlns:p14="http://schemas.microsoft.com/office/powerpoint/2010/main" xmlns="" val="141775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4477871" cy="540204"/>
          </a:xfrm>
          <a:solidFill>
            <a:srgbClr val="002060"/>
          </a:solidFill>
        </p:spPr>
        <p:txBody>
          <a:bodyPr/>
          <a:lstStyle/>
          <a:p>
            <a:pPr marL="0" indent="0">
              <a:buNone/>
            </a:pPr>
            <a:r>
              <a:rPr lang="id-ID">
                <a:solidFill>
                  <a:srgbClr val="FFFF00"/>
                </a:solidFill>
              </a:rPr>
              <a:t>Singlemode Step Index</a:t>
            </a:r>
          </a:p>
        </p:txBody>
      </p:sp>
      <p:sp>
        <p:nvSpPr>
          <p:cNvPr id="6" name="TextBox 5"/>
          <p:cNvSpPr txBox="1"/>
          <p:nvPr/>
        </p:nvSpPr>
        <p:spPr>
          <a:xfrm>
            <a:off x="259763" y="2581519"/>
            <a:ext cx="11412284" cy="3477871"/>
          </a:xfrm>
          <a:prstGeom prst="rect">
            <a:avLst/>
          </a:prstGeom>
          <a:noFill/>
        </p:spPr>
        <p:txBody>
          <a:bodyPr wrap="square" lIns="91436" tIns="45718" rIns="91436" bIns="45718" rtlCol="0">
            <a:spAutoFit/>
          </a:bodyPr>
          <a:lstStyle/>
          <a:p>
            <a:pPr algn="just"/>
            <a:r>
              <a:rPr lang="id-ID" sz="2000"/>
              <a:t>Jenis fiber optik yang memiliki fiber tunggal dengan diameter antara 8.3  – 10 mikron yang mempunyai transmisi satu mode. Singlemode dengan garis tengah (diameter) sempit hanya dapat menyebarkan antara 1310 – 1550 nano meter. Fiber singlemode memiliki </a:t>
            </a:r>
            <a:r>
              <a:rPr lang="id-ID" sz="2000" i="1"/>
              <a:t>core</a:t>
            </a:r>
            <a:r>
              <a:rPr lang="id-ID" sz="2000"/>
              <a:t> lebih kecil dibandingkan multimode. </a:t>
            </a:r>
            <a:r>
              <a:rPr lang="id-ID" sz="2000" i="1"/>
              <a:t>Core</a:t>
            </a:r>
            <a:r>
              <a:rPr lang="id-ID" sz="2000"/>
              <a:t> kecil tersebut dan gelombang cahaya tunggal  dapat mengurangi distorsi  yang diakibatkan overlap  cahaya, penyediaan sedikit sinyal atenuasi  dan kecepatan transmisi yang tinggi. Memiliki karakteristik sebagai berikut :</a:t>
            </a:r>
          </a:p>
          <a:p>
            <a:pPr marL="342900" indent="-342900" algn="just">
              <a:buFont typeface="Arial" panose="020B0604020202020204" pitchFamily="34" charset="0"/>
              <a:buChar char="•"/>
            </a:pPr>
            <a:r>
              <a:rPr lang="id-ID"/>
              <a:t>Memiliki diameter core yang sangat kecil dibandingkan ukuran claddingnya. </a:t>
            </a:r>
          </a:p>
          <a:p>
            <a:pPr marL="342900" indent="-342900" algn="just">
              <a:buFont typeface="Arial" panose="020B0604020202020204" pitchFamily="34" charset="0"/>
              <a:buChar char="•"/>
            </a:pPr>
            <a:r>
              <a:rPr lang="id-ID"/>
              <a:t>Ukuran diameter core antara 2 µm – 10µm. </a:t>
            </a:r>
          </a:p>
          <a:p>
            <a:pPr marL="342900" indent="-342900" algn="just">
              <a:buFont typeface="Arial" panose="020B0604020202020204" pitchFamily="34" charset="0"/>
              <a:buChar char="•"/>
            </a:pPr>
            <a:r>
              <a:rPr lang="id-ID"/>
              <a:t>Memiliki redaman yang sangat kecil.</a:t>
            </a:r>
          </a:p>
          <a:p>
            <a:pPr marL="342900" indent="-342900" algn="just">
              <a:buFont typeface="Arial" panose="020B0604020202020204" pitchFamily="34" charset="0"/>
              <a:buChar char="•"/>
            </a:pPr>
            <a:r>
              <a:rPr lang="id-ID"/>
              <a:t>Digunakan untuk transmisi jarak jauh, bisa mencapi 120 km, band frekuensi lebar, dan penyusutan transmisi sangat kecil</a:t>
            </a:r>
            <a:r>
              <a:rPr lang="id-ID" sz="200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66567" y="5649111"/>
            <a:ext cx="4371362" cy="1208889"/>
          </a:xfrm>
          <a:prstGeom prst="rect">
            <a:avLst/>
          </a:prstGeom>
        </p:spPr>
      </p:pic>
      <p:sp>
        <p:nvSpPr>
          <p:cNvPr id="8" name="Title 1"/>
          <p:cNvSpPr>
            <a:spLocks noGrp="1"/>
          </p:cNvSpPr>
          <p:nvPr>
            <p:ph type="title"/>
          </p:nvPr>
        </p:nvSpPr>
        <p:spPr>
          <a:xfrm>
            <a:off x="2904564" y="321582"/>
            <a:ext cx="9224683" cy="1325563"/>
          </a:xfrm>
        </p:spPr>
        <p:txBody>
          <a:bodyPr/>
          <a:lstStyle/>
          <a:p>
            <a:r>
              <a:rPr lang="id-ID">
                <a:solidFill>
                  <a:srgbClr val="002060"/>
                </a:solidFill>
              </a:rPr>
              <a:t>Tipe Fiber Optic</a:t>
            </a:r>
          </a:p>
        </p:txBody>
      </p:sp>
    </p:spTree>
    <p:extLst>
      <p:ext uri="{BB962C8B-B14F-4D97-AF65-F5344CB8AC3E}">
        <p14:creationId xmlns:p14="http://schemas.microsoft.com/office/powerpoint/2010/main" xmlns="" val="20897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2380129" cy="540204"/>
          </a:xfrm>
          <a:solidFill>
            <a:srgbClr val="002060"/>
          </a:solidFill>
        </p:spPr>
        <p:txBody>
          <a:bodyPr/>
          <a:lstStyle/>
          <a:p>
            <a:pPr marL="0" indent="0">
              <a:buNone/>
            </a:pPr>
            <a:r>
              <a:rPr lang="id-ID">
                <a:solidFill>
                  <a:srgbClr val="FFFF00"/>
                </a:solidFill>
              </a:rPr>
              <a:t>Singlemode</a:t>
            </a:r>
          </a:p>
        </p:txBody>
      </p:sp>
      <p:sp>
        <p:nvSpPr>
          <p:cNvPr id="6" name="TextBox 5"/>
          <p:cNvSpPr txBox="1"/>
          <p:nvPr/>
        </p:nvSpPr>
        <p:spPr>
          <a:xfrm>
            <a:off x="259763" y="2581519"/>
            <a:ext cx="5804861" cy="1323435"/>
          </a:xfrm>
          <a:prstGeom prst="rect">
            <a:avLst/>
          </a:prstGeom>
          <a:noFill/>
        </p:spPr>
        <p:txBody>
          <a:bodyPr wrap="square" lIns="91436" tIns="45718" rIns="91436" bIns="45718" rtlCol="0">
            <a:spAutoFit/>
          </a:bodyPr>
          <a:lstStyle/>
          <a:p>
            <a:pPr algn="just"/>
            <a:r>
              <a:rPr lang="id-ID" sz="2000"/>
              <a:t>Mempunyai inti yang kecil (berdiameter 0.00035 inch atau 9 micron) dan berfungsi mengirimkan sinar laser inframerah (panjang gelombang 1300-1550 nanometer)</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Jenis Fiber Optic</a:t>
            </a:r>
          </a:p>
        </p:txBody>
      </p:sp>
      <p:sp>
        <p:nvSpPr>
          <p:cNvPr id="7" name="Content Placeholder 2"/>
          <p:cNvSpPr txBox="1">
            <a:spLocks/>
          </p:cNvSpPr>
          <p:nvPr/>
        </p:nvSpPr>
        <p:spPr>
          <a:xfrm>
            <a:off x="0" y="4028111"/>
            <a:ext cx="2380129"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Multimode</a:t>
            </a:r>
          </a:p>
        </p:txBody>
      </p:sp>
      <p:sp>
        <p:nvSpPr>
          <p:cNvPr id="9" name="TextBox 8"/>
          <p:cNvSpPr txBox="1"/>
          <p:nvPr/>
        </p:nvSpPr>
        <p:spPr>
          <a:xfrm>
            <a:off x="259764" y="4675892"/>
            <a:ext cx="5804861" cy="1323435"/>
          </a:xfrm>
          <a:prstGeom prst="rect">
            <a:avLst/>
          </a:prstGeom>
          <a:noFill/>
        </p:spPr>
        <p:txBody>
          <a:bodyPr wrap="square" lIns="91436" tIns="45718" rIns="91436" bIns="45718" rtlCol="0">
            <a:spAutoFit/>
          </a:bodyPr>
          <a:lstStyle/>
          <a:p>
            <a:pPr algn="just"/>
            <a:r>
              <a:rPr lang="id-ID" sz="2000"/>
              <a:t>Mempunyai inti yang lebih besar(berdiameter 0.0025 inch atau 62.5 micron) dan berfungsi mengirimkan sinar laser inframerah (panjang gelombang 850-1300 nanometer)</a:t>
            </a: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48716" y="2444914"/>
            <a:ext cx="4625869" cy="14600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603500" y="4675892"/>
            <a:ext cx="4571085" cy="1157056"/>
          </a:xfrm>
          <a:prstGeom prst="rect">
            <a:avLst/>
          </a:prstGeom>
        </p:spPr>
      </p:pic>
    </p:spTree>
    <p:extLst>
      <p:ext uri="{BB962C8B-B14F-4D97-AF65-F5344CB8AC3E}">
        <p14:creationId xmlns:p14="http://schemas.microsoft.com/office/powerpoint/2010/main" xmlns="" val="8318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6064624" cy="540204"/>
          </a:xfrm>
          <a:solidFill>
            <a:srgbClr val="002060"/>
          </a:solidFill>
        </p:spPr>
        <p:txBody>
          <a:bodyPr/>
          <a:lstStyle/>
          <a:p>
            <a:pPr marL="0" indent="0">
              <a:buNone/>
            </a:pPr>
            <a:r>
              <a:rPr lang="id-ID">
                <a:solidFill>
                  <a:srgbClr val="FFFF00"/>
                </a:solidFill>
              </a:rPr>
              <a:t>Tabel Loss Fiber Optic</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Jenis Fiber Optic Berdasarkan Mode</a:t>
            </a:r>
          </a:p>
        </p:txBody>
      </p:sp>
      <p:graphicFrame>
        <p:nvGraphicFramePr>
          <p:cNvPr id="10" name="Table 9"/>
          <p:cNvGraphicFramePr>
            <a:graphicFrameLocks noGrp="1"/>
          </p:cNvGraphicFramePr>
          <p:nvPr>
            <p:extLst>
              <p:ext uri="{D42A27DB-BD31-4B8C-83A1-F6EECF244321}">
                <p14:modId xmlns:p14="http://schemas.microsoft.com/office/powerpoint/2010/main" xmlns="" val="3052946833"/>
              </p:ext>
            </p:extLst>
          </p:nvPr>
        </p:nvGraphicFramePr>
        <p:xfrm>
          <a:off x="2296102" y="2713858"/>
          <a:ext cx="7537043" cy="3170292"/>
        </p:xfrm>
        <a:graphic>
          <a:graphicData uri="http://schemas.openxmlformats.org/drawingml/2006/table">
            <a:tbl>
              <a:tblPr firstRow="1" bandRow="1">
                <a:tableStyleId>{073A0DAA-6AF3-43AB-8588-CEC1D06C72B9}</a:tableStyleId>
              </a:tblPr>
              <a:tblGrid>
                <a:gridCol w="2252349">
                  <a:extLst>
                    <a:ext uri="{9D8B030D-6E8A-4147-A177-3AD203B41FA5}">
                      <a16:colId xmlns:a16="http://schemas.microsoft.com/office/drawing/2014/main" xmlns="" val="20000"/>
                    </a:ext>
                  </a:extLst>
                </a:gridCol>
                <a:gridCol w="1116106">
                  <a:extLst>
                    <a:ext uri="{9D8B030D-6E8A-4147-A177-3AD203B41FA5}">
                      <a16:colId xmlns:a16="http://schemas.microsoft.com/office/drawing/2014/main" xmlns="" val="20001"/>
                    </a:ext>
                  </a:extLst>
                </a:gridCol>
                <a:gridCol w="1317812">
                  <a:extLst>
                    <a:ext uri="{9D8B030D-6E8A-4147-A177-3AD203B41FA5}">
                      <a16:colId xmlns:a16="http://schemas.microsoft.com/office/drawing/2014/main" xmlns="" val="20002"/>
                    </a:ext>
                  </a:extLst>
                </a:gridCol>
                <a:gridCol w="1506070">
                  <a:extLst>
                    <a:ext uri="{9D8B030D-6E8A-4147-A177-3AD203B41FA5}">
                      <a16:colId xmlns:a16="http://schemas.microsoft.com/office/drawing/2014/main" xmlns="" val="20003"/>
                    </a:ext>
                  </a:extLst>
                </a:gridCol>
                <a:gridCol w="1344706">
                  <a:extLst>
                    <a:ext uri="{9D8B030D-6E8A-4147-A177-3AD203B41FA5}">
                      <a16:colId xmlns:a16="http://schemas.microsoft.com/office/drawing/2014/main" xmlns="" val="20004"/>
                    </a:ext>
                  </a:extLst>
                </a:gridCol>
              </a:tblGrid>
              <a:tr h="357977">
                <a:tc>
                  <a:txBody>
                    <a:bodyPr/>
                    <a:lstStyle/>
                    <a:p>
                      <a:pPr algn="ctr"/>
                      <a:r>
                        <a:rPr lang="en-US" sz="1800" kern="1200">
                          <a:effectLst/>
                        </a:rPr>
                        <a:t>T</a:t>
                      </a:r>
                      <a:r>
                        <a:rPr lang="id-ID" sz="1800" kern="1200">
                          <a:effectLst/>
                        </a:rPr>
                        <a:t>ipe FO</a:t>
                      </a:r>
                      <a:endParaRPr lang="en-US" sz="1800" dirty="0"/>
                    </a:p>
                  </a:txBody>
                  <a:tcPr marL="68580" marR="68580"/>
                </a:tc>
                <a:tc>
                  <a:txBody>
                    <a:bodyPr/>
                    <a:lstStyle/>
                    <a:p>
                      <a:pPr algn="ctr"/>
                      <a:r>
                        <a:rPr lang="id-ID" sz="1800" kern="1200">
                          <a:effectLst/>
                        </a:rPr>
                        <a:t>Lamda</a:t>
                      </a:r>
                      <a:endParaRPr lang="en-US" sz="1800" dirty="0"/>
                    </a:p>
                  </a:txBody>
                  <a:tcPr marL="68580" marR="68580"/>
                </a:tc>
                <a:tc>
                  <a:txBody>
                    <a:bodyPr/>
                    <a:lstStyle/>
                    <a:p>
                      <a:pPr algn="ctr"/>
                      <a:r>
                        <a:rPr lang="en-US" sz="1800" kern="1200">
                          <a:effectLst/>
                        </a:rPr>
                        <a:t>R</a:t>
                      </a:r>
                      <a:r>
                        <a:rPr lang="id-ID" sz="1800" kern="1200">
                          <a:effectLst/>
                        </a:rPr>
                        <a:t>edaman</a:t>
                      </a:r>
                      <a:endParaRPr lang="en-US" sz="1800" dirty="0"/>
                    </a:p>
                  </a:txBody>
                  <a:tcPr marL="68580" marR="68580"/>
                </a:tc>
                <a:tc>
                  <a:txBody>
                    <a:bodyPr/>
                    <a:lstStyle/>
                    <a:p>
                      <a:pPr algn="ctr"/>
                      <a:r>
                        <a:rPr lang="id-ID" sz="1800"/>
                        <a:t>Loss Konektor</a:t>
                      </a:r>
                      <a:endParaRPr lang="en-US" sz="1800" dirty="0"/>
                    </a:p>
                  </a:txBody>
                  <a:tcPr marL="68580" marR="68580"/>
                </a:tc>
                <a:tc>
                  <a:txBody>
                    <a:bodyPr/>
                    <a:lstStyle/>
                    <a:p>
                      <a:pPr algn="ctr"/>
                      <a:r>
                        <a:rPr lang="id-ID" sz="1800" kern="1200">
                          <a:effectLst/>
                        </a:rPr>
                        <a:t>Loss</a:t>
                      </a:r>
                      <a:r>
                        <a:rPr lang="id-ID" sz="1800" kern="1200" baseline="0">
                          <a:effectLst/>
                        </a:rPr>
                        <a:t> Splice</a:t>
                      </a:r>
                      <a:endParaRPr lang="en-US" sz="1800" dirty="0"/>
                    </a:p>
                  </a:txBody>
                  <a:tcPr marL="68580" marR="68580"/>
                </a:tc>
                <a:extLst>
                  <a:ext uri="{0D108BD9-81ED-4DB2-BD59-A6C34878D82A}">
                    <a16:rowId xmlns:a16="http://schemas.microsoft.com/office/drawing/2014/main" xmlns="" val="10000"/>
                  </a:ext>
                </a:extLst>
              </a:tr>
              <a:tr h="467422">
                <a:tc rowSpan="2">
                  <a:txBody>
                    <a:bodyPr/>
                    <a:lstStyle/>
                    <a:p>
                      <a:pPr algn="ctr"/>
                      <a:r>
                        <a:rPr lang="id-ID" sz="1800" b="1"/>
                        <a:t>MM 50/125 micron</a:t>
                      </a:r>
                      <a:endParaRPr lang="en-US" sz="1800" b="1" dirty="0"/>
                    </a:p>
                  </a:txBody>
                  <a:tcPr marL="68580" marR="68580"/>
                </a:tc>
                <a:tc>
                  <a:txBody>
                    <a:bodyPr/>
                    <a:lstStyle/>
                    <a:p>
                      <a:pPr algn="ctr"/>
                      <a:r>
                        <a:rPr lang="id-ID" sz="1800" b="1"/>
                        <a:t>850 nm</a:t>
                      </a:r>
                      <a:endParaRPr lang="en-US" sz="1800" b="1" dirty="0"/>
                    </a:p>
                  </a:txBody>
                  <a:tcPr marL="68580" marR="68580"/>
                </a:tc>
                <a:tc>
                  <a:txBody>
                    <a:bodyPr/>
                    <a:lstStyle/>
                    <a:p>
                      <a:pPr algn="ctr"/>
                      <a:r>
                        <a:rPr lang="id-ID" sz="1800" b="1"/>
                        <a:t>3.5 dB</a:t>
                      </a:r>
                      <a:endParaRPr lang="en-US" sz="1800" b="1" dirty="0"/>
                    </a:p>
                  </a:txBody>
                  <a:tcPr marL="68580" marR="68580"/>
                </a:tc>
                <a:tc>
                  <a:txBody>
                    <a:bodyPr/>
                    <a:lstStyle/>
                    <a:p>
                      <a:r>
                        <a:rPr lang="id-ID" sz="1800" b="1"/>
                        <a:t>0.75 dB</a:t>
                      </a:r>
                      <a:endParaRPr lang="en-US" sz="1800" b="1"/>
                    </a:p>
                  </a:txBody>
                  <a:tcPr marL="68580" marR="68580"/>
                </a:tc>
                <a:tc>
                  <a:txBody>
                    <a:bodyPr/>
                    <a:lstStyle/>
                    <a:p>
                      <a:r>
                        <a:rPr lang="id-ID" sz="1800" b="1"/>
                        <a:t>0.1 dB</a:t>
                      </a:r>
                      <a:endParaRPr lang="en-US" sz="1800" b="1"/>
                    </a:p>
                  </a:txBody>
                  <a:tcPr marL="68580" marR="68580"/>
                </a:tc>
                <a:extLst>
                  <a:ext uri="{0D108BD9-81ED-4DB2-BD59-A6C34878D82A}">
                    <a16:rowId xmlns:a16="http://schemas.microsoft.com/office/drawing/2014/main" xmlns="" val="10001"/>
                  </a:ext>
                </a:extLst>
              </a:tr>
              <a:tr h="467422">
                <a:tc vMerge="1">
                  <a:txBody>
                    <a:bodyPr/>
                    <a:lstStyle/>
                    <a:p>
                      <a:endParaRPr lang="id-ID"/>
                    </a:p>
                  </a:txBody>
                  <a:tcPr marL="68580" marR="68580"/>
                </a:tc>
                <a:tc>
                  <a:txBody>
                    <a:bodyPr/>
                    <a:lstStyle/>
                    <a:p>
                      <a:pPr algn="ctr"/>
                      <a:r>
                        <a:rPr lang="id-ID" sz="1800" b="1"/>
                        <a:t>1300 nm</a:t>
                      </a:r>
                      <a:endParaRPr lang="en-US" sz="1800" b="1" dirty="0"/>
                    </a:p>
                  </a:txBody>
                  <a:tcPr marL="68580" marR="68580"/>
                </a:tc>
                <a:tc>
                  <a:txBody>
                    <a:bodyPr/>
                    <a:lstStyle/>
                    <a:p>
                      <a:pPr algn="ctr"/>
                      <a:r>
                        <a:rPr lang="id-ID" sz="1800" b="1"/>
                        <a:t>1.5 dB</a:t>
                      </a:r>
                      <a:endParaRPr lang="en-US" sz="1800" b="1" dirty="0"/>
                    </a:p>
                  </a:txBody>
                  <a:tcPr marL="68580" marR="68580"/>
                </a:tc>
                <a:tc>
                  <a:txBody>
                    <a:bodyPr/>
                    <a:lstStyle/>
                    <a:p>
                      <a:r>
                        <a:rPr lang="id-ID" sz="1800" b="1"/>
                        <a:t>0.75 dB</a:t>
                      </a:r>
                      <a:endParaRPr lang="en-US" sz="1800" b="1"/>
                    </a:p>
                  </a:txBody>
                  <a:tcPr marL="68580" marR="68580"/>
                </a:tc>
                <a:tc>
                  <a:txBody>
                    <a:bodyPr/>
                    <a:lstStyle/>
                    <a:p>
                      <a:r>
                        <a:rPr lang="id-ID" sz="1800" b="1"/>
                        <a:t>0.1 dB</a:t>
                      </a:r>
                      <a:endParaRPr lang="en-US" sz="1800" b="1"/>
                    </a:p>
                  </a:txBody>
                  <a:tcPr marL="68580" marR="68580"/>
                </a:tc>
                <a:extLst>
                  <a:ext uri="{0D108BD9-81ED-4DB2-BD59-A6C34878D82A}">
                    <a16:rowId xmlns:a16="http://schemas.microsoft.com/office/drawing/2014/main" xmlns="" val="10002"/>
                  </a:ext>
                </a:extLst>
              </a:tr>
              <a:tr h="467422">
                <a:tc rowSpan="2">
                  <a:txBody>
                    <a:bodyPr/>
                    <a:lstStyle/>
                    <a:p>
                      <a:pPr algn="ctr"/>
                      <a:r>
                        <a:rPr lang="id-ID" sz="1800" b="1"/>
                        <a:t>MM</a:t>
                      </a:r>
                      <a:r>
                        <a:rPr lang="id-ID" sz="1800" b="1" baseline="0"/>
                        <a:t> 62.5/125 micron</a:t>
                      </a:r>
                      <a:endParaRPr lang="en-US" sz="1800" b="1" dirty="0"/>
                    </a:p>
                  </a:txBody>
                  <a:tcPr marL="68580" marR="68580"/>
                </a:tc>
                <a:tc>
                  <a:txBody>
                    <a:bodyPr/>
                    <a:lstStyle/>
                    <a:p>
                      <a:pPr algn="ctr"/>
                      <a:r>
                        <a:rPr lang="id-ID" sz="1800" b="1"/>
                        <a:t>850 nm</a:t>
                      </a:r>
                      <a:endParaRPr lang="en-US" sz="1800" b="1" dirty="0"/>
                    </a:p>
                  </a:txBody>
                  <a:tcPr marL="68580" marR="68580"/>
                </a:tc>
                <a:tc>
                  <a:txBody>
                    <a:bodyPr/>
                    <a:lstStyle/>
                    <a:p>
                      <a:pPr algn="ctr"/>
                      <a:r>
                        <a:rPr lang="id-ID" sz="1800" b="1"/>
                        <a:t>3.5</a:t>
                      </a:r>
                      <a:r>
                        <a:rPr lang="id-ID" sz="1800" b="1" baseline="0"/>
                        <a:t> dB</a:t>
                      </a:r>
                      <a:endParaRPr lang="en-US" sz="1800" b="1" dirty="0"/>
                    </a:p>
                  </a:txBody>
                  <a:tcPr marL="68580" marR="68580"/>
                </a:tc>
                <a:tc>
                  <a:txBody>
                    <a:bodyPr/>
                    <a:lstStyle/>
                    <a:p>
                      <a:r>
                        <a:rPr lang="id-ID" sz="1800" b="1"/>
                        <a:t>0.75 dB</a:t>
                      </a:r>
                      <a:endParaRPr lang="en-US" sz="1800" b="1" dirty="0"/>
                    </a:p>
                  </a:txBody>
                  <a:tcPr marL="68580" marR="68580"/>
                </a:tc>
                <a:tc>
                  <a:txBody>
                    <a:bodyPr/>
                    <a:lstStyle/>
                    <a:p>
                      <a:r>
                        <a:rPr lang="id-ID" sz="1800" b="1"/>
                        <a:t>0.1 dB</a:t>
                      </a:r>
                      <a:endParaRPr lang="en-US" sz="1800" b="1" dirty="0"/>
                    </a:p>
                  </a:txBody>
                  <a:tcPr marL="68580" marR="68580"/>
                </a:tc>
                <a:extLst>
                  <a:ext uri="{0D108BD9-81ED-4DB2-BD59-A6C34878D82A}">
                    <a16:rowId xmlns:a16="http://schemas.microsoft.com/office/drawing/2014/main" xmlns="" val="10003"/>
                  </a:ext>
                </a:extLst>
              </a:tr>
              <a:tr h="467422">
                <a:tc vMerge="1">
                  <a:txBody>
                    <a:bodyPr/>
                    <a:lstStyle/>
                    <a:p>
                      <a:endParaRPr lang="id-ID"/>
                    </a:p>
                  </a:txBody>
                  <a:tcPr marL="68580" marR="68580"/>
                </a:tc>
                <a:tc>
                  <a:txBody>
                    <a:bodyPr/>
                    <a:lstStyle/>
                    <a:p>
                      <a:pPr algn="ctr"/>
                      <a:r>
                        <a:rPr lang="id-ID" sz="1800" b="1"/>
                        <a:t>1300 nm</a:t>
                      </a:r>
                      <a:endParaRPr lang="en-US" sz="1800" b="1" dirty="0"/>
                    </a:p>
                  </a:txBody>
                  <a:tcPr marL="68580" marR="68580"/>
                </a:tc>
                <a:tc>
                  <a:txBody>
                    <a:bodyPr/>
                    <a:lstStyle/>
                    <a:p>
                      <a:pPr algn="ctr"/>
                      <a:r>
                        <a:rPr lang="id-ID" sz="1800" b="1"/>
                        <a:t>1.5 dB</a:t>
                      </a:r>
                      <a:endParaRPr lang="en-US" sz="1800" b="1" dirty="0"/>
                    </a:p>
                  </a:txBody>
                  <a:tcPr marL="68580" marR="68580"/>
                </a:tc>
                <a:tc>
                  <a:txBody>
                    <a:bodyPr/>
                    <a:lstStyle/>
                    <a:p>
                      <a:r>
                        <a:rPr lang="id-ID" sz="1800" b="1"/>
                        <a:t>0.75 dB</a:t>
                      </a:r>
                      <a:endParaRPr lang="en-US" sz="1800" b="1" dirty="0"/>
                    </a:p>
                  </a:txBody>
                  <a:tcPr marL="68580" marR="68580"/>
                </a:tc>
                <a:tc>
                  <a:txBody>
                    <a:bodyPr/>
                    <a:lstStyle/>
                    <a:p>
                      <a:r>
                        <a:rPr lang="id-ID" sz="1800" b="1"/>
                        <a:t>0.1 dB</a:t>
                      </a:r>
                      <a:endParaRPr lang="en-US" sz="1800" b="1" dirty="0"/>
                    </a:p>
                  </a:txBody>
                  <a:tcPr marL="68580" marR="68580"/>
                </a:tc>
                <a:extLst>
                  <a:ext uri="{0D108BD9-81ED-4DB2-BD59-A6C34878D82A}">
                    <a16:rowId xmlns:a16="http://schemas.microsoft.com/office/drawing/2014/main" xmlns="" val="10004"/>
                  </a:ext>
                </a:extLst>
              </a:tr>
              <a:tr h="467422">
                <a:tc>
                  <a:txBody>
                    <a:bodyPr/>
                    <a:lstStyle/>
                    <a:p>
                      <a:pPr algn="ctr"/>
                      <a:r>
                        <a:rPr lang="id-ID" sz="1800" b="1"/>
                        <a:t>SM</a:t>
                      </a:r>
                      <a:r>
                        <a:rPr lang="id-ID" sz="1800" b="1" baseline="0"/>
                        <a:t> 9 micron</a:t>
                      </a:r>
                      <a:endParaRPr lang="en-US" sz="1800" b="1" dirty="0"/>
                    </a:p>
                  </a:txBody>
                  <a:tcPr marL="68580" marR="68580"/>
                </a:tc>
                <a:tc>
                  <a:txBody>
                    <a:bodyPr/>
                    <a:lstStyle/>
                    <a:p>
                      <a:pPr algn="ctr"/>
                      <a:r>
                        <a:rPr lang="id-ID" sz="1800" b="1"/>
                        <a:t>1310 nm</a:t>
                      </a:r>
                      <a:endParaRPr lang="en-US" sz="1800" b="1" dirty="0"/>
                    </a:p>
                  </a:txBody>
                  <a:tcPr marL="68580" marR="68580"/>
                </a:tc>
                <a:tc>
                  <a:txBody>
                    <a:bodyPr/>
                    <a:lstStyle/>
                    <a:p>
                      <a:pPr algn="ctr"/>
                      <a:r>
                        <a:rPr lang="id-ID" sz="1800" b="1"/>
                        <a:t>0.4 dB</a:t>
                      </a:r>
                      <a:endParaRPr lang="en-US" sz="1800" b="1" dirty="0"/>
                    </a:p>
                  </a:txBody>
                  <a:tcPr marL="68580" marR="68580"/>
                </a:tc>
                <a:tc>
                  <a:txBody>
                    <a:bodyPr/>
                    <a:lstStyle/>
                    <a:p>
                      <a:r>
                        <a:rPr lang="id-ID" sz="1800" b="1"/>
                        <a:t>0.75 dB</a:t>
                      </a:r>
                      <a:endParaRPr lang="en-US" sz="1800" b="1" dirty="0"/>
                    </a:p>
                  </a:txBody>
                  <a:tcPr marL="68580" marR="68580"/>
                </a:tc>
                <a:tc>
                  <a:txBody>
                    <a:bodyPr/>
                    <a:lstStyle/>
                    <a:p>
                      <a:r>
                        <a:rPr lang="id-ID" sz="1800" b="1"/>
                        <a:t>0.1 dB</a:t>
                      </a:r>
                      <a:endParaRPr lang="en-US" sz="1800" b="1" dirty="0"/>
                    </a:p>
                  </a:txBody>
                  <a:tcPr marL="68580" marR="68580"/>
                </a:tc>
                <a:extLst>
                  <a:ext uri="{0D108BD9-81ED-4DB2-BD59-A6C34878D82A}">
                    <a16:rowId xmlns:a16="http://schemas.microsoft.com/office/drawing/2014/main" xmlns="" val="10005"/>
                  </a:ext>
                </a:extLst>
              </a:tr>
              <a:tr h="467422">
                <a:tc>
                  <a:txBody>
                    <a:bodyPr/>
                    <a:lstStyle/>
                    <a:p>
                      <a:pPr algn="ctr"/>
                      <a:r>
                        <a:rPr lang="id-ID" sz="1800" b="1"/>
                        <a:t>SM 9 micron</a:t>
                      </a:r>
                      <a:endParaRPr lang="en-US" sz="1800" b="1" dirty="0"/>
                    </a:p>
                  </a:txBody>
                  <a:tcPr marL="68580" marR="68580"/>
                </a:tc>
                <a:tc>
                  <a:txBody>
                    <a:bodyPr/>
                    <a:lstStyle/>
                    <a:p>
                      <a:pPr algn="ctr"/>
                      <a:r>
                        <a:rPr lang="id-ID" sz="1800" b="1"/>
                        <a:t>1550 nm</a:t>
                      </a:r>
                      <a:endParaRPr lang="en-US" sz="1800" b="1" dirty="0"/>
                    </a:p>
                  </a:txBody>
                  <a:tcPr marL="68580" marR="68580"/>
                </a:tc>
                <a:tc>
                  <a:txBody>
                    <a:bodyPr/>
                    <a:lstStyle/>
                    <a:p>
                      <a:pPr algn="ctr"/>
                      <a:r>
                        <a:rPr lang="id-ID" sz="1800" b="1"/>
                        <a:t>0.3 dB</a:t>
                      </a:r>
                      <a:endParaRPr lang="en-US" sz="1800" b="1" dirty="0"/>
                    </a:p>
                  </a:txBody>
                  <a:tcPr marL="68580" marR="68580"/>
                </a:tc>
                <a:tc>
                  <a:txBody>
                    <a:bodyPr/>
                    <a:lstStyle/>
                    <a:p>
                      <a:r>
                        <a:rPr lang="id-ID" sz="1800" b="1"/>
                        <a:t>0.75 dB</a:t>
                      </a:r>
                      <a:endParaRPr lang="en-US" sz="1800" b="1" dirty="0"/>
                    </a:p>
                  </a:txBody>
                  <a:tcPr marL="68580" marR="68580"/>
                </a:tc>
                <a:tc>
                  <a:txBody>
                    <a:bodyPr/>
                    <a:lstStyle/>
                    <a:p>
                      <a:r>
                        <a:rPr lang="id-ID" sz="1800" b="1"/>
                        <a:t>0.1 dB</a:t>
                      </a:r>
                      <a:endParaRPr lang="en-US" sz="1800" b="1" dirty="0"/>
                    </a:p>
                  </a:txBody>
                  <a:tcPr marL="68580" marR="6858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3701962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6064624" cy="540204"/>
          </a:xfrm>
          <a:solidFill>
            <a:srgbClr val="002060"/>
          </a:solidFill>
        </p:spPr>
        <p:txBody>
          <a:bodyPr/>
          <a:lstStyle/>
          <a:p>
            <a:pPr marL="0" indent="0">
              <a:buNone/>
            </a:pPr>
            <a:r>
              <a:rPr lang="id-ID">
                <a:solidFill>
                  <a:srgbClr val="FFFF00"/>
                </a:solidFill>
              </a:rPr>
              <a:t>Jarak Maksimum Fiber Optic</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Jenis Fiber Optic Berdasarkan Mode</a:t>
            </a:r>
          </a:p>
        </p:txBody>
      </p:sp>
      <p:graphicFrame>
        <p:nvGraphicFramePr>
          <p:cNvPr id="10" name="Table 9"/>
          <p:cNvGraphicFramePr>
            <a:graphicFrameLocks noGrp="1"/>
          </p:cNvGraphicFramePr>
          <p:nvPr>
            <p:extLst>
              <p:ext uri="{D42A27DB-BD31-4B8C-83A1-F6EECF244321}">
                <p14:modId xmlns:p14="http://schemas.microsoft.com/office/powerpoint/2010/main" xmlns="" val="1026893806"/>
              </p:ext>
            </p:extLst>
          </p:nvPr>
        </p:nvGraphicFramePr>
        <p:xfrm>
          <a:off x="184914" y="2579387"/>
          <a:ext cx="10518945" cy="4105136"/>
        </p:xfrm>
        <a:graphic>
          <a:graphicData uri="http://schemas.openxmlformats.org/drawingml/2006/table">
            <a:tbl>
              <a:tblPr firstRow="1" bandRow="1">
                <a:tableStyleId>{073A0DAA-6AF3-43AB-8588-CEC1D06C72B9}</a:tableStyleId>
              </a:tblPr>
              <a:tblGrid>
                <a:gridCol w="2252349">
                  <a:extLst>
                    <a:ext uri="{9D8B030D-6E8A-4147-A177-3AD203B41FA5}">
                      <a16:colId xmlns:a16="http://schemas.microsoft.com/office/drawing/2014/main" xmlns="" val="20000"/>
                    </a:ext>
                  </a:extLst>
                </a:gridCol>
                <a:gridCol w="1865796">
                  <a:extLst>
                    <a:ext uri="{9D8B030D-6E8A-4147-A177-3AD203B41FA5}">
                      <a16:colId xmlns:a16="http://schemas.microsoft.com/office/drawing/2014/main" xmlns="" val="20001"/>
                    </a:ext>
                  </a:extLst>
                </a:gridCol>
                <a:gridCol w="4867835">
                  <a:extLst>
                    <a:ext uri="{9D8B030D-6E8A-4147-A177-3AD203B41FA5}">
                      <a16:colId xmlns:a16="http://schemas.microsoft.com/office/drawing/2014/main" xmlns="" val="20002"/>
                    </a:ext>
                  </a:extLst>
                </a:gridCol>
                <a:gridCol w="1532965">
                  <a:extLst>
                    <a:ext uri="{9D8B030D-6E8A-4147-A177-3AD203B41FA5}">
                      <a16:colId xmlns:a16="http://schemas.microsoft.com/office/drawing/2014/main" xmlns="" val="20003"/>
                    </a:ext>
                  </a:extLst>
                </a:gridCol>
              </a:tblGrid>
              <a:tr h="357977">
                <a:tc>
                  <a:txBody>
                    <a:bodyPr/>
                    <a:lstStyle/>
                    <a:p>
                      <a:pPr algn="ctr"/>
                      <a:r>
                        <a:rPr lang="en-US" sz="1800" kern="1200">
                          <a:effectLst/>
                        </a:rPr>
                        <a:t>S</a:t>
                      </a:r>
                      <a:r>
                        <a:rPr lang="id-ID" sz="1800" kern="1200">
                          <a:effectLst/>
                        </a:rPr>
                        <a:t>tandar</a:t>
                      </a:r>
                      <a:endParaRPr lang="en-US" sz="1800" dirty="0"/>
                    </a:p>
                  </a:txBody>
                  <a:tcPr marL="68580" marR="68580"/>
                </a:tc>
                <a:tc>
                  <a:txBody>
                    <a:bodyPr/>
                    <a:lstStyle/>
                    <a:p>
                      <a:pPr algn="ctr"/>
                      <a:r>
                        <a:rPr lang="id-ID" sz="1800" kern="1200">
                          <a:effectLst/>
                        </a:rPr>
                        <a:t>Data</a:t>
                      </a:r>
                      <a:r>
                        <a:rPr lang="id-ID" sz="1800" kern="1200" baseline="0">
                          <a:effectLst/>
                        </a:rPr>
                        <a:t> Rate (mbps)</a:t>
                      </a:r>
                      <a:endParaRPr lang="en-US" sz="1800" dirty="0"/>
                    </a:p>
                  </a:txBody>
                  <a:tcPr marL="68580" marR="68580"/>
                </a:tc>
                <a:tc>
                  <a:txBody>
                    <a:bodyPr/>
                    <a:lstStyle/>
                    <a:p>
                      <a:pPr algn="ctr"/>
                      <a:r>
                        <a:rPr lang="en-US" sz="1800" kern="1200">
                          <a:effectLst/>
                        </a:rPr>
                        <a:t>T</a:t>
                      </a:r>
                      <a:r>
                        <a:rPr lang="id-ID" sz="1800" kern="1200">
                          <a:effectLst/>
                        </a:rPr>
                        <a:t>ipe FO</a:t>
                      </a:r>
                      <a:endParaRPr lang="en-US" sz="1800" dirty="0"/>
                    </a:p>
                  </a:txBody>
                  <a:tcPr marL="68580" marR="68580"/>
                </a:tc>
                <a:tc>
                  <a:txBody>
                    <a:bodyPr/>
                    <a:lstStyle/>
                    <a:p>
                      <a:pPr algn="ctr"/>
                      <a:r>
                        <a:rPr lang="id-ID" sz="1800"/>
                        <a:t>Standar IEEE</a:t>
                      </a:r>
                      <a:endParaRPr lang="en-US" sz="1800" dirty="0"/>
                    </a:p>
                  </a:txBody>
                  <a:tcPr marL="68580" marR="68580"/>
                </a:tc>
                <a:extLst>
                  <a:ext uri="{0D108BD9-81ED-4DB2-BD59-A6C34878D82A}">
                    <a16:rowId xmlns:a16="http://schemas.microsoft.com/office/drawing/2014/main" xmlns="" val="10000"/>
                  </a:ext>
                </a:extLst>
              </a:tr>
              <a:tr h="467422">
                <a:tc>
                  <a:txBody>
                    <a:bodyPr/>
                    <a:lstStyle/>
                    <a:p>
                      <a:pPr algn="ctr"/>
                      <a:r>
                        <a:rPr lang="id-ID" sz="1800" b="1"/>
                        <a:t>10Base-FL</a:t>
                      </a:r>
                      <a:endParaRPr lang="en-US" sz="1800" b="1" dirty="0"/>
                    </a:p>
                  </a:txBody>
                  <a:tcPr marL="68580" marR="68580"/>
                </a:tc>
                <a:tc>
                  <a:txBody>
                    <a:bodyPr/>
                    <a:lstStyle/>
                    <a:p>
                      <a:pPr algn="ctr"/>
                      <a:r>
                        <a:rPr lang="id-ID" sz="1800" b="1"/>
                        <a:t>10</a:t>
                      </a:r>
                      <a:endParaRPr lang="en-US" sz="1800" b="1" dirty="0"/>
                    </a:p>
                  </a:txBody>
                  <a:tcPr marL="68580" marR="68580"/>
                </a:tc>
                <a:tc>
                  <a:txBody>
                    <a:bodyPr/>
                    <a:lstStyle/>
                    <a:p>
                      <a:pPr algn="ctr"/>
                      <a:r>
                        <a:rPr lang="id-ID" sz="1800" b="1"/>
                        <a:t>850nm</a:t>
                      </a:r>
                      <a:r>
                        <a:rPr lang="id-ID" sz="1800" b="1" baseline="0"/>
                        <a:t> MM 50/125 micron / 62.5/125 micron</a:t>
                      </a:r>
                      <a:endParaRPr lang="en-US" sz="1800" b="1" dirty="0"/>
                    </a:p>
                  </a:txBody>
                  <a:tcPr marL="68580" marR="68580"/>
                </a:tc>
                <a:tc>
                  <a:txBody>
                    <a:bodyPr/>
                    <a:lstStyle/>
                    <a:p>
                      <a:r>
                        <a:rPr lang="id-ID" sz="1800" b="1"/>
                        <a:t>2 Km</a:t>
                      </a:r>
                      <a:endParaRPr lang="en-US" sz="1800" b="1" dirty="0"/>
                    </a:p>
                  </a:txBody>
                  <a:tcPr marL="68580" marR="68580"/>
                </a:tc>
                <a:extLst>
                  <a:ext uri="{0D108BD9-81ED-4DB2-BD59-A6C34878D82A}">
                    <a16:rowId xmlns:a16="http://schemas.microsoft.com/office/drawing/2014/main" xmlns="" val="10001"/>
                  </a:ext>
                </a:extLst>
              </a:tr>
              <a:tr h="4674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100Base-FX</a:t>
                      </a:r>
                      <a:endParaRPr lang="en-US" sz="1800" b="1"/>
                    </a:p>
                  </a:txBody>
                  <a:tcPr marL="68580" marR="68580"/>
                </a:tc>
                <a:tc>
                  <a:txBody>
                    <a:bodyPr/>
                    <a:lstStyle/>
                    <a:p>
                      <a:pPr algn="ctr"/>
                      <a:r>
                        <a:rPr lang="id-ID" sz="1800" b="1"/>
                        <a:t>100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1300nm</a:t>
                      </a:r>
                      <a:r>
                        <a:rPr lang="id-ID" sz="1800" b="1" baseline="0"/>
                        <a:t> MM 50/125 micron / 62.5/125 micron</a:t>
                      </a:r>
                      <a:endParaRPr lang="en-US" sz="1800" b="1"/>
                    </a:p>
                  </a:txBody>
                  <a:tcPr marL="68580" marR="68580"/>
                </a:tc>
                <a:tc>
                  <a:txBody>
                    <a:bodyPr/>
                    <a:lstStyle/>
                    <a:p>
                      <a:r>
                        <a:rPr lang="id-ID" sz="1800" b="1"/>
                        <a:t>2 Km</a:t>
                      </a:r>
                      <a:endParaRPr lang="en-US" sz="1800" b="1" dirty="0"/>
                    </a:p>
                  </a:txBody>
                  <a:tcPr marL="68580" marR="68580"/>
                </a:tc>
                <a:extLst>
                  <a:ext uri="{0D108BD9-81ED-4DB2-BD59-A6C34878D82A}">
                    <a16:rowId xmlns:a16="http://schemas.microsoft.com/office/drawing/2014/main" xmlns="" val="10002"/>
                  </a:ext>
                </a:extLst>
              </a:tr>
              <a:tr h="467422">
                <a:tc>
                  <a:txBody>
                    <a:bodyPr/>
                    <a:lstStyle/>
                    <a:p>
                      <a:pPr algn="ctr"/>
                      <a:r>
                        <a:rPr lang="id-ID" sz="1800" b="1"/>
                        <a:t>100Base-SX</a:t>
                      </a:r>
                      <a:endParaRPr lang="en-US" sz="1800" b="1" dirty="0"/>
                    </a:p>
                  </a:txBody>
                  <a:tcPr marL="68580" marR="68580"/>
                </a:tc>
                <a:tc>
                  <a:txBody>
                    <a:bodyPr/>
                    <a:lstStyle/>
                    <a:p>
                      <a:pPr algn="ctr"/>
                      <a:r>
                        <a:rPr lang="id-ID" sz="1800" b="1"/>
                        <a:t>100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850nm</a:t>
                      </a:r>
                      <a:r>
                        <a:rPr lang="id-ID" sz="1800" b="1" baseline="0"/>
                        <a:t> MM 50/125 micron / 62.5/125 micron</a:t>
                      </a:r>
                      <a:endParaRPr lang="en-US" sz="1800" b="1"/>
                    </a:p>
                  </a:txBody>
                  <a:tcPr marL="68580" marR="68580"/>
                </a:tc>
                <a:tc>
                  <a:txBody>
                    <a:bodyPr/>
                    <a:lstStyle/>
                    <a:p>
                      <a:r>
                        <a:rPr lang="id-ID" sz="1800" b="1"/>
                        <a:t>300 m</a:t>
                      </a:r>
                      <a:endParaRPr lang="en-US" sz="1800" b="1" dirty="0"/>
                    </a:p>
                  </a:txBody>
                  <a:tcPr marL="68580" marR="68580"/>
                </a:tc>
                <a:extLst>
                  <a:ext uri="{0D108BD9-81ED-4DB2-BD59-A6C34878D82A}">
                    <a16:rowId xmlns:a16="http://schemas.microsoft.com/office/drawing/2014/main" xmlns="" val="10003"/>
                  </a:ext>
                </a:extLst>
              </a:tr>
              <a:tr h="467422">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1000Base-SX</a:t>
                      </a:r>
                      <a:endParaRPr lang="en-US" sz="1800" b="1"/>
                    </a:p>
                  </a:txBody>
                  <a:tcPr marL="68580" marR="68580"/>
                </a:tc>
                <a:tc rowSpan="2">
                  <a:txBody>
                    <a:bodyPr/>
                    <a:lstStyle/>
                    <a:p>
                      <a:pPr algn="ctr"/>
                      <a:r>
                        <a:rPr lang="id-ID" sz="1800" b="1"/>
                        <a:t>1000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850nm</a:t>
                      </a:r>
                      <a:r>
                        <a:rPr lang="id-ID" sz="1800" b="1" baseline="0"/>
                        <a:t> MM 50/125 micron</a:t>
                      </a:r>
                      <a:endParaRPr lang="en-US" sz="1800" b="1"/>
                    </a:p>
                  </a:txBody>
                  <a:tcPr marL="68580" marR="68580"/>
                </a:tc>
                <a:tc>
                  <a:txBody>
                    <a:bodyPr/>
                    <a:lstStyle/>
                    <a:p>
                      <a:r>
                        <a:rPr lang="id-ID" sz="1800" b="1"/>
                        <a:t>550 m</a:t>
                      </a:r>
                      <a:endParaRPr lang="en-US" sz="1800" b="1" dirty="0"/>
                    </a:p>
                  </a:txBody>
                  <a:tcPr marL="68580" marR="68580"/>
                </a:tc>
                <a:extLst>
                  <a:ext uri="{0D108BD9-81ED-4DB2-BD59-A6C34878D82A}">
                    <a16:rowId xmlns:a16="http://schemas.microsoft.com/office/drawing/2014/main" xmlns="" val="10004"/>
                  </a:ext>
                </a:extLst>
              </a:tr>
              <a:tr h="467422">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a:p>
                  </a:txBody>
                  <a:tcPr marL="68580" marR="68580"/>
                </a:tc>
                <a:tc vMerge="1">
                  <a:txBody>
                    <a:bodyPr/>
                    <a:lstStyle/>
                    <a:p>
                      <a:pPr algn="ct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850nm</a:t>
                      </a:r>
                      <a:r>
                        <a:rPr lang="id-ID" sz="1800" b="1" baseline="0"/>
                        <a:t> MM 62.5/125 micron</a:t>
                      </a:r>
                      <a:endParaRPr lang="en-US" sz="1800" b="1"/>
                    </a:p>
                  </a:txBody>
                  <a:tcPr marL="68580" marR="68580"/>
                </a:tc>
                <a:tc>
                  <a:txBody>
                    <a:bodyPr/>
                    <a:lstStyle/>
                    <a:p>
                      <a:r>
                        <a:rPr lang="id-ID" sz="1800" b="1"/>
                        <a:t>220 m</a:t>
                      </a:r>
                      <a:endParaRPr lang="en-US" sz="1800" b="1" dirty="0"/>
                    </a:p>
                  </a:txBody>
                  <a:tcPr marL="68580" marR="68580"/>
                </a:tc>
                <a:extLst>
                  <a:ext uri="{0D108BD9-81ED-4DB2-BD59-A6C34878D82A}">
                    <a16:rowId xmlns:a16="http://schemas.microsoft.com/office/drawing/2014/main" xmlns="" val="10005"/>
                  </a:ext>
                </a:extLst>
              </a:tr>
              <a:tr h="467422">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1000Base-LX</a:t>
                      </a:r>
                      <a:endParaRPr lang="en-US" sz="1800" b="1"/>
                    </a:p>
                  </a:txBody>
                  <a:tcPr marL="68580" marR="68580"/>
                </a:tc>
                <a:tc rowSpan="2">
                  <a:txBody>
                    <a:bodyPr/>
                    <a:lstStyle/>
                    <a:p>
                      <a:pPr algn="ctr"/>
                      <a:r>
                        <a:rPr lang="id-ID" sz="1800" b="1"/>
                        <a:t>1000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1300nm</a:t>
                      </a:r>
                      <a:r>
                        <a:rPr lang="id-ID" sz="1800" b="1" baseline="0"/>
                        <a:t> MM 50/125 micron / 62.5/125 micron</a:t>
                      </a:r>
                      <a:endParaRPr lang="en-US" sz="1800" b="1"/>
                    </a:p>
                  </a:txBody>
                  <a:tcPr marL="68580" marR="68580"/>
                </a:tc>
                <a:tc>
                  <a:txBody>
                    <a:bodyPr/>
                    <a:lstStyle/>
                    <a:p>
                      <a:r>
                        <a:rPr lang="id-ID" sz="1800" b="1"/>
                        <a:t>550 m</a:t>
                      </a:r>
                      <a:endParaRPr lang="en-US" sz="1800" b="1" dirty="0"/>
                    </a:p>
                  </a:txBody>
                  <a:tcPr marL="68580" marR="68580"/>
                </a:tc>
                <a:extLst>
                  <a:ext uri="{0D108BD9-81ED-4DB2-BD59-A6C34878D82A}">
                    <a16:rowId xmlns:a16="http://schemas.microsoft.com/office/drawing/2014/main" xmlns="" val="10006"/>
                  </a:ext>
                </a:extLst>
              </a:tr>
              <a:tr h="467422">
                <a:tc vMerge="1">
                  <a:txBody>
                    <a:bodyPr/>
                    <a:lstStyle/>
                    <a:p>
                      <a:pPr algn="ctr"/>
                      <a:endParaRPr lang="en-US" sz="1800" b="1" dirty="0"/>
                    </a:p>
                  </a:txBody>
                  <a:tcPr marL="68580" marR="68580"/>
                </a:tc>
                <a:tc vMerge="1">
                  <a:txBody>
                    <a:bodyPr/>
                    <a:lstStyle/>
                    <a:p>
                      <a:pPr algn="ct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1310nm</a:t>
                      </a:r>
                      <a:r>
                        <a:rPr lang="id-ID" sz="1800" b="1" baseline="0"/>
                        <a:t> SM 9 micron</a:t>
                      </a:r>
                      <a:endParaRPr lang="en-US" sz="1800" b="1"/>
                    </a:p>
                  </a:txBody>
                  <a:tcPr marL="68580" marR="68580"/>
                </a:tc>
                <a:tc>
                  <a:txBody>
                    <a:bodyPr/>
                    <a:lstStyle/>
                    <a:p>
                      <a:r>
                        <a:rPr lang="id-ID" sz="1800" b="1"/>
                        <a:t>5 km</a:t>
                      </a:r>
                      <a:endParaRPr lang="en-US" sz="1800" b="1" dirty="0"/>
                    </a:p>
                  </a:txBody>
                  <a:tcPr marL="68580" marR="68580"/>
                </a:tc>
                <a:extLst>
                  <a:ext uri="{0D108BD9-81ED-4DB2-BD59-A6C34878D82A}">
                    <a16:rowId xmlns:a16="http://schemas.microsoft.com/office/drawing/2014/main" xmlns="" val="10007"/>
                  </a:ext>
                </a:extLst>
              </a:tr>
              <a:tr h="4674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1000Base-LH</a:t>
                      </a:r>
                      <a:endParaRPr lang="en-US" sz="1800" b="1"/>
                    </a:p>
                  </a:txBody>
                  <a:tcPr marL="68580" marR="68580"/>
                </a:tc>
                <a:tc>
                  <a:txBody>
                    <a:bodyPr/>
                    <a:lstStyle/>
                    <a:p>
                      <a:pPr algn="ctr"/>
                      <a:r>
                        <a:rPr lang="id-ID" sz="1800" b="1"/>
                        <a:t>1000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1550nm</a:t>
                      </a:r>
                      <a:r>
                        <a:rPr lang="id-ID" sz="1800" b="1" baseline="0"/>
                        <a:t> SM 9 micron</a:t>
                      </a:r>
                      <a:endParaRPr lang="en-US" sz="1800" b="1"/>
                    </a:p>
                  </a:txBody>
                  <a:tcPr marL="68580" marR="68580"/>
                </a:tc>
                <a:tc>
                  <a:txBody>
                    <a:bodyPr/>
                    <a:lstStyle/>
                    <a:p>
                      <a:r>
                        <a:rPr lang="id-ID" sz="1800" b="1"/>
                        <a:t>70 km</a:t>
                      </a:r>
                      <a:endParaRPr lang="en-US" sz="1800" b="1" dirty="0"/>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xmlns="" val="2282118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lstStyle/>
          <a:p>
            <a:r>
              <a:rPr lang="id-ID">
                <a:solidFill>
                  <a:srgbClr val="002060"/>
                </a:solidFill>
              </a:rPr>
              <a:t>Kode Warna Fiber Optic ...</a:t>
            </a:r>
          </a:p>
        </p:txBody>
      </p:sp>
      <p:pic>
        <p:nvPicPr>
          <p:cNvPr id="7" name="Picture 6"/>
          <p:cNvPicPr/>
          <p:nvPr/>
        </p:nvPicPr>
        <p:blipFill>
          <a:blip r:embed="rId2">
            <a:extLst>
              <a:ext uri="{28A0092B-C50C-407E-A947-70E740481C1C}">
                <a14:useLocalDpi xmlns:a14="http://schemas.microsoft.com/office/drawing/2010/main" xmlns="" val="0"/>
              </a:ext>
            </a:extLst>
          </a:blip>
          <a:stretch>
            <a:fillRect/>
          </a:stretch>
        </p:blipFill>
        <p:spPr>
          <a:xfrm>
            <a:off x="791690" y="1757548"/>
            <a:ext cx="6846240" cy="3580934"/>
          </a:xfrm>
          <a:prstGeom prst="rect">
            <a:avLst/>
          </a:prstGeom>
        </p:spPr>
      </p:pic>
      <p:sp>
        <p:nvSpPr>
          <p:cNvPr id="5" name="Rectangle 4"/>
          <p:cNvSpPr/>
          <p:nvPr/>
        </p:nvSpPr>
        <p:spPr>
          <a:xfrm>
            <a:off x="9346636" y="2934071"/>
            <a:ext cx="2232248" cy="9725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9274628" y="3004864"/>
            <a:ext cx="2376264" cy="830997"/>
          </a:xfrm>
          <a:prstGeom prst="rect">
            <a:avLst/>
          </a:prstGeom>
        </p:spPr>
        <p:txBody>
          <a:bodyPr wrap="square">
            <a:spAutoFit/>
          </a:bodyPr>
          <a:lstStyle/>
          <a:p>
            <a:pPr algn="ctr"/>
            <a:r>
              <a:rPr lang="id-ID" sz="2400" b="1" dirty="0">
                <a:solidFill>
                  <a:schemeClr val="bg1"/>
                </a:solidFill>
              </a:rPr>
              <a:t>B.O.H.C.A.P </a:t>
            </a:r>
          </a:p>
          <a:p>
            <a:pPr algn="ctr"/>
            <a:r>
              <a:rPr lang="id-ID" sz="2400" b="1" dirty="0">
                <a:solidFill>
                  <a:schemeClr val="bg1"/>
                </a:solidFill>
              </a:rPr>
              <a:t>Me.Hi.K.U.P.To</a:t>
            </a:r>
            <a:endParaRPr lang="en-US" sz="2400" b="1" dirty="0">
              <a:solidFill>
                <a:schemeClr val="bg1"/>
              </a:solidFill>
            </a:endParaRPr>
          </a:p>
        </p:txBody>
      </p:sp>
      <p:sp>
        <p:nvSpPr>
          <p:cNvPr id="8" name="Right Arrow 7"/>
          <p:cNvSpPr/>
          <p:nvPr/>
        </p:nvSpPr>
        <p:spPr>
          <a:xfrm>
            <a:off x="7952223" y="2016206"/>
            <a:ext cx="936104" cy="2808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xmlns="" val="278890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lstStyle/>
          <a:p>
            <a:r>
              <a:rPr lang="id-ID">
                <a:solidFill>
                  <a:srgbClr val="002060"/>
                </a:solidFill>
              </a:rPr>
              <a:t>Kapasitas Fiber Optic...</a:t>
            </a:r>
          </a:p>
        </p:txBody>
      </p:sp>
      <p:graphicFrame>
        <p:nvGraphicFramePr>
          <p:cNvPr id="9" name="Table 8"/>
          <p:cNvGraphicFramePr>
            <a:graphicFrameLocks noGrp="1"/>
          </p:cNvGraphicFramePr>
          <p:nvPr>
            <p:extLst>
              <p:ext uri="{D42A27DB-BD31-4B8C-83A1-F6EECF244321}">
                <p14:modId xmlns:p14="http://schemas.microsoft.com/office/powerpoint/2010/main" xmlns="" val="90022102"/>
              </p:ext>
            </p:extLst>
          </p:nvPr>
        </p:nvGraphicFramePr>
        <p:xfrm>
          <a:off x="2037262" y="1749247"/>
          <a:ext cx="7846326" cy="4234691"/>
        </p:xfrm>
        <a:graphic>
          <a:graphicData uri="http://schemas.openxmlformats.org/drawingml/2006/table">
            <a:tbl>
              <a:tblPr firstRow="1" bandRow="1">
                <a:tableStyleId>{073A0DAA-6AF3-43AB-8588-CEC1D06C72B9}</a:tableStyleId>
              </a:tblPr>
              <a:tblGrid>
                <a:gridCol w="1518981">
                  <a:extLst>
                    <a:ext uri="{9D8B030D-6E8A-4147-A177-3AD203B41FA5}">
                      <a16:colId xmlns:a16="http://schemas.microsoft.com/office/drawing/2014/main" xmlns="" val="20000"/>
                    </a:ext>
                  </a:extLst>
                </a:gridCol>
                <a:gridCol w="1752657">
                  <a:extLst>
                    <a:ext uri="{9D8B030D-6E8A-4147-A177-3AD203B41FA5}">
                      <a16:colId xmlns:a16="http://schemas.microsoft.com/office/drawing/2014/main" xmlns="" val="20001"/>
                    </a:ext>
                  </a:extLst>
                </a:gridCol>
                <a:gridCol w="1802734">
                  <a:extLst>
                    <a:ext uri="{9D8B030D-6E8A-4147-A177-3AD203B41FA5}">
                      <a16:colId xmlns:a16="http://schemas.microsoft.com/office/drawing/2014/main" xmlns="" val="20002"/>
                    </a:ext>
                  </a:extLst>
                </a:gridCol>
                <a:gridCol w="2771954">
                  <a:extLst>
                    <a:ext uri="{9D8B030D-6E8A-4147-A177-3AD203B41FA5}">
                      <a16:colId xmlns:a16="http://schemas.microsoft.com/office/drawing/2014/main" xmlns="" val="20003"/>
                    </a:ext>
                  </a:extLst>
                </a:gridCol>
              </a:tblGrid>
              <a:tr h="919313">
                <a:tc>
                  <a:txBody>
                    <a:bodyPr/>
                    <a:lstStyle/>
                    <a:p>
                      <a:pPr algn="ctr"/>
                      <a:r>
                        <a:rPr lang="en-US" sz="2200" kern="1200" dirty="0" err="1">
                          <a:effectLst/>
                        </a:rPr>
                        <a:t>Jumlah</a:t>
                      </a:r>
                      <a:r>
                        <a:rPr lang="en-US" sz="2200" kern="1200" dirty="0">
                          <a:effectLst/>
                        </a:rPr>
                        <a:t> </a:t>
                      </a:r>
                      <a:r>
                        <a:rPr lang="id-ID" sz="2200" kern="1200" dirty="0">
                          <a:effectLst/>
                        </a:rPr>
                        <a:t>Core/</a:t>
                      </a:r>
                      <a:r>
                        <a:rPr lang="id-ID" sz="2200" kern="1200" baseline="0" dirty="0">
                          <a:effectLst/>
                        </a:rPr>
                        <a:t> kabel</a:t>
                      </a:r>
                      <a:endParaRPr lang="en-US" sz="2200" dirty="0"/>
                    </a:p>
                  </a:txBody>
                  <a:tcPr marL="68580" marR="68580"/>
                </a:tc>
                <a:tc>
                  <a:txBody>
                    <a:bodyPr/>
                    <a:lstStyle/>
                    <a:p>
                      <a:pPr algn="ctr"/>
                      <a:r>
                        <a:rPr lang="en-US" sz="2200" kern="1200" dirty="0" err="1">
                          <a:effectLst/>
                        </a:rPr>
                        <a:t>Jumlah</a:t>
                      </a:r>
                      <a:r>
                        <a:rPr lang="en-US" sz="2200" kern="1200" dirty="0">
                          <a:effectLst/>
                        </a:rPr>
                        <a:t>  Tube</a:t>
                      </a:r>
                      <a:endParaRPr lang="en-US" sz="2200" dirty="0"/>
                    </a:p>
                  </a:txBody>
                  <a:tcPr marL="68580" marR="68580"/>
                </a:tc>
                <a:tc>
                  <a:txBody>
                    <a:bodyPr/>
                    <a:lstStyle/>
                    <a:p>
                      <a:pPr algn="ctr"/>
                      <a:r>
                        <a:rPr lang="en-US" sz="2200" kern="1200" dirty="0" err="1">
                          <a:effectLst/>
                        </a:rPr>
                        <a:t>Jumlah</a:t>
                      </a:r>
                      <a:r>
                        <a:rPr lang="en-US" sz="2200" kern="1200" dirty="0">
                          <a:effectLst/>
                        </a:rPr>
                        <a:t> </a:t>
                      </a:r>
                      <a:r>
                        <a:rPr lang="id-ID" sz="2200" kern="1200" dirty="0">
                          <a:effectLst/>
                        </a:rPr>
                        <a:t>core per tube</a:t>
                      </a:r>
                      <a:endParaRPr lang="en-US" sz="2200" dirty="0"/>
                    </a:p>
                  </a:txBody>
                  <a:tcPr marL="68580" marR="68580"/>
                </a:tc>
                <a:tc>
                  <a:txBody>
                    <a:bodyPr/>
                    <a:lstStyle/>
                    <a:p>
                      <a:pPr algn="ctr"/>
                      <a:r>
                        <a:rPr lang="en-US" sz="2200" kern="1200" dirty="0">
                          <a:effectLst/>
                        </a:rPr>
                        <a:t>Remark</a:t>
                      </a:r>
                      <a:endParaRPr lang="en-US" sz="2200" dirty="0"/>
                    </a:p>
                  </a:txBody>
                  <a:tcPr marL="68580" marR="68580"/>
                </a:tc>
                <a:extLst>
                  <a:ext uri="{0D108BD9-81ED-4DB2-BD59-A6C34878D82A}">
                    <a16:rowId xmlns:a16="http://schemas.microsoft.com/office/drawing/2014/main" xmlns="" val="10000"/>
                  </a:ext>
                </a:extLst>
              </a:tr>
              <a:tr h="552563">
                <a:tc>
                  <a:txBody>
                    <a:bodyPr/>
                    <a:lstStyle/>
                    <a:p>
                      <a:pPr algn="ctr"/>
                      <a:r>
                        <a:rPr lang="id-ID" sz="2200" b="1" dirty="0"/>
                        <a:t>96 </a:t>
                      </a:r>
                      <a:endParaRPr lang="en-US" sz="2200" b="1" dirty="0"/>
                    </a:p>
                  </a:txBody>
                  <a:tcPr marL="68580" marR="68580"/>
                </a:tc>
                <a:tc>
                  <a:txBody>
                    <a:bodyPr/>
                    <a:lstStyle/>
                    <a:p>
                      <a:pPr algn="ctr"/>
                      <a:r>
                        <a:rPr lang="id-ID" sz="2200" b="1" dirty="0"/>
                        <a:t>8</a:t>
                      </a:r>
                      <a:endParaRPr lang="en-US" sz="2200" b="1" dirty="0"/>
                    </a:p>
                  </a:txBody>
                  <a:tcPr marL="68580" marR="68580"/>
                </a:tc>
                <a:tc>
                  <a:txBody>
                    <a:bodyPr/>
                    <a:lstStyle/>
                    <a:p>
                      <a:pPr algn="ctr"/>
                      <a:r>
                        <a:rPr lang="id-ID" sz="2200" b="1" dirty="0"/>
                        <a:t>1</a:t>
                      </a:r>
                      <a:r>
                        <a:rPr lang="en-US" sz="2200" b="1" dirty="0"/>
                        <a:t>2</a:t>
                      </a:r>
                    </a:p>
                  </a:txBody>
                  <a:tcPr marL="68580" marR="68580"/>
                </a:tc>
                <a:tc>
                  <a:txBody>
                    <a:bodyPr/>
                    <a:lstStyle/>
                    <a:p>
                      <a:endParaRPr lang="en-US" sz="2200" b="1"/>
                    </a:p>
                  </a:txBody>
                  <a:tcPr marL="68580" marR="68580"/>
                </a:tc>
                <a:extLst>
                  <a:ext uri="{0D108BD9-81ED-4DB2-BD59-A6C34878D82A}">
                    <a16:rowId xmlns:a16="http://schemas.microsoft.com/office/drawing/2014/main" xmlns="" val="10001"/>
                  </a:ext>
                </a:extLst>
              </a:tr>
              <a:tr h="552563">
                <a:tc>
                  <a:txBody>
                    <a:bodyPr/>
                    <a:lstStyle/>
                    <a:p>
                      <a:pPr algn="ctr"/>
                      <a:r>
                        <a:rPr lang="id-ID" sz="2200" b="1" dirty="0"/>
                        <a:t>48</a:t>
                      </a:r>
                      <a:r>
                        <a:rPr lang="id-ID" sz="2200" b="1" baseline="0" dirty="0"/>
                        <a:t> </a:t>
                      </a:r>
                      <a:endParaRPr lang="en-US" sz="2200" b="1" dirty="0"/>
                    </a:p>
                  </a:txBody>
                  <a:tcPr marL="68580" marR="68580"/>
                </a:tc>
                <a:tc>
                  <a:txBody>
                    <a:bodyPr/>
                    <a:lstStyle/>
                    <a:p>
                      <a:pPr algn="ctr"/>
                      <a:r>
                        <a:rPr lang="id-ID" sz="2200" b="1" dirty="0"/>
                        <a:t>8</a:t>
                      </a:r>
                      <a:endParaRPr lang="en-US" sz="2200" b="1" dirty="0"/>
                    </a:p>
                  </a:txBody>
                  <a:tcPr marL="68580" marR="68580"/>
                </a:tc>
                <a:tc>
                  <a:txBody>
                    <a:bodyPr/>
                    <a:lstStyle/>
                    <a:p>
                      <a:pPr algn="ctr"/>
                      <a:r>
                        <a:rPr lang="id-ID" sz="2200" b="1" dirty="0"/>
                        <a:t>6</a:t>
                      </a:r>
                      <a:endParaRPr lang="en-US" sz="2200" b="1" dirty="0"/>
                    </a:p>
                  </a:txBody>
                  <a:tcPr marL="68580" marR="68580"/>
                </a:tc>
                <a:tc>
                  <a:txBody>
                    <a:bodyPr/>
                    <a:lstStyle/>
                    <a:p>
                      <a:endParaRPr lang="en-US" sz="2200" b="1"/>
                    </a:p>
                  </a:txBody>
                  <a:tcPr marL="68580" marR="68580"/>
                </a:tc>
                <a:extLst>
                  <a:ext uri="{0D108BD9-81ED-4DB2-BD59-A6C34878D82A}">
                    <a16:rowId xmlns:a16="http://schemas.microsoft.com/office/drawing/2014/main" xmlns="" val="10002"/>
                  </a:ext>
                </a:extLst>
              </a:tr>
              <a:tr h="552563">
                <a:tc>
                  <a:txBody>
                    <a:bodyPr/>
                    <a:lstStyle/>
                    <a:p>
                      <a:pPr algn="ctr"/>
                      <a:r>
                        <a:rPr lang="id-ID" sz="2200" b="1" dirty="0"/>
                        <a:t>24</a:t>
                      </a:r>
                      <a:endParaRPr lang="en-US" sz="2200" b="1" dirty="0"/>
                    </a:p>
                  </a:txBody>
                  <a:tcPr marL="68580" marR="68580"/>
                </a:tc>
                <a:tc>
                  <a:txBody>
                    <a:bodyPr/>
                    <a:lstStyle/>
                    <a:p>
                      <a:pPr algn="ctr"/>
                      <a:r>
                        <a:rPr lang="id-ID" sz="2200" b="1" dirty="0"/>
                        <a:t>2</a:t>
                      </a:r>
                      <a:endParaRPr lang="en-US" sz="2200" b="1" dirty="0"/>
                    </a:p>
                  </a:txBody>
                  <a:tcPr marL="68580" marR="68580"/>
                </a:tc>
                <a:tc>
                  <a:txBody>
                    <a:bodyPr/>
                    <a:lstStyle/>
                    <a:p>
                      <a:pPr algn="ctr"/>
                      <a:r>
                        <a:rPr lang="id-ID" sz="2200" b="1" dirty="0"/>
                        <a:t>12</a:t>
                      </a:r>
                      <a:endParaRPr lang="en-US" sz="2200" b="1" dirty="0"/>
                    </a:p>
                  </a:txBody>
                  <a:tcPr marL="68580" marR="68580"/>
                </a:tc>
                <a:tc>
                  <a:txBody>
                    <a:bodyPr/>
                    <a:lstStyle/>
                    <a:p>
                      <a:endParaRPr lang="en-US" sz="2200" b="1" dirty="0"/>
                    </a:p>
                  </a:txBody>
                  <a:tcPr marL="68580" marR="68580"/>
                </a:tc>
                <a:extLst>
                  <a:ext uri="{0D108BD9-81ED-4DB2-BD59-A6C34878D82A}">
                    <a16:rowId xmlns:a16="http://schemas.microsoft.com/office/drawing/2014/main" xmlns="" val="10003"/>
                  </a:ext>
                </a:extLst>
              </a:tr>
              <a:tr h="552563">
                <a:tc>
                  <a:txBody>
                    <a:bodyPr/>
                    <a:lstStyle/>
                    <a:p>
                      <a:pPr algn="ctr"/>
                      <a:r>
                        <a:rPr lang="id-ID" sz="2200" b="1" dirty="0"/>
                        <a:t>24</a:t>
                      </a:r>
                      <a:endParaRPr lang="en-US" sz="2200" b="1" dirty="0"/>
                    </a:p>
                  </a:txBody>
                  <a:tcPr marL="68580" marR="68580"/>
                </a:tc>
                <a:tc>
                  <a:txBody>
                    <a:bodyPr/>
                    <a:lstStyle/>
                    <a:p>
                      <a:pPr algn="ctr"/>
                      <a:r>
                        <a:rPr lang="id-ID" sz="2200" b="1" dirty="0"/>
                        <a:t>4</a:t>
                      </a:r>
                      <a:endParaRPr lang="en-US" sz="2200" b="1" dirty="0"/>
                    </a:p>
                  </a:txBody>
                  <a:tcPr marL="68580" marR="68580"/>
                </a:tc>
                <a:tc>
                  <a:txBody>
                    <a:bodyPr/>
                    <a:lstStyle/>
                    <a:p>
                      <a:pPr algn="ctr"/>
                      <a:r>
                        <a:rPr lang="id-ID" sz="2200" b="1" dirty="0"/>
                        <a:t>6</a:t>
                      </a:r>
                      <a:endParaRPr lang="en-US" sz="2200" b="1" dirty="0"/>
                    </a:p>
                  </a:txBody>
                  <a:tcPr marL="68580" marR="68580"/>
                </a:tc>
                <a:tc>
                  <a:txBody>
                    <a:bodyPr/>
                    <a:lstStyle/>
                    <a:p>
                      <a:endParaRPr lang="en-US" sz="2200" b="1" dirty="0"/>
                    </a:p>
                  </a:txBody>
                  <a:tcPr marL="68580" marR="68580"/>
                </a:tc>
                <a:extLst>
                  <a:ext uri="{0D108BD9-81ED-4DB2-BD59-A6C34878D82A}">
                    <a16:rowId xmlns:a16="http://schemas.microsoft.com/office/drawing/2014/main" xmlns="" val="10004"/>
                  </a:ext>
                </a:extLst>
              </a:tr>
              <a:tr h="552563">
                <a:tc>
                  <a:txBody>
                    <a:bodyPr/>
                    <a:lstStyle/>
                    <a:p>
                      <a:pPr algn="ctr"/>
                      <a:r>
                        <a:rPr lang="en-US" sz="2200" b="1" dirty="0"/>
                        <a:t>12</a:t>
                      </a:r>
                    </a:p>
                  </a:txBody>
                  <a:tcPr marL="68580" marR="68580"/>
                </a:tc>
                <a:tc>
                  <a:txBody>
                    <a:bodyPr/>
                    <a:lstStyle/>
                    <a:p>
                      <a:pPr algn="ctr"/>
                      <a:r>
                        <a:rPr lang="en-US" sz="2200" b="1" dirty="0"/>
                        <a:t>12</a:t>
                      </a:r>
                    </a:p>
                  </a:txBody>
                  <a:tcPr marL="68580" marR="68580"/>
                </a:tc>
                <a:tc>
                  <a:txBody>
                    <a:bodyPr/>
                    <a:lstStyle/>
                    <a:p>
                      <a:pPr algn="ctr"/>
                      <a:r>
                        <a:rPr lang="id-ID" sz="2200" b="1" dirty="0"/>
                        <a:t>1</a:t>
                      </a:r>
                      <a:endParaRPr lang="en-US" sz="2200" b="1" dirty="0"/>
                    </a:p>
                  </a:txBody>
                  <a:tcPr marL="68580" marR="68580"/>
                </a:tc>
                <a:tc rowSpan="2">
                  <a:txBody>
                    <a:bodyPr/>
                    <a:lstStyle/>
                    <a:p>
                      <a:r>
                        <a:rPr lang="en-US" sz="2200" b="1" dirty="0"/>
                        <a:t>SCPT (Single</a:t>
                      </a:r>
                      <a:r>
                        <a:rPr lang="en-US" sz="2200" b="1" baseline="0" dirty="0"/>
                        <a:t> Core Per Tube)</a:t>
                      </a:r>
                      <a:endParaRPr lang="en-US" sz="2200" b="1" dirty="0"/>
                    </a:p>
                  </a:txBody>
                  <a:tcPr marL="68580" marR="68580"/>
                </a:tc>
                <a:extLst>
                  <a:ext uri="{0D108BD9-81ED-4DB2-BD59-A6C34878D82A}">
                    <a16:rowId xmlns:a16="http://schemas.microsoft.com/office/drawing/2014/main" xmlns="" val="10005"/>
                  </a:ext>
                </a:extLst>
              </a:tr>
              <a:tr h="552563">
                <a:tc>
                  <a:txBody>
                    <a:bodyPr/>
                    <a:lstStyle/>
                    <a:p>
                      <a:pPr algn="ctr"/>
                      <a:r>
                        <a:rPr lang="en-US" sz="2200" b="1" dirty="0"/>
                        <a:t>24</a:t>
                      </a:r>
                    </a:p>
                  </a:txBody>
                  <a:tcPr marL="68580" marR="68580"/>
                </a:tc>
                <a:tc>
                  <a:txBody>
                    <a:bodyPr/>
                    <a:lstStyle/>
                    <a:p>
                      <a:pPr algn="ctr"/>
                      <a:r>
                        <a:rPr lang="en-US" sz="2200" b="1" dirty="0"/>
                        <a:t>24</a:t>
                      </a:r>
                    </a:p>
                  </a:txBody>
                  <a:tcPr marL="68580" marR="68580"/>
                </a:tc>
                <a:tc>
                  <a:txBody>
                    <a:bodyPr/>
                    <a:lstStyle/>
                    <a:p>
                      <a:pPr algn="ctr"/>
                      <a:r>
                        <a:rPr lang="id-ID" sz="2200" b="1" dirty="0"/>
                        <a:t>1</a:t>
                      </a:r>
                      <a:endParaRPr lang="en-US" sz="2200" b="1" dirty="0"/>
                    </a:p>
                  </a:txBody>
                  <a:tcPr marL="68580" marR="68580"/>
                </a:tc>
                <a:tc vMerge="1">
                  <a:txBody>
                    <a:bodyPr/>
                    <a:lstStyle/>
                    <a:p>
                      <a:endParaRPr lang="en-US"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418188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2301367" y="3051005"/>
            <a:ext cx="7460343" cy="919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a:solidFill>
                  <a:srgbClr val="002060"/>
                </a:solidFill>
                <a:effectLst>
                  <a:outerShdw blurRad="38100" dist="38100" dir="2700000" algn="tl">
                    <a:srgbClr val="000000">
                      <a:alpha val="43137"/>
                    </a:srgbClr>
                  </a:outerShdw>
                </a:effectLst>
              </a:rPr>
              <a:t>Material Fiber Optic</a:t>
            </a:r>
          </a:p>
        </p:txBody>
      </p:sp>
    </p:spTree>
    <p:extLst>
      <p:ext uri="{BB962C8B-B14F-4D97-AF65-F5344CB8AC3E}">
        <p14:creationId xmlns:p14="http://schemas.microsoft.com/office/powerpoint/2010/main" xmlns="" val="82409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5943600" cy="540204"/>
          </a:xfrm>
          <a:solidFill>
            <a:srgbClr val="002060"/>
          </a:solidFill>
        </p:spPr>
        <p:txBody>
          <a:bodyPr/>
          <a:lstStyle/>
          <a:p>
            <a:pPr marL="0" indent="0">
              <a:buNone/>
            </a:pPr>
            <a:r>
              <a:rPr lang="id-ID">
                <a:solidFill>
                  <a:srgbClr val="FFFF00"/>
                </a:solidFill>
              </a:rPr>
              <a:t>Fiber Connector/FC</a:t>
            </a:r>
          </a:p>
        </p:txBody>
      </p:sp>
      <p:sp>
        <p:nvSpPr>
          <p:cNvPr id="6" name="TextBox 5"/>
          <p:cNvSpPr txBox="1"/>
          <p:nvPr/>
        </p:nvSpPr>
        <p:spPr>
          <a:xfrm>
            <a:off x="259763" y="2581519"/>
            <a:ext cx="6988202" cy="1631212"/>
          </a:xfrm>
          <a:prstGeom prst="rect">
            <a:avLst/>
          </a:prstGeom>
          <a:noFill/>
        </p:spPr>
        <p:txBody>
          <a:bodyPr wrap="square" lIns="91436" tIns="45718" rIns="91436" bIns="45718" rtlCol="0">
            <a:spAutoFit/>
          </a:bodyPr>
          <a:lstStyle/>
          <a:p>
            <a:pPr algn="just"/>
            <a:r>
              <a:rPr lang="id-ID" sz="2000"/>
              <a:t>digunakan untuk kabel single mode dengan akurasi yang sangat tinggi dalam menghubungkan kabel dengan transmitter maupun receiver. Konektor ini menggunakan sistem drat ulir dengan posisi yang dapat diatur, sehingga ketika dipasangkan ke perangkat lain, akurasinya tidak akan mudah berubah.</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Jenis Konektor</a:t>
            </a:r>
          </a:p>
        </p:txBody>
      </p:sp>
      <p:sp>
        <p:nvSpPr>
          <p:cNvPr id="9" name="TextBox 8"/>
          <p:cNvSpPr txBox="1"/>
          <p:nvPr/>
        </p:nvSpPr>
        <p:spPr>
          <a:xfrm>
            <a:off x="259764" y="4916000"/>
            <a:ext cx="6988201" cy="1323435"/>
          </a:xfrm>
          <a:prstGeom prst="rect">
            <a:avLst/>
          </a:prstGeom>
          <a:noFill/>
        </p:spPr>
        <p:txBody>
          <a:bodyPr wrap="square" lIns="91436" tIns="45718" rIns="91436" bIns="45718" rtlCol="0">
            <a:spAutoFit/>
          </a:bodyPr>
          <a:lstStyle/>
          <a:p>
            <a:pPr algn="just"/>
            <a:r>
              <a:rPr lang="id-ID" sz="2000"/>
              <a:t>digunakan untuk kabel single mode, dengan sistem dicabut-pasang. Konektor ini tidak terlalu mahal, simpel, dan dapat diatur secara manual serta akurasinya baik bila dipasangkan ke perangkat lain.</a:t>
            </a:r>
          </a:p>
        </p:txBody>
      </p:sp>
      <p:sp>
        <p:nvSpPr>
          <p:cNvPr id="11" name="Content Placeholder 2"/>
          <p:cNvSpPr txBox="1">
            <a:spLocks/>
          </p:cNvSpPr>
          <p:nvPr/>
        </p:nvSpPr>
        <p:spPr>
          <a:xfrm>
            <a:off x="0" y="4313424"/>
            <a:ext cx="5943600"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Subscriber Connector/SC</a:t>
            </a:r>
          </a:p>
        </p:txBody>
      </p:sp>
      <p:pic>
        <p:nvPicPr>
          <p:cNvPr id="13" name="Picture 1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34244" y="2302804"/>
            <a:ext cx="1838513" cy="131760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626499" y="4583526"/>
            <a:ext cx="1746258" cy="1151294"/>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437534" y="2178615"/>
            <a:ext cx="1831971" cy="156598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516905" y="4463742"/>
            <a:ext cx="1752600" cy="1752600"/>
          </a:xfrm>
          <a:prstGeom prst="rect">
            <a:avLst/>
          </a:prstGeom>
        </p:spPr>
      </p:pic>
    </p:spTree>
    <p:extLst>
      <p:ext uri="{BB962C8B-B14F-4D97-AF65-F5344CB8AC3E}">
        <p14:creationId xmlns:p14="http://schemas.microsoft.com/office/powerpoint/2010/main" xmlns="" val="77608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5943600" cy="540204"/>
          </a:xfrm>
          <a:solidFill>
            <a:srgbClr val="002060"/>
          </a:solidFill>
        </p:spPr>
        <p:txBody>
          <a:bodyPr/>
          <a:lstStyle/>
          <a:p>
            <a:pPr marL="0" indent="0">
              <a:buNone/>
            </a:pPr>
            <a:r>
              <a:rPr lang="id-ID">
                <a:solidFill>
                  <a:srgbClr val="FFFF00"/>
                </a:solidFill>
              </a:rPr>
              <a:t>Straight Tip/ST</a:t>
            </a:r>
          </a:p>
        </p:txBody>
      </p:sp>
      <p:sp>
        <p:nvSpPr>
          <p:cNvPr id="6" name="TextBox 5"/>
          <p:cNvSpPr txBox="1"/>
          <p:nvPr/>
        </p:nvSpPr>
        <p:spPr>
          <a:xfrm>
            <a:off x="259763" y="2581519"/>
            <a:ext cx="6988202" cy="1323435"/>
          </a:xfrm>
          <a:prstGeom prst="rect">
            <a:avLst/>
          </a:prstGeom>
          <a:noFill/>
        </p:spPr>
        <p:txBody>
          <a:bodyPr wrap="square" lIns="91436" tIns="45718" rIns="91436" bIns="45718" rtlCol="0">
            <a:spAutoFit/>
          </a:bodyPr>
          <a:lstStyle/>
          <a:p>
            <a:pPr algn="just"/>
            <a:r>
              <a:rPr lang="id-ID" sz="2000"/>
              <a:t>bentuknya seperti bayonet berkunci hampir mirip dengan konektor BNC. Sangat umum digunakan baik untuk kabel multi mode maupun single mode. Sangat mudah digunakan baik dipasang maupun dicabut.</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Jenis Konektor</a:t>
            </a:r>
          </a:p>
        </p:txBody>
      </p:sp>
      <p:sp>
        <p:nvSpPr>
          <p:cNvPr id="9" name="TextBox 8"/>
          <p:cNvSpPr txBox="1"/>
          <p:nvPr/>
        </p:nvSpPr>
        <p:spPr>
          <a:xfrm>
            <a:off x="259764" y="4916000"/>
            <a:ext cx="6988201" cy="1631212"/>
          </a:xfrm>
          <a:prstGeom prst="rect">
            <a:avLst/>
          </a:prstGeom>
          <a:noFill/>
        </p:spPr>
        <p:txBody>
          <a:bodyPr wrap="square" lIns="91436" tIns="45718" rIns="91436" bIns="45718" rtlCol="0">
            <a:spAutoFit/>
          </a:bodyPr>
          <a:lstStyle/>
          <a:p>
            <a:pPr algn="just"/>
            <a:r>
              <a:rPr lang="id-ID" sz="2000"/>
              <a:t>jenis konektor fiber optik yang saat ini paling sering digunakan untuk menghubungkan antar switch menggunakan SFP, jenis konektor LC ini lebih dominan dengan 2 cabang yang terpisah RX/TX, di gunakan juga untuk jenis kabel fiber optic singel dan multi mode.(Jenis Jenis Konektor Patch Cord Fiber Optic).</a:t>
            </a:r>
          </a:p>
        </p:txBody>
      </p:sp>
      <p:sp>
        <p:nvSpPr>
          <p:cNvPr id="11" name="Content Placeholder 2"/>
          <p:cNvSpPr txBox="1">
            <a:spLocks/>
          </p:cNvSpPr>
          <p:nvPr/>
        </p:nvSpPr>
        <p:spPr>
          <a:xfrm>
            <a:off x="0" y="4313424"/>
            <a:ext cx="5943600"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Lucent/Little Connector/LC</a:t>
            </a:r>
          </a:p>
        </p:txBody>
      </p:sp>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67123" y="4843141"/>
            <a:ext cx="1804296" cy="1365556"/>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290577" y="2314764"/>
            <a:ext cx="1590190" cy="159019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486281" y="2306663"/>
            <a:ext cx="1565980" cy="1565980"/>
          </a:xfrm>
          <a:prstGeom prst="rect">
            <a:avLst/>
          </a:prstGeom>
        </p:spPr>
      </p:pic>
      <p:pic>
        <p:nvPicPr>
          <p:cNvPr id="15" name="Picture 14"/>
          <p:cNvPicPr>
            <a:picLocks noChangeAspect="1"/>
          </p:cNvPicPr>
          <p:nvPr/>
        </p:nvPicPr>
        <p:blipFill rotWithShape="1">
          <a:blip r:embed="rId5" cstate="print">
            <a:extLst>
              <a:ext uri="{28A0092B-C50C-407E-A947-70E740481C1C}">
                <a14:useLocalDpi xmlns:a14="http://schemas.microsoft.com/office/drawing/2010/main" xmlns="" val="0"/>
              </a:ext>
            </a:extLst>
          </a:blip>
          <a:srcRect t="11785" b="20394"/>
          <a:stretch/>
        </p:blipFill>
        <p:spPr>
          <a:xfrm>
            <a:off x="9325379" y="4843141"/>
            <a:ext cx="1804296" cy="1223682"/>
          </a:xfrm>
          <a:prstGeom prst="rect">
            <a:avLst/>
          </a:prstGeom>
        </p:spPr>
      </p:pic>
    </p:spTree>
    <p:extLst>
      <p:ext uri="{BB962C8B-B14F-4D97-AF65-F5344CB8AC3E}">
        <p14:creationId xmlns:p14="http://schemas.microsoft.com/office/powerpoint/2010/main" xmlns="" val="194753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1936376" cy="540204"/>
          </a:xfrm>
          <a:solidFill>
            <a:srgbClr val="002060"/>
          </a:solidFill>
        </p:spPr>
        <p:txBody>
          <a:bodyPr/>
          <a:lstStyle/>
          <a:p>
            <a:pPr marL="0" indent="0">
              <a:buNone/>
            </a:pPr>
            <a:r>
              <a:rPr lang="id-ID">
                <a:solidFill>
                  <a:srgbClr val="FFFF00"/>
                </a:solidFill>
              </a:rPr>
              <a:t>Pigtail</a:t>
            </a:r>
          </a:p>
        </p:txBody>
      </p:sp>
      <p:sp>
        <p:nvSpPr>
          <p:cNvPr id="6" name="TextBox 5"/>
          <p:cNvSpPr txBox="1"/>
          <p:nvPr/>
        </p:nvSpPr>
        <p:spPr>
          <a:xfrm>
            <a:off x="259764" y="2581519"/>
            <a:ext cx="6759906" cy="1015659"/>
          </a:xfrm>
          <a:prstGeom prst="rect">
            <a:avLst/>
          </a:prstGeom>
          <a:noFill/>
        </p:spPr>
        <p:txBody>
          <a:bodyPr wrap="square" lIns="91436" tIns="45718" rIns="91436" bIns="45718" rtlCol="0">
            <a:spAutoFit/>
          </a:bodyPr>
          <a:lstStyle/>
          <a:p>
            <a:pPr algn="just"/>
            <a:r>
              <a:rPr lang="id-ID" sz="2000"/>
              <a:t>sepotong kabel yang hanya memiliki satu buah konektor diujungnya, </a:t>
            </a:r>
            <a:r>
              <a:rPr lang="id-ID" sz="2000" i="1"/>
              <a:t>pigtail </a:t>
            </a:r>
            <a:r>
              <a:rPr lang="id-ID" sz="2000"/>
              <a:t>akan disambungkan dengan kabel fiber yang belum memiliki konektor.</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
        <p:nvSpPr>
          <p:cNvPr id="9" name="TextBox 8"/>
          <p:cNvSpPr txBox="1"/>
          <p:nvPr/>
        </p:nvSpPr>
        <p:spPr>
          <a:xfrm>
            <a:off x="259764" y="4916000"/>
            <a:ext cx="6759906" cy="1015659"/>
          </a:xfrm>
          <a:prstGeom prst="rect">
            <a:avLst/>
          </a:prstGeom>
          <a:noFill/>
        </p:spPr>
        <p:txBody>
          <a:bodyPr wrap="square" lIns="91436" tIns="45718" rIns="91436" bIns="45718" rtlCol="0">
            <a:spAutoFit/>
          </a:bodyPr>
          <a:lstStyle/>
          <a:p>
            <a:pPr algn="just"/>
            <a:r>
              <a:rPr lang="id-ID" sz="2000"/>
              <a:t>kabel </a:t>
            </a:r>
            <a:r>
              <a:rPr lang="id-ID" sz="2000" i="1"/>
              <a:t>fiber optic</a:t>
            </a:r>
            <a:r>
              <a:rPr lang="id-ID" sz="2000"/>
              <a:t> yang pada dua sisi ada konektor. Patch cord digunakan untuk menghubungkan device atau dikenal juga dengan </a:t>
            </a:r>
            <a:r>
              <a:rPr lang="id-ID" sz="2000" i="1"/>
              <a:t>optic jumper</a:t>
            </a:r>
            <a:r>
              <a:rPr lang="id-ID" sz="2000"/>
              <a:t>.</a:t>
            </a:r>
          </a:p>
        </p:txBody>
      </p:sp>
      <p:sp>
        <p:nvSpPr>
          <p:cNvPr id="11" name="Content Placeholder 2"/>
          <p:cNvSpPr txBox="1">
            <a:spLocks/>
          </p:cNvSpPr>
          <p:nvPr/>
        </p:nvSpPr>
        <p:spPr>
          <a:xfrm>
            <a:off x="0" y="4313424"/>
            <a:ext cx="1936376"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Patch Cord</a:t>
            </a:r>
          </a:p>
        </p:txBody>
      </p:sp>
      <p:grpSp>
        <p:nvGrpSpPr>
          <p:cNvPr id="2" name="Group 1"/>
          <p:cNvGrpSpPr/>
          <p:nvPr/>
        </p:nvGrpSpPr>
        <p:grpSpPr>
          <a:xfrm>
            <a:off x="7650688" y="1903413"/>
            <a:ext cx="3151218" cy="1915206"/>
            <a:chOff x="6813053" y="2022919"/>
            <a:chExt cx="4714341" cy="2608602"/>
          </a:xfrm>
        </p:grpSpPr>
        <p:pic>
          <p:nvPicPr>
            <p:cNvPr id="12" name="Picture 1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13053" y="2022919"/>
              <a:ext cx="4714341" cy="2608602"/>
            </a:xfrm>
            <a:prstGeom prst="rect">
              <a:avLst/>
            </a:prstGeom>
          </p:spPr>
        </p:pic>
        <p:sp>
          <p:nvSpPr>
            <p:cNvPr id="16" name="TextBox 15"/>
            <p:cNvSpPr txBox="1"/>
            <p:nvPr/>
          </p:nvSpPr>
          <p:spPr>
            <a:xfrm>
              <a:off x="7582894" y="2592033"/>
              <a:ext cx="433124" cy="369328"/>
            </a:xfrm>
            <a:prstGeom prst="rect">
              <a:avLst/>
            </a:prstGeom>
            <a:noFill/>
          </p:spPr>
          <p:txBody>
            <a:bodyPr wrap="none" lIns="91436" tIns="45718" rIns="91436" bIns="45718" rtlCol="0">
              <a:spAutoFit/>
            </a:bodyPr>
            <a:lstStyle/>
            <a:p>
              <a:pPr algn="ctr"/>
              <a:r>
                <a:rPr lang="id-ID" b="1" dirty="0"/>
                <a:t>SC</a:t>
              </a:r>
              <a:endParaRPr lang="en-US" b="1" dirty="0"/>
            </a:p>
          </p:txBody>
        </p:sp>
        <p:sp>
          <p:nvSpPr>
            <p:cNvPr id="17" name="TextBox 16"/>
            <p:cNvSpPr txBox="1"/>
            <p:nvPr/>
          </p:nvSpPr>
          <p:spPr>
            <a:xfrm>
              <a:off x="8957668" y="3472807"/>
              <a:ext cx="425109" cy="369328"/>
            </a:xfrm>
            <a:prstGeom prst="rect">
              <a:avLst/>
            </a:prstGeom>
            <a:noFill/>
          </p:spPr>
          <p:txBody>
            <a:bodyPr wrap="none" lIns="91436" tIns="45718" rIns="91436" bIns="45718" rtlCol="0">
              <a:spAutoFit/>
            </a:bodyPr>
            <a:lstStyle/>
            <a:p>
              <a:pPr algn="ctr"/>
              <a:r>
                <a:rPr lang="id-ID" b="1" dirty="0"/>
                <a:t>LC</a:t>
              </a:r>
              <a:endParaRPr lang="en-US" b="1" dirty="0"/>
            </a:p>
          </p:txBody>
        </p:sp>
        <p:sp>
          <p:nvSpPr>
            <p:cNvPr id="18" name="TextBox 17"/>
            <p:cNvSpPr txBox="1"/>
            <p:nvPr/>
          </p:nvSpPr>
          <p:spPr>
            <a:xfrm>
              <a:off x="10330502" y="2592033"/>
              <a:ext cx="426712" cy="369328"/>
            </a:xfrm>
            <a:prstGeom prst="rect">
              <a:avLst/>
            </a:prstGeom>
            <a:noFill/>
          </p:spPr>
          <p:txBody>
            <a:bodyPr wrap="none" lIns="91436" tIns="45718" rIns="91436" bIns="45718" rtlCol="0">
              <a:spAutoFit/>
            </a:bodyPr>
            <a:lstStyle/>
            <a:p>
              <a:pPr algn="ctr"/>
              <a:r>
                <a:rPr lang="id-ID" b="1" dirty="0"/>
                <a:t>FC</a:t>
              </a:r>
              <a:endParaRPr lang="en-US" b="1" dirty="0"/>
            </a:p>
          </p:txBody>
        </p:sp>
      </p:grpSp>
      <p:grpSp>
        <p:nvGrpSpPr>
          <p:cNvPr id="19" name="Group 18"/>
          <p:cNvGrpSpPr/>
          <p:nvPr/>
        </p:nvGrpSpPr>
        <p:grpSpPr>
          <a:xfrm>
            <a:off x="7757945" y="3811478"/>
            <a:ext cx="2971783" cy="2883756"/>
            <a:chOff x="3282623" y="2758811"/>
            <a:chExt cx="4503207" cy="3711350"/>
          </a:xfrm>
        </p:grpSpPr>
        <p:pic>
          <p:nvPicPr>
            <p:cNvPr id="20" name="Picture 1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66970" y="2848474"/>
              <a:ext cx="4318860" cy="3508245"/>
            </a:xfrm>
            <a:prstGeom prst="rect">
              <a:avLst/>
            </a:prstGeom>
          </p:spPr>
        </p:pic>
        <p:sp>
          <p:nvSpPr>
            <p:cNvPr id="21" name="Rectangle 20"/>
            <p:cNvSpPr/>
            <p:nvPr/>
          </p:nvSpPr>
          <p:spPr>
            <a:xfrm>
              <a:off x="6667937" y="5548984"/>
              <a:ext cx="527587" cy="369332"/>
            </a:xfrm>
            <a:prstGeom prst="rect">
              <a:avLst/>
            </a:prstGeom>
          </p:spPr>
          <p:txBody>
            <a:bodyPr wrap="square">
              <a:spAutoFit/>
            </a:bodyPr>
            <a:lstStyle/>
            <a:p>
              <a:pPr>
                <a:lnSpc>
                  <a:spcPct val="150000"/>
                </a:lnSpc>
              </a:pPr>
              <a:r>
                <a:rPr lang="id-ID" sz="1200" b="1" dirty="0"/>
                <a:t>FC</a:t>
              </a:r>
              <a:endParaRPr lang="en-US" sz="1200" b="1" dirty="0"/>
            </a:p>
          </p:txBody>
        </p:sp>
        <p:sp>
          <p:nvSpPr>
            <p:cNvPr id="22" name="Rectangle 21"/>
            <p:cNvSpPr/>
            <p:nvPr/>
          </p:nvSpPr>
          <p:spPr>
            <a:xfrm>
              <a:off x="7134612" y="5569410"/>
              <a:ext cx="527587" cy="371132"/>
            </a:xfrm>
            <a:prstGeom prst="rect">
              <a:avLst/>
            </a:prstGeom>
          </p:spPr>
          <p:txBody>
            <a:bodyPr wrap="square">
              <a:spAutoFit/>
            </a:bodyPr>
            <a:lstStyle/>
            <a:p>
              <a:pPr>
                <a:lnSpc>
                  <a:spcPct val="150000"/>
                </a:lnSpc>
              </a:pPr>
              <a:r>
                <a:rPr lang="id-ID" sz="1200" b="1" dirty="0"/>
                <a:t>SC</a:t>
              </a:r>
              <a:endParaRPr lang="en-US" sz="1200" b="1" dirty="0"/>
            </a:p>
          </p:txBody>
        </p:sp>
        <p:sp>
          <p:nvSpPr>
            <p:cNvPr id="23" name="Rectangle 22"/>
            <p:cNvSpPr/>
            <p:nvPr/>
          </p:nvSpPr>
          <p:spPr>
            <a:xfrm>
              <a:off x="4521501" y="3128143"/>
              <a:ext cx="527587" cy="369332"/>
            </a:xfrm>
            <a:prstGeom prst="rect">
              <a:avLst/>
            </a:prstGeom>
          </p:spPr>
          <p:txBody>
            <a:bodyPr wrap="square">
              <a:spAutoFit/>
            </a:bodyPr>
            <a:lstStyle/>
            <a:p>
              <a:pPr>
                <a:lnSpc>
                  <a:spcPct val="150000"/>
                </a:lnSpc>
              </a:pPr>
              <a:r>
                <a:rPr lang="id-ID" sz="1200" b="1" dirty="0"/>
                <a:t>FC</a:t>
              </a:r>
              <a:endParaRPr lang="en-US" sz="1200" b="1" dirty="0"/>
            </a:p>
          </p:txBody>
        </p:sp>
        <p:sp>
          <p:nvSpPr>
            <p:cNvPr id="24" name="Rectangle 23"/>
            <p:cNvSpPr/>
            <p:nvPr/>
          </p:nvSpPr>
          <p:spPr>
            <a:xfrm>
              <a:off x="6007911" y="5656647"/>
              <a:ext cx="527587" cy="371132"/>
            </a:xfrm>
            <a:prstGeom prst="rect">
              <a:avLst/>
            </a:prstGeom>
          </p:spPr>
          <p:txBody>
            <a:bodyPr wrap="square">
              <a:spAutoFit/>
            </a:bodyPr>
            <a:lstStyle/>
            <a:p>
              <a:pPr>
                <a:lnSpc>
                  <a:spcPct val="150000"/>
                </a:lnSpc>
              </a:pPr>
              <a:r>
                <a:rPr lang="id-ID" sz="1200" b="1" dirty="0"/>
                <a:t>SC</a:t>
              </a:r>
              <a:endParaRPr lang="en-US" sz="1200" b="1" dirty="0"/>
            </a:p>
          </p:txBody>
        </p:sp>
        <p:sp>
          <p:nvSpPr>
            <p:cNvPr id="25" name="Rectangle 24"/>
            <p:cNvSpPr/>
            <p:nvPr/>
          </p:nvSpPr>
          <p:spPr>
            <a:xfrm>
              <a:off x="4112731" y="3472505"/>
              <a:ext cx="527587" cy="371132"/>
            </a:xfrm>
            <a:prstGeom prst="rect">
              <a:avLst/>
            </a:prstGeom>
          </p:spPr>
          <p:txBody>
            <a:bodyPr wrap="square">
              <a:spAutoFit/>
            </a:bodyPr>
            <a:lstStyle/>
            <a:p>
              <a:pPr>
                <a:lnSpc>
                  <a:spcPct val="150000"/>
                </a:lnSpc>
              </a:pPr>
              <a:r>
                <a:rPr lang="id-ID" sz="1200" b="1" dirty="0"/>
                <a:t>ST</a:t>
              </a:r>
              <a:endParaRPr lang="en-US" sz="1200" b="1" dirty="0"/>
            </a:p>
          </p:txBody>
        </p:sp>
        <p:sp>
          <p:nvSpPr>
            <p:cNvPr id="26" name="Rectangle 25"/>
            <p:cNvSpPr/>
            <p:nvPr/>
          </p:nvSpPr>
          <p:spPr>
            <a:xfrm>
              <a:off x="6357332" y="5632897"/>
              <a:ext cx="527587" cy="371132"/>
            </a:xfrm>
            <a:prstGeom prst="rect">
              <a:avLst/>
            </a:prstGeom>
          </p:spPr>
          <p:txBody>
            <a:bodyPr wrap="square">
              <a:spAutoFit/>
            </a:bodyPr>
            <a:lstStyle/>
            <a:p>
              <a:pPr>
                <a:lnSpc>
                  <a:spcPct val="150000"/>
                </a:lnSpc>
              </a:pPr>
              <a:r>
                <a:rPr lang="id-ID" sz="1200" b="1" dirty="0"/>
                <a:t>ST</a:t>
              </a:r>
              <a:endParaRPr lang="en-US" sz="1200" b="1" dirty="0"/>
            </a:p>
          </p:txBody>
        </p:sp>
        <p:sp>
          <p:nvSpPr>
            <p:cNvPr id="27" name="Rectangle 26"/>
            <p:cNvSpPr/>
            <p:nvPr/>
          </p:nvSpPr>
          <p:spPr>
            <a:xfrm>
              <a:off x="3772674" y="3732784"/>
              <a:ext cx="527587" cy="371132"/>
            </a:xfrm>
            <a:prstGeom prst="rect">
              <a:avLst/>
            </a:prstGeom>
          </p:spPr>
          <p:txBody>
            <a:bodyPr wrap="square">
              <a:spAutoFit/>
            </a:bodyPr>
            <a:lstStyle/>
            <a:p>
              <a:pPr>
                <a:lnSpc>
                  <a:spcPct val="150000"/>
                </a:lnSpc>
              </a:pPr>
              <a:r>
                <a:rPr lang="id-ID" sz="1200" b="1" dirty="0"/>
                <a:t>ST</a:t>
              </a:r>
              <a:endParaRPr lang="en-US" sz="1200" b="1" dirty="0"/>
            </a:p>
          </p:txBody>
        </p:sp>
        <p:sp>
          <p:nvSpPr>
            <p:cNvPr id="28" name="Rectangle 27"/>
            <p:cNvSpPr/>
            <p:nvPr/>
          </p:nvSpPr>
          <p:spPr>
            <a:xfrm>
              <a:off x="4743887" y="2758811"/>
              <a:ext cx="527587" cy="369332"/>
            </a:xfrm>
            <a:prstGeom prst="rect">
              <a:avLst/>
            </a:prstGeom>
          </p:spPr>
          <p:txBody>
            <a:bodyPr wrap="square">
              <a:spAutoFit/>
            </a:bodyPr>
            <a:lstStyle/>
            <a:p>
              <a:pPr>
                <a:lnSpc>
                  <a:spcPct val="150000"/>
                </a:lnSpc>
              </a:pPr>
              <a:r>
                <a:rPr lang="id-ID" sz="1200" b="1" dirty="0"/>
                <a:t>FC</a:t>
              </a:r>
              <a:endParaRPr lang="en-US" sz="1200" b="1" dirty="0"/>
            </a:p>
          </p:txBody>
        </p:sp>
        <p:sp>
          <p:nvSpPr>
            <p:cNvPr id="29" name="Rectangle 28"/>
            <p:cNvSpPr/>
            <p:nvPr/>
          </p:nvSpPr>
          <p:spPr>
            <a:xfrm>
              <a:off x="3395720" y="4566971"/>
              <a:ext cx="527587" cy="371132"/>
            </a:xfrm>
            <a:prstGeom prst="rect">
              <a:avLst/>
            </a:prstGeom>
          </p:spPr>
          <p:txBody>
            <a:bodyPr wrap="square">
              <a:spAutoFit/>
            </a:bodyPr>
            <a:lstStyle/>
            <a:p>
              <a:pPr>
                <a:lnSpc>
                  <a:spcPct val="150000"/>
                </a:lnSpc>
              </a:pPr>
              <a:r>
                <a:rPr lang="id-ID" sz="1200" b="1" dirty="0"/>
                <a:t>LC</a:t>
              </a:r>
              <a:endParaRPr lang="en-US" sz="1200" b="1" dirty="0"/>
            </a:p>
          </p:txBody>
        </p:sp>
        <p:sp>
          <p:nvSpPr>
            <p:cNvPr id="30" name="Rectangle 29"/>
            <p:cNvSpPr/>
            <p:nvPr/>
          </p:nvSpPr>
          <p:spPr>
            <a:xfrm>
              <a:off x="5243856" y="6076600"/>
              <a:ext cx="527587" cy="371132"/>
            </a:xfrm>
            <a:prstGeom prst="rect">
              <a:avLst/>
            </a:prstGeom>
          </p:spPr>
          <p:txBody>
            <a:bodyPr wrap="square">
              <a:spAutoFit/>
            </a:bodyPr>
            <a:lstStyle/>
            <a:p>
              <a:pPr>
                <a:lnSpc>
                  <a:spcPct val="150000"/>
                </a:lnSpc>
              </a:pPr>
              <a:r>
                <a:rPr lang="id-ID" sz="1200" b="1" dirty="0"/>
                <a:t>LC</a:t>
              </a:r>
              <a:endParaRPr lang="en-US" sz="1200" b="1" dirty="0"/>
            </a:p>
          </p:txBody>
        </p:sp>
        <p:sp>
          <p:nvSpPr>
            <p:cNvPr id="31" name="Rectangle 30"/>
            <p:cNvSpPr/>
            <p:nvPr/>
          </p:nvSpPr>
          <p:spPr>
            <a:xfrm>
              <a:off x="3282623" y="4938103"/>
              <a:ext cx="527587" cy="371132"/>
            </a:xfrm>
            <a:prstGeom prst="rect">
              <a:avLst/>
            </a:prstGeom>
          </p:spPr>
          <p:txBody>
            <a:bodyPr wrap="square">
              <a:spAutoFit/>
            </a:bodyPr>
            <a:lstStyle/>
            <a:p>
              <a:pPr>
                <a:lnSpc>
                  <a:spcPct val="150000"/>
                </a:lnSpc>
              </a:pPr>
              <a:r>
                <a:rPr lang="id-ID" sz="1200" b="1" dirty="0"/>
                <a:t>LC</a:t>
              </a:r>
              <a:endParaRPr lang="en-US" sz="1200" b="1" dirty="0"/>
            </a:p>
          </p:txBody>
        </p:sp>
        <p:sp>
          <p:nvSpPr>
            <p:cNvPr id="32" name="Rectangle 31"/>
            <p:cNvSpPr/>
            <p:nvPr/>
          </p:nvSpPr>
          <p:spPr>
            <a:xfrm>
              <a:off x="4708634" y="6099029"/>
              <a:ext cx="527587" cy="371132"/>
            </a:xfrm>
            <a:prstGeom prst="rect">
              <a:avLst/>
            </a:prstGeom>
          </p:spPr>
          <p:txBody>
            <a:bodyPr wrap="square">
              <a:spAutoFit/>
            </a:bodyPr>
            <a:lstStyle/>
            <a:p>
              <a:pPr>
                <a:lnSpc>
                  <a:spcPct val="150000"/>
                </a:lnSpc>
              </a:pPr>
              <a:r>
                <a:rPr lang="id-ID" sz="1200" b="1" dirty="0"/>
                <a:t>LC</a:t>
              </a:r>
              <a:endParaRPr lang="en-US" sz="1200" b="1" dirty="0"/>
            </a:p>
          </p:txBody>
        </p:sp>
        <p:sp>
          <p:nvSpPr>
            <p:cNvPr id="33" name="Rectangle 32"/>
            <p:cNvSpPr/>
            <p:nvPr/>
          </p:nvSpPr>
          <p:spPr>
            <a:xfrm>
              <a:off x="3561538" y="4172087"/>
              <a:ext cx="527587" cy="369332"/>
            </a:xfrm>
            <a:prstGeom prst="rect">
              <a:avLst/>
            </a:prstGeom>
          </p:spPr>
          <p:txBody>
            <a:bodyPr wrap="square">
              <a:spAutoFit/>
            </a:bodyPr>
            <a:lstStyle/>
            <a:p>
              <a:pPr>
                <a:lnSpc>
                  <a:spcPct val="150000"/>
                </a:lnSpc>
              </a:pPr>
              <a:r>
                <a:rPr lang="id-ID" sz="1200" b="1" dirty="0"/>
                <a:t>FC</a:t>
              </a:r>
              <a:endParaRPr lang="en-US" sz="1200" b="1" dirty="0"/>
            </a:p>
          </p:txBody>
        </p:sp>
        <p:sp>
          <p:nvSpPr>
            <p:cNvPr id="34" name="Rectangle 33"/>
            <p:cNvSpPr/>
            <p:nvPr/>
          </p:nvSpPr>
          <p:spPr>
            <a:xfrm>
              <a:off x="5733275" y="5829829"/>
              <a:ext cx="527587" cy="371132"/>
            </a:xfrm>
            <a:prstGeom prst="rect">
              <a:avLst/>
            </a:prstGeom>
          </p:spPr>
          <p:txBody>
            <a:bodyPr wrap="square">
              <a:spAutoFit/>
            </a:bodyPr>
            <a:lstStyle/>
            <a:p>
              <a:pPr>
                <a:lnSpc>
                  <a:spcPct val="150000"/>
                </a:lnSpc>
              </a:pPr>
              <a:r>
                <a:rPr lang="id-ID" sz="1200" b="1" dirty="0"/>
                <a:t>SC</a:t>
              </a:r>
              <a:endParaRPr lang="en-US" sz="1200" b="1" dirty="0"/>
            </a:p>
          </p:txBody>
        </p:sp>
      </p:grpSp>
    </p:spTree>
    <p:extLst>
      <p:ext uri="{BB962C8B-B14F-4D97-AF65-F5344CB8AC3E}">
        <p14:creationId xmlns:p14="http://schemas.microsoft.com/office/powerpoint/2010/main" xmlns="" val="427415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2299447" cy="540204"/>
          </a:xfrm>
          <a:solidFill>
            <a:srgbClr val="002060"/>
          </a:solidFill>
        </p:spPr>
        <p:txBody>
          <a:bodyPr/>
          <a:lstStyle/>
          <a:p>
            <a:pPr marL="0" indent="0">
              <a:buNone/>
            </a:pPr>
            <a:r>
              <a:rPr lang="id-ID">
                <a:solidFill>
                  <a:srgbClr val="FFFF00"/>
                </a:solidFill>
              </a:rPr>
              <a:t>Fiber Outlet</a:t>
            </a:r>
          </a:p>
        </p:txBody>
      </p:sp>
      <p:sp>
        <p:nvSpPr>
          <p:cNvPr id="6" name="TextBox 5"/>
          <p:cNvSpPr txBox="1"/>
          <p:nvPr/>
        </p:nvSpPr>
        <p:spPr>
          <a:xfrm>
            <a:off x="259764" y="2581519"/>
            <a:ext cx="3653330" cy="1323435"/>
          </a:xfrm>
          <a:prstGeom prst="rect">
            <a:avLst/>
          </a:prstGeom>
          <a:noFill/>
        </p:spPr>
        <p:txBody>
          <a:bodyPr wrap="square" lIns="91436" tIns="45718" rIns="91436" bIns="45718" rtlCol="0">
            <a:spAutoFit/>
          </a:bodyPr>
          <a:lstStyle/>
          <a:p>
            <a:pPr algn="just"/>
            <a:r>
              <a:rPr lang="en-US" sz="2000"/>
              <a:t>Semacam rowset atau rumah kabel untuk menyimpan pigtail fiber optic yang di sambungkan ke </a:t>
            </a:r>
            <a:r>
              <a:rPr lang="id-ID" sz="2000"/>
              <a:t>drop kabel.</a:t>
            </a:r>
          </a:p>
        </p:txBody>
      </p:sp>
      <p:sp>
        <p:nvSpPr>
          <p:cNvPr id="9" name="TextBox 8"/>
          <p:cNvSpPr txBox="1"/>
          <p:nvPr/>
        </p:nvSpPr>
        <p:spPr>
          <a:xfrm>
            <a:off x="259764" y="4916000"/>
            <a:ext cx="3653330" cy="1631212"/>
          </a:xfrm>
          <a:prstGeom prst="rect">
            <a:avLst/>
          </a:prstGeom>
          <a:noFill/>
        </p:spPr>
        <p:txBody>
          <a:bodyPr wrap="square" lIns="91436" tIns="45718" rIns="91436" bIns="45718" rtlCol="0">
            <a:spAutoFit/>
          </a:bodyPr>
          <a:lstStyle/>
          <a:p>
            <a:pPr algn="just"/>
            <a:r>
              <a:rPr lang="id-ID" sz="2000"/>
              <a:t>DPFO (Distribution Point Fiber Optik) / ODP (Optical Distribution Point) adalah tempat splitter dan terminasi drop kabel yang mengarah ke user- user.</a:t>
            </a:r>
          </a:p>
        </p:txBody>
      </p:sp>
      <p:sp>
        <p:nvSpPr>
          <p:cNvPr id="11" name="Content Placeholder 2"/>
          <p:cNvSpPr txBox="1">
            <a:spLocks/>
          </p:cNvSpPr>
          <p:nvPr/>
        </p:nvSpPr>
        <p:spPr>
          <a:xfrm>
            <a:off x="-1" y="4313424"/>
            <a:ext cx="2299447"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DPFO/ODP</a:t>
            </a:r>
          </a:p>
        </p:txBody>
      </p:sp>
      <p:pic>
        <p:nvPicPr>
          <p:cNvPr id="35" name="Picture 34"/>
          <p:cNvPicPr>
            <a:picLocks noChangeAspect="1"/>
          </p:cNvPicPr>
          <p:nvPr/>
        </p:nvPicPr>
        <p:blipFill rotWithShape="1">
          <a:blip r:embed="rId2">
            <a:extLst>
              <a:ext uri="{28A0092B-C50C-407E-A947-70E740481C1C}">
                <a14:useLocalDpi xmlns:a14="http://schemas.microsoft.com/office/drawing/2010/main" xmlns="" val="0"/>
              </a:ext>
            </a:extLst>
          </a:blip>
          <a:srcRect l="3918" t="30877" r="4152" b="30994"/>
          <a:stretch/>
        </p:blipFill>
        <p:spPr>
          <a:xfrm>
            <a:off x="4206969" y="2352815"/>
            <a:ext cx="3439964" cy="1552139"/>
          </a:xfrm>
          <a:prstGeom prst="rect">
            <a:avLst/>
          </a:prstGeom>
        </p:spPr>
      </p:pic>
      <p:pic>
        <p:nvPicPr>
          <p:cNvPr id="36" name="Picture 35"/>
          <p:cNvPicPr/>
          <p:nvPr/>
        </p:nvPicPr>
        <p:blipFill rotWithShape="1">
          <a:blip r:embed="rId3" cstate="print">
            <a:extLst>
              <a:ext uri="{28A0092B-C50C-407E-A947-70E740481C1C}">
                <a14:useLocalDpi xmlns:a14="http://schemas.microsoft.com/office/drawing/2010/main" xmlns="" val="0"/>
              </a:ext>
            </a:extLst>
          </a:blip>
          <a:srcRect t="11838" b="11232"/>
          <a:stretch/>
        </p:blipFill>
        <p:spPr>
          <a:xfrm>
            <a:off x="7940808" y="2190755"/>
            <a:ext cx="3887016" cy="1903950"/>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235203" y="4313424"/>
            <a:ext cx="5411209" cy="2319090"/>
          </a:xfrm>
          <a:prstGeom prst="rect">
            <a:avLst/>
          </a:prstGeom>
        </p:spPr>
      </p:pic>
      <p:sp>
        <p:nvSpPr>
          <p:cNvPr id="38"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Tree>
    <p:extLst>
      <p:ext uri="{BB962C8B-B14F-4D97-AF65-F5344CB8AC3E}">
        <p14:creationId xmlns:p14="http://schemas.microsoft.com/office/powerpoint/2010/main" xmlns="" val="358909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2299447" cy="540204"/>
          </a:xfrm>
          <a:solidFill>
            <a:srgbClr val="002060"/>
          </a:solidFill>
        </p:spPr>
        <p:txBody>
          <a:bodyPr/>
          <a:lstStyle/>
          <a:p>
            <a:pPr marL="0" indent="0">
              <a:buNone/>
            </a:pPr>
            <a:r>
              <a:rPr lang="id-ID">
                <a:solidFill>
                  <a:srgbClr val="FFFF00"/>
                </a:solidFill>
              </a:rPr>
              <a:t>Splitter</a:t>
            </a:r>
          </a:p>
        </p:txBody>
      </p:sp>
      <p:sp>
        <p:nvSpPr>
          <p:cNvPr id="6" name="TextBox 5"/>
          <p:cNvSpPr txBox="1"/>
          <p:nvPr/>
        </p:nvSpPr>
        <p:spPr>
          <a:xfrm>
            <a:off x="259764" y="2581519"/>
            <a:ext cx="11775354" cy="1015659"/>
          </a:xfrm>
          <a:prstGeom prst="rect">
            <a:avLst/>
          </a:prstGeom>
          <a:noFill/>
        </p:spPr>
        <p:txBody>
          <a:bodyPr wrap="square" lIns="91436" tIns="45718" rIns="91436" bIns="45718" rtlCol="0">
            <a:spAutoFit/>
          </a:bodyPr>
          <a:lstStyle/>
          <a:p>
            <a:pPr algn="just"/>
            <a:r>
              <a:rPr lang="en-US" sz="2000"/>
              <a:t>komponen </a:t>
            </a:r>
            <a:r>
              <a:rPr lang="id-ID" sz="2000"/>
              <a:t>FO</a:t>
            </a:r>
            <a:r>
              <a:rPr lang="en-US" sz="2000"/>
              <a:t> yang </a:t>
            </a:r>
            <a:r>
              <a:rPr lang="id-ID" sz="2000"/>
              <a:t>berfungsi</a:t>
            </a:r>
            <a:r>
              <a:rPr lang="en-US" sz="2000"/>
              <a:t> memisahkan </a:t>
            </a:r>
            <a:r>
              <a:rPr lang="id-ID" sz="2000"/>
              <a:t>atau membagi </a:t>
            </a:r>
            <a:r>
              <a:rPr lang="en-US" sz="2000"/>
              <a:t>daya optik dari satu input serat ke dua atau beberapa output serat. </a:t>
            </a:r>
            <a:r>
              <a:rPr lang="id-ID" sz="2000"/>
              <a:t>Kelemahan dari Splitter ini adalah menimbulkan Loss dimana semakin besar kapasitasnya, loss yang timbul semakin besar.</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xmlns="" val="0"/>
              </a:ext>
            </a:extLst>
          </a:blip>
          <a:srcRect l="17462" t="36666" r="18038" b="23637"/>
          <a:stretch/>
        </p:blipFill>
        <p:spPr>
          <a:xfrm>
            <a:off x="1278247" y="3717081"/>
            <a:ext cx="4907073" cy="2550899"/>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xmlns="" val="1988997603"/>
              </p:ext>
            </p:extLst>
          </p:nvPr>
        </p:nvGraphicFramePr>
        <p:xfrm>
          <a:off x="6389213" y="3782956"/>
          <a:ext cx="4349198" cy="2494280"/>
        </p:xfrm>
        <a:graphic>
          <a:graphicData uri="http://schemas.openxmlformats.org/drawingml/2006/table">
            <a:tbl>
              <a:tblPr firstRow="1" bandRow="1">
                <a:tableStyleId>{5C22544A-7EE6-4342-B048-85BDC9FD1C3A}</a:tableStyleId>
              </a:tblPr>
              <a:tblGrid>
                <a:gridCol w="1224998">
                  <a:extLst>
                    <a:ext uri="{9D8B030D-6E8A-4147-A177-3AD203B41FA5}">
                      <a16:colId xmlns:a16="http://schemas.microsoft.com/office/drawing/2014/main" xmlns="" val="20000"/>
                    </a:ext>
                  </a:extLst>
                </a:gridCol>
                <a:gridCol w="3124200">
                  <a:extLst>
                    <a:ext uri="{9D8B030D-6E8A-4147-A177-3AD203B41FA5}">
                      <a16:colId xmlns:a16="http://schemas.microsoft.com/office/drawing/2014/main" xmlns="" val="20001"/>
                    </a:ext>
                  </a:extLst>
                </a:gridCol>
              </a:tblGrid>
              <a:tr h="370840">
                <a:tc>
                  <a:txBody>
                    <a:bodyPr/>
                    <a:lstStyle/>
                    <a:p>
                      <a:pPr algn="ctr"/>
                      <a:r>
                        <a:rPr lang="id-ID" dirty="0"/>
                        <a:t>Spliter Ratio</a:t>
                      </a:r>
                    </a:p>
                  </a:txBody>
                  <a:tcPr/>
                </a:tc>
                <a:tc>
                  <a:txBody>
                    <a:bodyPr/>
                    <a:lstStyle/>
                    <a:p>
                      <a:pPr algn="ctr"/>
                      <a:r>
                        <a:rPr lang="id-ID" dirty="0"/>
                        <a:t>Maksimal Insertion</a:t>
                      </a:r>
                      <a:r>
                        <a:rPr lang="id-ID" baseline="0" dirty="0"/>
                        <a:t> Loss/Redaman (db)</a:t>
                      </a:r>
                      <a:endParaRPr lang="id-ID" dirty="0"/>
                    </a:p>
                  </a:txBody>
                  <a:tcPr/>
                </a:tc>
                <a:extLst>
                  <a:ext uri="{0D108BD9-81ED-4DB2-BD59-A6C34878D82A}">
                    <a16:rowId xmlns:a16="http://schemas.microsoft.com/office/drawing/2014/main" xmlns="" val="10000"/>
                  </a:ext>
                </a:extLst>
              </a:tr>
              <a:tr h="370840">
                <a:tc>
                  <a:txBody>
                    <a:bodyPr/>
                    <a:lstStyle/>
                    <a:p>
                      <a:pPr algn="ctr"/>
                      <a:r>
                        <a:rPr lang="id-ID" dirty="0"/>
                        <a:t>1</a:t>
                      </a:r>
                      <a:r>
                        <a:rPr lang="id-ID" baseline="0" dirty="0"/>
                        <a:t> : 2</a:t>
                      </a:r>
                      <a:endParaRPr lang="id-ID" dirty="0"/>
                    </a:p>
                  </a:txBody>
                  <a:tcPr/>
                </a:tc>
                <a:tc>
                  <a:txBody>
                    <a:bodyPr/>
                    <a:lstStyle/>
                    <a:p>
                      <a:pPr algn="ctr"/>
                      <a:r>
                        <a:rPr lang="id-ID" dirty="0"/>
                        <a:t>3.70</a:t>
                      </a:r>
                    </a:p>
                  </a:txBody>
                  <a:tcPr/>
                </a:tc>
                <a:extLst>
                  <a:ext uri="{0D108BD9-81ED-4DB2-BD59-A6C34878D82A}">
                    <a16:rowId xmlns:a16="http://schemas.microsoft.com/office/drawing/2014/main" xmlns="" val="10001"/>
                  </a:ext>
                </a:extLst>
              </a:tr>
              <a:tr h="370840">
                <a:tc>
                  <a:txBody>
                    <a:bodyPr/>
                    <a:lstStyle/>
                    <a:p>
                      <a:pPr algn="ctr"/>
                      <a:r>
                        <a:rPr lang="id-ID" dirty="0"/>
                        <a:t>1 : 4</a:t>
                      </a:r>
                    </a:p>
                  </a:txBody>
                  <a:tcPr/>
                </a:tc>
                <a:tc>
                  <a:txBody>
                    <a:bodyPr/>
                    <a:lstStyle/>
                    <a:p>
                      <a:pPr algn="ctr"/>
                      <a:r>
                        <a:rPr lang="id-ID" dirty="0"/>
                        <a:t>7.25</a:t>
                      </a:r>
                    </a:p>
                  </a:txBody>
                  <a:tcPr/>
                </a:tc>
                <a:extLst>
                  <a:ext uri="{0D108BD9-81ED-4DB2-BD59-A6C34878D82A}">
                    <a16:rowId xmlns:a16="http://schemas.microsoft.com/office/drawing/2014/main" xmlns="" val="10002"/>
                  </a:ext>
                </a:extLst>
              </a:tr>
              <a:tr h="370840">
                <a:tc>
                  <a:txBody>
                    <a:bodyPr/>
                    <a:lstStyle/>
                    <a:p>
                      <a:pPr algn="ctr"/>
                      <a:r>
                        <a:rPr lang="id-ID" dirty="0"/>
                        <a:t>1 : 8</a:t>
                      </a:r>
                    </a:p>
                  </a:txBody>
                  <a:tcPr/>
                </a:tc>
                <a:tc>
                  <a:txBody>
                    <a:bodyPr/>
                    <a:lstStyle/>
                    <a:p>
                      <a:pPr algn="ctr"/>
                      <a:r>
                        <a:rPr lang="id-ID" dirty="0"/>
                        <a:t>10.38</a:t>
                      </a:r>
                    </a:p>
                  </a:txBody>
                  <a:tcPr/>
                </a:tc>
                <a:extLst>
                  <a:ext uri="{0D108BD9-81ED-4DB2-BD59-A6C34878D82A}">
                    <a16:rowId xmlns:a16="http://schemas.microsoft.com/office/drawing/2014/main" xmlns="" val="10003"/>
                  </a:ext>
                </a:extLst>
              </a:tr>
              <a:tr h="370840">
                <a:tc>
                  <a:txBody>
                    <a:bodyPr/>
                    <a:lstStyle/>
                    <a:p>
                      <a:pPr algn="ctr"/>
                      <a:r>
                        <a:rPr lang="id-ID" dirty="0"/>
                        <a:t>1 : 16</a:t>
                      </a:r>
                    </a:p>
                  </a:txBody>
                  <a:tcPr/>
                </a:tc>
                <a:tc>
                  <a:txBody>
                    <a:bodyPr/>
                    <a:lstStyle/>
                    <a:p>
                      <a:pPr algn="ctr"/>
                      <a:r>
                        <a:rPr lang="id-ID" dirty="0"/>
                        <a:t>14.10</a:t>
                      </a:r>
                    </a:p>
                  </a:txBody>
                  <a:tcPr/>
                </a:tc>
                <a:extLst>
                  <a:ext uri="{0D108BD9-81ED-4DB2-BD59-A6C34878D82A}">
                    <a16:rowId xmlns:a16="http://schemas.microsoft.com/office/drawing/2014/main" xmlns="" val="10004"/>
                  </a:ext>
                </a:extLst>
              </a:tr>
              <a:tr h="370840">
                <a:tc>
                  <a:txBody>
                    <a:bodyPr/>
                    <a:lstStyle/>
                    <a:p>
                      <a:pPr algn="ctr"/>
                      <a:r>
                        <a:rPr lang="id-ID" dirty="0"/>
                        <a:t>1 : 32</a:t>
                      </a:r>
                    </a:p>
                  </a:txBody>
                  <a:tcPr/>
                </a:tc>
                <a:tc>
                  <a:txBody>
                    <a:bodyPr/>
                    <a:lstStyle/>
                    <a:p>
                      <a:pPr algn="ctr"/>
                      <a:r>
                        <a:rPr lang="id-ID" dirty="0"/>
                        <a:t>17.45</a:t>
                      </a:r>
                    </a:p>
                  </a:txBody>
                  <a:tcPr/>
                </a:tc>
                <a:extLst>
                  <a:ext uri="{0D108BD9-81ED-4DB2-BD59-A6C34878D82A}">
                    <a16:rowId xmlns:a16="http://schemas.microsoft.com/office/drawing/2014/main" xmlns=""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xmlns="" val="73170114"/>
              </p:ext>
            </p:extLst>
          </p:nvPr>
        </p:nvGraphicFramePr>
        <p:xfrm>
          <a:off x="6375766" y="3339203"/>
          <a:ext cx="4349198" cy="2494280"/>
        </p:xfrm>
        <a:graphic>
          <a:graphicData uri="http://schemas.openxmlformats.org/drawingml/2006/table">
            <a:tbl>
              <a:tblPr firstRow="1" bandRow="1">
                <a:tableStyleId>{5C22544A-7EE6-4342-B048-85BDC9FD1C3A}</a:tableStyleId>
              </a:tblPr>
              <a:tblGrid>
                <a:gridCol w="1224998">
                  <a:extLst>
                    <a:ext uri="{9D8B030D-6E8A-4147-A177-3AD203B41FA5}">
                      <a16:colId xmlns:a16="http://schemas.microsoft.com/office/drawing/2014/main" xmlns="" val="20000"/>
                    </a:ext>
                  </a:extLst>
                </a:gridCol>
                <a:gridCol w="3124200">
                  <a:extLst>
                    <a:ext uri="{9D8B030D-6E8A-4147-A177-3AD203B41FA5}">
                      <a16:colId xmlns:a16="http://schemas.microsoft.com/office/drawing/2014/main" xmlns="" val="20001"/>
                    </a:ext>
                  </a:extLst>
                </a:gridCol>
              </a:tblGrid>
              <a:tr h="370840">
                <a:tc>
                  <a:txBody>
                    <a:bodyPr/>
                    <a:lstStyle/>
                    <a:p>
                      <a:pPr algn="ctr"/>
                      <a:r>
                        <a:rPr lang="id-ID" dirty="0"/>
                        <a:t>Spliter Ratio</a:t>
                      </a:r>
                    </a:p>
                  </a:txBody>
                  <a:tcPr/>
                </a:tc>
                <a:tc>
                  <a:txBody>
                    <a:bodyPr/>
                    <a:lstStyle/>
                    <a:p>
                      <a:pPr algn="ctr"/>
                      <a:r>
                        <a:rPr lang="id-ID" dirty="0"/>
                        <a:t>Maksimal Insertion</a:t>
                      </a:r>
                      <a:r>
                        <a:rPr lang="id-ID" baseline="0" dirty="0"/>
                        <a:t> Loss/Redaman (db)</a:t>
                      </a:r>
                      <a:endParaRPr lang="id-ID" dirty="0"/>
                    </a:p>
                  </a:txBody>
                  <a:tcPr/>
                </a:tc>
                <a:extLst>
                  <a:ext uri="{0D108BD9-81ED-4DB2-BD59-A6C34878D82A}">
                    <a16:rowId xmlns:a16="http://schemas.microsoft.com/office/drawing/2014/main" xmlns="" val="10000"/>
                  </a:ext>
                </a:extLst>
              </a:tr>
              <a:tr h="370840">
                <a:tc>
                  <a:txBody>
                    <a:bodyPr/>
                    <a:lstStyle/>
                    <a:p>
                      <a:pPr algn="ctr"/>
                      <a:r>
                        <a:rPr lang="id-ID" dirty="0"/>
                        <a:t>1</a:t>
                      </a:r>
                      <a:r>
                        <a:rPr lang="id-ID" baseline="0" dirty="0"/>
                        <a:t> : 2</a:t>
                      </a:r>
                      <a:endParaRPr lang="id-ID" dirty="0"/>
                    </a:p>
                  </a:txBody>
                  <a:tcPr/>
                </a:tc>
                <a:tc>
                  <a:txBody>
                    <a:bodyPr/>
                    <a:lstStyle/>
                    <a:p>
                      <a:pPr algn="ctr"/>
                      <a:r>
                        <a:rPr lang="id-ID" dirty="0"/>
                        <a:t>3.70</a:t>
                      </a:r>
                    </a:p>
                  </a:txBody>
                  <a:tcPr/>
                </a:tc>
                <a:extLst>
                  <a:ext uri="{0D108BD9-81ED-4DB2-BD59-A6C34878D82A}">
                    <a16:rowId xmlns:a16="http://schemas.microsoft.com/office/drawing/2014/main" xmlns="" val="10001"/>
                  </a:ext>
                </a:extLst>
              </a:tr>
              <a:tr h="370840">
                <a:tc>
                  <a:txBody>
                    <a:bodyPr/>
                    <a:lstStyle/>
                    <a:p>
                      <a:pPr algn="ctr"/>
                      <a:r>
                        <a:rPr lang="id-ID" dirty="0"/>
                        <a:t>1 : 4</a:t>
                      </a:r>
                    </a:p>
                  </a:txBody>
                  <a:tcPr/>
                </a:tc>
                <a:tc>
                  <a:txBody>
                    <a:bodyPr/>
                    <a:lstStyle/>
                    <a:p>
                      <a:pPr algn="ctr"/>
                      <a:r>
                        <a:rPr lang="id-ID" dirty="0"/>
                        <a:t>7.25</a:t>
                      </a:r>
                    </a:p>
                  </a:txBody>
                  <a:tcPr/>
                </a:tc>
                <a:extLst>
                  <a:ext uri="{0D108BD9-81ED-4DB2-BD59-A6C34878D82A}">
                    <a16:rowId xmlns:a16="http://schemas.microsoft.com/office/drawing/2014/main" xmlns="" val="10002"/>
                  </a:ext>
                </a:extLst>
              </a:tr>
              <a:tr h="370840">
                <a:tc>
                  <a:txBody>
                    <a:bodyPr/>
                    <a:lstStyle/>
                    <a:p>
                      <a:pPr algn="ctr"/>
                      <a:r>
                        <a:rPr lang="id-ID" dirty="0"/>
                        <a:t>1 : 8</a:t>
                      </a:r>
                    </a:p>
                  </a:txBody>
                  <a:tcPr/>
                </a:tc>
                <a:tc>
                  <a:txBody>
                    <a:bodyPr/>
                    <a:lstStyle/>
                    <a:p>
                      <a:pPr algn="ctr"/>
                      <a:r>
                        <a:rPr lang="id-ID" dirty="0"/>
                        <a:t>10.38</a:t>
                      </a:r>
                    </a:p>
                  </a:txBody>
                  <a:tcPr/>
                </a:tc>
                <a:extLst>
                  <a:ext uri="{0D108BD9-81ED-4DB2-BD59-A6C34878D82A}">
                    <a16:rowId xmlns:a16="http://schemas.microsoft.com/office/drawing/2014/main" xmlns="" val="10003"/>
                  </a:ext>
                </a:extLst>
              </a:tr>
              <a:tr h="370840">
                <a:tc>
                  <a:txBody>
                    <a:bodyPr/>
                    <a:lstStyle/>
                    <a:p>
                      <a:pPr algn="ctr"/>
                      <a:r>
                        <a:rPr lang="id-ID" dirty="0"/>
                        <a:t>1 : 16</a:t>
                      </a:r>
                    </a:p>
                  </a:txBody>
                  <a:tcPr/>
                </a:tc>
                <a:tc>
                  <a:txBody>
                    <a:bodyPr/>
                    <a:lstStyle/>
                    <a:p>
                      <a:pPr algn="ctr"/>
                      <a:r>
                        <a:rPr lang="id-ID" dirty="0"/>
                        <a:t>14.10</a:t>
                      </a:r>
                    </a:p>
                  </a:txBody>
                  <a:tcPr/>
                </a:tc>
                <a:extLst>
                  <a:ext uri="{0D108BD9-81ED-4DB2-BD59-A6C34878D82A}">
                    <a16:rowId xmlns:a16="http://schemas.microsoft.com/office/drawing/2014/main" xmlns="" val="10004"/>
                  </a:ext>
                </a:extLst>
              </a:tr>
              <a:tr h="370840">
                <a:tc>
                  <a:txBody>
                    <a:bodyPr/>
                    <a:lstStyle/>
                    <a:p>
                      <a:pPr algn="ctr"/>
                      <a:r>
                        <a:rPr lang="id-ID" dirty="0"/>
                        <a:t>1 : 32</a:t>
                      </a:r>
                    </a:p>
                  </a:txBody>
                  <a:tcPr/>
                </a:tc>
                <a:tc>
                  <a:txBody>
                    <a:bodyPr/>
                    <a:lstStyle/>
                    <a:p>
                      <a:pPr algn="ctr"/>
                      <a:r>
                        <a:rPr lang="id-ID" dirty="0"/>
                        <a:t>17.45</a:t>
                      </a:r>
                    </a:p>
                  </a:txBody>
                  <a:tcPr/>
                </a:tc>
                <a:extLst>
                  <a:ext uri="{0D108BD9-81ED-4DB2-BD59-A6C34878D82A}">
                    <a16:rowId xmlns:a16="http://schemas.microsoft.com/office/drawing/2014/main" xmlns="" val="10005"/>
                  </a:ext>
                </a:extLst>
              </a:tr>
            </a:tbl>
          </a:graphicData>
        </a:graphic>
      </p:graphicFrame>
      <p:sp>
        <p:nvSpPr>
          <p:cNvPr id="15"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Tree>
    <p:extLst>
      <p:ext uri="{BB962C8B-B14F-4D97-AF65-F5344CB8AC3E}">
        <p14:creationId xmlns:p14="http://schemas.microsoft.com/office/powerpoint/2010/main" xmlns="" val="43197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4061012" cy="540204"/>
          </a:xfrm>
          <a:solidFill>
            <a:srgbClr val="002060"/>
          </a:solidFill>
        </p:spPr>
        <p:txBody>
          <a:bodyPr/>
          <a:lstStyle/>
          <a:p>
            <a:pPr marL="0" indent="0">
              <a:buNone/>
            </a:pPr>
            <a:r>
              <a:rPr lang="id-ID">
                <a:solidFill>
                  <a:srgbClr val="FFFF00"/>
                </a:solidFill>
              </a:rPr>
              <a:t>Joint Box/Joint Closure</a:t>
            </a:r>
          </a:p>
        </p:txBody>
      </p:sp>
      <p:sp>
        <p:nvSpPr>
          <p:cNvPr id="6" name="TextBox 5"/>
          <p:cNvSpPr txBox="1"/>
          <p:nvPr/>
        </p:nvSpPr>
        <p:spPr>
          <a:xfrm>
            <a:off x="259763" y="2581519"/>
            <a:ext cx="4473601" cy="1015659"/>
          </a:xfrm>
          <a:prstGeom prst="rect">
            <a:avLst/>
          </a:prstGeom>
          <a:noFill/>
        </p:spPr>
        <p:txBody>
          <a:bodyPr wrap="square" lIns="91436" tIns="45718" rIns="91436" bIns="45718" rtlCol="0">
            <a:spAutoFit/>
          </a:bodyPr>
          <a:lstStyle/>
          <a:p>
            <a:pPr algn="just"/>
            <a:r>
              <a:rPr lang="id-ID" sz="2000"/>
              <a:t>tempat sambungan / titik terminasi 2 atau lebih kabel </a:t>
            </a:r>
            <a:r>
              <a:rPr lang="id-ID" sz="2000" i="1"/>
              <a:t>fiber optic. </a:t>
            </a:r>
            <a:r>
              <a:rPr lang="id-ID" sz="2000"/>
              <a:t>D</a:t>
            </a:r>
            <a:r>
              <a:rPr lang="en-US" sz="2000"/>
              <a:t>imana biasanya di pasangkan di luar (outdoor)</a:t>
            </a:r>
            <a:r>
              <a:rPr lang="id-ID" sz="2000"/>
              <a:t>.</a:t>
            </a:r>
          </a:p>
        </p:txBody>
      </p:sp>
      <p:sp>
        <p:nvSpPr>
          <p:cNvPr id="9" name="TextBox 8"/>
          <p:cNvSpPr txBox="1"/>
          <p:nvPr/>
        </p:nvSpPr>
        <p:spPr>
          <a:xfrm>
            <a:off x="259764" y="4916000"/>
            <a:ext cx="4473600" cy="1323435"/>
          </a:xfrm>
          <a:prstGeom prst="rect">
            <a:avLst/>
          </a:prstGeom>
          <a:noFill/>
        </p:spPr>
        <p:txBody>
          <a:bodyPr wrap="square" lIns="91436" tIns="45718" rIns="91436" bIns="45718" rtlCol="0">
            <a:spAutoFit/>
          </a:bodyPr>
          <a:lstStyle/>
          <a:p>
            <a:pPr algn="just"/>
            <a:r>
              <a:rPr lang="en-US" sz="2000" i="1"/>
              <a:t>Optical Termination Box (OTB) </a:t>
            </a:r>
            <a:r>
              <a:rPr lang="en-US" sz="2000"/>
              <a:t>adalah </a:t>
            </a:r>
            <a:r>
              <a:rPr lang="id-ID" sz="2000"/>
              <a:t>titik terminasi kabel serat optik </a:t>
            </a:r>
            <a:r>
              <a:rPr lang="id-ID" sz="2000" i="1"/>
              <a:t>outdoor</a:t>
            </a:r>
            <a:r>
              <a:rPr lang="id-ID" sz="2000"/>
              <a:t> dengan kabel serat optik </a:t>
            </a:r>
            <a:r>
              <a:rPr lang="id-ID" sz="2000" i="1"/>
              <a:t>indoor</a:t>
            </a:r>
            <a:r>
              <a:rPr lang="id-ID" sz="2000"/>
              <a:t>.</a:t>
            </a:r>
          </a:p>
        </p:txBody>
      </p:sp>
      <p:sp>
        <p:nvSpPr>
          <p:cNvPr id="11" name="Content Placeholder 2"/>
          <p:cNvSpPr txBox="1">
            <a:spLocks/>
          </p:cNvSpPr>
          <p:nvPr/>
        </p:nvSpPr>
        <p:spPr>
          <a:xfrm>
            <a:off x="-1" y="4313424"/>
            <a:ext cx="2299447"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OTB</a:t>
            </a:r>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18699" y="1918158"/>
            <a:ext cx="2972266" cy="2664165"/>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xmlns="" val="0"/>
              </a:ext>
            </a:extLst>
          </a:blip>
          <a:srcRect l="2342" t="16465" r="11463" b="20875"/>
          <a:stretch/>
        </p:blipFill>
        <p:spPr>
          <a:xfrm>
            <a:off x="8485095" y="2077583"/>
            <a:ext cx="2783541" cy="2023530"/>
          </a:xfrm>
          <a:prstGeom prst="rect">
            <a:avLst/>
          </a:prstGeom>
        </p:spPr>
      </p:pic>
      <p:pic>
        <p:nvPicPr>
          <p:cNvPr id="13" name="Picture 12"/>
          <p:cNvPicPr/>
          <p:nvPr/>
        </p:nvPicPr>
        <p:blipFill rotWithShape="1">
          <a:blip r:embed="rId4">
            <a:extLst>
              <a:ext uri="{28A0092B-C50C-407E-A947-70E740481C1C}">
                <a14:useLocalDpi xmlns:a14="http://schemas.microsoft.com/office/drawing/2010/main" xmlns="" val="0"/>
              </a:ext>
            </a:extLst>
          </a:blip>
          <a:srcRect t="13193" b="18462"/>
          <a:stretch/>
        </p:blipFill>
        <p:spPr>
          <a:xfrm>
            <a:off x="5286247" y="4853336"/>
            <a:ext cx="5323018" cy="1760574"/>
          </a:xfrm>
          <a:prstGeom prst="rect">
            <a:avLst/>
          </a:prstGeom>
        </p:spPr>
      </p:pic>
      <p:sp>
        <p:nvSpPr>
          <p:cNvPr id="14"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Tree>
    <p:extLst>
      <p:ext uri="{BB962C8B-B14F-4D97-AF65-F5344CB8AC3E}">
        <p14:creationId xmlns:p14="http://schemas.microsoft.com/office/powerpoint/2010/main" xmlns="" val="331669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4061012" cy="540204"/>
          </a:xfrm>
          <a:solidFill>
            <a:srgbClr val="002060"/>
          </a:solidFill>
        </p:spPr>
        <p:txBody>
          <a:bodyPr/>
          <a:lstStyle/>
          <a:p>
            <a:pPr marL="0" indent="0">
              <a:buNone/>
            </a:pPr>
            <a:r>
              <a:rPr lang="id-ID">
                <a:solidFill>
                  <a:srgbClr val="FFFF00"/>
                </a:solidFill>
              </a:rPr>
              <a:t>Joint Box/Joint Closure</a:t>
            </a:r>
          </a:p>
        </p:txBody>
      </p:sp>
      <p:sp>
        <p:nvSpPr>
          <p:cNvPr id="6" name="TextBox 5"/>
          <p:cNvSpPr txBox="1"/>
          <p:nvPr/>
        </p:nvSpPr>
        <p:spPr>
          <a:xfrm>
            <a:off x="259763" y="2581519"/>
            <a:ext cx="4473601" cy="1015659"/>
          </a:xfrm>
          <a:prstGeom prst="rect">
            <a:avLst/>
          </a:prstGeom>
          <a:noFill/>
        </p:spPr>
        <p:txBody>
          <a:bodyPr wrap="square" lIns="91436" tIns="45718" rIns="91436" bIns="45718" rtlCol="0">
            <a:spAutoFit/>
          </a:bodyPr>
          <a:lstStyle/>
          <a:p>
            <a:pPr algn="just"/>
            <a:r>
              <a:rPr lang="id-ID" sz="2000"/>
              <a:t>tempat sambungan / titik terminasi 2 atau lebih kabel </a:t>
            </a:r>
            <a:r>
              <a:rPr lang="id-ID" sz="2000" i="1"/>
              <a:t>fiber optic. </a:t>
            </a:r>
            <a:r>
              <a:rPr lang="id-ID" sz="2000"/>
              <a:t>D</a:t>
            </a:r>
            <a:r>
              <a:rPr lang="en-US" sz="2000"/>
              <a:t>imana biasanya di pasangkan di luar (outdoor)</a:t>
            </a:r>
            <a:r>
              <a:rPr lang="id-ID" sz="2000"/>
              <a:t>.</a:t>
            </a:r>
          </a:p>
        </p:txBody>
      </p:sp>
      <p:sp>
        <p:nvSpPr>
          <p:cNvPr id="9" name="TextBox 8"/>
          <p:cNvSpPr txBox="1"/>
          <p:nvPr/>
        </p:nvSpPr>
        <p:spPr>
          <a:xfrm>
            <a:off x="259764" y="4916000"/>
            <a:ext cx="4473600" cy="1323435"/>
          </a:xfrm>
          <a:prstGeom prst="rect">
            <a:avLst/>
          </a:prstGeom>
          <a:noFill/>
        </p:spPr>
        <p:txBody>
          <a:bodyPr wrap="square" lIns="91436" tIns="45718" rIns="91436" bIns="45718" rtlCol="0">
            <a:spAutoFit/>
          </a:bodyPr>
          <a:lstStyle/>
          <a:p>
            <a:pPr algn="just"/>
            <a:r>
              <a:rPr lang="en-US" sz="2000" i="1"/>
              <a:t>Optical Termination Box (OTB) </a:t>
            </a:r>
            <a:r>
              <a:rPr lang="en-US" sz="2000"/>
              <a:t>adalah </a:t>
            </a:r>
            <a:r>
              <a:rPr lang="id-ID" sz="2000"/>
              <a:t>titik terminasi kabel serat optik </a:t>
            </a:r>
            <a:r>
              <a:rPr lang="id-ID" sz="2000" i="1"/>
              <a:t>outdoor</a:t>
            </a:r>
            <a:r>
              <a:rPr lang="id-ID" sz="2000"/>
              <a:t> dengan kabel serat optik </a:t>
            </a:r>
            <a:r>
              <a:rPr lang="id-ID" sz="2000" i="1"/>
              <a:t>indoor</a:t>
            </a:r>
            <a:r>
              <a:rPr lang="id-ID" sz="2000"/>
              <a:t>.</a:t>
            </a:r>
          </a:p>
        </p:txBody>
      </p:sp>
      <p:sp>
        <p:nvSpPr>
          <p:cNvPr id="11" name="Content Placeholder 2"/>
          <p:cNvSpPr txBox="1">
            <a:spLocks/>
          </p:cNvSpPr>
          <p:nvPr/>
        </p:nvSpPr>
        <p:spPr>
          <a:xfrm>
            <a:off x="-1" y="4313424"/>
            <a:ext cx="2299447"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OTB</a:t>
            </a:r>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18699" y="1918158"/>
            <a:ext cx="2972266" cy="2664165"/>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xmlns="" val="0"/>
              </a:ext>
            </a:extLst>
          </a:blip>
          <a:srcRect l="2342" t="16465" r="11463" b="20875"/>
          <a:stretch/>
        </p:blipFill>
        <p:spPr>
          <a:xfrm>
            <a:off x="8485095" y="2077583"/>
            <a:ext cx="2783541" cy="2023530"/>
          </a:xfrm>
          <a:prstGeom prst="rect">
            <a:avLst/>
          </a:prstGeom>
        </p:spPr>
      </p:pic>
      <p:pic>
        <p:nvPicPr>
          <p:cNvPr id="13" name="Picture 12"/>
          <p:cNvPicPr/>
          <p:nvPr/>
        </p:nvPicPr>
        <p:blipFill rotWithShape="1">
          <a:blip r:embed="rId4">
            <a:extLst>
              <a:ext uri="{28A0092B-C50C-407E-A947-70E740481C1C}">
                <a14:useLocalDpi xmlns:a14="http://schemas.microsoft.com/office/drawing/2010/main" xmlns="" val="0"/>
              </a:ext>
            </a:extLst>
          </a:blip>
          <a:srcRect t="13193" b="18462"/>
          <a:stretch/>
        </p:blipFill>
        <p:spPr>
          <a:xfrm>
            <a:off x="5286247" y="4853336"/>
            <a:ext cx="5323018" cy="1760574"/>
          </a:xfrm>
          <a:prstGeom prst="rect">
            <a:avLst/>
          </a:prstGeom>
        </p:spPr>
      </p:pic>
      <p:sp>
        <p:nvSpPr>
          <p:cNvPr id="14"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Tree>
    <p:extLst>
      <p:ext uri="{BB962C8B-B14F-4D97-AF65-F5344CB8AC3E}">
        <p14:creationId xmlns:p14="http://schemas.microsoft.com/office/powerpoint/2010/main" xmlns="" val="63816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2299447" cy="540204"/>
          </a:xfrm>
          <a:solidFill>
            <a:srgbClr val="002060"/>
          </a:solidFill>
        </p:spPr>
        <p:txBody>
          <a:bodyPr/>
          <a:lstStyle/>
          <a:p>
            <a:pPr marL="0" indent="0">
              <a:buNone/>
            </a:pPr>
            <a:r>
              <a:rPr lang="id-ID">
                <a:solidFill>
                  <a:srgbClr val="FFFF00"/>
                </a:solidFill>
              </a:rPr>
              <a:t>Fusion Splicer</a:t>
            </a:r>
          </a:p>
        </p:txBody>
      </p:sp>
      <p:sp>
        <p:nvSpPr>
          <p:cNvPr id="6" name="TextBox 5"/>
          <p:cNvSpPr txBox="1"/>
          <p:nvPr/>
        </p:nvSpPr>
        <p:spPr>
          <a:xfrm>
            <a:off x="259764" y="2458362"/>
            <a:ext cx="6235165" cy="2554541"/>
          </a:xfrm>
          <a:prstGeom prst="rect">
            <a:avLst/>
          </a:prstGeom>
          <a:noFill/>
        </p:spPr>
        <p:txBody>
          <a:bodyPr wrap="square" lIns="91436" tIns="45718" rIns="91436" bIns="45718" rtlCol="0">
            <a:spAutoFit/>
          </a:bodyPr>
          <a:lstStyle/>
          <a:p>
            <a:pPr algn="just" fontAlgn="base"/>
            <a:r>
              <a:rPr lang="id-ID" sz="2000"/>
              <a:t>alat untuk menyambungkan serat optik ini merupakan salah satu alat yang digunakan untuk menyambungkan sebuah core serat optik, dimana serat tersebut terbuat / berbasis kaca, dan mengimplementasikan suatu daya listrik yang telah dirubah menjadi sebuah media sinar berbentuk laser. Sinar laser tersebut berfungsi untuk memanasi kaca yang terputus pada core sehingga bisa tersambung kembali dengan baik</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Alat Kerja Fiber Optic</a:t>
            </a:r>
          </a:p>
        </p:txBody>
      </p:sp>
      <p:sp>
        <p:nvSpPr>
          <p:cNvPr id="9" name="TextBox 8"/>
          <p:cNvSpPr txBox="1"/>
          <p:nvPr/>
        </p:nvSpPr>
        <p:spPr>
          <a:xfrm>
            <a:off x="259763" y="5693031"/>
            <a:ext cx="6235165" cy="707882"/>
          </a:xfrm>
          <a:prstGeom prst="rect">
            <a:avLst/>
          </a:prstGeom>
          <a:noFill/>
        </p:spPr>
        <p:txBody>
          <a:bodyPr wrap="square" lIns="91436" tIns="45718" rIns="91436" bIns="45718" rtlCol="0">
            <a:spAutoFit/>
          </a:bodyPr>
          <a:lstStyle/>
          <a:p>
            <a:pPr algn="just"/>
            <a:r>
              <a:rPr lang="id-ID" sz="2000"/>
              <a:t>ini berfungsi sebagai media untuk memotong dan mengupas kulit  dan daging kabel.</a:t>
            </a:r>
          </a:p>
        </p:txBody>
      </p:sp>
      <p:sp>
        <p:nvSpPr>
          <p:cNvPr id="11" name="Content Placeholder 2"/>
          <p:cNvSpPr txBox="1">
            <a:spLocks/>
          </p:cNvSpPr>
          <p:nvPr/>
        </p:nvSpPr>
        <p:spPr>
          <a:xfrm>
            <a:off x="0" y="5152827"/>
            <a:ext cx="2299447"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Stripper</a:t>
            </a:r>
          </a:p>
        </p:txBody>
      </p:sp>
      <p:pic>
        <p:nvPicPr>
          <p:cNvPr id="14"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15199" y="2292215"/>
            <a:ext cx="2420471" cy="2720688"/>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315199" y="5136530"/>
            <a:ext cx="2980979" cy="1456182"/>
          </a:xfrm>
          <a:prstGeom prst="rect">
            <a:avLst/>
          </a:prstGeom>
        </p:spPr>
      </p:pic>
    </p:spTree>
    <p:extLst>
      <p:ext uri="{BB962C8B-B14F-4D97-AF65-F5344CB8AC3E}">
        <p14:creationId xmlns:p14="http://schemas.microsoft.com/office/powerpoint/2010/main" xmlns="" val="301559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204158"/>
            <a:ext cx="2716306" cy="540204"/>
          </a:xfrm>
          <a:solidFill>
            <a:srgbClr val="002060"/>
          </a:solidFill>
        </p:spPr>
        <p:txBody>
          <a:bodyPr/>
          <a:lstStyle/>
          <a:p>
            <a:pPr marL="0" indent="0">
              <a:buNone/>
            </a:pPr>
            <a:r>
              <a:rPr lang="id-ID">
                <a:solidFill>
                  <a:srgbClr val="FFFF00"/>
                </a:solidFill>
              </a:rPr>
              <a:t>Cleaver</a:t>
            </a:r>
          </a:p>
        </p:txBody>
      </p:sp>
      <p:sp>
        <p:nvSpPr>
          <p:cNvPr id="6" name="TextBox 5"/>
          <p:cNvSpPr txBox="1"/>
          <p:nvPr/>
        </p:nvSpPr>
        <p:spPr>
          <a:xfrm>
            <a:off x="313513" y="4744362"/>
            <a:ext cx="6235165" cy="707882"/>
          </a:xfrm>
          <a:prstGeom prst="rect">
            <a:avLst/>
          </a:prstGeom>
          <a:noFill/>
        </p:spPr>
        <p:txBody>
          <a:bodyPr wrap="square" lIns="91436" tIns="45718" rIns="91436" bIns="45718" rtlCol="0">
            <a:spAutoFit/>
          </a:bodyPr>
          <a:lstStyle/>
          <a:p>
            <a:pPr algn="just" fontAlgn="base"/>
            <a:r>
              <a:rPr lang="id-ID" sz="2000"/>
              <a:t>mempunyai fungsi untuk memotong core yang kulit kabel optic-nya sudah dikupas</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Alat Kerja Fiber Optic</a:t>
            </a:r>
          </a:p>
        </p:txBody>
      </p:sp>
      <p:sp>
        <p:nvSpPr>
          <p:cNvPr id="9" name="TextBox 8"/>
          <p:cNvSpPr txBox="1"/>
          <p:nvPr/>
        </p:nvSpPr>
        <p:spPr>
          <a:xfrm>
            <a:off x="259763" y="2734076"/>
            <a:ext cx="6369637" cy="707882"/>
          </a:xfrm>
          <a:prstGeom prst="rect">
            <a:avLst/>
          </a:prstGeom>
          <a:noFill/>
        </p:spPr>
        <p:txBody>
          <a:bodyPr wrap="square" lIns="91436" tIns="45718" rIns="91436" bIns="45718" rtlCol="0">
            <a:spAutoFit/>
          </a:bodyPr>
          <a:lstStyle/>
          <a:p>
            <a:pPr algn="just"/>
            <a:r>
              <a:rPr lang="en-US" sz="2000"/>
              <a:t>protector yang digunakan untuk melindungi core hasil splicing. Tujuan nya agar core hasil splicing tidak patah</a:t>
            </a:r>
            <a:r>
              <a:rPr lang="id-ID" sz="2000"/>
              <a:t>.</a:t>
            </a:r>
          </a:p>
        </p:txBody>
      </p:sp>
      <p:sp>
        <p:nvSpPr>
          <p:cNvPr id="11" name="Content Placeholder 2"/>
          <p:cNvSpPr txBox="1">
            <a:spLocks/>
          </p:cNvSpPr>
          <p:nvPr/>
        </p:nvSpPr>
        <p:spPr>
          <a:xfrm>
            <a:off x="0" y="2193872"/>
            <a:ext cx="2716306"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Protector Sleeve</a:t>
            </a:r>
          </a:p>
        </p:txBody>
      </p:sp>
      <p:pic>
        <p:nvPicPr>
          <p:cNvPr id="10" name="Picture 9"/>
          <p:cNvPicPr/>
          <p:nvPr/>
        </p:nvPicPr>
        <p:blipFill>
          <a:blip r:embed="rId2">
            <a:extLst>
              <a:ext uri="{28A0092B-C50C-407E-A947-70E740481C1C}">
                <a14:useLocalDpi xmlns:a14="http://schemas.microsoft.com/office/drawing/2010/main" xmlns="" val="0"/>
              </a:ext>
            </a:extLst>
          </a:blip>
          <a:stretch>
            <a:fillRect/>
          </a:stretch>
        </p:blipFill>
        <p:spPr>
          <a:xfrm>
            <a:off x="7570654" y="4204158"/>
            <a:ext cx="3285932" cy="2550051"/>
          </a:xfrm>
          <a:prstGeom prst="rect">
            <a:avLst/>
          </a:prstGeom>
        </p:spPr>
      </p:pic>
      <p:pic>
        <p:nvPicPr>
          <p:cNvPr id="12" name="Picture 11"/>
          <p:cNvPicPr/>
          <p:nvPr/>
        </p:nvPicPr>
        <p:blipFill rotWithShape="1">
          <a:blip r:embed="rId3" cstate="print">
            <a:extLst>
              <a:ext uri="{28A0092B-C50C-407E-A947-70E740481C1C}">
                <a14:useLocalDpi xmlns:a14="http://schemas.microsoft.com/office/drawing/2010/main" xmlns="" val="0"/>
              </a:ext>
            </a:extLst>
          </a:blip>
          <a:srcRect t="13027" b="14427"/>
          <a:stretch/>
        </p:blipFill>
        <p:spPr>
          <a:xfrm>
            <a:off x="7570654" y="1913086"/>
            <a:ext cx="3265251" cy="1892432"/>
          </a:xfrm>
          <a:prstGeom prst="rect">
            <a:avLst/>
          </a:prstGeom>
        </p:spPr>
      </p:pic>
    </p:spTree>
    <p:extLst>
      <p:ext uri="{BB962C8B-B14F-4D97-AF65-F5344CB8AC3E}">
        <p14:creationId xmlns:p14="http://schemas.microsoft.com/office/powerpoint/2010/main" xmlns="" val="68262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21007"/>
            <a:ext cx="5513294" cy="540204"/>
          </a:xfrm>
          <a:solidFill>
            <a:srgbClr val="002060"/>
          </a:solidFill>
        </p:spPr>
        <p:txBody>
          <a:bodyPr/>
          <a:lstStyle/>
          <a:p>
            <a:pPr marL="0" indent="0">
              <a:buNone/>
            </a:pPr>
            <a:r>
              <a:rPr lang="id-ID">
                <a:solidFill>
                  <a:srgbClr val="FFFF00"/>
                </a:solidFill>
              </a:rPr>
              <a:t>Optical Domain Reflectometer/OTDR</a:t>
            </a:r>
          </a:p>
        </p:txBody>
      </p:sp>
      <p:sp>
        <p:nvSpPr>
          <p:cNvPr id="6" name="TextBox 5"/>
          <p:cNvSpPr txBox="1"/>
          <p:nvPr/>
        </p:nvSpPr>
        <p:spPr>
          <a:xfrm>
            <a:off x="313512" y="4432481"/>
            <a:ext cx="7122711" cy="2031321"/>
          </a:xfrm>
          <a:prstGeom prst="rect">
            <a:avLst/>
          </a:prstGeom>
          <a:noFill/>
        </p:spPr>
        <p:txBody>
          <a:bodyPr wrap="square" lIns="91436" tIns="45718" rIns="91436" bIns="45718" rtlCol="0">
            <a:spAutoFit/>
          </a:bodyPr>
          <a:lstStyle/>
          <a:p>
            <a:pPr algn="just">
              <a:lnSpc>
                <a:spcPct val="90000"/>
              </a:lnSpc>
            </a:pPr>
            <a:r>
              <a:rPr lang="en-US" sz="2000"/>
              <a:t>merupakan salah satu peralatan utama baik untuk instalasi maupun pemeliharaan link serat optik</a:t>
            </a:r>
            <a:r>
              <a:rPr lang="id-ID" sz="2000"/>
              <a:t> </a:t>
            </a:r>
            <a:r>
              <a:rPr lang="en-US" sz="2000"/>
              <a:t>dipakai untuk mendapatkan gambaran visual dari redaman serat optik sepanjang sebuah link yang diplot pada sebuah layar dengan jarak digambarkan pada sumbu X dan redaman pada sumbu Y.</a:t>
            </a:r>
            <a:r>
              <a:rPr lang="id-ID" sz="2000"/>
              <a:t> </a:t>
            </a:r>
            <a:r>
              <a:rPr lang="en-US" sz="2000"/>
              <a:t>Informasi mengenai redaman serat, loss sambungan, loss konektor dan lokasi gangguan serta loss antara dua titik dapat ditentukan dari display ini</a:t>
            </a:r>
            <a:r>
              <a:rPr lang="id-ID" sz="2000"/>
              <a:t>. </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Alat Kerja Fiber Optic</a:t>
            </a:r>
          </a:p>
        </p:txBody>
      </p:sp>
      <p:sp>
        <p:nvSpPr>
          <p:cNvPr id="9" name="TextBox 8"/>
          <p:cNvSpPr txBox="1"/>
          <p:nvPr/>
        </p:nvSpPr>
        <p:spPr>
          <a:xfrm>
            <a:off x="259763" y="2734076"/>
            <a:ext cx="8628743" cy="1015659"/>
          </a:xfrm>
          <a:prstGeom prst="rect">
            <a:avLst/>
          </a:prstGeom>
          <a:noFill/>
        </p:spPr>
        <p:txBody>
          <a:bodyPr wrap="square" lIns="91436" tIns="45718" rIns="91436" bIns="45718" rtlCol="0">
            <a:spAutoFit/>
          </a:bodyPr>
          <a:lstStyle/>
          <a:p>
            <a:pPr algn="just"/>
            <a:r>
              <a:rPr lang="id-ID" sz="2000"/>
              <a:t>Memiliki fungsi untuk mengetahui seberapa kuat daya dari signal cahaya yang sudah masuk, OPM ini juga mempunyai interface FC yang langsung berhubungan dengan pathcore FC.</a:t>
            </a:r>
          </a:p>
        </p:txBody>
      </p:sp>
      <p:sp>
        <p:nvSpPr>
          <p:cNvPr id="11" name="Content Placeholder 2"/>
          <p:cNvSpPr txBox="1">
            <a:spLocks/>
          </p:cNvSpPr>
          <p:nvPr/>
        </p:nvSpPr>
        <p:spPr>
          <a:xfrm>
            <a:off x="0" y="2193872"/>
            <a:ext cx="55132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Power Meter/OPM</a:t>
            </a:r>
          </a:p>
        </p:txBody>
      </p:sp>
      <p:pic>
        <p:nvPicPr>
          <p:cNvPr id="14" name="Picture 13"/>
          <p:cNvPicPr>
            <a:picLocks noChangeAspect="1"/>
          </p:cNvPicPr>
          <p:nvPr/>
        </p:nvPicPr>
        <p:blipFill rotWithShape="1">
          <a:blip r:embed="rId2">
            <a:extLst>
              <a:ext uri="{28A0092B-C50C-407E-A947-70E740481C1C}">
                <a14:useLocalDpi xmlns:a14="http://schemas.microsoft.com/office/drawing/2010/main" xmlns="" val="0"/>
              </a:ext>
            </a:extLst>
          </a:blip>
          <a:srcRect l="8831" r="13005" b="5180"/>
          <a:stretch/>
        </p:blipFill>
        <p:spPr>
          <a:xfrm rot="2236723">
            <a:off x="9370814" y="1753192"/>
            <a:ext cx="2206183" cy="2336733"/>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36323" y="4519361"/>
            <a:ext cx="2954367" cy="1857559"/>
          </a:xfrm>
          <a:prstGeom prst="rect">
            <a:avLst/>
          </a:prstGeom>
        </p:spPr>
      </p:pic>
    </p:spTree>
    <p:extLst>
      <p:ext uri="{BB962C8B-B14F-4D97-AF65-F5344CB8AC3E}">
        <p14:creationId xmlns:p14="http://schemas.microsoft.com/office/powerpoint/2010/main" xmlns="" val="398799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2301367" y="3051005"/>
            <a:ext cx="7460343" cy="919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a:solidFill>
                  <a:srgbClr val="002060"/>
                </a:solidFill>
                <a:effectLst>
                  <a:outerShdw blurRad="38100" dist="38100" dir="2700000" algn="tl">
                    <a:srgbClr val="000000">
                      <a:alpha val="43137"/>
                    </a:srgbClr>
                  </a:outerShdw>
                </a:effectLst>
              </a:rPr>
              <a:t>Pengenalan Fiber Optic</a:t>
            </a:r>
          </a:p>
        </p:txBody>
      </p:sp>
    </p:spTree>
    <p:extLst>
      <p:ext uri="{BB962C8B-B14F-4D97-AF65-F5344CB8AC3E}">
        <p14:creationId xmlns:p14="http://schemas.microsoft.com/office/powerpoint/2010/main" xmlns="" val="1961887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21007"/>
            <a:ext cx="4141694" cy="540204"/>
          </a:xfrm>
          <a:solidFill>
            <a:srgbClr val="002060"/>
          </a:solidFill>
        </p:spPr>
        <p:txBody>
          <a:bodyPr/>
          <a:lstStyle/>
          <a:p>
            <a:pPr marL="0" indent="0">
              <a:buNone/>
            </a:pPr>
            <a:r>
              <a:rPr lang="id-ID">
                <a:solidFill>
                  <a:srgbClr val="FFFF00"/>
                </a:solidFill>
              </a:rPr>
              <a:t>Visual Fault Locator/VFL</a:t>
            </a:r>
          </a:p>
        </p:txBody>
      </p:sp>
      <p:sp>
        <p:nvSpPr>
          <p:cNvPr id="6" name="TextBox 5"/>
          <p:cNvSpPr txBox="1"/>
          <p:nvPr/>
        </p:nvSpPr>
        <p:spPr>
          <a:xfrm>
            <a:off x="313512" y="4432481"/>
            <a:ext cx="7122711" cy="1477323"/>
          </a:xfrm>
          <a:prstGeom prst="rect">
            <a:avLst/>
          </a:prstGeom>
          <a:noFill/>
        </p:spPr>
        <p:txBody>
          <a:bodyPr wrap="square" lIns="91436" tIns="45718" rIns="91436" bIns="45718" rtlCol="0">
            <a:spAutoFit/>
          </a:bodyPr>
          <a:lstStyle/>
          <a:p>
            <a:pPr algn="just">
              <a:lnSpc>
                <a:spcPct val="90000"/>
              </a:lnSpc>
            </a:pPr>
            <a:r>
              <a:rPr lang="id-ID" sz="2000"/>
              <a:t>Alat ini sering disebut juga Laser fiber optic atau senter fiber optic. Fungsinya untuk melakukan pengetesan pada core fiber optic. Laser akan mengikuti serat Optik pada Kabel Fiber Optik dari POP Sampai Ke User (end to end) , bila core tidak bermasalah laser akan sampai pada titik tujuan. </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Alat Kerja Fiber Optic</a:t>
            </a:r>
          </a:p>
        </p:txBody>
      </p:sp>
      <p:sp>
        <p:nvSpPr>
          <p:cNvPr id="9" name="TextBox 8"/>
          <p:cNvSpPr txBox="1"/>
          <p:nvPr/>
        </p:nvSpPr>
        <p:spPr>
          <a:xfrm>
            <a:off x="259763" y="2734076"/>
            <a:ext cx="8628743" cy="707882"/>
          </a:xfrm>
          <a:prstGeom prst="rect">
            <a:avLst/>
          </a:prstGeom>
          <a:noFill/>
        </p:spPr>
        <p:txBody>
          <a:bodyPr wrap="square" lIns="91436" tIns="45718" rIns="91436" bIns="45718" rtlCol="0">
            <a:spAutoFit/>
          </a:bodyPr>
          <a:lstStyle/>
          <a:p>
            <a:pPr algn="just"/>
            <a:r>
              <a:rPr lang="id-ID" sz="2000"/>
              <a:t>Alat untuk mengetahui arah signal dengan penunjuk arah dan besar daya yang di laluinya.</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Fiber Identifier/OFI</a:t>
            </a:r>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xmlns="" val="0"/>
              </a:ext>
            </a:extLst>
          </a:blip>
          <a:srcRect l="8524" r="20710"/>
          <a:stretch/>
        </p:blipFill>
        <p:spPr>
          <a:xfrm>
            <a:off x="9113506" y="2096153"/>
            <a:ext cx="1558714" cy="1974199"/>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xmlns="" val="0"/>
              </a:ext>
            </a:extLst>
          </a:blip>
          <a:srcRect r="3157"/>
          <a:stretch/>
        </p:blipFill>
        <p:spPr>
          <a:xfrm rot="939022">
            <a:off x="8339498" y="4366879"/>
            <a:ext cx="2276783" cy="1690136"/>
          </a:xfrm>
          <a:prstGeom prst="rect">
            <a:avLst/>
          </a:prstGeom>
        </p:spPr>
      </p:pic>
    </p:spTree>
    <p:extLst>
      <p:ext uri="{BB962C8B-B14F-4D97-AF65-F5344CB8AC3E}">
        <p14:creationId xmlns:p14="http://schemas.microsoft.com/office/powerpoint/2010/main" xmlns="" val="210341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6167931" cy="3170095"/>
          </a:xfrm>
          <a:prstGeom prst="rect">
            <a:avLst/>
          </a:prstGeom>
          <a:noFill/>
        </p:spPr>
        <p:txBody>
          <a:bodyPr wrap="square" lIns="91436" tIns="45718" rIns="91436" bIns="45718" rtlCol="0">
            <a:spAutoFit/>
          </a:bodyPr>
          <a:lstStyle/>
          <a:p>
            <a:pPr algn="just"/>
            <a:r>
              <a:rPr lang="id-ID" sz="2000"/>
              <a:t>Jenis switch yang memiliki fitur-fitur yang handal yang mampu mendukung kinerja switch dalam jaringan network komputer dan dilengkapi dengan fitur popular yakni fitur Virtual LAN atau VLAN yang membuat switch ini dapat terhubung pada segment LAN secara bersamaan yang dapat dipakai lebih dari 1 LAN dan fiur monitoring yang fungsinya dapat melakukan konfigurasi IP address bahkan juga dapat melakukan pengecekan transfer data melalui IP address, atau melakui protocol SNMP atau program monitoring lainnya</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Managed Switch</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94127" y="2872348"/>
            <a:ext cx="4762500" cy="2162175"/>
          </a:xfrm>
          <a:prstGeom prst="rect">
            <a:avLst/>
          </a:prstGeom>
        </p:spPr>
      </p:pic>
    </p:spTree>
    <p:extLst>
      <p:ext uri="{BB962C8B-B14F-4D97-AF65-F5344CB8AC3E}">
        <p14:creationId xmlns:p14="http://schemas.microsoft.com/office/powerpoint/2010/main" xmlns="" val="330096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6167931" cy="3477871"/>
          </a:xfrm>
          <a:prstGeom prst="rect">
            <a:avLst/>
          </a:prstGeom>
          <a:noFill/>
        </p:spPr>
        <p:txBody>
          <a:bodyPr wrap="square" lIns="91436" tIns="45718" rIns="91436" bIns="45718" rtlCol="0">
            <a:spAutoFit/>
          </a:bodyPr>
          <a:lstStyle/>
          <a:p>
            <a:pPr algn="just"/>
            <a:r>
              <a:rPr lang="id-ID" sz="2000"/>
              <a:t>Perangkat jaringan yang dapat menghubungkan dua jenis jaringan berbeda melalui media seperti twisted pair dengan kabel fiber optic. Terdapat dua jenis media converter berdasarkan jenis kabel fiber optic yaitu :</a:t>
            </a:r>
          </a:p>
          <a:p>
            <a:pPr marL="342900" indent="-342900" algn="just">
              <a:buFont typeface="Arial" panose="020B0604020202020204" pitchFamily="34" charset="0"/>
              <a:buChar char="•"/>
            </a:pPr>
            <a:r>
              <a:rPr lang="id-ID" sz="2000"/>
              <a:t>Single Mode, memiliki kemampuan jarak tempuh sampai dengan 100 KM dengan panjang gelombang 1550 nm dan core 9/125 micron</a:t>
            </a:r>
          </a:p>
          <a:p>
            <a:pPr marL="342900" indent="-342900" algn="just">
              <a:buFont typeface="Arial" panose="020B0604020202020204" pitchFamily="34" charset="0"/>
              <a:buChar char="•"/>
            </a:pPr>
            <a:r>
              <a:rPr lang="id-ID" sz="2000"/>
              <a:t>Multimode, memiliki kemampuan jarak tempuh yang terbatas maksimal 550 meter dengan panjang gelombang 1300 nanometer dan core 50/125 micron, biasanya digunakan untuk jaringan lokal</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Media Converter</a:t>
            </a:r>
          </a:p>
        </p:txBody>
      </p:sp>
      <p:pic>
        <p:nvPicPr>
          <p:cNvPr id="6" name="Picture 5"/>
          <p:cNvPicPr>
            <a:picLocks noChangeAspect="1"/>
          </p:cNvPicPr>
          <p:nvPr/>
        </p:nvPicPr>
        <p:blipFill rotWithShape="1">
          <a:blip r:embed="rId2">
            <a:extLst>
              <a:ext uri="{28A0092B-C50C-407E-A947-70E740481C1C}">
                <a14:useLocalDpi xmlns:a14="http://schemas.microsoft.com/office/drawing/2010/main" xmlns="" val="0"/>
              </a:ext>
            </a:extLst>
          </a:blip>
          <a:srcRect l="9374" t="4902" r="6448" b="7756"/>
          <a:stretch/>
        </p:blipFill>
        <p:spPr>
          <a:xfrm>
            <a:off x="7087340" y="2734076"/>
            <a:ext cx="3902661" cy="3037034"/>
          </a:xfrm>
          <a:prstGeom prst="rect">
            <a:avLst/>
          </a:prstGeom>
        </p:spPr>
      </p:pic>
    </p:spTree>
    <p:extLst>
      <p:ext uri="{BB962C8B-B14F-4D97-AF65-F5344CB8AC3E}">
        <p14:creationId xmlns:p14="http://schemas.microsoft.com/office/powerpoint/2010/main" xmlns="" val="120270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dissolv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5334213" cy="3785648"/>
          </a:xfrm>
          <a:prstGeom prst="rect">
            <a:avLst/>
          </a:prstGeom>
          <a:noFill/>
        </p:spPr>
        <p:txBody>
          <a:bodyPr wrap="square" lIns="91436" tIns="45718" rIns="91436" bIns="45718" rtlCol="0">
            <a:spAutoFit/>
          </a:bodyPr>
          <a:lstStyle/>
          <a:p>
            <a:pPr algn="just"/>
            <a:r>
              <a:rPr lang="id-ID" sz="2000"/>
              <a:t>Menyediakan </a:t>
            </a:r>
            <a:r>
              <a:rPr lang="id-ID" sz="2000" i="1"/>
              <a:t>interface </a:t>
            </a:r>
            <a:r>
              <a:rPr lang="id-ID" sz="2000"/>
              <a:t>antara jaringan optik dengan pelanggan. Sinyal optik yang ditransmisikan melalui ODN diubah oleh ONU menjadi sinyal elektrik yang diperlukan untuk </a:t>
            </a:r>
            <a:r>
              <a:rPr lang="id-ID" sz="2000" i="1"/>
              <a:t>service </a:t>
            </a:r>
            <a:r>
              <a:rPr lang="id-ID" sz="2000"/>
              <a:t>pelanggan. Pada arsitektur FTTx, ONU diletakkan di sisi pelanggan. Memilik beberapa fungsi yaitu :</a:t>
            </a:r>
          </a:p>
          <a:p>
            <a:pPr marL="342900" indent="-342900" algn="just">
              <a:buFont typeface="Arial" panose="020B0604020202020204" pitchFamily="34" charset="0"/>
              <a:buChar char="•"/>
            </a:pPr>
            <a:r>
              <a:rPr lang="id-ID" sz="2000"/>
              <a:t>Konversi layanan sinyal optik menjadi sinyal elektrik</a:t>
            </a:r>
          </a:p>
          <a:p>
            <a:pPr marL="342900" indent="-342900" algn="just">
              <a:buFont typeface="Arial" panose="020B0604020202020204" pitchFamily="34" charset="0"/>
              <a:buChar char="•"/>
            </a:pPr>
            <a:r>
              <a:rPr lang="id-ID" sz="2000"/>
              <a:t>Sebagai alat demultiplexer layanan</a:t>
            </a:r>
          </a:p>
          <a:p>
            <a:pPr marL="342900" indent="-342900" algn="just">
              <a:buFont typeface="Arial" panose="020B0604020202020204" pitchFamily="34" charset="0"/>
              <a:buChar char="•"/>
            </a:pPr>
            <a:r>
              <a:rPr lang="id-ID" sz="2000"/>
              <a:t>Output dapat berupa voice, video dan data internet</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Network Unit/ONU</a:t>
            </a: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xmlns="" val="0"/>
              </a:ext>
            </a:extLst>
          </a:blip>
          <a:srcRect l="13425" t="7829" r="21688" b="27020"/>
          <a:stretch/>
        </p:blipFill>
        <p:spPr>
          <a:xfrm>
            <a:off x="6841714" y="2734076"/>
            <a:ext cx="3808357" cy="2549269"/>
          </a:xfrm>
          <a:prstGeom prst="rect">
            <a:avLst/>
          </a:prstGeom>
        </p:spPr>
      </p:pic>
    </p:spTree>
    <p:extLst>
      <p:ext uri="{BB962C8B-B14F-4D97-AF65-F5344CB8AC3E}">
        <p14:creationId xmlns:p14="http://schemas.microsoft.com/office/powerpoint/2010/main" xmlns="" val="334492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dissolv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300104" y="2460712"/>
            <a:ext cx="10914743" cy="3785648"/>
          </a:xfrm>
          <a:prstGeom prst="rect">
            <a:avLst/>
          </a:prstGeom>
          <a:noFill/>
        </p:spPr>
        <p:txBody>
          <a:bodyPr wrap="square" lIns="91436" tIns="45718" rIns="91436" bIns="45718" rtlCol="0">
            <a:spAutoFit/>
          </a:bodyPr>
          <a:lstStyle/>
          <a:p>
            <a:pPr algn="just"/>
            <a:r>
              <a:rPr lang="id-ID" sz="2000"/>
              <a:t>Merupakan jaringan point-to-multipoint berbasis fiber optik yang memiliki elemen pembagi optik (Optical Splitter) yang berfungsi sebagai penyalur data pada beberapa tujuan. Elemen pembagi tersebut bersifat pasif artinya tidak melakukan manipulasi sinyal seperti penguatan sinyal optik terdapat pada OLT. Memiliki karakteristik sebagai berikut : </a:t>
            </a:r>
          </a:p>
          <a:p>
            <a:pPr marL="342900" indent="-342900" algn="just">
              <a:buFont typeface="Arial" panose="020B0604020202020204" pitchFamily="34" charset="0"/>
              <a:buChar char="•"/>
            </a:pPr>
            <a:r>
              <a:rPr lang="id-ID" sz="2000"/>
              <a:t>Teknologi yang digunakan yaitu WDM, </a:t>
            </a:r>
            <a:r>
              <a:rPr lang="id-ID" sz="2000" i="1"/>
              <a:t>wavelength division multiplexer</a:t>
            </a:r>
            <a:r>
              <a:rPr lang="id-ID" sz="2000"/>
              <a:t>, memungkinkan terjadinya berbagai layanan yang menggunakan satu jalur kabel. </a:t>
            </a:r>
          </a:p>
          <a:p>
            <a:pPr marL="342900" indent="-342900" algn="just">
              <a:buFont typeface="Arial" panose="020B0604020202020204" pitchFamily="34" charset="0"/>
              <a:buChar char="•"/>
            </a:pPr>
            <a:r>
              <a:rPr lang="id-ID" sz="2000"/>
              <a:t>Sinyal downstream dan upstream merupakan dua buah sinyal yang memiliki panjang gelombang berbeda dan dilewatkan dalam jalur yang sama. Sinyal tersebut dipisahkan dan digabungkan kembali pada ujung jaringan baik dari provider maupun pelanggan.</a:t>
            </a:r>
          </a:p>
          <a:p>
            <a:pPr marL="342900" indent="-342900" algn="just">
              <a:buFont typeface="Arial" panose="020B0604020202020204" pitchFamily="34" charset="0"/>
              <a:buChar char="•"/>
            </a:pPr>
            <a:r>
              <a:rPr lang="id-ID" sz="2000"/>
              <a:t>Memiliki bandwidth yang tingga dan jarak yang jauh (20 km – 30 km) dan biasa digunakan untuk jaringan metro atau mobile backhaul yaitu koneksi antar core network.</a:t>
            </a:r>
          </a:p>
          <a:p>
            <a:pPr marL="342900" indent="-342900" algn="just">
              <a:buFont typeface="Arial" panose="020B0604020202020204" pitchFamily="34" charset="0"/>
              <a:buChar char="•"/>
            </a:pPr>
            <a:r>
              <a:rPr lang="id-ID" sz="2000"/>
              <a:t>Terdapat dua standar yaitu ITU (GPON) dan IEEE (GE-PON).</a:t>
            </a:r>
          </a:p>
        </p:txBody>
      </p:sp>
      <p:sp>
        <p:nvSpPr>
          <p:cNvPr id="11" name="Content Placeholder 2"/>
          <p:cNvSpPr txBox="1">
            <a:spLocks/>
          </p:cNvSpPr>
          <p:nvPr/>
        </p:nvSpPr>
        <p:spPr>
          <a:xfrm>
            <a:off x="0" y="1920508"/>
            <a:ext cx="4464425"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Passive Optical Network/PON</a:t>
            </a:r>
          </a:p>
        </p:txBody>
      </p:sp>
    </p:spTree>
    <p:extLst>
      <p:ext uri="{BB962C8B-B14F-4D97-AF65-F5344CB8AC3E}">
        <p14:creationId xmlns:p14="http://schemas.microsoft.com/office/powerpoint/2010/main" xmlns="" val="92980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138738" y="2465034"/>
            <a:ext cx="7485744" cy="4093424"/>
          </a:xfrm>
          <a:prstGeom prst="rect">
            <a:avLst/>
          </a:prstGeom>
          <a:noFill/>
        </p:spPr>
        <p:txBody>
          <a:bodyPr wrap="square" lIns="91436" tIns="45718" rIns="91436" bIns="45718" rtlCol="0">
            <a:spAutoFit/>
          </a:bodyPr>
          <a:lstStyle/>
          <a:p>
            <a:pPr algn="just"/>
            <a:r>
              <a:rPr lang="id-ID" sz="2000"/>
              <a:t>Merupakan salah satu teknologi PON yang dikembangkan oleh ITU-T via G.984. Standar G.984 mendukung bit rate yang lebih tinggi, perbaikan keamanan dan pilihan protokol layer 2 (ATM, GEM atau ethernet). Pendistribusian sinyal dari sentral ke end user menggunakan pasif splitter (1:2, 1:4, 1:8, 1:16, 1:32, 1:64). Komponen GPON terdiri dari :</a:t>
            </a:r>
          </a:p>
          <a:p>
            <a:pPr marL="342900" indent="-342900" algn="just">
              <a:buFont typeface="Arial" panose="020B0604020202020204" pitchFamily="34" charset="0"/>
              <a:buChar char="•"/>
            </a:pPr>
            <a:r>
              <a:rPr lang="id-ID" sz="2000"/>
              <a:t>Optical Line Terminal (OLT)</a:t>
            </a:r>
          </a:p>
          <a:p>
            <a:pPr marL="342900" indent="-342900" algn="just">
              <a:buFont typeface="Arial" panose="020B0604020202020204" pitchFamily="34" charset="0"/>
              <a:buChar char="•"/>
            </a:pPr>
            <a:r>
              <a:rPr lang="id-ID" sz="2000"/>
              <a:t>Optical Distribution Network (ODN)</a:t>
            </a:r>
          </a:p>
          <a:p>
            <a:pPr marL="342900" indent="-342900" algn="just">
              <a:buFont typeface="Arial" panose="020B0604020202020204" pitchFamily="34" charset="0"/>
              <a:buChar char="•"/>
            </a:pPr>
            <a:r>
              <a:rPr lang="id-ID" sz="2000"/>
              <a:t>Optical Network Unit (ONU) atau Optical Network Termination (ONT)</a:t>
            </a:r>
          </a:p>
          <a:p>
            <a:pPr marL="342900" indent="-342900" algn="just">
              <a:buFont typeface="Arial" panose="020B0604020202020204" pitchFamily="34" charset="0"/>
              <a:buChar char="•"/>
            </a:pPr>
            <a:r>
              <a:rPr lang="id-ID" sz="2000"/>
              <a:t>Network Management System, perangkat lunak untuk mengontrol dan mengkonfigurasi perangkat GPON. Konfigurasi yang dapat dilakukan yaitu OLT dan ONU/ONT.</a:t>
            </a:r>
          </a:p>
        </p:txBody>
      </p:sp>
      <p:sp>
        <p:nvSpPr>
          <p:cNvPr id="11" name="Content Placeholder 2"/>
          <p:cNvSpPr txBox="1">
            <a:spLocks/>
          </p:cNvSpPr>
          <p:nvPr/>
        </p:nvSpPr>
        <p:spPr>
          <a:xfrm>
            <a:off x="0" y="1920508"/>
            <a:ext cx="5849471"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Gigabit Passive Optical Network/GPON</a:t>
            </a:r>
          </a:p>
        </p:txBody>
      </p:sp>
      <p:pic>
        <p:nvPicPr>
          <p:cNvPr id="2" name="Picture 1"/>
          <p:cNvPicPr>
            <a:picLocks noChangeAspect="1"/>
          </p:cNvPicPr>
          <p:nvPr/>
        </p:nvPicPr>
        <p:blipFill rotWithShape="1">
          <a:blip r:embed="rId2">
            <a:extLst>
              <a:ext uri="{28A0092B-C50C-407E-A947-70E740481C1C}">
                <a14:useLocalDpi xmlns:a14="http://schemas.microsoft.com/office/drawing/2010/main" xmlns="" val="0"/>
              </a:ext>
            </a:extLst>
          </a:blip>
          <a:srcRect l="2092" t="36079" r="2222" b="35686"/>
          <a:stretch/>
        </p:blipFill>
        <p:spPr>
          <a:xfrm>
            <a:off x="7732059" y="2294166"/>
            <a:ext cx="4397188" cy="1297531"/>
          </a:xfrm>
          <a:prstGeom prst="rect">
            <a:avLst/>
          </a:prstGeom>
        </p:spPr>
      </p:pic>
    </p:spTree>
    <p:extLst>
      <p:ext uri="{BB962C8B-B14F-4D97-AF65-F5344CB8AC3E}">
        <p14:creationId xmlns:p14="http://schemas.microsoft.com/office/powerpoint/2010/main" xmlns="" val="323022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138738" y="2465034"/>
            <a:ext cx="5589709" cy="3785648"/>
          </a:xfrm>
          <a:prstGeom prst="rect">
            <a:avLst/>
          </a:prstGeom>
          <a:noFill/>
        </p:spPr>
        <p:txBody>
          <a:bodyPr wrap="square" lIns="91436" tIns="45718" rIns="91436" bIns="45718" rtlCol="0">
            <a:spAutoFit/>
          </a:bodyPr>
          <a:lstStyle/>
          <a:p>
            <a:pPr algn="just"/>
            <a:r>
              <a:rPr lang="id-ID" sz="2000"/>
              <a:t>Karakteristik dari GPON :</a:t>
            </a:r>
          </a:p>
          <a:p>
            <a:pPr marL="342900" indent="-342900" algn="just">
              <a:buFont typeface="Arial" panose="020B0604020202020204" pitchFamily="34" charset="0"/>
              <a:buChar char="•"/>
            </a:pPr>
            <a:r>
              <a:rPr lang="id-ID" sz="2000"/>
              <a:t>Berdasarkan TDMA (time division multiple access), sehingga mendukung T1, E1 dan DS3.</a:t>
            </a:r>
          </a:p>
          <a:p>
            <a:pPr marL="342900" indent="-342900" algn="just">
              <a:buFont typeface="Arial" panose="020B0604020202020204" pitchFamily="34" charset="0"/>
              <a:buChar char="•"/>
            </a:pPr>
            <a:r>
              <a:rPr lang="id-ID" sz="2000"/>
              <a:t>Downstream 2.488 Gbps menggunakan teknik broadcast dan upstream 1.244 Gbps menggunakan TDMA sebagai multiple access upstream.</a:t>
            </a:r>
          </a:p>
          <a:p>
            <a:pPr marL="342900" indent="-342900" algn="just">
              <a:buFont typeface="Arial" panose="020B0604020202020204" pitchFamily="34" charset="0"/>
              <a:buChar char="•"/>
            </a:pPr>
            <a:r>
              <a:rPr lang="id-ID" sz="2000"/>
              <a:t>Panjang gelombang downstream yang digunakan yaitu 1490 nm untuk data dan voip, 1550 untuk menyalurkan IPTV</a:t>
            </a:r>
          </a:p>
          <a:p>
            <a:pPr marL="342900" indent="-342900" algn="just">
              <a:buFont typeface="Arial" panose="020B0604020202020204" pitchFamily="34" charset="0"/>
              <a:buChar char="•"/>
            </a:pPr>
            <a:r>
              <a:rPr lang="id-ID" sz="2000"/>
              <a:t>Panjang gelombang upstream yang digunakan yaitu 1310 nm untuk layanan triple play.</a:t>
            </a:r>
          </a:p>
        </p:txBody>
      </p:sp>
      <p:sp>
        <p:nvSpPr>
          <p:cNvPr id="11" name="Content Placeholder 2"/>
          <p:cNvSpPr txBox="1">
            <a:spLocks/>
          </p:cNvSpPr>
          <p:nvPr/>
        </p:nvSpPr>
        <p:spPr>
          <a:xfrm>
            <a:off x="0" y="1920508"/>
            <a:ext cx="5849471"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Gigabit Passive Optical Network/GPON</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988209" y="1920508"/>
            <a:ext cx="5621385" cy="3444519"/>
          </a:xfrm>
          <a:prstGeom prst="rect">
            <a:avLst/>
          </a:prstGeom>
        </p:spPr>
      </p:pic>
    </p:spTree>
    <p:extLst>
      <p:ext uri="{BB962C8B-B14F-4D97-AF65-F5344CB8AC3E}">
        <p14:creationId xmlns:p14="http://schemas.microsoft.com/office/powerpoint/2010/main" xmlns="" val="134887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2" y="2734076"/>
            <a:ext cx="7593320" cy="3785648"/>
          </a:xfrm>
          <a:prstGeom prst="rect">
            <a:avLst/>
          </a:prstGeom>
          <a:noFill/>
        </p:spPr>
        <p:txBody>
          <a:bodyPr wrap="square" lIns="91436" tIns="45718" rIns="91436" bIns="45718" rtlCol="0">
            <a:spAutoFit/>
          </a:bodyPr>
          <a:lstStyle/>
          <a:p>
            <a:pPr algn="just"/>
            <a:r>
              <a:rPr lang="id-ID" sz="2000"/>
              <a:t>merupakan teknik akses optik kecepatan tinggi yang telah distandarisasi menurut IEEE 802.3ah EFM (Ethernet in the First Mile) sehingga dapat digunakan pada konfigurasi point to multipoint.  Pendistribusian sinyal dari sentral ke end user menggunakan pasif splitter (1:2, 1:4, 1:8, 1:16, 1:32). Komponen GPON terdiri dari :</a:t>
            </a:r>
          </a:p>
          <a:p>
            <a:pPr marL="342900" indent="-342900" algn="just">
              <a:buFont typeface="Arial" panose="020B0604020202020204" pitchFamily="34" charset="0"/>
              <a:buChar char="•"/>
            </a:pPr>
            <a:r>
              <a:rPr lang="id-ID" sz="2000"/>
              <a:t>Optical Line Terminal (OLT)</a:t>
            </a:r>
          </a:p>
          <a:p>
            <a:pPr marL="342900" indent="-342900" algn="just">
              <a:buFont typeface="Arial" panose="020B0604020202020204" pitchFamily="34" charset="0"/>
              <a:buChar char="•"/>
            </a:pPr>
            <a:r>
              <a:rPr lang="id-ID" sz="2000"/>
              <a:t>Optical Distribution Network (ODN)</a:t>
            </a:r>
          </a:p>
          <a:p>
            <a:pPr marL="342900" indent="-342900" algn="just">
              <a:buFont typeface="Arial" panose="020B0604020202020204" pitchFamily="34" charset="0"/>
              <a:buChar char="•"/>
            </a:pPr>
            <a:r>
              <a:rPr lang="id-ID" sz="2000"/>
              <a:t>Optical Network Unit (ONU) atau Optical Network Termination (ONT)</a:t>
            </a:r>
          </a:p>
          <a:p>
            <a:pPr marL="342900" indent="-342900" algn="just">
              <a:buFont typeface="Arial" panose="020B0604020202020204" pitchFamily="34" charset="0"/>
              <a:buChar char="•"/>
            </a:pPr>
            <a:r>
              <a:rPr lang="id-ID" sz="2000"/>
              <a:t>Network Management System, perangkat lunak untuk mengontrol dan mengkonfigurasi perangkat GEPON. Konfigurasi yang dapat dilakukan yaitu OLT dan ONU/ONT.</a:t>
            </a:r>
          </a:p>
        </p:txBody>
      </p:sp>
      <p:sp>
        <p:nvSpPr>
          <p:cNvPr id="11" name="Content Placeholder 2"/>
          <p:cNvSpPr txBox="1">
            <a:spLocks/>
          </p:cNvSpPr>
          <p:nvPr/>
        </p:nvSpPr>
        <p:spPr>
          <a:xfrm>
            <a:off x="-1" y="2193872"/>
            <a:ext cx="8014448"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Gigabit Ethernet Passive Optical Network/GE-PON</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xmlns="" val="0"/>
              </a:ext>
            </a:extLst>
          </a:blip>
          <a:srcRect l="6354" t="23737" r="3409" b="26262"/>
          <a:stretch/>
        </p:blipFill>
        <p:spPr>
          <a:xfrm>
            <a:off x="8112845" y="3253786"/>
            <a:ext cx="3717116" cy="1373114"/>
          </a:xfrm>
          <a:prstGeom prst="rect">
            <a:avLst/>
          </a:prstGeom>
        </p:spPr>
      </p:pic>
    </p:spTree>
    <p:extLst>
      <p:ext uri="{BB962C8B-B14F-4D97-AF65-F5344CB8AC3E}">
        <p14:creationId xmlns:p14="http://schemas.microsoft.com/office/powerpoint/2010/main" xmlns="" val="369990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dissolv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98396" y="2734076"/>
            <a:ext cx="11627439" cy="4401201"/>
          </a:xfrm>
          <a:prstGeom prst="rect">
            <a:avLst/>
          </a:prstGeom>
          <a:noFill/>
        </p:spPr>
        <p:txBody>
          <a:bodyPr wrap="square" lIns="91436" tIns="45718" rIns="91436" bIns="45718" rtlCol="0">
            <a:spAutoFit/>
          </a:bodyPr>
          <a:lstStyle/>
          <a:p>
            <a:pPr algn="just"/>
            <a:r>
              <a:rPr lang="id-ID" sz="2000"/>
              <a:t>Karakteristik GE-PON :</a:t>
            </a:r>
          </a:p>
          <a:p>
            <a:pPr marL="342900" indent="-342900" algn="just">
              <a:buFont typeface="Arial" panose="020B0604020202020204" pitchFamily="34" charset="0"/>
              <a:buChar char="•"/>
            </a:pPr>
            <a:r>
              <a:rPr lang="id-ID" sz="2000"/>
              <a:t>Menggunakan struktur enkapsulasi ethernet untuk komunikasi pada layer 2</a:t>
            </a:r>
          </a:p>
          <a:p>
            <a:pPr marL="342900" indent="-342900" algn="just">
              <a:buFont typeface="Arial" panose="020B0604020202020204" pitchFamily="34" charset="0"/>
              <a:buChar char="•"/>
            </a:pPr>
            <a:r>
              <a:rPr lang="id-ID" sz="2000"/>
              <a:t>Data dikirimkan dengan panjang variabel 1.518 Bytes sesuai standar IEEE 802.3ah</a:t>
            </a:r>
          </a:p>
          <a:p>
            <a:pPr marL="342900" indent="-342900" algn="just">
              <a:buFont typeface="Arial" panose="020B0604020202020204" pitchFamily="34" charset="0"/>
              <a:buChar char="•"/>
            </a:pPr>
            <a:r>
              <a:rPr lang="id-ID" sz="2000"/>
              <a:t>Struktur point to multipoint, dimana satu OLT bisa dihubungkan dengan 32 ONU. Dan masing-masing ONU berbagi bandwidth 1G melalui TDM baik uplink maupun downlink.</a:t>
            </a:r>
          </a:p>
          <a:p>
            <a:pPr marL="342900" indent="-342900" algn="just">
              <a:buFont typeface="Arial" panose="020B0604020202020204" pitchFamily="34" charset="0"/>
              <a:buChar char="•"/>
            </a:pPr>
            <a:r>
              <a:rPr lang="id-ID" sz="2000"/>
              <a:t>Memiliki upstream 1.260 Gbps dengan panjang gelombang 1.360 nm dan downstream 1.480 Gbps dengan panjang gelombang 1.500 nm</a:t>
            </a:r>
          </a:p>
          <a:p>
            <a:pPr marL="342900" indent="-342900" algn="just">
              <a:buFont typeface="Arial" panose="020B0604020202020204" pitchFamily="34" charset="0"/>
              <a:buChar char="•"/>
            </a:pPr>
            <a:r>
              <a:rPr lang="id-ID" sz="2000"/>
              <a:t>Mendukung teknologi enskripsi pada downstream dan upstream</a:t>
            </a:r>
          </a:p>
          <a:p>
            <a:pPr marL="342900" indent="-342900" algn="just">
              <a:buFont typeface="Arial" panose="020B0604020202020204" pitchFamily="34" charset="0"/>
              <a:buChar char="•"/>
            </a:pPr>
            <a:r>
              <a:rPr lang="id-ID" sz="2000"/>
              <a:t>Mendukung fungsi DBA (dynamic bandwidth allocation), kemampuan untuk mengatur beban bandwidth pada masing-masing ONU, mengatur salah satu jenis delay yaitu delay rendah atau delay normal. Delay rendah biasanya digunakan untuk VoIP atau komunikasi video dan juga fitur QoS.</a:t>
            </a:r>
          </a:p>
          <a:p>
            <a:pPr marL="342900" indent="-342900" algn="just">
              <a:buFont typeface="Arial" panose="020B0604020202020204" pitchFamily="34" charset="0"/>
              <a:buChar char="•"/>
            </a:pPr>
            <a:r>
              <a:rPr lang="id-ID" sz="2000"/>
              <a:t>Mendukung fungsi layer fisik OAM (operation, administration and maintenance), kemampuan untuk operasi yang dibutuhkan, mengadministrasi dan merawat sistem jaringan FO.</a:t>
            </a:r>
          </a:p>
          <a:p>
            <a:pPr marL="342900" indent="-342900" algn="just">
              <a:buFont typeface="Arial" panose="020B0604020202020204" pitchFamily="34" charset="0"/>
              <a:buChar char="•"/>
            </a:pPr>
            <a:endParaRPr lang="id-ID" sz="2000"/>
          </a:p>
        </p:txBody>
      </p:sp>
      <p:sp>
        <p:nvSpPr>
          <p:cNvPr id="11" name="Content Placeholder 2"/>
          <p:cNvSpPr txBox="1">
            <a:spLocks/>
          </p:cNvSpPr>
          <p:nvPr/>
        </p:nvSpPr>
        <p:spPr>
          <a:xfrm>
            <a:off x="-1" y="2193872"/>
            <a:ext cx="8014448"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Gigabit Ethernet Passive Optical Network/GE-PON</a:t>
            </a:r>
          </a:p>
        </p:txBody>
      </p:sp>
    </p:spTree>
    <p:extLst>
      <p:ext uri="{BB962C8B-B14F-4D97-AF65-F5344CB8AC3E}">
        <p14:creationId xmlns:p14="http://schemas.microsoft.com/office/powerpoint/2010/main" xmlns="" val="198228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111843" y="2505375"/>
            <a:ext cx="11627439" cy="4401201"/>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000"/>
              <a:t>GPON menggunakan standar ITU-T G.984, GE-PON menggunakan standar IEEE 802.3ah yang fokus pada ethernet services</a:t>
            </a:r>
          </a:p>
          <a:p>
            <a:pPr marL="342900" indent="-342900" algn="just">
              <a:buFont typeface="Arial" panose="020B0604020202020204" pitchFamily="34" charset="0"/>
              <a:buChar char="•"/>
            </a:pPr>
            <a:r>
              <a:rPr lang="id-ID" sz="2000"/>
              <a:t>ONU GPON mengakomodasi legacy network (TDM Based) seperti E1, ONU GE-PON hanya based on ethernet</a:t>
            </a:r>
          </a:p>
          <a:p>
            <a:pPr marL="342900" indent="-342900" algn="just">
              <a:buFont typeface="Arial" panose="020B0604020202020204" pitchFamily="34" charset="0"/>
              <a:buChar char="•"/>
            </a:pPr>
            <a:r>
              <a:rPr lang="id-ID" sz="2000"/>
              <a:t>Frame GPON adalah Gpon Encapsulation Method (GEM), sedangkan frame GE-PON adalah ethernet. </a:t>
            </a:r>
            <a:r>
              <a:rPr lang="id-ID" sz="2000" b="1" i="1"/>
              <a:t>Gpon Encapsulation Method</a:t>
            </a:r>
            <a:r>
              <a:rPr lang="id-ID" sz="2000"/>
              <a:t> merupakan kemampuan menyediakan sebuah connection-oriented, mekanisme framing variable-length untuk transport dari layanan data melalui PON dan tidak tergantung pada jenis interface service node pada OLT serta jenis interface UNI pada ONU</a:t>
            </a:r>
          </a:p>
          <a:p>
            <a:pPr marL="342900" indent="-342900" algn="just">
              <a:buFont typeface="Arial" panose="020B0604020202020204" pitchFamily="34" charset="0"/>
              <a:buChar char="•"/>
            </a:pPr>
            <a:r>
              <a:rPr lang="id-ID" sz="2000"/>
              <a:t>Split GPON 64 sedangkan GE-PON baru 32 split</a:t>
            </a:r>
          </a:p>
          <a:p>
            <a:pPr marL="342900" indent="-342900" algn="just">
              <a:buFont typeface="Arial" panose="020B0604020202020204" pitchFamily="34" charset="0"/>
              <a:buChar char="•"/>
            </a:pPr>
            <a:r>
              <a:rPr lang="id-ID" sz="2000"/>
              <a:t>Pada GPON antara downstream dan upstream bersifat asimetrik, sedangkan GE-PON bersifat simetrik</a:t>
            </a:r>
          </a:p>
          <a:p>
            <a:pPr marL="342900" indent="-342900" algn="just">
              <a:buFont typeface="Arial" panose="020B0604020202020204" pitchFamily="34" charset="0"/>
              <a:buChar char="•"/>
            </a:pPr>
            <a:r>
              <a:rPr lang="id-ID" sz="2000"/>
              <a:t>Link budget pada ODN GPON minimum 28 dB sedangkan pada GE-PON minimum 26 dB</a:t>
            </a:r>
          </a:p>
          <a:p>
            <a:pPr marL="342900" indent="-342900" algn="just">
              <a:buFont typeface="Arial" panose="020B0604020202020204" pitchFamily="34" charset="0"/>
              <a:buChar char="•"/>
            </a:pPr>
            <a:r>
              <a:rPr lang="id-ID" sz="2000"/>
              <a:t>GPON berstandar interoperability ONU dan LT yang berbeda sedangkan GE-PON masih menggunakan proprietary interface antara OLT dan ONU</a:t>
            </a:r>
          </a:p>
          <a:p>
            <a:pPr marL="342900" indent="-342900" algn="just">
              <a:buFont typeface="Arial" panose="020B0604020202020204" pitchFamily="34" charset="0"/>
              <a:buChar char="•"/>
            </a:pPr>
            <a:endParaRPr lang="id-ID" sz="2000"/>
          </a:p>
        </p:txBody>
      </p:sp>
      <p:sp>
        <p:nvSpPr>
          <p:cNvPr id="11" name="Content Placeholder 2"/>
          <p:cNvSpPr txBox="1">
            <a:spLocks/>
          </p:cNvSpPr>
          <p:nvPr/>
        </p:nvSpPr>
        <p:spPr>
          <a:xfrm>
            <a:off x="-1" y="1920508"/>
            <a:ext cx="2904565"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GPON vs GE-PON</a:t>
            </a:r>
          </a:p>
        </p:txBody>
      </p:sp>
    </p:spTree>
    <p:extLst>
      <p:ext uri="{BB962C8B-B14F-4D97-AF65-F5344CB8AC3E}">
        <p14:creationId xmlns:p14="http://schemas.microsoft.com/office/powerpoint/2010/main" xmlns="" val="381283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6" y="321582"/>
            <a:ext cx="5156200" cy="1325563"/>
          </a:xfrm>
        </p:spPr>
        <p:txBody>
          <a:bodyPr/>
          <a:lstStyle/>
          <a:p>
            <a:r>
              <a:rPr lang="id-ID">
                <a:solidFill>
                  <a:srgbClr val="002060"/>
                </a:solidFill>
              </a:rPr>
              <a:t>Review ...</a:t>
            </a:r>
          </a:p>
        </p:txBody>
      </p:sp>
      <p:sp>
        <p:nvSpPr>
          <p:cNvPr id="3" name="Content Placeholder 2"/>
          <p:cNvSpPr>
            <a:spLocks noGrp="1"/>
          </p:cNvSpPr>
          <p:nvPr>
            <p:ph idx="1"/>
          </p:nvPr>
        </p:nvSpPr>
        <p:spPr>
          <a:xfrm>
            <a:off x="0" y="1918158"/>
            <a:ext cx="2627086" cy="540204"/>
          </a:xfrm>
          <a:solidFill>
            <a:srgbClr val="002060"/>
          </a:solidFill>
        </p:spPr>
        <p:txBody>
          <a:bodyPr/>
          <a:lstStyle/>
          <a:p>
            <a:pPr marL="0" indent="0">
              <a:buNone/>
            </a:pPr>
            <a:r>
              <a:rPr lang="id-ID">
                <a:solidFill>
                  <a:srgbClr val="FFFF00"/>
                </a:solidFill>
              </a:rPr>
              <a:t>Fiber Optic ... ?</a:t>
            </a:r>
          </a:p>
        </p:txBody>
      </p:sp>
      <p:sp>
        <p:nvSpPr>
          <p:cNvPr id="6" name="TextBox 5"/>
          <p:cNvSpPr txBox="1"/>
          <p:nvPr/>
        </p:nvSpPr>
        <p:spPr>
          <a:xfrm>
            <a:off x="286657" y="2458362"/>
            <a:ext cx="7696199" cy="4154980"/>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cs typeface="Arial" panose="020B0604020202020204" pitchFamily="34" charset="0"/>
              </a:rPr>
              <a:t>Media</a:t>
            </a:r>
            <a:r>
              <a:rPr lang="en-US" sz="2200">
                <a:cs typeface="Arial" panose="020B0604020202020204" pitchFamily="34" charset="0"/>
              </a:rPr>
              <a:t> </a:t>
            </a:r>
            <a:r>
              <a:rPr lang="en-US" sz="2200" err="1">
                <a:cs typeface="Arial" panose="020B0604020202020204" pitchFamily="34" charset="0"/>
              </a:rPr>
              <a:t>transmisi</a:t>
            </a:r>
            <a:r>
              <a:rPr lang="en-US" sz="2200">
                <a:cs typeface="Arial" panose="020B0604020202020204" pitchFamily="34" charset="0"/>
              </a:rPr>
              <a:t> </a:t>
            </a:r>
            <a:r>
              <a:rPr lang="id-ID" sz="2200">
                <a:cs typeface="Arial" panose="020B0604020202020204" pitchFamily="34" charset="0"/>
              </a:rPr>
              <a:t>berupa</a:t>
            </a:r>
            <a:r>
              <a:rPr lang="en-US" sz="2200">
                <a:cs typeface="Arial" panose="020B0604020202020204" pitchFamily="34" charset="0"/>
              </a:rPr>
              <a:t> </a:t>
            </a:r>
            <a:r>
              <a:rPr lang="en-US" sz="2200" dirty="0" err="1">
                <a:cs typeface="Arial" panose="020B0604020202020204" pitchFamily="34" charset="0"/>
              </a:rPr>
              <a:t>sejenis</a:t>
            </a:r>
            <a:r>
              <a:rPr lang="en-US" sz="2200" dirty="0">
                <a:cs typeface="Arial" panose="020B0604020202020204" pitchFamily="34" charset="0"/>
              </a:rPr>
              <a:t> </a:t>
            </a:r>
            <a:r>
              <a:rPr lang="en-US" sz="2200" dirty="0" err="1">
                <a:cs typeface="Arial" panose="020B0604020202020204" pitchFamily="34" charset="0"/>
              </a:rPr>
              <a:t>kabel</a:t>
            </a:r>
            <a:r>
              <a:rPr lang="en-US" sz="2200" dirty="0">
                <a:cs typeface="Arial" panose="020B0604020202020204" pitchFamily="34" charset="0"/>
              </a:rPr>
              <a:t> yang </a:t>
            </a:r>
            <a:r>
              <a:rPr lang="en-US" sz="2200" dirty="0" err="1">
                <a:cs typeface="Arial" panose="020B0604020202020204" pitchFamily="34" charset="0"/>
              </a:rPr>
              <a:t>terbuat</a:t>
            </a:r>
            <a:r>
              <a:rPr lang="en-US" sz="2200" dirty="0">
                <a:cs typeface="Arial" panose="020B0604020202020204" pitchFamily="34" charset="0"/>
              </a:rPr>
              <a:t> </a:t>
            </a:r>
            <a:r>
              <a:rPr lang="en-US" sz="2200" dirty="0" err="1">
                <a:cs typeface="Arial" panose="020B0604020202020204" pitchFamily="34" charset="0"/>
              </a:rPr>
              <a:t>dari</a:t>
            </a:r>
            <a:r>
              <a:rPr lang="en-US" sz="2200" dirty="0">
                <a:cs typeface="Arial" panose="020B0604020202020204" pitchFamily="34" charset="0"/>
              </a:rPr>
              <a:t> </a:t>
            </a:r>
            <a:r>
              <a:rPr lang="en-US" sz="2200" dirty="0" err="1">
                <a:cs typeface="Arial" panose="020B0604020202020204" pitchFamily="34" charset="0"/>
              </a:rPr>
              <a:t>kaca</a:t>
            </a:r>
            <a:r>
              <a:rPr lang="en-US" sz="2200" dirty="0">
                <a:cs typeface="Arial" panose="020B0604020202020204" pitchFamily="34" charset="0"/>
              </a:rPr>
              <a:t> </a:t>
            </a:r>
            <a:r>
              <a:rPr lang="en-US" sz="2200" dirty="0" err="1">
                <a:cs typeface="Arial" panose="020B0604020202020204" pitchFamily="34" charset="0"/>
              </a:rPr>
              <a:t>atau</a:t>
            </a:r>
            <a:r>
              <a:rPr lang="en-US" sz="2200" dirty="0">
                <a:cs typeface="Arial" panose="020B0604020202020204" pitchFamily="34" charset="0"/>
              </a:rPr>
              <a:t> plastic yang </a:t>
            </a:r>
            <a:r>
              <a:rPr lang="en-US" sz="2200" dirty="0" err="1">
                <a:cs typeface="Arial" panose="020B0604020202020204" pitchFamily="34" charset="0"/>
              </a:rPr>
              <a:t>sangat</a:t>
            </a:r>
            <a:r>
              <a:rPr lang="en-US" sz="2200" dirty="0">
                <a:cs typeface="Arial" panose="020B0604020202020204" pitchFamily="34" charset="0"/>
              </a:rPr>
              <a:t> </a:t>
            </a:r>
            <a:r>
              <a:rPr lang="en-US" sz="2200" dirty="0" err="1">
                <a:cs typeface="Arial" panose="020B0604020202020204" pitchFamily="34" charset="0"/>
              </a:rPr>
              <a:t>halus</a:t>
            </a:r>
            <a:r>
              <a:rPr lang="en-US" sz="2200" dirty="0">
                <a:cs typeface="Arial" panose="020B0604020202020204" pitchFamily="34" charset="0"/>
              </a:rPr>
              <a:t> </a:t>
            </a:r>
            <a:r>
              <a:rPr lang="en-US" sz="2200" dirty="0" err="1">
                <a:cs typeface="Arial" panose="020B0604020202020204" pitchFamily="34" charset="0"/>
              </a:rPr>
              <a:t>dan</a:t>
            </a:r>
            <a:r>
              <a:rPr lang="en-US" sz="2200" dirty="0">
                <a:cs typeface="Arial" panose="020B0604020202020204" pitchFamily="34" charset="0"/>
              </a:rPr>
              <a:t> </a:t>
            </a:r>
            <a:r>
              <a:rPr lang="en-US" sz="2200" dirty="0" err="1">
                <a:cs typeface="Arial" panose="020B0604020202020204" pitchFamily="34" charset="0"/>
              </a:rPr>
              <a:t>lebih</a:t>
            </a:r>
            <a:r>
              <a:rPr lang="en-US" sz="2200" dirty="0">
                <a:cs typeface="Arial" panose="020B0604020202020204" pitchFamily="34" charset="0"/>
              </a:rPr>
              <a:t> </a:t>
            </a:r>
            <a:r>
              <a:rPr lang="en-US" sz="2200" dirty="0" err="1">
                <a:cs typeface="Arial" panose="020B0604020202020204" pitchFamily="34" charset="0"/>
              </a:rPr>
              <a:t>kecil</a:t>
            </a:r>
            <a:r>
              <a:rPr lang="en-US" sz="2200" dirty="0">
                <a:cs typeface="Arial" panose="020B0604020202020204" pitchFamily="34" charset="0"/>
              </a:rPr>
              <a:t> </a:t>
            </a:r>
            <a:r>
              <a:rPr lang="en-US" sz="2200" dirty="0" err="1">
                <a:cs typeface="Arial" panose="020B0604020202020204" pitchFamily="34" charset="0"/>
              </a:rPr>
              <a:t>dari</a:t>
            </a:r>
            <a:r>
              <a:rPr lang="en-US" sz="2200" dirty="0">
                <a:cs typeface="Arial" panose="020B0604020202020204" pitchFamily="34" charset="0"/>
              </a:rPr>
              <a:t> </a:t>
            </a:r>
            <a:r>
              <a:rPr lang="en-US" sz="2200" err="1">
                <a:cs typeface="Arial" panose="020B0604020202020204" pitchFamily="34" charset="0"/>
              </a:rPr>
              <a:t>sehelai</a:t>
            </a:r>
            <a:r>
              <a:rPr lang="en-US" sz="2200">
                <a:cs typeface="Arial" panose="020B0604020202020204" pitchFamily="34" charset="0"/>
              </a:rPr>
              <a:t> rambut</a:t>
            </a:r>
            <a:endParaRPr lang="id-ID" sz="2200">
              <a:cs typeface="Arial" panose="020B0604020202020204" pitchFamily="34" charset="0"/>
            </a:endParaRPr>
          </a:p>
          <a:p>
            <a:pPr marL="342900" indent="-342900" algn="just">
              <a:buFont typeface="Arial" panose="020B0604020202020204" pitchFamily="34" charset="0"/>
              <a:buChar char="•"/>
            </a:pPr>
            <a:r>
              <a:rPr lang="id-ID" sz="2200">
                <a:cs typeface="Arial" panose="020B0604020202020204" pitchFamily="34" charset="0"/>
              </a:rPr>
              <a:t>D</a:t>
            </a:r>
            <a:r>
              <a:rPr lang="en-US" sz="2200">
                <a:cs typeface="Arial" panose="020B0604020202020204" pitchFamily="34" charset="0"/>
              </a:rPr>
              <a:t>igunakan </a:t>
            </a:r>
            <a:r>
              <a:rPr lang="en-US" sz="2200" dirty="0" err="1">
                <a:cs typeface="Arial" panose="020B0604020202020204" pitchFamily="34" charset="0"/>
              </a:rPr>
              <a:t>untuk</a:t>
            </a:r>
            <a:r>
              <a:rPr lang="en-US" sz="2200" dirty="0">
                <a:cs typeface="Arial" panose="020B0604020202020204" pitchFamily="34" charset="0"/>
              </a:rPr>
              <a:t> </a:t>
            </a:r>
            <a:r>
              <a:rPr lang="en-US" sz="2200" dirty="0" err="1">
                <a:cs typeface="Arial" panose="020B0604020202020204" pitchFamily="34" charset="0"/>
              </a:rPr>
              <a:t>mentransmisikan</a:t>
            </a:r>
            <a:r>
              <a:rPr lang="en-US" sz="2200" dirty="0">
                <a:cs typeface="Arial" panose="020B0604020202020204" pitchFamily="34" charset="0"/>
              </a:rPr>
              <a:t> </a:t>
            </a:r>
            <a:r>
              <a:rPr lang="en-US" sz="2200" dirty="0" err="1">
                <a:cs typeface="Arial" panose="020B0604020202020204" pitchFamily="34" charset="0"/>
              </a:rPr>
              <a:t>sinyal</a:t>
            </a:r>
            <a:r>
              <a:rPr lang="en-US" sz="2200" dirty="0">
                <a:cs typeface="Arial" panose="020B0604020202020204" pitchFamily="34" charset="0"/>
              </a:rPr>
              <a:t> </a:t>
            </a:r>
            <a:r>
              <a:rPr lang="en-US" sz="2200" dirty="0" err="1">
                <a:cs typeface="Arial" panose="020B0604020202020204" pitchFamily="34" charset="0"/>
              </a:rPr>
              <a:t>cahaya</a:t>
            </a:r>
            <a:r>
              <a:rPr lang="en-US" sz="2200" dirty="0">
                <a:cs typeface="Arial" panose="020B0604020202020204" pitchFamily="34" charset="0"/>
              </a:rPr>
              <a:t> </a:t>
            </a:r>
            <a:r>
              <a:rPr lang="en-US" sz="2200" dirty="0" err="1">
                <a:cs typeface="Arial" panose="020B0604020202020204" pitchFamily="34" charset="0"/>
              </a:rPr>
              <a:t>dari</a:t>
            </a:r>
            <a:r>
              <a:rPr lang="en-US" sz="2200" dirty="0">
                <a:cs typeface="Arial" panose="020B0604020202020204" pitchFamily="34" charset="0"/>
              </a:rPr>
              <a:t> </a:t>
            </a:r>
            <a:r>
              <a:rPr lang="en-US" sz="2200" dirty="0" err="1">
                <a:cs typeface="Arial" panose="020B0604020202020204" pitchFamily="34" charset="0"/>
              </a:rPr>
              <a:t>suatu</a:t>
            </a:r>
            <a:r>
              <a:rPr lang="en-US" sz="2200" dirty="0">
                <a:cs typeface="Arial" panose="020B0604020202020204" pitchFamily="34" charset="0"/>
              </a:rPr>
              <a:t> </a:t>
            </a:r>
            <a:r>
              <a:rPr lang="en-US" sz="2200" dirty="0" err="1">
                <a:cs typeface="Arial" panose="020B0604020202020204" pitchFamily="34" charset="0"/>
              </a:rPr>
              <a:t>tempat</a:t>
            </a:r>
            <a:r>
              <a:rPr lang="en-US" sz="2200" dirty="0">
                <a:cs typeface="Arial" panose="020B0604020202020204" pitchFamily="34" charset="0"/>
              </a:rPr>
              <a:t> </a:t>
            </a:r>
            <a:r>
              <a:rPr lang="en-US" sz="2200" dirty="0" err="1">
                <a:cs typeface="Arial" panose="020B0604020202020204" pitchFamily="34" charset="0"/>
              </a:rPr>
              <a:t>ke</a:t>
            </a:r>
            <a:r>
              <a:rPr lang="en-US" sz="2200" dirty="0">
                <a:cs typeface="Arial" panose="020B0604020202020204" pitchFamily="34" charset="0"/>
              </a:rPr>
              <a:t> </a:t>
            </a:r>
            <a:r>
              <a:rPr lang="en-US" sz="2200" dirty="0" err="1">
                <a:cs typeface="Arial" panose="020B0604020202020204" pitchFamily="34" charset="0"/>
              </a:rPr>
              <a:t>tempat</a:t>
            </a:r>
            <a:r>
              <a:rPr lang="en-US" sz="2200" dirty="0">
                <a:cs typeface="Arial" panose="020B0604020202020204" pitchFamily="34" charset="0"/>
              </a:rPr>
              <a:t> lain</a:t>
            </a:r>
            <a:r>
              <a:rPr lang="en-US" sz="2200">
                <a:cs typeface="Arial" panose="020B0604020202020204" pitchFamily="34" charset="0"/>
              </a:rPr>
              <a:t>. </a:t>
            </a:r>
            <a:endParaRPr lang="id-ID" sz="2200">
              <a:cs typeface="Arial" panose="020B0604020202020204" pitchFamily="34" charset="0"/>
            </a:endParaRPr>
          </a:p>
          <a:p>
            <a:pPr marL="342900" indent="-342900" algn="just">
              <a:buFont typeface="Arial" panose="020B0604020202020204" pitchFamily="34" charset="0"/>
              <a:buChar char="•"/>
            </a:pPr>
            <a:r>
              <a:rPr lang="en-US" sz="2200">
                <a:cs typeface="Arial" panose="020B0604020202020204" pitchFamily="34" charset="0"/>
              </a:rPr>
              <a:t>Sumber </a:t>
            </a:r>
            <a:r>
              <a:rPr lang="en-US" sz="2200" err="1">
                <a:cs typeface="Arial" panose="020B0604020202020204" pitchFamily="34" charset="0"/>
              </a:rPr>
              <a:t>cahaya</a:t>
            </a:r>
            <a:r>
              <a:rPr lang="en-US" sz="2200">
                <a:cs typeface="Arial" panose="020B0604020202020204" pitchFamily="34" charset="0"/>
              </a:rPr>
              <a:t> adalah </a:t>
            </a:r>
            <a:r>
              <a:rPr lang="en-US" sz="2200" dirty="0">
                <a:cs typeface="Arial" panose="020B0604020202020204" pitchFamily="34" charset="0"/>
              </a:rPr>
              <a:t>laser </a:t>
            </a:r>
            <a:r>
              <a:rPr lang="en-US" sz="2200" dirty="0" err="1">
                <a:cs typeface="Arial" panose="020B0604020202020204" pitchFamily="34" charset="0"/>
              </a:rPr>
              <a:t>atau</a:t>
            </a:r>
            <a:r>
              <a:rPr lang="en-US" sz="2200" dirty="0">
                <a:cs typeface="Arial" panose="020B0604020202020204" pitchFamily="34" charset="0"/>
              </a:rPr>
              <a:t> LED. </a:t>
            </a:r>
            <a:r>
              <a:rPr lang="en-US" sz="2200" dirty="0" err="1">
                <a:cs typeface="Arial" panose="020B0604020202020204" pitchFamily="34" charset="0"/>
              </a:rPr>
              <a:t>Kabel</a:t>
            </a:r>
            <a:r>
              <a:rPr lang="en-US" sz="2200" dirty="0">
                <a:cs typeface="Arial" panose="020B0604020202020204" pitchFamily="34" charset="0"/>
              </a:rPr>
              <a:t> </a:t>
            </a:r>
            <a:r>
              <a:rPr lang="en-US" sz="2200" err="1">
                <a:cs typeface="Arial" panose="020B0604020202020204" pitchFamily="34" charset="0"/>
              </a:rPr>
              <a:t>ini</a:t>
            </a:r>
            <a:r>
              <a:rPr lang="en-US" sz="2200">
                <a:cs typeface="Arial" panose="020B0604020202020204" pitchFamily="34" charset="0"/>
              </a:rPr>
              <a:t> </a:t>
            </a:r>
            <a:endParaRPr lang="id-ID" sz="2200">
              <a:cs typeface="Arial" panose="020B0604020202020204" pitchFamily="34" charset="0"/>
            </a:endParaRPr>
          </a:p>
          <a:p>
            <a:pPr marL="342900" indent="-342900" algn="just">
              <a:buFont typeface="Arial" panose="020B0604020202020204" pitchFamily="34" charset="0"/>
              <a:buChar char="•"/>
            </a:pPr>
            <a:r>
              <a:rPr lang="id-ID" sz="2200">
                <a:cs typeface="Arial" panose="020B0604020202020204" pitchFamily="34" charset="0"/>
              </a:rPr>
              <a:t>B</a:t>
            </a:r>
            <a:r>
              <a:rPr lang="en-US" sz="2200">
                <a:cs typeface="Arial" panose="020B0604020202020204" pitchFamily="34" charset="0"/>
              </a:rPr>
              <a:t>erdiameter </a:t>
            </a:r>
            <a:r>
              <a:rPr lang="en-US" sz="2200" dirty="0" err="1">
                <a:cs typeface="Arial" panose="020B0604020202020204" pitchFamily="34" charset="0"/>
              </a:rPr>
              <a:t>lebih</a:t>
            </a:r>
            <a:r>
              <a:rPr lang="en-US" sz="2200" dirty="0">
                <a:cs typeface="Arial" panose="020B0604020202020204" pitchFamily="34" charset="0"/>
              </a:rPr>
              <a:t> </a:t>
            </a:r>
            <a:r>
              <a:rPr lang="en-US" sz="2200" dirty="0" err="1">
                <a:cs typeface="Arial" panose="020B0604020202020204" pitchFamily="34" charset="0"/>
              </a:rPr>
              <a:t>kurang</a:t>
            </a:r>
            <a:r>
              <a:rPr lang="en-US" sz="2200" dirty="0">
                <a:cs typeface="Arial" panose="020B0604020202020204" pitchFamily="34" charset="0"/>
              </a:rPr>
              <a:t> </a:t>
            </a:r>
            <a:r>
              <a:rPr lang="en-US" sz="2200">
                <a:cs typeface="Arial" panose="020B0604020202020204" pitchFamily="34" charset="0"/>
              </a:rPr>
              <a:t>120 micrometer</a:t>
            </a:r>
            <a:endParaRPr lang="id-ID" sz="2200">
              <a:cs typeface="Arial" panose="020B0604020202020204" pitchFamily="34" charset="0"/>
            </a:endParaRPr>
          </a:p>
          <a:p>
            <a:pPr marL="342900" indent="-342900" algn="just">
              <a:buFont typeface="Arial" panose="020B0604020202020204" pitchFamily="34" charset="0"/>
              <a:buChar char="•"/>
            </a:pPr>
            <a:r>
              <a:rPr lang="en-US" sz="2200">
                <a:cs typeface="Arial" panose="020B0604020202020204" pitchFamily="34" charset="0"/>
              </a:rPr>
              <a:t>Cahaya </a:t>
            </a:r>
            <a:r>
              <a:rPr lang="en-US" sz="2200" dirty="0">
                <a:cs typeface="Arial" panose="020B0604020202020204" pitchFamily="34" charset="0"/>
              </a:rPr>
              <a:t>yang </a:t>
            </a:r>
            <a:r>
              <a:rPr lang="en-US" sz="2200" dirty="0" err="1">
                <a:cs typeface="Arial" panose="020B0604020202020204" pitchFamily="34" charset="0"/>
              </a:rPr>
              <a:t>ada</a:t>
            </a:r>
            <a:r>
              <a:rPr lang="en-US" sz="2200" dirty="0">
                <a:cs typeface="Arial" panose="020B0604020202020204" pitchFamily="34" charset="0"/>
              </a:rPr>
              <a:t> di </a:t>
            </a:r>
            <a:r>
              <a:rPr lang="en-US" sz="2200" dirty="0" err="1">
                <a:cs typeface="Arial" panose="020B0604020202020204" pitchFamily="34" charset="0"/>
              </a:rPr>
              <a:t>dalam</a:t>
            </a:r>
            <a:r>
              <a:rPr lang="en-US" sz="2200" dirty="0">
                <a:cs typeface="Arial" panose="020B0604020202020204" pitchFamily="34" charset="0"/>
              </a:rPr>
              <a:t> </a:t>
            </a:r>
            <a:r>
              <a:rPr lang="en-US" sz="2200" dirty="0" err="1">
                <a:cs typeface="Arial" panose="020B0604020202020204" pitchFamily="34" charset="0"/>
              </a:rPr>
              <a:t>serat</a:t>
            </a:r>
            <a:r>
              <a:rPr lang="en-US" sz="2200" dirty="0">
                <a:cs typeface="Arial" panose="020B0604020202020204" pitchFamily="34" charset="0"/>
              </a:rPr>
              <a:t> </a:t>
            </a:r>
            <a:r>
              <a:rPr lang="en-US" sz="2200" dirty="0" err="1">
                <a:cs typeface="Arial" panose="020B0604020202020204" pitchFamily="34" charset="0"/>
              </a:rPr>
              <a:t>optik</a:t>
            </a:r>
            <a:r>
              <a:rPr lang="en-US" sz="2200" dirty="0">
                <a:cs typeface="Arial" panose="020B0604020202020204" pitchFamily="34" charset="0"/>
              </a:rPr>
              <a:t> </a:t>
            </a:r>
            <a:r>
              <a:rPr lang="en-US" sz="2200" dirty="0" err="1">
                <a:cs typeface="Arial" panose="020B0604020202020204" pitchFamily="34" charset="0"/>
              </a:rPr>
              <a:t>tidak</a:t>
            </a:r>
            <a:r>
              <a:rPr lang="en-US" sz="2200" dirty="0">
                <a:cs typeface="Arial" panose="020B0604020202020204" pitchFamily="34" charset="0"/>
              </a:rPr>
              <a:t> </a:t>
            </a:r>
            <a:r>
              <a:rPr lang="en-US" sz="2200" dirty="0" err="1">
                <a:cs typeface="Arial" panose="020B0604020202020204" pitchFamily="34" charset="0"/>
              </a:rPr>
              <a:t>keluar</a:t>
            </a:r>
            <a:r>
              <a:rPr lang="en-US" sz="2200" dirty="0">
                <a:cs typeface="Arial" panose="020B0604020202020204" pitchFamily="34" charset="0"/>
              </a:rPr>
              <a:t> </a:t>
            </a:r>
            <a:r>
              <a:rPr lang="en-US" sz="2200" dirty="0" err="1">
                <a:cs typeface="Arial" panose="020B0604020202020204" pitchFamily="34" charset="0"/>
              </a:rPr>
              <a:t>karena</a:t>
            </a:r>
            <a:r>
              <a:rPr lang="en-US" sz="2200" dirty="0">
                <a:cs typeface="Arial" panose="020B0604020202020204" pitchFamily="34" charset="0"/>
              </a:rPr>
              <a:t> </a:t>
            </a:r>
            <a:r>
              <a:rPr lang="en-US" sz="2200" dirty="0" err="1">
                <a:cs typeface="Arial" panose="020B0604020202020204" pitchFamily="34" charset="0"/>
              </a:rPr>
              <a:t>indeks</a:t>
            </a:r>
            <a:r>
              <a:rPr lang="en-US" sz="2200" dirty="0">
                <a:cs typeface="Arial" panose="020B0604020202020204" pitchFamily="34" charset="0"/>
              </a:rPr>
              <a:t> bias </a:t>
            </a:r>
            <a:r>
              <a:rPr lang="en-US" sz="2200" dirty="0" err="1">
                <a:cs typeface="Arial" panose="020B0604020202020204" pitchFamily="34" charset="0"/>
              </a:rPr>
              <a:t>dari</a:t>
            </a:r>
            <a:r>
              <a:rPr lang="en-US" sz="2200" dirty="0">
                <a:cs typeface="Arial" panose="020B0604020202020204" pitchFamily="34" charset="0"/>
              </a:rPr>
              <a:t> </a:t>
            </a:r>
            <a:r>
              <a:rPr lang="en-US" sz="2200" dirty="0" err="1">
                <a:cs typeface="Arial" panose="020B0604020202020204" pitchFamily="34" charset="0"/>
              </a:rPr>
              <a:t>kaca</a:t>
            </a:r>
            <a:r>
              <a:rPr lang="en-US" sz="2200" dirty="0">
                <a:cs typeface="Arial" panose="020B0604020202020204" pitchFamily="34" charset="0"/>
              </a:rPr>
              <a:t> </a:t>
            </a:r>
            <a:r>
              <a:rPr lang="en-US" sz="2200" dirty="0" err="1">
                <a:cs typeface="Arial" panose="020B0604020202020204" pitchFamily="34" charset="0"/>
              </a:rPr>
              <a:t>lebih</a:t>
            </a:r>
            <a:r>
              <a:rPr lang="en-US" sz="2200" dirty="0">
                <a:cs typeface="Arial" panose="020B0604020202020204" pitchFamily="34" charset="0"/>
              </a:rPr>
              <a:t> </a:t>
            </a:r>
            <a:r>
              <a:rPr lang="en-US" sz="2200" dirty="0" err="1">
                <a:cs typeface="Arial" panose="020B0604020202020204" pitchFamily="34" charset="0"/>
              </a:rPr>
              <a:t>besar</a:t>
            </a:r>
            <a:r>
              <a:rPr lang="en-US" sz="2200" dirty="0">
                <a:cs typeface="Arial" panose="020B0604020202020204" pitchFamily="34" charset="0"/>
              </a:rPr>
              <a:t> </a:t>
            </a:r>
            <a:r>
              <a:rPr lang="en-US" sz="2200" dirty="0" err="1">
                <a:cs typeface="Arial" panose="020B0604020202020204" pitchFamily="34" charset="0"/>
              </a:rPr>
              <a:t>daripada</a:t>
            </a:r>
            <a:r>
              <a:rPr lang="en-US" sz="2200" dirty="0">
                <a:cs typeface="Arial" panose="020B0604020202020204" pitchFamily="34" charset="0"/>
              </a:rPr>
              <a:t> </a:t>
            </a:r>
            <a:r>
              <a:rPr lang="en-US" sz="2200" dirty="0" err="1">
                <a:cs typeface="Arial" panose="020B0604020202020204" pitchFamily="34" charset="0"/>
              </a:rPr>
              <a:t>indeks</a:t>
            </a:r>
            <a:r>
              <a:rPr lang="en-US" sz="2200" dirty="0">
                <a:cs typeface="Arial" panose="020B0604020202020204" pitchFamily="34" charset="0"/>
              </a:rPr>
              <a:t> bias </a:t>
            </a:r>
            <a:r>
              <a:rPr lang="en-US" sz="2200" dirty="0" err="1">
                <a:cs typeface="Arial" panose="020B0604020202020204" pitchFamily="34" charset="0"/>
              </a:rPr>
              <a:t>dari</a:t>
            </a:r>
            <a:r>
              <a:rPr lang="en-US" sz="2200" dirty="0">
                <a:cs typeface="Arial" panose="020B0604020202020204" pitchFamily="34" charset="0"/>
              </a:rPr>
              <a:t> </a:t>
            </a:r>
            <a:r>
              <a:rPr lang="en-US" sz="2200" dirty="0" err="1">
                <a:cs typeface="Arial" panose="020B0604020202020204" pitchFamily="34" charset="0"/>
              </a:rPr>
              <a:t>udara</a:t>
            </a:r>
            <a:r>
              <a:rPr lang="en-US" sz="2200" dirty="0">
                <a:cs typeface="Arial" panose="020B0604020202020204" pitchFamily="34" charset="0"/>
              </a:rPr>
              <a:t>, </a:t>
            </a:r>
            <a:r>
              <a:rPr lang="en-US" sz="2200" dirty="0" err="1">
                <a:cs typeface="Arial" panose="020B0604020202020204" pitchFamily="34" charset="0"/>
              </a:rPr>
              <a:t>karena</a:t>
            </a:r>
            <a:r>
              <a:rPr lang="en-US" sz="2200" dirty="0">
                <a:cs typeface="Arial" panose="020B0604020202020204" pitchFamily="34" charset="0"/>
              </a:rPr>
              <a:t> laser </a:t>
            </a:r>
            <a:r>
              <a:rPr lang="en-US" sz="2200" dirty="0" err="1">
                <a:cs typeface="Arial" panose="020B0604020202020204" pitchFamily="34" charset="0"/>
              </a:rPr>
              <a:t>mempunyai</a:t>
            </a:r>
            <a:r>
              <a:rPr lang="en-US" sz="2200" dirty="0">
                <a:cs typeface="Arial" panose="020B0604020202020204" pitchFamily="34" charset="0"/>
              </a:rPr>
              <a:t> </a:t>
            </a:r>
            <a:r>
              <a:rPr lang="en-US" sz="2200" dirty="0" err="1">
                <a:cs typeface="Arial" panose="020B0604020202020204" pitchFamily="34" charset="0"/>
              </a:rPr>
              <a:t>spektrum</a:t>
            </a:r>
            <a:r>
              <a:rPr lang="en-US" sz="2200" dirty="0">
                <a:cs typeface="Arial" panose="020B0604020202020204" pitchFamily="34" charset="0"/>
              </a:rPr>
              <a:t> yang </a:t>
            </a:r>
            <a:r>
              <a:rPr lang="en-US" sz="2200" dirty="0" err="1">
                <a:cs typeface="Arial" panose="020B0604020202020204" pitchFamily="34" charset="0"/>
              </a:rPr>
              <a:t>sangat</a:t>
            </a:r>
            <a:r>
              <a:rPr lang="en-US" sz="2200" dirty="0">
                <a:cs typeface="Arial" panose="020B0604020202020204" pitchFamily="34" charset="0"/>
              </a:rPr>
              <a:t> </a:t>
            </a:r>
            <a:r>
              <a:rPr lang="en-US" sz="2200" dirty="0" err="1">
                <a:cs typeface="Arial" panose="020B0604020202020204" pitchFamily="34" charset="0"/>
              </a:rPr>
              <a:t>sempit</a:t>
            </a:r>
            <a:r>
              <a:rPr lang="en-US" sz="2200" dirty="0">
                <a:cs typeface="Arial" panose="020B0604020202020204" pitchFamily="34" charset="0"/>
              </a:rPr>
              <a:t>. </a:t>
            </a:r>
            <a:r>
              <a:rPr lang="en-US" sz="2200" dirty="0" err="1">
                <a:cs typeface="Arial" panose="020B0604020202020204" pitchFamily="34" charset="0"/>
              </a:rPr>
              <a:t>Kecepatan</a:t>
            </a:r>
            <a:r>
              <a:rPr lang="en-US" sz="2200" dirty="0">
                <a:cs typeface="Arial" panose="020B0604020202020204" pitchFamily="34" charset="0"/>
              </a:rPr>
              <a:t> </a:t>
            </a:r>
            <a:r>
              <a:rPr lang="en-US" sz="2200" dirty="0" err="1">
                <a:cs typeface="Arial" panose="020B0604020202020204" pitchFamily="34" charset="0"/>
              </a:rPr>
              <a:t>transmisi</a:t>
            </a:r>
            <a:r>
              <a:rPr lang="en-US" sz="2200" dirty="0">
                <a:cs typeface="Arial" panose="020B0604020202020204" pitchFamily="34" charset="0"/>
              </a:rPr>
              <a:t> </a:t>
            </a:r>
            <a:r>
              <a:rPr lang="en-US" sz="2200" dirty="0" err="1">
                <a:cs typeface="Arial" panose="020B0604020202020204" pitchFamily="34" charset="0"/>
              </a:rPr>
              <a:t>serat</a:t>
            </a:r>
            <a:r>
              <a:rPr lang="en-US" sz="2200" dirty="0">
                <a:cs typeface="Arial" panose="020B0604020202020204" pitchFamily="34" charset="0"/>
              </a:rPr>
              <a:t> </a:t>
            </a:r>
            <a:r>
              <a:rPr lang="en-US" sz="2200" dirty="0" err="1">
                <a:cs typeface="Arial" panose="020B0604020202020204" pitchFamily="34" charset="0"/>
              </a:rPr>
              <a:t>optik</a:t>
            </a:r>
            <a:r>
              <a:rPr lang="en-US" sz="2200" dirty="0">
                <a:cs typeface="Arial" panose="020B0604020202020204" pitchFamily="34" charset="0"/>
              </a:rPr>
              <a:t> </a:t>
            </a:r>
            <a:r>
              <a:rPr lang="en-US" sz="2200" dirty="0" err="1">
                <a:cs typeface="Arial" panose="020B0604020202020204" pitchFamily="34" charset="0"/>
              </a:rPr>
              <a:t>sangat</a:t>
            </a:r>
            <a:r>
              <a:rPr lang="en-US" sz="2200" dirty="0">
                <a:cs typeface="Arial" panose="020B0604020202020204" pitchFamily="34" charset="0"/>
              </a:rPr>
              <a:t> </a:t>
            </a:r>
            <a:r>
              <a:rPr lang="en-US" sz="2200" dirty="0" err="1">
                <a:cs typeface="Arial" panose="020B0604020202020204" pitchFamily="34" charset="0"/>
              </a:rPr>
              <a:t>tinggi</a:t>
            </a:r>
            <a:r>
              <a:rPr lang="en-US" sz="2200" dirty="0">
                <a:cs typeface="Arial" panose="020B0604020202020204" pitchFamily="34" charset="0"/>
              </a:rPr>
              <a:t> </a:t>
            </a:r>
            <a:r>
              <a:rPr lang="en-US" sz="2200" dirty="0" err="1">
                <a:cs typeface="Arial" panose="020B0604020202020204" pitchFamily="34" charset="0"/>
              </a:rPr>
              <a:t>sehingga</a:t>
            </a:r>
            <a:r>
              <a:rPr lang="en-US" sz="2200" dirty="0">
                <a:cs typeface="Arial" panose="020B0604020202020204" pitchFamily="34" charset="0"/>
              </a:rPr>
              <a:t> </a:t>
            </a:r>
            <a:r>
              <a:rPr lang="en-US" sz="2200" dirty="0" err="1">
                <a:cs typeface="Arial" panose="020B0604020202020204" pitchFamily="34" charset="0"/>
              </a:rPr>
              <a:t>sangat</a:t>
            </a:r>
            <a:r>
              <a:rPr lang="en-US" sz="2200" dirty="0">
                <a:cs typeface="Arial" panose="020B0604020202020204" pitchFamily="34" charset="0"/>
              </a:rPr>
              <a:t> </a:t>
            </a:r>
            <a:r>
              <a:rPr lang="en-US" sz="2200" dirty="0" err="1">
                <a:cs typeface="Arial" panose="020B0604020202020204" pitchFamily="34" charset="0"/>
              </a:rPr>
              <a:t>bagus</a:t>
            </a:r>
            <a:r>
              <a:rPr lang="en-US" sz="2200" dirty="0">
                <a:cs typeface="Arial" panose="020B0604020202020204" pitchFamily="34" charset="0"/>
              </a:rPr>
              <a:t> </a:t>
            </a:r>
            <a:r>
              <a:rPr lang="en-US" sz="2200" dirty="0" err="1">
                <a:cs typeface="Arial" panose="020B0604020202020204" pitchFamily="34" charset="0"/>
              </a:rPr>
              <a:t>digunakan</a:t>
            </a:r>
            <a:r>
              <a:rPr lang="en-US" sz="2200" dirty="0">
                <a:cs typeface="Arial" panose="020B0604020202020204" pitchFamily="34" charset="0"/>
              </a:rPr>
              <a:t> </a:t>
            </a:r>
            <a:r>
              <a:rPr lang="en-US" sz="2200" dirty="0" err="1">
                <a:cs typeface="Arial" panose="020B0604020202020204" pitchFamily="34" charset="0"/>
              </a:rPr>
              <a:t>sebagai</a:t>
            </a:r>
            <a:r>
              <a:rPr lang="en-US" sz="2200" dirty="0">
                <a:cs typeface="Arial" panose="020B0604020202020204" pitchFamily="34" charset="0"/>
              </a:rPr>
              <a:t> </a:t>
            </a:r>
            <a:r>
              <a:rPr lang="en-US" sz="2200" err="1">
                <a:cs typeface="Arial" panose="020B0604020202020204" pitchFamily="34" charset="0"/>
              </a:rPr>
              <a:t>saluran</a:t>
            </a:r>
            <a:r>
              <a:rPr lang="en-US" sz="2200">
                <a:cs typeface="Arial" panose="020B0604020202020204" pitchFamily="34" charset="0"/>
              </a:rPr>
              <a:t> komunikasi</a:t>
            </a:r>
            <a:endParaRPr lang="id-ID" sz="2200" dirty="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69513" y="2458362"/>
            <a:ext cx="2765328" cy="3371637"/>
          </a:xfrm>
          <a:prstGeom prst="rect">
            <a:avLst/>
          </a:prstGeom>
        </p:spPr>
      </p:pic>
    </p:spTree>
    <p:extLst>
      <p:ext uri="{BB962C8B-B14F-4D97-AF65-F5344CB8AC3E}">
        <p14:creationId xmlns:p14="http://schemas.microsoft.com/office/powerpoint/2010/main" xmlns="" val="384448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4" y="2734076"/>
            <a:ext cx="6208271" cy="3785648"/>
          </a:xfrm>
          <a:prstGeom prst="rect">
            <a:avLst/>
          </a:prstGeom>
          <a:noFill/>
        </p:spPr>
        <p:txBody>
          <a:bodyPr wrap="square" lIns="91436" tIns="45718" rIns="91436" bIns="45718" rtlCol="0">
            <a:spAutoFit/>
          </a:bodyPr>
          <a:lstStyle/>
          <a:p>
            <a:pPr algn="just"/>
            <a:r>
              <a:rPr lang="id-ID" sz="2000"/>
              <a:t>OLT menyediakan interface antara sistem Passive Optical Network (PON) dengan penyedia layanan (service provider) data, video, maupun voice/telepon melalui NSM. Perangkat OLT meliputi:</a:t>
            </a:r>
          </a:p>
          <a:p>
            <a:pPr marL="342900" indent="-342900" algn="just">
              <a:buFont typeface="Arial" panose="020B0604020202020204" pitchFamily="34" charset="0"/>
              <a:buChar char="•"/>
            </a:pPr>
            <a:r>
              <a:rPr lang="id-ID" sz="2000"/>
              <a:t>DCS (</a:t>
            </a:r>
            <a:r>
              <a:rPr lang="id-ID" sz="2000" i="1"/>
              <a:t>Digital Cross-connect</a:t>
            </a:r>
            <a:r>
              <a:rPr lang="id-ID" sz="2000"/>
              <a:t>), yang melayani </a:t>
            </a:r>
            <a:r>
              <a:rPr lang="id-ID" sz="2000" i="1"/>
              <a:t>nonswitched</a:t>
            </a:r>
            <a:r>
              <a:rPr lang="id-ID" sz="2000"/>
              <a:t> dan </a:t>
            </a:r>
            <a:r>
              <a:rPr lang="id-ID" sz="2000" i="1"/>
              <a:t>non-locally switched TDM</a:t>
            </a:r>
            <a:r>
              <a:rPr lang="id-ID" sz="2000"/>
              <a:t> trafik ke jaringan telepon</a:t>
            </a:r>
          </a:p>
          <a:p>
            <a:pPr marL="342900" indent="-342900" algn="just">
              <a:buFont typeface="Arial" panose="020B0604020202020204" pitchFamily="34" charset="0"/>
              <a:buChar char="•"/>
            </a:pPr>
            <a:r>
              <a:rPr lang="id-ID" sz="2000"/>
              <a:t>Voice Gateway, yang melayani </a:t>
            </a:r>
            <a:r>
              <a:rPr lang="id-ID" sz="2000" i="1"/>
              <a:t>locally switched TDM</a:t>
            </a:r>
            <a:r>
              <a:rPr lang="id-ID" sz="2000"/>
              <a:t>/voice trafik ke PSTN</a:t>
            </a:r>
          </a:p>
          <a:p>
            <a:pPr marL="342900" indent="-342900" algn="just">
              <a:buFont typeface="Arial" panose="020B0604020202020204" pitchFamily="34" charset="0"/>
              <a:buChar char="•"/>
            </a:pPr>
            <a:r>
              <a:rPr lang="id-ID" sz="2000"/>
              <a:t>IP Routers atau </a:t>
            </a:r>
            <a:r>
              <a:rPr lang="id-ID" sz="2000" i="1"/>
              <a:t>ATM Edge Switch</a:t>
            </a:r>
            <a:r>
              <a:rPr lang="id-ID" sz="2000"/>
              <a:t>, yang melayani trafik data</a:t>
            </a:r>
          </a:p>
          <a:p>
            <a:pPr marL="342900" indent="-342900" algn="just">
              <a:buFont typeface="Arial" panose="020B0604020202020204" pitchFamily="34" charset="0"/>
              <a:buChar char="•"/>
            </a:pPr>
            <a:r>
              <a:rPr lang="id-ID" sz="2000"/>
              <a:t>Video Network Device, yang melayani trafik video</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Line Terminal/OLT</a:t>
            </a: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81587" y="2895441"/>
            <a:ext cx="4702202" cy="2634325"/>
          </a:xfrm>
          <a:prstGeom prst="rect">
            <a:avLst/>
          </a:prstGeom>
        </p:spPr>
      </p:pic>
    </p:spTree>
    <p:extLst>
      <p:ext uri="{BB962C8B-B14F-4D97-AF65-F5344CB8AC3E}">
        <p14:creationId xmlns:p14="http://schemas.microsoft.com/office/powerpoint/2010/main" xmlns="" val="380533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7176461" cy="3785648"/>
          </a:xfrm>
          <a:prstGeom prst="rect">
            <a:avLst/>
          </a:prstGeom>
          <a:noFill/>
        </p:spPr>
        <p:txBody>
          <a:bodyPr wrap="square" lIns="91436" tIns="45718" rIns="91436" bIns="45718" rtlCol="0">
            <a:spAutoFit/>
          </a:bodyPr>
          <a:lstStyle/>
          <a:p>
            <a:pPr algn="just"/>
            <a:r>
              <a:rPr lang="id-ID" sz="2000"/>
              <a:t>Perangkat yang berfungsi sebagai titik awal dari layanan jaringan optik pasif. Perangkat ini mempunyai fungsi utama, antara lain:</a:t>
            </a:r>
          </a:p>
          <a:p>
            <a:pPr marL="342900" indent="-342900" algn="just">
              <a:buFont typeface="Arial" panose="020B0604020202020204" pitchFamily="34" charset="0"/>
              <a:buChar char="•"/>
            </a:pPr>
            <a:r>
              <a:rPr lang="id-ID" sz="2000"/>
              <a:t>Melakukan konversi antara sinyal listrik yang digunakan oleh penyedia layanan dan sinyal optik yang digunakan oleh jaringan optik pasif</a:t>
            </a:r>
          </a:p>
          <a:p>
            <a:pPr marL="342900" indent="-342900" algn="just">
              <a:buFont typeface="Arial" panose="020B0604020202020204" pitchFamily="34" charset="0"/>
              <a:buChar char="•"/>
            </a:pPr>
            <a:r>
              <a:rPr lang="id-ID" sz="2000"/>
              <a:t>Mengkoordinasikan multiplexing pada perangkat lain di ujung jaringan, atau biasa disebut dengan </a:t>
            </a:r>
            <a:r>
              <a:rPr lang="id-ID" sz="2000" i="1"/>
              <a:t>Optical Network Terminal (ONT)</a:t>
            </a:r>
            <a:r>
              <a:rPr lang="id-ID" sz="2000"/>
              <a:t> atau </a:t>
            </a:r>
            <a:r>
              <a:rPr lang="id-ID" sz="2000" i="1"/>
              <a:t>Optical Network Unit (ONU)</a:t>
            </a:r>
          </a:p>
          <a:p>
            <a:pPr marL="342900" indent="-342900" algn="just">
              <a:buFont typeface="Arial" panose="020B0604020202020204" pitchFamily="34" charset="0"/>
              <a:buChar char="•"/>
            </a:pPr>
            <a:r>
              <a:rPr lang="id-ID" sz="2000"/>
              <a:t>Penyambungan dengan pusat layanan (softswitch, ISP dan IPTV)</a:t>
            </a:r>
          </a:p>
          <a:p>
            <a:pPr marL="342900" indent="-342900" algn="just">
              <a:buFont typeface="Arial" panose="020B0604020202020204" pitchFamily="34" charset="0"/>
              <a:buChar char="•"/>
            </a:pPr>
            <a:r>
              <a:rPr lang="id-ID" sz="2000"/>
              <a:t>Titik distribusi ke pelanggan</a:t>
            </a:r>
          </a:p>
          <a:p>
            <a:pPr marL="342900" indent="-342900" algn="just">
              <a:buFont typeface="Arial" panose="020B0604020202020204" pitchFamily="34" charset="0"/>
              <a:buChar char="•"/>
            </a:pPr>
            <a:r>
              <a:rPr lang="id-ID" sz="2000"/>
              <a:t>Tempat pengaturan bandwidth, pengontrolan dan kendali jaringan pelanggan</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Line Terminal/OLT</a:t>
            </a:r>
          </a:p>
        </p:txBody>
      </p:sp>
      <p:pic>
        <p:nvPicPr>
          <p:cNvPr id="6" name="Picture 5"/>
          <p:cNvPicPr>
            <a:picLocks noChangeAspect="1"/>
          </p:cNvPicPr>
          <p:nvPr/>
        </p:nvPicPr>
        <p:blipFill rotWithShape="1">
          <a:blip r:embed="rId2">
            <a:extLst>
              <a:ext uri="{28A0092B-C50C-407E-A947-70E740481C1C}">
                <a14:useLocalDpi xmlns:a14="http://schemas.microsoft.com/office/drawing/2010/main" xmlns="" val="0"/>
              </a:ext>
            </a:extLst>
          </a:blip>
          <a:srcRect l="1874" t="12411" r="1741" b="5621"/>
          <a:stretch/>
        </p:blipFill>
        <p:spPr>
          <a:xfrm>
            <a:off x="7574504" y="2734076"/>
            <a:ext cx="4617496" cy="1582430"/>
          </a:xfrm>
          <a:prstGeom prst="rect">
            <a:avLst/>
          </a:prstGeom>
        </p:spPr>
      </p:pic>
    </p:spTree>
    <p:extLst>
      <p:ext uri="{BB962C8B-B14F-4D97-AF65-F5344CB8AC3E}">
        <p14:creationId xmlns:p14="http://schemas.microsoft.com/office/powerpoint/2010/main" xmlns="" val="3456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7364719" cy="3785648"/>
          </a:xfrm>
          <a:prstGeom prst="rect">
            <a:avLst/>
          </a:prstGeom>
          <a:noFill/>
        </p:spPr>
        <p:txBody>
          <a:bodyPr wrap="square" lIns="91436" tIns="45718" rIns="91436" bIns="45718" rtlCol="0">
            <a:spAutoFit/>
          </a:bodyPr>
          <a:lstStyle/>
          <a:p>
            <a:pPr algn="just"/>
            <a:r>
              <a:rPr lang="id-ID" sz="2000"/>
              <a:t>Perangkat yang compact berupa suatu transceiver yang bersifat hot-pluggable yang biasa digunakan dalam applikasi komunikasi dan telekomunikasi data. Form factor dan interface kelistrikannya dispesifikasikan oleh suatu perjanjian multi source (multi-source agreement – alias MSA). Perangkat ini menjadi interface suatu perangkat jaringan motherboard yang biasa digunakan pada sebuah router atau switch kepada kabel jaringan fiber optic ataupun copper. Dirancang untuk mendukung standard komunikasi pada jaringan SONET, Gigabit Ethernet, Fibre Channel atau lainnya. Ada 2 jenis SFP yaitu :</a:t>
            </a:r>
          </a:p>
          <a:p>
            <a:pPr marL="342900" indent="-342900" algn="just">
              <a:buFont typeface="Arial" panose="020B0604020202020204" pitchFamily="34" charset="0"/>
              <a:buChar char="•"/>
            </a:pPr>
            <a:r>
              <a:rPr lang="id-ID" sz="2000"/>
              <a:t>SFP, memiliki bandwidth maksimal 4 Gbps</a:t>
            </a:r>
          </a:p>
          <a:p>
            <a:pPr marL="342900" indent="-342900" algn="just">
              <a:buFont typeface="Arial" panose="020B0604020202020204" pitchFamily="34" charset="0"/>
              <a:buChar char="•"/>
            </a:pPr>
            <a:r>
              <a:rPr lang="id-ID" sz="2000"/>
              <a:t>SFP+, memiliki bandwidth maksimal 10 Gbps</a:t>
            </a:r>
          </a:p>
        </p:txBody>
      </p:sp>
      <p:sp>
        <p:nvSpPr>
          <p:cNvPr id="11" name="Content Placeholder 2"/>
          <p:cNvSpPr txBox="1">
            <a:spLocks/>
          </p:cNvSpPr>
          <p:nvPr/>
        </p:nvSpPr>
        <p:spPr>
          <a:xfrm>
            <a:off x="0" y="2193872"/>
            <a:ext cx="5862918"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Small Form-factor Pluggable/SFP</a:t>
            </a:r>
          </a:p>
        </p:txBody>
      </p:sp>
      <p:pic>
        <p:nvPicPr>
          <p:cNvPr id="2" name="Picture 1"/>
          <p:cNvPicPr>
            <a:picLocks noChangeAspect="1"/>
          </p:cNvPicPr>
          <p:nvPr/>
        </p:nvPicPr>
        <p:blipFill rotWithShape="1">
          <a:blip r:embed="rId2">
            <a:extLst>
              <a:ext uri="{28A0092B-C50C-407E-A947-70E740481C1C}">
                <a14:useLocalDpi xmlns:a14="http://schemas.microsoft.com/office/drawing/2010/main" xmlns="" val="0"/>
              </a:ext>
            </a:extLst>
          </a:blip>
          <a:srcRect t="22424" r="50211" b="12322"/>
          <a:stretch/>
        </p:blipFill>
        <p:spPr>
          <a:xfrm>
            <a:off x="8474944" y="2193872"/>
            <a:ext cx="2560104" cy="1694052"/>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xmlns="" val="0"/>
              </a:ext>
            </a:extLst>
          </a:blip>
          <a:srcRect l="49917" t="22424" b="12322"/>
          <a:stretch/>
        </p:blipFill>
        <p:spPr>
          <a:xfrm>
            <a:off x="8474944" y="4226859"/>
            <a:ext cx="2575239" cy="1694052"/>
          </a:xfrm>
          <a:prstGeom prst="rect">
            <a:avLst/>
          </a:prstGeom>
        </p:spPr>
      </p:pic>
    </p:spTree>
    <p:extLst>
      <p:ext uri="{BB962C8B-B14F-4D97-AF65-F5344CB8AC3E}">
        <p14:creationId xmlns:p14="http://schemas.microsoft.com/office/powerpoint/2010/main" xmlns="" val="95102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11" name="Content Placeholder 2"/>
          <p:cNvSpPr txBox="1">
            <a:spLocks/>
          </p:cNvSpPr>
          <p:nvPr/>
        </p:nvSpPr>
        <p:spPr>
          <a:xfrm>
            <a:off x="0" y="1898036"/>
            <a:ext cx="5862918"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Small Form-factor Pluggable/SFP</a:t>
            </a:r>
          </a:p>
        </p:txBody>
      </p:sp>
      <p:graphicFrame>
        <p:nvGraphicFramePr>
          <p:cNvPr id="3" name="Table 2"/>
          <p:cNvGraphicFramePr>
            <a:graphicFrameLocks noGrp="1"/>
          </p:cNvGraphicFramePr>
          <p:nvPr>
            <p:extLst>
              <p:ext uri="{D42A27DB-BD31-4B8C-83A1-F6EECF244321}">
                <p14:modId xmlns:p14="http://schemas.microsoft.com/office/powerpoint/2010/main" xmlns="" val="653869893"/>
              </p:ext>
            </p:extLst>
          </p:nvPr>
        </p:nvGraphicFramePr>
        <p:xfrm>
          <a:off x="391458" y="2723278"/>
          <a:ext cx="10231718" cy="3571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59848">
                  <a:extLst>
                    <a:ext uri="{9D8B030D-6E8A-4147-A177-3AD203B41FA5}">
                      <a16:colId xmlns:a16="http://schemas.microsoft.com/office/drawing/2014/main" xmlns="" val="20002"/>
                    </a:ext>
                  </a:extLst>
                </a:gridCol>
                <a:gridCol w="1694329">
                  <a:extLst>
                    <a:ext uri="{9D8B030D-6E8A-4147-A177-3AD203B41FA5}">
                      <a16:colId xmlns:a16="http://schemas.microsoft.com/office/drawing/2014/main" xmlns="" val="20003"/>
                    </a:ext>
                  </a:extLst>
                </a:gridCol>
                <a:gridCol w="2326341">
                  <a:extLst>
                    <a:ext uri="{9D8B030D-6E8A-4147-A177-3AD203B41FA5}">
                      <a16:colId xmlns:a16="http://schemas.microsoft.com/office/drawing/2014/main" xmlns="" val="20004"/>
                    </a:ext>
                  </a:extLst>
                </a:gridCol>
              </a:tblGrid>
              <a:tr h="370840">
                <a:tc>
                  <a:txBody>
                    <a:bodyPr/>
                    <a:lstStyle/>
                    <a:p>
                      <a:pPr algn="ctr"/>
                      <a:r>
                        <a:rPr lang="id-ID"/>
                        <a:t>Tranceiver</a:t>
                      </a:r>
                    </a:p>
                  </a:txBody>
                  <a:tcPr/>
                </a:tc>
                <a:tc>
                  <a:txBody>
                    <a:bodyPr/>
                    <a:lstStyle/>
                    <a:p>
                      <a:pPr algn="ctr"/>
                      <a:r>
                        <a:rPr lang="id-ID"/>
                        <a:t>Data rate</a:t>
                      </a:r>
                    </a:p>
                  </a:txBody>
                  <a:tcPr/>
                </a:tc>
                <a:tc>
                  <a:txBody>
                    <a:bodyPr/>
                    <a:lstStyle/>
                    <a:p>
                      <a:pPr algn="ctr"/>
                      <a:r>
                        <a:rPr lang="id-ID"/>
                        <a:t>Terms</a:t>
                      </a:r>
                    </a:p>
                  </a:txBody>
                  <a:tcPr/>
                </a:tc>
                <a:tc>
                  <a:txBody>
                    <a:bodyPr/>
                    <a:lstStyle/>
                    <a:p>
                      <a:pPr algn="ctr"/>
                      <a:r>
                        <a:rPr lang="id-ID"/>
                        <a:t>Jarak</a:t>
                      </a:r>
                    </a:p>
                  </a:txBody>
                  <a:tcPr/>
                </a:tc>
                <a:tc>
                  <a:txBody>
                    <a:bodyPr/>
                    <a:lstStyle/>
                    <a:p>
                      <a:pPr algn="ctr"/>
                      <a:r>
                        <a:rPr lang="id-ID"/>
                        <a:t>Lamda</a:t>
                      </a:r>
                    </a:p>
                  </a:txBody>
                  <a:tcPr/>
                </a:tc>
                <a:extLst>
                  <a:ext uri="{0D108BD9-81ED-4DB2-BD59-A6C34878D82A}">
                    <a16:rowId xmlns:a16="http://schemas.microsoft.com/office/drawing/2014/main" xmlns="" val="10000"/>
                  </a:ext>
                </a:extLst>
              </a:tr>
              <a:tr h="370840">
                <a:tc>
                  <a:txBody>
                    <a:bodyPr/>
                    <a:lstStyle/>
                    <a:p>
                      <a:r>
                        <a:rPr lang="id-ID"/>
                        <a:t>SFP</a:t>
                      </a:r>
                    </a:p>
                  </a:txBody>
                  <a:tcPr/>
                </a:tc>
                <a:tc>
                  <a:txBody>
                    <a:bodyPr/>
                    <a:lstStyle/>
                    <a:p>
                      <a:pPr fontAlgn="base"/>
                      <a:r>
                        <a:rPr lang="id-ID" sz="1800" b="0" i="0" kern="1200">
                          <a:solidFill>
                            <a:schemeClr val="dk1"/>
                          </a:solidFill>
                          <a:effectLst/>
                          <a:latin typeface="+mn-lt"/>
                          <a:ea typeface="+mn-ea"/>
                          <a:cs typeface="+mn-cs"/>
                        </a:rPr>
                        <a:t>55M/622M/</a:t>
                      </a:r>
                    </a:p>
                    <a:p>
                      <a:pPr fontAlgn="base"/>
                      <a:r>
                        <a:rPr lang="id-ID" sz="1800" b="0" i="0" kern="1200">
                          <a:solidFill>
                            <a:schemeClr val="dk1"/>
                          </a:solidFill>
                          <a:effectLst/>
                          <a:latin typeface="+mn-lt"/>
                          <a:ea typeface="+mn-ea"/>
                          <a:cs typeface="+mn-cs"/>
                        </a:rPr>
                        <a:t>1.25G/</a:t>
                      </a:r>
                    </a:p>
                    <a:p>
                      <a:pPr fontAlgn="base"/>
                      <a:r>
                        <a:rPr lang="id-ID" sz="1800" b="0" i="0" kern="1200">
                          <a:solidFill>
                            <a:schemeClr val="dk1"/>
                          </a:solidFill>
                          <a:effectLst/>
                          <a:latin typeface="+mn-lt"/>
                          <a:ea typeface="+mn-ea"/>
                          <a:cs typeface="+mn-cs"/>
                        </a:rPr>
                        <a:t>2.5G/3G/</a:t>
                      </a:r>
                    </a:p>
                    <a:p>
                      <a:pPr fontAlgn="base"/>
                      <a:r>
                        <a:rPr lang="id-ID" sz="1800" b="0" i="0" kern="1200">
                          <a:solidFill>
                            <a:schemeClr val="dk1"/>
                          </a:solidFill>
                          <a:effectLst/>
                          <a:latin typeface="+mn-lt"/>
                          <a:ea typeface="+mn-ea"/>
                          <a:cs typeface="+mn-cs"/>
                        </a:rPr>
                        <a:t>4.25G</a:t>
                      </a:r>
                    </a:p>
                  </a:txBody>
                  <a:tcPr/>
                </a:tc>
                <a:tc>
                  <a:txBody>
                    <a:bodyPr/>
                    <a:lstStyle/>
                    <a:p>
                      <a:pPr fontAlgn="base"/>
                      <a:r>
                        <a:rPr lang="id-ID" sz="1800" b="0" i="0" kern="1200">
                          <a:solidFill>
                            <a:schemeClr val="dk1"/>
                          </a:solidFill>
                          <a:effectLst/>
                          <a:latin typeface="+mn-lt"/>
                          <a:ea typeface="+mn-ea"/>
                          <a:cs typeface="+mn-cs"/>
                        </a:rPr>
                        <a:t>Dual fiber</a:t>
                      </a:r>
                    </a:p>
                    <a:p>
                      <a:pPr fontAlgn="base"/>
                      <a:r>
                        <a:rPr lang="id-ID" sz="1800" b="0" i="0" kern="1200">
                          <a:solidFill>
                            <a:schemeClr val="dk1"/>
                          </a:solidFill>
                          <a:effectLst/>
                          <a:latin typeface="+mn-lt"/>
                          <a:ea typeface="+mn-ea"/>
                          <a:cs typeface="+mn-cs"/>
                        </a:rPr>
                        <a:t>Single Fiber/WDM</a:t>
                      </a:r>
                    </a:p>
                    <a:p>
                      <a:pPr fontAlgn="base"/>
                      <a:r>
                        <a:rPr lang="id-ID" sz="1800" b="0" i="0" kern="1200">
                          <a:solidFill>
                            <a:schemeClr val="dk1"/>
                          </a:solidFill>
                          <a:effectLst/>
                          <a:latin typeface="+mn-lt"/>
                          <a:ea typeface="+mn-ea"/>
                          <a:cs typeface="+mn-cs"/>
                        </a:rPr>
                        <a:t>CWDM</a:t>
                      </a:r>
                    </a:p>
                    <a:p>
                      <a:pPr fontAlgn="base"/>
                      <a:r>
                        <a:rPr lang="id-ID" sz="1800" b="0" i="0" kern="1200">
                          <a:solidFill>
                            <a:schemeClr val="dk1"/>
                          </a:solidFill>
                          <a:effectLst/>
                          <a:latin typeface="+mn-lt"/>
                          <a:ea typeface="+mn-ea"/>
                          <a:cs typeface="+mn-cs"/>
                        </a:rPr>
                        <a:t>DWDM</a:t>
                      </a:r>
                    </a:p>
                  </a:txBody>
                  <a:tcPr/>
                </a:tc>
                <a:tc>
                  <a:txBody>
                    <a:bodyPr/>
                    <a:lstStyle/>
                    <a:p>
                      <a:pPr fontAlgn="base"/>
                      <a:r>
                        <a:rPr lang="id-ID" sz="1800" b="0" i="0" kern="1200">
                          <a:solidFill>
                            <a:schemeClr val="dk1"/>
                          </a:solidFill>
                          <a:effectLst/>
                          <a:latin typeface="+mn-lt"/>
                          <a:ea typeface="+mn-ea"/>
                          <a:cs typeface="+mn-cs"/>
                        </a:rPr>
                        <a:t>00m/2km/</a:t>
                      </a:r>
                    </a:p>
                    <a:p>
                      <a:pPr fontAlgn="base"/>
                      <a:r>
                        <a:rPr lang="id-ID" sz="1800" b="0" i="0" kern="1200">
                          <a:solidFill>
                            <a:schemeClr val="dk1"/>
                          </a:solidFill>
                          <a:effectLst/>
                          <a:latin typeface="+mn-lt"/>
                          <a:ea typeface="+mn-ea"/>
                          <a:cs typeface="+mn-cs"/>
                        </a:rPr>
                        <a:t>10km/15km/</a:t>
                      </a:r>
                    </a:p>
                    <a:p>
                      <a:pPr fontAlgn="base"/>
                      <a:r>
                        <a:rPr lang="id-ID" sz="1800" b="0" i="0" kern="1200">
                          <a:solidFill>
                            <a:schemeClr val="dk1"/>
                          </a:solidFill>
                          <a:effectLst/>
                          <a:latin typeface="+mn-lt"/>
                          <a:ea typeface="+mn-ea"/>
                          <a:cs typeface="+mn-cs"/>
                        </a:rPr>
                        <a:t>20km/40km/</a:t>
                      </a:r>
                    </a:p>
                    <a:p>
                      <a:pPr fontAlgn="base"/>
                      <a:r>
                        <a:rPr lang="id-ID" sz="1800" b="0" i="0" kern="1200">
                          <a:solidFill>
                            <a:schemeClr val="dk1"/>
                          </a:solidFill>
                          <a:effectLst/>
                          <a:latin typeface="+mn-lt"/>
                          <a:ea typeface="+mn-ea"/>
                          <a:cs typeface="+mn-cs"/>
                        </a:rPr>
                        <a:t>60km/80km/</a:t>
                      </a:r>
                    </a:p>
                    <a:p>
                      <a:pPr fontAlgn="base"/>
                      <a:r>
                        <a:rPr lang="id-ID" sz="1800" b="0" i="0" kern="1200">
                          <a:solidFill>
                            <a:schemeClr val="dk1"/>
                          </a:solidFill>
                          <a:effectLst/>
                          <a:latin typeface="+mn-lt"/>
                          <a:ea typeface="+mn-ea"/>
                          <a:cs typeface="+mn-cs"/>
                        </a:rPr>
                        <a:t>100km/120km/</a:t>
                      </a:r>
                    </a:p>
                    <a:p>
                      <a:pPr fontAlgn="base"/>
                      <a:r>
                        <a:rPr lang="id-ID" sz="1800" b="0" i="0" kern="1200">
                          <a:solidFill>
                            <a:schemeClr val="dk1"/>
                          </a:solidFill>
                          <a:effectLst/>
                          <a:latin typeface="+mn-lt"/>
                          <a:ea typeface="+mn-ea"/>
                          <a:cs typeface="+mn-cs"/>
                        </a:rPr>
                        <a:t>150km</a:t>
                      </a:r>
                    </a:p>
                  </a:txBody>
                  <a:tcPr/>
                </a:tc>
                <a:tc>
                  <a:txBody>
                    <a:bodyPr/>
                    <a:lstStyle/>
                    <a:p>
                      <a:pPr fontAlgn="base"/>
                      <a:r>
                        <a:rPr lang="id-ID" sz="1800" b="0" i="0" kern="1200">
                          <a:solidFill>
                            <a:schemeClr val="dk1"/>
                          </a:solidFill>
                          <a:effectLst/>
                          <a:latin typeface="+mn-lt"/>
                          <a:ea typeface="+mn-ea"/>
                          <a:cs typeface="+mn-cs"/>
                        </a:rPr>
                        <a:t>50nm/1310nm/1550nm</a:t>
                      </a:r>
                    </a:p>
                    <a:p>
                      <a:pPr fontAlgn="base"/>
                      <a:r>
                        <a:rPr lang="id-ID" sz="1800" b="0" i="0" kern="1200">
                          <a:solidFill>
                            <a:schemeClr val="dk1"/>
                          </a:solidFill>
                          <a:effectLst/>
                          <a:latin typeface="+mn-lt"/>
                          <a:ea typeface="+mn-ea"/>
                          <a:cs typeface="+mn-cs"/>
                        </a:rPr>
                        <a:t>1310nm/1490nm/1550nm</a:t>
                      </a:r>
                    </a:p>
                    <a:p>
                      <a:pPr fontAlgn="base"/>
                      <a:r>
                        <a:rPr lang="id-ID" sz="1800" b="0" i="0" kern="1200">
                          <a:solidFill>
                            <a:schemeClr val="dk1"/>
                          </a:solidFill>
                          <a:effectLst/>
                          <a:latin typeface="+mn-lt"/>
                          <a:ea typeface="+mn-ea"/>
                          <a:cs typeface="+mn-cs"/>
                        </a:rPr>
                        <a:t>1270nm-1610nm</a:t>
                      </a:r>
                    </a:p>
                    <a:p>
                      <a:pPr fontAlgn="base"/>
                      <a:r>
                        <a:rPr lang="id-ID" sz="1800" b="0" i="0" kern="1200">
                          <a:solidFill>
                            <a:schemeClr val="dk1"/>
                          </a:solidFill>
                          <a:effectLst/>
                          <a:latin typeface="+mn-lt"/>
                          <a:ea typeface="+mn-ea"/>
                          <a:cs typeface="+mn-cs"/>
                        </a:rPr>
                        <a:t>ITU17~ITU61</a:t>
                      </a:r>
                    </a:p>
                  </a:txBody>
                  <a:tcPr/>
                </a:tc>
                <a:extLst>
                  <a:ext uri="{0D108BD9-81ED-4DB2-BD59-A6C34878D82A}">
                    <a16:rowId xmlns:a16="http://schemas.microsoft.com/office/drawing/2014/main" xmlns="" val="10001"/>
                  </a:ext>
                </a:extLst>
              </a:tr>
              <a:tr h="370840">
                <a:tc>
                  <a:txBody>
                    <a:bodyPr/>
                    <a:lstStyle/>
                    <a:p>
                      <a:r>
                        <a:rPr lang="id-ID"/>
                        <a:t>SFP+</a:t>
                      </a:r>
                    </a:p>
                  </a:txBody>
                  <a:tcPr/>
                </a:tc>
                <a:tc>
                  <a:txBody>
                    <a:bodyPr/>
                    <a:lstStyle/>
                    <a:p>
                      <a:r>
                        <a:rPr lang="id-ID" sz="1800" b="0" i="0" kern="1200">
                          <a:solidFill>
                            <a:schemeClr val="dk1"/>
                          </a:solidFill>
                          <a:effectLst/>
                          <a:latin typeface="+mn-lt"/>
                          <a:ea typeface="+mn-ea"/>
                          <a:cs typeface="+mn-cs"/>
                        </a:rPr>
                        <a:t>6G/8.5G/10G</a:t>
                      </a:r>
                      <a:endParaRPr lang="id-ID"/>
                    </a:p>
                  </a:txBody>
                  <a:tcPr/>
                </a:tc>
                <a:tc>
                  <a:txBody>
                    <a:bodyPr/>
                    <a:lstStyle/>
                    <a:p>
                      <a:pPr fontAlgn="base"/>
                      <a:r>
                        <a:rPr lang="id-ID" sz="1800" b="0" i="0" kern="1200">
                          <a:solidFill>
                            <a:schemeClr val="dk1"/>
                          </a:solidFill>
                          <a:effectLst/>
                          <a:latin typeface="+mn-lt"/>
                          <a:ea typeface="+mn-ea"/>
                          <a:cs typeface="+mn-cs"/>
                        </a:rPr>
                        <a:t>Dual fiber</a:t>
                      </a:r>
                    </a:p>
                    <a:p>
                      <a:pPr fontAlgn="base"/>
                      <a:r>
                        <a:rPr lang="id-ID" sz="1800" b="0" i="0" kern="1200">
                          <a:solidFill>
                            <a:schemeClr val="dk1"/>
                          </a:solidFill>
                          <a:effectLst/>
                          <a:latin typeface="+mn-lt"/>
                          <a:ea typeface="+mn-ea"/>
                          <a:cs typeface="+mn-cs"/>
                        </a:rPr>
                        <a:t>Single Fiber/WDM</a:t>
                      </a:r>
                    </a:p>
                    <a:p>
                      <a:pPr fontAlgn="base"/>
                      <a:r>
                        <a:rPr lang="id-ID" sz="1800" b="0" i="0" kern="1200">
                          <a:solidFill>
                            <a:schemeClr val="dk1"/>
                          </a:solidFill>
                          <a:effectLst/>
                          <a:latin typeface="+mn-lt"/>
                          <a:ea typeface="+mn-ea"/>
                          <a:cs typeface="+mn-cs"/>
                        </a:rPr>
                        <a:t>CWDM</a:t>
                      </a:r>
                    </a:p>
                    <a:p>
                      <a:pPr fontAlgn="base"/>
                      <a:r>
                        <a:rPr lang="id-ID" sz="1800" b="0" i="0" kern="1200">
                          <a:solidFill>
                            <a:schemeClr val="dk1"/>
                          </a:solidFill>
                          <a:effectLst/>
                          <a:latin typeface="+mn-lt"/>
                          <a:ea typeface="+mn-ea"/>
                          <a:cs typeface="+mn-cs"/>
                        </a:rPr>
                        <a:t>DWDM</a:t>
                      </a:r>
                    </a:p>
                  </a:txBody>
                  <a:tcPr/>
                </a:tc>
                <a:tc>
                  <a:txBody>
                    <a:bodyPr/>
                    <a:lstStyle/>
                    <a:p>
                      <a:pPr fontAlgn="base"/>
                      <a:r>
                        <a:rPr lang="id-ID" sz="1800" b="0" i="0" kern="1200">
                          <a:solidFill>
                            <a:schemeClr val="dk1"/>
                          </a:solidFill>
                          <a:effectLst/>
                          <a:latin typeface="+mn-lt"/>
                          <a:ea typeface="+mn-ea"/>
                          <a:cs typeface="+mn-cs"/>
                        </a:rPr>
                        <a:t>220m/300m/</a:t>
                      </a:r>
                    </a:p>
                    <a:p>
                      <a:pPr fontAlgn="base"/>
                      <a:r>
                        <a:rPr lang="id-ID" sz="1800" b="0" i="0" kern="1200">
                          <a:solidFill>
                            <a:schemeClr val="dk1"/>
                          </a:solidFill>
                          <a:effectLst/>
                          <a:latin typeface="+mn-lt"/>
                          <a:ea typeface="+mn-ea"/>
                          <a:cs typeface="+mn-cs"/>
                        </a:rPr>
                        <a:t>2km/10km/</a:t>
                      </a:r>
                    </a:p>
                    <a:p>
                      <a:pPr fontAlgn="base"/>
                      <a:r>
                        <a:rPr lang="id-ID" sz="1800" b="0" i="0" kern="1200">
                          <a:solidFill>
                            <a:schemeClr val="dk1"/>
                          </a:solidFill>
                          <a:effectLst/>
                          <a:latin typeface="+mn-lt"/>
                          <a:ea typeface="+mn-ea"/>
                          <a:cs typeface="+mn-cs"/>
                        </a:rPr>
                        <a:t>20km/40km/</a:t>
                      </a:r>
                    </a:p>
                    <a:p>
                      <a:pPr fontAlgn="base"/>
                      <a:r>
                        <a:rPr lang="id-ID" sz="1800" b="0" i="0" kern="1200">
                          <a:solidFill>
                            <a:schemeClr val="dk1"/>
                          </a:solidFill>
                          <a:effectLst/>
                          <a:latin typeface="+mn-lt"/>
                          <a:ea typeface="+mn-ea"/>
                          <a:cs typeface="+mn-cs"/>
                        </a:rPr>
                        <a:t>60km/80km</a:t>
                      </a:r>
                    </a:p>
                  </a:txBody>
                  <a:tcPr/>
                </a:tc>
                <a:tc>
                  <a:txBody>
                    <a:bodyPr/>
                    <a:lstStyle/>
                    <a:p>
                      <a:r>
                        <a:rPr lang="id-ID" sz="1800" b="0" i="0" kern="1200">
                          <a:solidFill>
                            <a:schemeClr val="dk1"/>
                          </a:solidFill>
                          <a:effectLst/>
                          <a:latin typeface="+mn-lt"/>
                          <a:ea typeface="+mn-ea"/>
                          <a:cs typeface="+mn-cs"/>
                        </a:rPr>
                        <a:t>850nm/1310nm/1550nm</a:t>
                      </a:r>
                      <a:r>
                        <a:rPr lang="id-ID"/>
                        <a:t/>
                      </a:r>
                      <a:br>
                        <a:rPr lang="id-ID"/>
                      </a:br>
                      <a:r>
                        <a:rPr lang="id-ID" sz="1800" b="0" i="0" kern="1200">
                          <a:solidFill>
                            <a:schemeClr val="dk1"/>
                          </a:solidFill>
                          <a:effectLst/>
                          <a:latin typeface="+mn-lt"/>
                          <a:ea typeface="+mn-ea"/>
                          <a:cs typeface="+mn-cs"/>
                        </a:rPr>
                        <a:t>1270nm/1330nm</a:t>
                      </a:r>
                      <a:r>
                        <a:rPr lang="id-ID"/>
                        <a:t/>
                      </a:r>
                      <a:br>
                        <a:rPr lang="id-ID"/>
                      </a:br>
                      <a:r>
                        <a:rPr lang="id-ID" sz="1800" b="0" i="0" kern="1200">
                          <a:solidFill>
                            <a:schemeClr val="dk1"/>
                          </a:solidFill>
                          <a:effectLst/>
                          <a:latin typeface="+mn-lt"/>
                          <a:ea typeface="+mn-ea"/>
                          <a:cs typeface="+mn-cs"/>
                        </a:rPr>
                        <a:t>1270nm-1330nm</a:t>
                      </a:r>
                      <a:r>
                        <a:rPr lang="id-ID"/>
                        <a:t/>
                      </a:r>
                      <a:br>
                        <a:rPr lang="id-ID"/>
                      </a:br>
                      <a:r>
                        <a:rPr lang="id-ID" sz="1800" b="0" i="0" kern="1200">
                          <a:solidFill>
                            <a:schemeClr val="dk1"/>
                          </a:solidFill>
                          <a:effectLst/>
                          <a:latin typeface="+mn-lt"/>
                          <a:ea typeface="+mn-ea"/>
                          <a:cs typeface="+mn-cs"/>
                        </a:rPr>
                        <a:t>ITU17~ITU61</a:t>
                      </a:r>
                      <a:endParaRPr lang="id-ID"/>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305401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64" y="2946960"/>
            <a:ext cx="4204448" cy="1325563"/>
          </a:xfrm>
        </p:spPr>
        <p:txBody>
          <a:bodyPr/>
          <a:lstStyle/>
          <a:p>
            <a:r>
              <a:rPr lang="id-ID" b="1">
                <a:solidFill>
                  <a:srgbClr val="7030A0"/>
                </a:solidFill>
              </a:rPr>
              <a:t>TERIMA KASIH ....</a:t>
            </a:r>
          </a:p>
        </p:txBody>
      </p:sp>
    </p:spTree>
    <p:extLst>
      <p:ext uri="{BB962C8B-B14F-4D97-AF65-F5344CB8AC3E}">
        <p14:creationId xmlns:p14="http://schemas.microsoft.com/office/powerpoint/2010/main" xmlns="" val="90855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6" y="321582"/>
            <a:ext cx="5156200" cy="1325563"/>
          </a:xfrm>
        </p:spPr>
        <p:txBody>
          <a:bodyPr/>
          <a:lstStyle/>
          <a:p>
            <a:r>
              <a:rPr lang="id-ID">
                <a:solidFill>
                  <a:srgbClr val="002060"/>
                </a:solidFill>
              </a:rPr>
              <a:t>Review ...</a:t>
            </a:r>
          </a:p>
        </p:txBody>
      </p:sp>
      <p:sp>
        <p:nvSpPr>
          <p:cNvPr id="3" name="Content Placeholder 2"/>
          <p:cNvSpPr>
            <a:spLocks noGrp="1"/>
          </p:cNvSpPr>
          <p:nvPr>
            <p:ph idx="1"/>
          </p:nvPr>
        </p:nvSpPr>
        <p:spPr>
          <a:xfrm>
            <a:off x="0" y="1918158"/>
            <a:ext cx="2627086" cy="540204"/>
          </a:xfrm>
          <a:solidFill>
            <a:srgbClr val="002060"/>
          </a:solidFill>
        </p:spPr>
        <p:txBody>
          <a:bodyPr/>
          <a:lstStyle/>
          <a:p>
            <a:pPr marL="0" indent="0">
              <a:buNone/>
            </a:pPr>
            <a:r>
              <a:rPr lang="id-ID">
                <a:solidFill>
                  <a:srgbClr val="FFFF00"/>
                </a:solidFill>
              </a:rPr>
              <a:t>Kelebihan ... ?</a:t>
            </a:r>
          </a:p>
        </p:txBody>
      </p:sp>
      <p:sp>
        <p:nvSpPr>
          <p:cNvPr id="6" name="TextBox 5"/>
          <p:cNvSpPr txBox="1"/>
          <p:nvPr/>
        </p:nvSpPr>
        <p:spPr>
          <a:xfrm>
            <a:off x="286657" y="2487390"/>
            <a:ext cx="9234714" cy="4154980"/>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t>Kecepatan laju data sangat tinggi bisa mencapai 1000 mbps.</a:t>
            </a:r>
          </a:p>
          <a:p>
            <a:pPr marL="342900" indent="-342900" algn="just">
              <a:buFont typeface="Arial" panose="020B0604020202020204" pitchFamily="34" charset="0"/>
              <a:buChar char="•"/>
            </a:pPr>
            <a:r>
              <a:rPr lang="id-ID" sz="2200"/>
              <a:t>Mampu mengirimkan sinyal lebih jauh tanpa harus menggunakan alat penguat sinyal.</a:t>
            </a:r>
          </a:p>
          <a:p>
            <a:pPr marL="342900" indent="-342900" algn="just">
              <a:buFont typeface="Arial" panose="020B0604020202020204" pitchFamily="34" charset="0"/>
              <a:buChar char="•"/>
            </a:pPr>
            <a:r>
              <a:rPr lang="id-ID" sz="2200"/>
              <a:t>Material kabel lebih awet dan tahan terhadap gangguan kondisi lingkungan seperti panas dan kelembaban udara. </a:t>
            </a:r>
          </a:p>
          <a:p>
            <a:pPr marL="342900" indent="-342900" algn="just">
              <a:buFont typeface="Arial" panose="020B0604020202020204" pitchFamily="34" charset="0"/>
              <a:buChar char="•"/>
            </a:pPr>
            <a:r>
              <a:rPr lang="id-ID" sz="2200"/>
              <a:t>Kekebalan terhadap gangguan gelombang elektromagnetik dan radio, karena tidak membawa arus listrik sama sekali.</a:t>
            </a:r>
          </a:p>
          <a:p>
            <a:pPr marL="342900" indent="-342900" algn="just">
              <a:buFont typeface="Arial" panose="020B0604020202020204" pitchFamily="34" charset="0"/>
              <a:buChar char="•"/>
            </a:pPr>
            <a:r>
              <a:rPr lang="id-ID" sz="2200"/>
              <a:t>Memiliki bandwidth yang cukup besar yaitu bisa mencapai 1 GB persecond. </a:t>
            </a:r>
          </a:p>
          <a:p>
            <a:pPr marL="342900" indent="-342900" algn="just">
              <a:buFont typeface="Arial" panose="020B0604020202020204" pitchFamily="34" charset="0"/>
              <a:buChar char="•"/>
            </a:pPr>
            <a:r>
              <a:rPr lang="id-ID" sz="2200"/>
              <a:t>Tidak berkarat dan tidak mudah terbakar, karena materialnya merupakan serat kaca dan bukan termasuk konduktor. </a:t>
            </a:r>
          </a:p>
          <a:p>
            <a:pPr marL="342900" indent="-342900" algn="just">
              <a:buFont typeface="Arial" panose="020B0604020202020204" pitchFamily="34" charset="0"/>
              <a:buChar char="•"/>
            </a:pPr>
            <a:r>
              <a:rPr lang="id-ID" sz="2200"/>
              <a:t>Proses instalasi lebih mudah karena lebih fleksibel dan ukurannya pun lebih kecil.</a:t>
            </a:r>
          </a:p>
        </p:txBody>
      </p:sp>
    </p:spTree>
    <p:extLst>
      <p:ext uri="{BB962C8B-B14F-4D97-AF65-F5344CB8AC3E}">
        <p14:creationId xmlns:p14="http://schemas.microsoft.com/office/powerpoint/2010/main" xmlns="" val="390315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6" y="321582"/>
            <a:ext cx="5156200" cy="1325563"/>
          </a:xfrm>
        </p:spPr>
        <p:txBody>
          <a:bodyPr/>
          <a:lstStyle/>
          <a:p>
            <a:r>
              <a:rPr lang="id-ID">
                <a:solidFill>
                  <a:srgbClr val="002060"/>
                </a:solidFill>
              </a:rPr>
              <a:t>Review ...</a:t>
            </a:r>
          </a:p>
        </p:txBody>
      </p:sp>
      <p:sp>
        <p:nvSpPr>
          <p:cNvPr id="3" name="Content Placeholder 2"/>
          <p:cNvSpPr>
            <a:spLocks noGrp="1"/>
          </p:cNvSpPr>
          <p:nvPr>
            <p:ph idx="1"/>
          </p:nvPr>
        </p:nvSpPr>
        <p:spPr>
          <a:xfrm>
            <a:off x="0" y="1918158"/>
            <a:ext cx="2627086" cy="540204"/>
          </a:xfrm>
          <a:solidFill>
            <a:srgbClr val="002060"/>
          </a:solidFill>
        </p:spPr>
        <p:txBody>
          <a:bodyPr/>
          <a:lstStyle/>
          <a:p>
            <a:pPr marL="0" indent="0">
              <a:buNone/>
            </a:pPr>
            <a:r>
              <a:rPr lang="id-ID">
                <a:solidFill>
                  <a:srgbClr val="FFFF00"/>
                </a:solidFill>
              </a:rPr>
              <a:t>Kekurangan ... ?</a:t>
            </a:r>
          </a:p>
        </p:txBody>
      </p:sp>
      <p:sp>
        <p:nvSpPr>
          <p:cNvPr id="6" name="TextBox 5"/>
          <p:cNvSpPr txBox="1"/>
          <p:nvPr/>
        </p:nvSpPr>
        <p:spPr>
          <a:xfrm>
            <a:off x="286657" y="2487390"/>
            <a:ext cx="10134600" cy="3816425"/>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t>Proses instalasi cukup mahal dibandingkan instalasi jenis kabel yang lain, karena memerlukan alat khusus dan perangkat elektronik yang cukup mahal.</a:t>
            </a:r>
          </a:p>
          <a:p>
            <a:pPr marL="342900" indent="-342900" algn="just">
              <a:buFont typeface="Arial" panose="020B0604020202020204" pitchFamily="34" charset="0"/>
              <a:buChar char="•"/>
            </a:pPr>
            <a:r>
              <a:rPr lang="id-ID" sz="2200"/>
              <a:t>Diperlukan teknisi khusus dalam menangani kerusakan karena harus mengerti menggunakan alat-alat khusus untuk fiber optik, dengan demikian diperlukan penambahan biaya.</a:t>
            </a:r>
          </a:p>
          <a:p>
            <a:pPr marL="342900" indent="-342900" algn="just">
              <a:buFont typeface="Arial" panose="020B0604020202020204" pitchFamily="34" charset="0"/>
              <a:buChar char="•"/>
            </a:pPr>
            <a:r>
              <a:rPr lang="id-ID" sz="2200"/>
              <a:t>Kemungkinan masih adanya loss data pada jarak yang sangat jauh, sehingga diperlukan repeater untuk mengurangi terjadinya loss.</a:t>
            </a:r>
          </a:p>
          <a:p>
            <a:pPr marL="342900" indent="-342900" algn="just">
              <a:buFont typeface="Arial" panose="020B0604020202020204" pitchFamily="34" charset="0"/>
              <a:buChar char="•"/>
            </a:pPr>
            <a:r>
              <a:rPr lang="en-US" sz="2200"/>
              <a:t>Instalasi dan Maintenance menggunakan </a:t>
            </a:r>
            <a:r>
              <a:rPr lang="it-IT" sz="2200"/>
              <a:t>tenaga yang ahli.</a:t>
            </a:r>
            <a:endParaRPr lang="id-ID" sz="2200"/>
          </a:p>
          <a:p>
            <a:pPr marL="342900" indent="-342900" algn="just">
              <a:buFont typeface="Arial" panose="020B0604020202020204" pitchFamily="34" charset="0"/>
              <a:buChar char="•"/>
            </a:pPr>
            <a:r>
              <a:rPr lang="en-US" sz="2200"/>
              <a:t>Kabel fiber optik menggunakan gelombang cahaya untuk mentransmisikan data, maka kabel jaringan jenis ini tidak dapat diinstal dalam jalur yang berbelok  secara  tajam  atau  menyudut.</a:t>
            </a:r>
            <a:endParaRPr lang="id-ID" sz="2200"/>
          </a:p>
        </p:txBody>
      </p:sp>
    </p:spTree>
    <p:extLst>
      <p:ext uri="{BB962C8B-B14F-4D97-AF65-F5344CB8AC3E}">
        <p14:creationId xmlns:p14="http://schemas.microsoft.com/office/powerpoint/2010/main" xmlns="" val="183452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lstStyle/>
          <a:p>
            <a:r>
              <a:rPr lang="id-ID">
                <a:solidFill>
                  <a:srgbClr val="002060"/>
                </a:solidFill>
              </a:rPr>
              <a:t>Prinsip dasar Fiber Optic ...</a:t>
            </a:r>
          </a:p>
        </p:txBody>
      </p:sp>
      <p:sp>
        <p:nvSpPr>
          <p:cNvPr id="6" name="TextBox 5"/>
          <p:cNvSpPr txBox="1"/>
          <p:nvPr/>
        </p:nvSpPr>
        <p:spPr>
          <a:xfrm>
            <a:off x="286657" y="1626782"/>
            <a:ext cx="6383084" cy="4493534"/>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t>Bekerja dengan memanfaatkan sifat cahaya yang unik</a:t>
            </a:r>
          </a:p>
          <a:p>
            <a:pPr marL="342900" indent="-342900" algn="just">
              <a:buFont typeface="Arial" panose="020B0604020202020204" pitchFamily="34" charset="0"/>
              <a:buChar char="•"/>
            </a:pPr>
            <a:r>
              <a:rPr lang="id-ID" sz="2200"/>
              <a:t>Mempunyai kecepatan sangat tinggi dan dapat dibelokkan yang disebut refleksi internal total. </a:t>
            </a:r>
          </a:p>
          <a:p>
            <a:pPr marL="342900" indent="-342900" algn="just">
              <a:buFont typeface="Arial" panose="020B0604020202020204" pitchFamily="34" charset="0"/>
              <a:buChar char="•"/>
            </a:pPr>
            <a:r>
              <a:rPr lang="id-ID" sz="2200"/>
              <a:t>Refleksi internal total merupakan fenomena optik yang terjadi jika cahaya mengenai perbatasan antara dua medium dengan sudut lebih besar dari sudut kritis yang diukur secara normal terhadap permukaan. </a:t>
            </a:r>
          </a:p>
          <a:p>
            <a:pPr marL="342900" indent="-342900" algn="just">
              <a:buFont typeface="Arial" panose="020B0604020202020204" pitchFamily="34" charset="0"/>
              <a:buChar char="•"/>
            </a:pPr>
            <a:r>
              <a:rPr lang="id-ID" sz="2200"/>
              <a:t>Fenomena ini hanya dapat terjadi jika cahaya merambat dari medium dengan indeks bias yang lebih besar menuju medium dengan indeks bias yang lebih kecil</a:t>
            </a: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46890" y="1647145"/>
            <a:ext cx="4655476" cy="3270472"/>
          </a:xfrm>
          <a:prstGeom prst="rect">
            <a:avLst/>
          </a:prstGeom>
        </p:spPr>
      </p:pic>
    </p:spTree>
    <p:extLst>
      <p:ext uri="{BB962C8B-B14F-4D97-AF65-F5344CB8AC3E}">
        <p14:creationId xmlns:p14="http://schemas.microsoft.com/office/powerpoint/2010/main" xmlns="" val="115618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lstStyle/>
          <a:p>
            <a:r>
              <a:rPr lang="id-ID">
                <a:solidFill>
                  <a:srgbClr val="002060"/>
                </a:solidFill>
              </a:rPr>
              <a:t>Prinsip dasar Fiber Optic ...</a:t>
            </a:r>
          </a:p>
        </p:txBody>
      </p:sp>
      <p:sp>
        <p:nvSpPr>
          <p:cNvPr id="6" name="TextBox 5"/>
          <p:cNvSpPr txBox="1"/>
          <p:nvPr/>
        </p:nvSpPr>
        <p:spPr>
          <a:xfrm>
            <a:off x="421128" y="1843413"/>
            <a:ext cx="4621520" cy="3816425"/>
          </a:xfrm>
          <a:prstGeom prst="rect">
            <a:avLst/>
          </a:prstGeom>
          <a:noFill/>
        </p:spPr>
        <p:txBody>
          <a:bodyPr wrap="square" lIns="91436" tIns="45718" rIns="91436" bIns="45718" rtlCol="0">
            <a:spAutoFit/>
          </a:bodyPr>
          <a:lstStyle/>
          <a:p>
            <a:pPr algn="just"/>
            <a:r>
              <a:rPr lang="id-ID" sz="2200"/>
              <a:t>Dalam sistem komunikasi serat optik, informasi diubah menjadi sinyal optik (cahaya) dengan menggunakan sumber cahaya LED atau Diode Laser dengan dasar hukum pemantulan sempurna, sinyal optik yang berisi informasi dilewatkan sepanjang serat sampai pada penerima, selanjutnya detektor optik akan mengubah sinyal optik tersebut menjadi sinyal listrik kembali</a:t>
            </a:r>
          </a:p>
        </p:txBody>
      </p:sp>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l="3588" t="12453" r="4434" b="27171"/>
          <a:stretch/>
        </p:blipFill>
        <p:spPr>
          <a:xfrm>
            <a:off x="5365376" y="2339789"/>
            <a:ext cx="6414247" cy="2067806"/>
          </a:xfrm>
          <a:prstGeom prst="rect">
            <a:avLst/>
          </a:prstGeom>
        </p:spPr>
      </p:pic>
    </p:spTree>
    <p:extLst>
      <p:ext uri="{BB962C8B-B14F-4D97-AF65-F5344CB8AC3E}">
        <p14:creationId xmlns:p14="http://schemas.microsoft.com/office/powerpoint/2010/main" xmlns="" val="37463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lstStyle/>
          <a:p>
            <a:r>
              <a:rPr lang="id-ID">
                <a:solidFill>
                  <a:srgbClr val="002060"/>
                </a:solidFill>
              </a:rPr>
              <a:t>Prinsip dasar Fiber Optic ...</a:t>
            </a:r>
          </a:p>
        </p:txBody>
      </p:sp>
      <p:sp>
        <p:nvSpPr>
          <p:cNvPr id="6" name="TextBox 5"/>
          <p:cNvSpPr txBox="1"/>
          <p:nvPr/>
        </p:nvSpPr>
        <p:spPr>
          <a:xfrm>
            <a:off x="276846" y="1647145"/>
            <a:ext cx="5724179" cy="4832088"/>
          </a:xfrm>
          <a:prstGeom prst="rect">
            <a:avLst/>
          </a:prstGeom>
          <a:noFill/>
        </p:spPr>
        <p:txBody>
          <a:bodyPr wrap="square" lIns="91436" tIns="45718" rIns="91436" bIns="45718" rtlCol="0">
            <a:spAutoFit/>
          </a:bodyPr>
          <a:lstStyle/>
          <a:p>
            <a:pPr marL="342900" indent="-342900">
              <a:buFont typeface="Arial" panose="020B0604020202020204" pitchFamily="34" charset="0"/>
              <a:buChar char="•"/>
            </a:pPr>
            <a:r>
              <a:rPr lang="id-ID" sz="2200"/>
              <a:t>Driver berfungsi mengubah sinyal elektrik menjadi sinyal optik.</a:t>
            </a:r>
          </a:p>
          <a:p>
            <a:pPr marL="342900" indent="-342900">
              <a:buFont typeface="Arial" panose="020B0604020202020204" pitchFamily="34" charset="0"/>
              <a:buChar char="•"/>
            </a:pPr>
            <a:r>
              <a:rPr lang="id-ID" sz="2200"/>
              <a:t>Sumber Optik (Cahaya) dapat  menggunakan LED atau LASER. </a:t>
            </a:r>
          </a:p>
          <a:p>
            <a:pPr marL="342900" indent="-342900">
              <a:buFont typeface="Arial" panose="020B0604020202020204" pitchFamily="34" charset="0"/>
              <a:buChar char="•"/>
            </a:pPr>
            <a:r>
              <a:rPr lang="id-ID" sz="2200"/>
              <a:t>LED merupakan perangkat yang memancarkan cahaya dengan arah menyebar, digunakan untuk serat optik multimode step indeks. </a:t>
            </a:r>
          </a:p>
          <a:p>
            <a:pPr marL="342900" indent="-342900">
              <a:buFont typeface="Arial" panose="020B0604020202020204" pitchFamily="34" charset="0"/>
              <a:buChar char="•"/>
            </a:pPr>
            <a:r>
              <a:rPr lang="id-ID" sz="2200"/>
              <a:t>LASER dapat memancarkan cahaya dengan daya 10-100 kali lebih besar dibandingkan dengan LED, digunakan untuk serat optik singlemode step indeks. </a:t>
            </a:r>
          </a:p>
          <a:p>
            <a:pPr marL="342900" indent="-342900">
              <a:buFont typeface="Arial" panose="020B0604020202020204" pitchFamily="34" charset="0"/>
              <a:buChar char="•"/>
            </a:pPr>
            <a:r>
              <a:rPr lang="id-ID" sz="2200"/>
              <a:t>Detektor Optik berfungsi untuk mengubah kembali sinyal optik menjadi sinyal elektrik. </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xmlns="" val="0"/>
              </a:ext>
            </a:extLst>
          </a:blip>
          <a:srcRect r="5262" b="9190"/>
          <a:stretch/>
        </p:blipFill>
        <p:spPr>
          <a:xfrm>
            <a:off x="6001025" y="1803072"/>
            <a:ext cx="5388634" cy="3454728"/>
          </a:xfrm>
          <a:prstGeom prst="rect">
            <a:avLst/>
          </a:prstGeom>
        </p:spPr>
      </p:pic>
    </p:spTree>
    <p:extLst>
      <p:ext uri="{BB962C8B-B14F-4D97-AF65-F5344CB8AC3E}">
        <p14:creationId xmlns:p14="http://schemas.microsoft.com/office/powerpoint/2010/main" xmlns="" val="75278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2724</Words>
  <Application>Microsoft Macintosh PowerPoint</Application>
  <PresentationFormat>Custom</PresentationFormat>
  <Paragraphs>380</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Dasar-dasar Fiber Optic</vt:lpstr>
      <vt:lpstr>Slide 2</vt:lpstr>
      <vt:lpstr>Slide 3</vt:lpstr>
      <vt:lpstr>Review ...</vt:lpstr>
      <vt:lpstr>Review ...</vt:lpstr>
      <vt:lpstr>Review ...</vt:lpstr>
      <vt:lpstr>Prinsip dasar Fiber Optic ...</vt:lpstr>
      <vt:lpstr>Prinsip dasar Fiber Optic ...</vt:lpstr>
      <vt:lpstr>Prinsip dasar Fiber Optic ...</vt:lpstr>
      <vt:lpstr>Struktur Fiber Optic ...</vt:lpstr>
      <vt:lpstr>Tipe Fiber Optic</vt:lpstr>
      <vt:lpstr>Tipe Fiber Optic</vt:lpstr>
      <vt:lpstr>Tipe Fiber Optic</vt:lpstr>
      <vt:lpstr>Jenis Fiber Optic</vt:lpstr>
      <vt:lpstr>Jenis Fiber Optic Berdasarkan Mode</vt:lpstr>
      <vt:lpstr>Jenis Fiber Optic Berdasarkan Mode</vt:lpstr>
      <vt:lpstr>Kode Warna Fiber Optic ...</vt:lpstr>
      <vt:lpstr>Kapasitas Fiber Optic...</vt:lpstr>
      <vt:lpstr>Slide 19</vt:lpstr>
      <vt:lpstr>Jenis Konektor</vt:lpstr>
      <vt:lpstr>Jenis Konektor</vt:lpstr>
      <vt:lpstr>Perangkat Pasif Fiber Optic</vt:lpstr>
      <vt:lpstr>Perangkat Pasif Fiber Optic</vt:lpstr>
      <vt:lpstr>Perangkat Pasif Fiber Optic</vt:lpstr>
      <vt:lpstr>Perangkat Pasif Fiber Optic</vt:lpstr>
      <vt:lpstr>Perangkat Pasif Fiber Optic</vt:lpstr>
      <vt:lpstr>Alat Kerja Fiber Optic</vt:lpstr>
      <vt:lpstr>Alat Kerja Fiber Optic</vt:lpstr>
      <vt:lpstr>Alat Kerja Fiber Optic</vt:lpstr>
      <vt:lpstr>Alat Kerja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TERIMA KASIH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Fiber Optic</dc:title>
  <dc:creator>arbudiman</dc:creator>
  <cp:lastModifiedBy>UNBK 15</cp:lastModifiedBy>
  <cp:revision>81</cp:revision>
  <dcterms:created xsi:type="dcterms:W3CDTF">2018-05-05T03:17:26Z</dcterms:created>
  <dcterms:modified xsi:type="dcterms:W3CDTF">2021-08-18T01:04:15Z</dcterms:modified>
</cp:coreProperties>
</file>