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Titillium Web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Titillium Web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iiRzUfSRzb0vdRk9Tjjb5JL2pc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regular.fntdata"/><Relationship Id="rId20" Type="http://schemas.openxmlformats.org/officeDocument/2006/relationships/slide" Target="slides/slide16.xml"/><Relationship Id="rId42" Type="http://schemas.openxmlformats.org/officeDocument/2006/relationships/font" Target="fonts/TitilliumWebLight-italic.fntdata"/><Relationship Id="rId41" Type="http://schemas.openxmlformats.org/officeDocument/2006/relationships/font" Target="fonts/TitilliumWebLight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TitilliumWebLigh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19e8f5962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g119e8f596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8ae74ea6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8ae74ea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8ae74ea6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8ae74ea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8ae74ea6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8ae74e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8ae74ea6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8ae74ea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8ae74ea6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8ae74ea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38ae74ea6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38ae74ea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8ae74ea6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8ae74e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8ae74ea6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8ae74e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8ae74ea6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8ae74ea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8ae74ea6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8ae74ea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9e8f5962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119e8f596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8ae74ea6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38ae74ea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8ae74ea6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8ae74ea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38ae74ea6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38ae74ea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8ae74ea6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8ae74ea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9e8f5962d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19e8f596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9e8f5962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19e8f596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9e8f5962d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9e8f596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9e8f5962d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119e8f596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377cd36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2377cd36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8ae74ea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8ae74e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8ae74ea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8ae74e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8ae74ea6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8ae74e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8ae74ea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8ae74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8ae74ea6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8ae74e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60000" y="2541774"/>
            <a:ext cx="10465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60000" y="3119025"/>
            <a:ext cx="1046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tillium Web"/>
              <a:buNone/>
              <a:defRPr sz="20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"/>
              <a:buNone/>
              <a:defRPr sz="1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" name="Google Shape;12;p6"/>
          <p:cNvSpPr txBox="1"/>
          <p:nvPr/>
        </p:nvSpPr>
        <p:spPr>
          <a:xfrm>
            <a:off x="6538200" y="5328300"/>
            <a:ext cx="529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STUDI INFORMATIKA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FAKULTAS TEKNIK DAN INFORMATIKA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UNIVERSITAS MULTIMEDIA NUSANTARA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SEMESTER GENAP TAHUN AJARAN 2021/2022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"/>
          <p:cNvSpPr txBox="1"/>
          <p:nvPr>
            <p:ph idx="2" type="subTitle"/>
          </p:nvPr>
        </p:nvSpPr>
        <p:spPr>
          <a:xfrm>
            <a:off x="360000" y="3516825"/>
            <a:ext cx="5618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illium Web"/>
              <a:buNone/>
              <a:defRPr b="1" sz="3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53500" y="1420150"/>
            <a:ext cx="11479800" cy="5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7"/>
          <p:cNvSpPr txBox="1"/>
          <p:nvPr/>
        </p:nvSpPr>
        <p:spPr>
          <a:xfrm>
            <a:off x="6675" y="6550850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ID" sz="1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ID" sz="1000">
                <a:solidFill>
                  <a:srgbClr val="1F3864"/>
                </a:solidFill>
              </a:rPr>
              <a:t>231</a:t>
            </a:r>
            <a:r>
              <a:rPr b="0" i="0" lang="en-ID" sz="1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D" sz="1000">
                <a:solidFill>
                  <a:srgbClr val="1F3864"/>
                </a:solidFill>
              </a:rPr>
              <a:t>Pengantar Teknologi Internet</a:t>
            </a:r>
            <a:r>
              <a:rPr b="0" i="0" lang="en-ID" sz="1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D" sz="1000">
                <a:solidFill>
                  <a:srgbClr val="1F3864"/>
                </a:solidFill>
              </a:rPr>
              <a:t>Genap </a:t>
            </a:r>
            <a:r>
              <a:rPr b="0" i="0" lang="en-ID" sz="10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 2021/2022</a:t>
            </a:r>
            <a:endParaRPr b="0" i="0" sz="10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9e8f5962d_0_13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3800" y="365125"/>
            <a:ext cx="470100" cy="8642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illium Web"/>
              <a:buNone/>
              <a:defRPr b="1" i="0" sz="32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353500" y="1420150"/>
            <a:ext cx="11524200" cy="5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•"/>
              <a:defRPr b="0" i="0" sz="14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EA4335"/>
          </p15:clr>
        </p15:guide>
        <p15:guide id="2" pos="7454">
          <p15:clr>
            <a:srgbClr val="EA4335"/>
          </p15:clr>
        </p15:guide>
        <p15:guide id="3" orient="horz" pos="227">
          <p15:clr>
            <a:srgbClr val="EA4335"/>
          </p15:clr>
        </p15:guide>
        <p15:guide id="4" orient="horz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JavaScript/Reference/Global_Objects/Array/filter" TargetMode="External"/><Relationship Id="rId4" Type="http://schemas.openxmlformats.org/officeDocument/2006/relationships/hyperlink" Target="https://developer.mozilla.org/en-US/docs/Web/JavaScript/Reference/Global_Objects/Array/map" TargetMode="External"/><Relationship Id="rId11" Type="http://schemas.openxmlformats.org/officeDocument/2006/relationships/image" Target="../media/image37.png"/><Relationship Id="rId10" Type="http://schemas.openxmlformats.org/officeDocument/2006/relationships/hyperlink" Target="https://reactjs.org/docs/conditional-rendering.html#inline-if-with-logical--operator" TargetMode="External"/><Relationship Id="rId9" Type="http://schemas.openxmlformats.org/officeDocument/2006/relationships/hyperlink" Target="https://developer.mozilla.org/en-US/docs/Web/JavaScript/Reference/Operators/Conditional_Operator" TargetMode="External"/><Relationship Id="rId5" Type="http://schemas.openxmlformats.org/officeDocument/2006/relationships/hyperlink" Target="https://developer.mozilla.org/en-US/docs/Web/JavaScript/Reference/Global_Objects/Array/reduce" TargetMode="External"/><Relationship Id="rId6" Type="http://schemas.openxmlformats.org/officeDocument/2006/relationships/hyperlink" Target="https://developer.mozilla.org/en-US/docs/Web/JavaScript/Reference/Global_Objects/Array/find" TargetMode="External"/><Relationship Id="rId7" Type="http://schemas.openxmlformats.org/officeDocument/2006/relationships/hyperlink" Target="https://developer.mozilla.org/en-US/docs/Web/JavaScript/Reference/Global_Objects/Array/findindex" TargetMode="External"/><Relationship Id="rId8" Type="http://schemas.openxmlformats.org/officeDocument/2006/relationships/hyperlink" Target="https://hacks.mozilla.org/2015/06/es6-in-depth-arrow-function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9e8f5962d_0_30"/>
          <p:cNvSpPr txBox="1"/>
          <p:nvPr>
            <p:ph type="ctrTitle"/>
          </p:nvPr>
        </p:nvSpPr>
        <p:spPr>
          <a:xfrm>
            <a:off x="360000" y="2541774"/>
            <a:ext cx="10465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D"/>
              <a:t>IF231 Pengantar Teknologi Internet</a:t>
            </a:r>
            <a:endParaRPr/>
          </a:p>
        </p:txBody>
      </p:sp>
      <p:sp>
        <p:nvSpPr>
          <p:cNvPr id="26" name="Google Shape;26;g119e8f5962d_0_30"/>
          <p:cNvSpPr txBox="1"/>
          <p:nvPr>
            <p:ph idx="1" type="subTitle"/>
          </p:nvPr>
        </p:nvSpPr>
        <p:spPr>
          <a:xfrm>
            <a:off x="360000" y="3119025"/>
            <a:ext cx="1046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D"/>
              <a:t>10 - React Data Rendering</a:t>
            </a:r>
            <a:endParaRPr/>
          </a:p>
        </p:txBody>
      </p:sp>
      <p:sp>
        <p:nvSpPr>
          <p:cNvPr id="27" name="Google Shape;27;g119e8f5962d_0_30"/>
          <p:cNvSpPr txBox="1"/>
          <p:nvPr>
            <p:ph idx="2" type="subTitle"/>
          </p:nvPr>
        </p:nvSpPr>
        <p:spPr>
          <a:xfrm>
            <a:off x="360000" y="3516825"/>
            <a:ext cx="5618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D"/>
              <a:t>Alexander Waworuntu, S.Kom., M.T.I.</a:t>
            </a:r>
            <a:br>
              <a:rPr lang="en-ID"/>
            </a:br>
            <a:r>
              <a:rPr lang="en-ID"/>
              <a:t>Fenina Adline Twince Tobing, S.Kom., M.Kom.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8ae74ea6_0_10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Reduce(1)</a:t>
            </a:r>
            <a:endParaRPr/>
          </a:p>
        </p:txBody>
      </p:sp>
      <p:sp>
        <p:nvSpPr>
          <p:cNvPr id="129" name="Google Shape;129;g1238ae74ea6_0_100"/>
          <p:cNvSpPr txBox="1"/>
          <p:nvPr/>
        </p:nvSpPr>
        <p:spPr>
          <a:xfrm>
            <a:off x="512475" y="1281175"/>
            <a:ext cx="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0" name="Google Shape;130;g1238ae74ea6_0_100"/>
          <p:cNvSpPr txBox="1"/>
          <p:nvPr/>
        </p:nvSpPr>
        <p:spPr>
          <a:xfrm>
            <a:off x="5653525" y="1371600"/>
            <a:ext cx="6179700" cy="26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●"/>
            </a:pPr>
            <a:r>
              <a:rPr b="1" lang="en-ID" sz="2000">
                <a:latin typeface="Roboto Mono"/>
                <a:ea typeface="Roboto Mono"/>
                <a:cs typeface="Roboto Mono"/>
                <a:sym typeface="Roboto Mono"/>
              </a:rPr>
              <a:t>reduce()</a:t>
            </a:r>
            <a:r>
              <a:rPr lang="en-ID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2000">
                <a:latin typeface="Titillium Web"/>
                <a:ea typeface="Titillium Web"/>
                <a:cs typeface="Titillium Web"/>
                <a:sym typeface="Titillium Web"/>
              </a:rPr>
              <a:t>method executes a reducer function for array element.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●"/>
            </a:pPr>
            <a:r>
              <a:rPr b="1" lang="en-ID" sz="2000">
                <a:latin typeface="Roboto Mono"/>
                <a:ea typeface="Roboto Mono"/>
                <a:cs typeface="Roboto Mono"/>
                <a:sym typeface="Roboto Mono"/>
              </a:rPr>
              <a:t>reduce()</a:t>
            </a:r>
            <a:r>
              <a:rPr lang="en-ID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2000">
                <a:latin typeface="Titillium Web"/>
                <a:ea typeface="Titillium Web"/>
                <a:cs typeface="Titillium Web"/>
                <a:sym typeface="Titillium Web"/>
              </a:rPr>
              <a:t>method returns a single value: the function's accumulated result.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●"/>
            </a:pPr>
            <a:r>
              <a:rPr b="1" lang="en-ID" sz="2000">
                <a:latin typeface="Roboto Mono"/>
                <a:ea typeface="Roboto Mono"/>
                <a:cs typeface="Roboto Mono"/>
                <a:sym typeface="Roboto Mono"/>
              </a:rPr>
              <a:t>reduce() </a:t>
            </a:r>
            <a:r>
              <a:rPr lang="en-ID" sz="2000">
                <a:latin typeface="Titillium Web"/>
                <a:ea typeface="Titillium Web"/>
                <a:cs typeface="Titillium Web"/>
                <a:sym typeface="Titillium Web"/>
              </a:rPr>
              <a:t>method does not execute the function for empty array elements.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Char char="●"/>
            </a:pPr>
            <a:r>
              <a:rPr b="1" lang="en-ID" sz="2000">
                <a:latin typeface="Roboto Mono"/>
                <a:ea typeface="Roboto Mono"/>
                <a:cs typeface="Roboto Mono"/>
                <a:sym typeface="Roboto Mono"/>
              </a:rPr>
              <a:t>reduce() </a:t>
            </a:r>
            <a:r>
              <a:rPr lang="en-ID" sz="2000">
                <a:latin typeface="Titillium Web"/>
                <a:ea typeface="Titillium Web"/>
                <a:cs typeface="Titillium Web"/>
                <a:sym typeface="Titillium Web"/>
              </a:rPr>
              <a:t>method does not change the original array.</a:t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31" name="Google Shape;131;g1238ae74ea6_0_100"/>
          <p:cNvGrpSpPr/>
          <p:nvPr/>
        </p:nvGrpSpPr>
        <p:grpSpPr>
          <a:xfrm>
            <a:off x="452175" y="1953275"/>
            <a:ext cx="4792900" cy="1713650"/>
            <a:chOff x="512475" y="2114775"/>
            <a:chExt cx="4792900" cy="1713650"/>
          </a:xfrm>
        </p:grpSpPr>
        <p:grpSp>
          <p:nvGrpSpPr>
            <p:cNvPr id="132" name="Google Shape;132;g1238ae74ea6_0_100"/>
            <p:cNvGrpSpPr/>
            <p:nvPr/>
          </p:nvGrpSpPr>
          <p:grpSpPr>
            <a:xfrm>
              <a:off x="512475" y="2114775"/>
              <a:ext cx="4000500" cy="1390650"/>
              <a:chOff x="845725" y="4352825"/>
              <a:chExt cx="4000500" cy="1390650"/>
            </a:xfrm>
          </p:grpSpPr>
          <p:pic>
            <p:nvPicPr>
              <p:cNvPr id="133" name="Google Shape;133;g1238ae74ea6_0_1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45725" y="4352825"/>
                <a:ext cx="4000500" cy="1390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g1238ae74ea6_0_1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84700" y="5257200"/>
                <a:ext cx="333375" cy="200025"/>
              </a:xfrm>
              <a:prstGeom prst="rect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135" name="Google Shape;135;g1238ae74ea6_0_100"/>
            <p:cNvSpPr/>
            <p:nvPr/>
          </p:nvSpPr>
          <p:spPr>
            <a:xfrm>
              <a:off x="3029575" y="3331025"/>
              <a:ext cx="2275800" cy="49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>
                  <a:latin typeface="Titillium Web"/>
                  <a:ea typeface="Titillium Web"/>
                  <a:cs typeface="Titillium Web"/>
                  <a:sym typeface="Titillium Web"/>
                </a:rPr>
                <a:t>using </a:t>
              </a:r>
              <a:r>
                <a:rPr b="1" lang="en-ID" sz="2000">
                  <a:latin typeface="Roboto Mono"/>
                  <a:ea typeface="Roboto Mono"/>
                  <a:cs typeface="Roboto Mono"/>
                  <a:sym typeface="Roboto Mono"/>
                </a:rPr>
                <a:t>forEach()</a:t>
              </a:r>
              <a:endParaRPr b="1"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6" name="Google Shape;136;g1238ae74ea6_0_100"/>
          <p:cNvGrpSpPr/>
          <p:nvPr/>
        </p:nvGrpSpPr>
        <p:grpSpPr>
          <a:xfrm>
            <a:off x="2614600" y="4563850"/>
            <a:ext cx="6962775" cy="1615900"/>
            <a:chOff x="2614600" y="4563850"/>
            <a:chExt cx="6962775" cy="1615900"/>
          </a:xfrm>
        </p:grpSpPr>
        <p:grpSp>
          <p:nvGrpSpPr>
            <p:cNvPr id="137" name="Google Shape;137;g1238ae74ea6_0_100"/>
            <p:cNvGrpSpPr/>
            <p:nvPr/>
          </p:nvGrpSpPr>
          <p:grpSpPr>
            <a:xfrm>
              <a:off x="2614600" y="4563850"/>
              <a:ext cx="6962775" cy="1381125"/>
              <a:chOff x="2614613" y="4382975"/>
              <a:chExt cx="6962775" cy="1381125"/>
            </a:xfrm>
          </p:grpSpPr>
          <p:pic>
            <p:nvPicPr>
              <p:cNvPr id="138" name="Google Shape;138;g1238ae74ea6_0_1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14613" y="4382975"/>
                <a:ext cx="6962775" cy="1381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g1238ae74ea6_0_1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902275" y="5289025"/>
                <a:ext cx="333375" cy="200025"/>
              </a:xfrm>
              <a:prstGeom prst="rect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140" name="Google Shape;140;g1238ae74ea6_0_100"/>
            <p:cNvSpPr/>
            <p:nvPr/>
          </p:nvSpPr>
          <p:spPr>
            <a:xfrm>
              <a:off x="6044075" y="5682350"/>
              <a:ext cx="2230800" cy="49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>
                  <a:latin typeface="Titillium Web"/>
                  <a:ea typeface="Titillium Web"/>
                  <a:cs typeface="Titillium Web"/>
                  <a:sym typeface="Titillium Web"/>
                </a:rPr>
                <a:t>using</a:t>
              </a:r>
              <a:r>
                <a:rPr b="1" lang="en-ID" sz="2000">
                  <a:latin typeface="Roboto Mono"/>
                  <a:ea typeface="Roboto Mono"/>
                  <a:cs typeface="Roboto Mono"/>
                  <a:sym typeface="Roboto Mono"/>
                </a:rPr>
                <a:t> reduce()</a:t>
              </a:r>
              <a:endParaRPr b="1"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8ae74ea6_0_95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Reduce (2)</a:t>
            </a:r>
            <a:endParaRPr/>
          </a:p>
        </p:txBody>
      </p:sp>
      <p:pic>
        <p:nvPicPr>
          <p:cNvPr id="146" name="Google Shape;146;g1238ae74ea6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38" y="2836600"/>
            <a:ext cx="69246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238ae74ea6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2738" y="1943063"/>
            <a:ext cx="1979825" cy="3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8ae74ea6_0_13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Find &amp; FindIndex</a:t>
            </a:r>
            <a:endParaRPr/>
          </a:p>
        </p:txBody>
      </p:sp>
      <p:sp>
        <p:nvSpPr>
          <p:cNvPr id="153" name="Google Shape;153;g1238ae74ea6_0_130"/>
          <p:cNvSpPr txBox="1"/>
          <p:nvPr/>
        </p:nvSpPr>
        <p:spPr>
          <a:xfrm>
            <a:off x="6224950" y="1431900"/>
            <a:ext cx="5608200" cy="310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tillium Web Light"/>
              <a:buChar char="●"/>
            </a:pP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find</a:t>
            </a: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ID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1900">
                <a:latin typeface="Titillium Web"/>
                <a:ea typeface="Titillium Web"/>
                <a:cs typeface="Titillium Web"/>
                <a:sym typeface="Titillium Web"/>
              </a:rPr>
              <a:t>method returns the value of the first element that passes a test.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tillium Web"/>
              <a:buChar char="●"/>
            </a:pPr>
            <a:r>
              <a:rPr b="1"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r>
              <a:rPr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 executes a function for each array element.</a:t>
            </a:r>
            <a:endParaRPr sz="1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"/>
              <a:buChar char="●"/>
            </a:pPr>
            <a:r>
              <a:rPr b="1"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r>
              <a:rPr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 returns </a:t>
            </a:r>
            <a:r>
              <a:rPr i="1" lang="en-ID" sz="19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undefined </a:t>
            </a:r>
            <a:r>
              <a:rPr lang="en-ID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no elements are found.</a:t>
            </a:r>
            <a:endParaRPr sz="1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"/>
              <a:buChar char="●"/>
            </a:pPr>
            <a:r>
              <a:rPr b="1"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r>
              <a:rPr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 does not execute the function for empty elements.</a:t>
            </a:r>
            <a:endParaRPr sz="1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"/>
              <a:buChar char="●"/>
            </a:pPr>
            <a:r>
              <a:rPr b="1"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r>
              <a:rPr lang="en-ID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 does not change the original array.</a:t>
            </a:r>
            <a:endParaRPr sz="1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54" name="Google Shape;154;g1238ae74ea6_0_130"/>
          <p:cNvGrpSpPr/>
          <p:nvPr/>
        </p:nvGrpSpPr>
        <p:grpSpPr>
          <a:xfrm>
            <a:off x="438801" y="1431882"/>
            <a:ext cx="5439484" cy="1565133"/>
            <a:chOff x="438800" y="1431900"/>
            <a:chExt cx="5324475" cy="1371600"/>
          </a:xfrm>
        </p:grpSpPr>
        <p:pic>
          <p:nvPicPr>
            <p:cNvPr id="155" name="Google Shape;155;g1238ae74ea6_0_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8800" y="1431900"/>
              <a:ext cx="5324475" cy="13716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6" name="Google Shape;156;g1238ae74ea6_0_1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86625" y="2360450"/>
              <a:ext cx="304800" cy="238125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57" name="Google Shape;157;g1238ae74ea6_0_130"/>
          <p:cNvSpPr txBox="1"/>
          <p:nvPr/>
        </p:nvSpPr>
        <p:spPr>
          <a:xfrm>
            <a:off x="354438" y="3388450"/>
            <a:ext cx="5608200" cy="31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"/>
              <a:buChar char="●"/>
            </a:pP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findIndex()</a:t>
            </a:r>
            <a:r>
              <a:rPr lang="en-ID" sz="1900">
                <a:latin typeface="Titillium Web"/>
                <a:ea typeface="Titillium Web"/>
                <a:cs typeface="Titillium Web"/>
                <a:sym typeface="Titillium Web"/>
              </a:rPr>
              <a:t> method executes a function for each array element.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tillium Web"/>
              <a:buChar char="●"/>
            </a:pP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findIndex()</a:t>
            </a:r>
            <a:r>
              <a:rPr lang="en-ID" sz="1900">
                <a:latin typeface="Titillium Web"/>
                <a:ea typeface="Titillium Web"/>
                <a:cs typeface="Titillium Web"/>
                <a:sym typeface="Titillium Web"/>
              </a:rPr>
              <a:t> method returns the index (position) of the first element that passes a test.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tillium Web"/>
              <a:buChar char="●"/>
            </a:pP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findIndex()</a:t>
            </a:r>
            <a:r>
              <a:rPr lang="en-ID" sz="1900">
                <a:latin typeface="Titillium Web"/>
                <a:ea typeface="Titillium Web"/>
                <a:cs typeface="Titillium Web"/>
                <a:sym typeface="Titillium Web"/>
              </a:rPr>
              <a:t> method returns -1 if no match is found. 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tillium Web"/>
              <a:buChar char="●"/>
            </a:pP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findIndex()</a:t>
            </a:r>
            <a:r>
              <a:rPr lang="en-ID" sz="1900">
                <a:latin typeface="Titillium Web"/>
                <a:ea typeface="Titillium Web"/>
                <a:cs typeface="Titillium Web"/>
                <a:sym typeface="Titillium Web"/>
              </a:rPr>
              <a:t> method does not execute the function for empty array elements.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tillium Web"/>
              <a:buChar char="●"/>
            </a:pPr>
            <a:r>
              <a:rPr b="1" lang="en-ID" sz="1900">
                <a:latin typeface="Roboto Mono"/>
                <a:ea typeface="Roboto Mono"/>
                <a:cs typeface="Roboto Mono"/>
                <a:sym typeface="Roboto Mono"/>
              </a:rPr>
              <a:t>findIndex()</a:t>
            </a:r>
            <a:r>
              <a:rPr lang="en-ID" sz="1900">
                <a:latin typeface="Titillium Web"/>
                <a:ea typeface="Titillium Web"/>
                <a:cs typeface="Titillium Web"/>
                <a:sym typeface="Titillium Web"/>
              </a:rPr>
              <a:t> method does not change the original array.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58" name="Google Shape;158;g1238ae74ea6_0_130"/>
          <p:cNvGrpSpPr/>
          <p:nvPr/>
        </p:nvGrpSpPr>
        <p:grpSpPr>
          <a:xfrm>
            <a:off x="6209638" y="5010000"/>
            <a:ext cx="5638800" cy="1381125"/>
            <a:chOff x="6209638" y="5010000"/>
            <a:chExt cx="5638800" cy="1381125"/>
          </a:xfrm>
        </p:grpSpPr>
        <p:pic>
          <p:nvPicPr>
            <p:cNvPr id="159" name="Google Shape;159;g1238ae74ea6_0_1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09638" y="5010000"/>
              <a:ext cx="5638800" cy="1381125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0" name="Google Shape;160;g1238ae74ea6_0_1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422123" y="5970425"/>
              <a:ext cx="274100" cy="284675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8ae74ea6_0_154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ES6 Arrow Function</a:t>
            </a:r>
            <a:endParaRPr/>
          </a:p>
        </p:txBody>
      </p:sp>
      <p:grpSp>
        <p:nvGrpSpPr>
          <p:cNvPr id="166" name="Google Shape;166;g1238ae74ea6_0_154"/>
          <p:cNvGrpSpPr/>
          <p:nvPr/>
        </p:nvGrpSpPr>
        <p:grpSpPr>
          <a:xfrm>
            <a:off x="395775" y="1763775"/>
            <a:ext cx="11400450" cy="4070701"/>
            <a:chOff x="432775" y="1103400"/>
            <a:chExt cx="11400450" cy="4070701"/>
          </a:xfrm>
        </p:grpSpPr>
        <p:pic>
          <p:nvPicPr>
            <p:cNvPr id="167" name="Google Shape;167;g1238ae74ea6_0_1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776" y="1103400"/>
              <a:ext cx="4828657" cy="1806044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8" name="Google Shape;168;g1238ae74ea6_0_1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2051" y="1251489"/>
              <a:ext cx="5581174" cy="1492495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9" name="Google Shape;169;g1238ae74ea6_0_1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90688" y="3694148"/>
              <a:ext cx="4903908" cy="147995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70" name="Google Shape;170;g1238ae74ea6_0_1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2775" y="3995162"/>
              <a:ext cx="5305251" cy="877938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71" name="Google Shape;171;g1238ae74ea6_0_154"/>
            <p:cNvCxnSpPr>
              <a:stCxn id="167" idx="3"/>
              <a:endCxn id="168" idx="1"/>
            </p:cNvCxnSpPr>
            <p:nvPr/>
          </p:nvCxnSpPr>
          <p:spPr>
            <a:xfrm flipH="1" rot="10800000">
              <a:off x="5261432" y="1997722"/>
              <a:ext cx="990600" cy="8700"/>
            </a:xfrm>
            <a:prstGeom prst="curvedConnector3">
              <a:avLst>
                <a:gd fmla="val 50001" name="adj1"/>
              </a:avLst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g1238ae74ea6_0_154"/>
            <p:cNvCxnSpPr>
              <a:stCxn id="168" idx="2"/>
              <a:endCxn id="169" idx="0"/>
            </p:cNvCxnSpPr>
            <p:nvPr/>
          </p:nvCxnSpPr>
          <p:spPr>
            <a:xfrm flipH="1" rot="-5400000">
              <a:off x="8567888" y="3218733"/>
              <a:ext cx="950100" cy="600"/>
            </a:xfrm>
            <a:prstGeom prst="curvedConnector3">
              <a:avLst>
                <a:gd fmla="val 50003" name="adj1"/>
              </a:avLst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g1238ae74ea6_0_154"/>
            <p:cNvCxnSpPr>
              <a:stCxn id="169" idx="1"/>
              <a:endCxn id="170" idx="3"/>
            </p:cNvCxnSpPr>
            <p:nvPr/>
          </p:nvCxnSpPr>
          <p:spPr>
            <a:xfrm flipH="1">
              <a:off x="5738088" y="4434125"/>
              <a:ext cx="852600" cy="600"/>
            </a:xfrm>
            <a:prstGeom prst="curvedConnector3">
              <a:avLst>
                <a:gd fmla="val 50004" name="adj1"/>
              </a:avLst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8ae74ea6_0_236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ES6 Arrow Function</a:t>
            </a:r>
            <a:endParaRPr/>
          </a:p>
        </p:txBody>
      </p:sp>
      <p:sp>
        <p:nvSpPr>
          <p:cNvPr id="179" name="Google Shape;179;g1238ae74ea6_0_236"/>
          <p:cNvSpPr txBox="1"/>
          <p:nvPr>
            <p:ph idx="1" type="body"/>
          </p:nvPr>
        </p:nvSpPr>
        <p:spPr>
          <a:xfrm>
            <a:off x="1087800" y="1706525"/>
            <a:ext cx="10016400" cy="41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 sz="2600"/>
              <a:t>An arrow function expression is a compact alternative to a traditional function expression, but is limited and can’t be used in all situations.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 sz="2600"/>
              <a:t>There are differences between </a:t>
            </a:r>
            <a:r>
              <a:rPr i="1" lang="en-ID" sz="2600" u="sng"/>
              <a:t>arrow functions</a:t>
            </a:r>
            <a:r>
              <a:rPr lang="en-ID" sz="2600"/>
              <a:t> and </a:t>
            </a:r>
            <a:r>
              <a:rPr i="1" lang="en-ID" sz="2600" u="sng"/>
              <a:t>traditional functions</a:t>
            </a:r>
            <a:r>
              <a:rPr lang="en-ID" sz="2600"/>
              <a:t>, as well as some limitations:</a:t>
            </a:r>
            <a:endParaRPr sz="2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Arrow functions don't have their own bindings to this or super, and should not be used as methods.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Arrow functions don't have access to the new.target keyword.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Arrow functions aren't suitable for call, apply and bind methods, which generally rely on establishing a scope.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Arrow functions cannot be used as constructors.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Arrow functions cannot use yield, within its body.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8ae74ea6_0_179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React Conditional Rendering (Before)</a:t>
            </a:r>
            <a:endParaRPr/>
          </a:p>
        </p:txBody>
      </p:sp>
      <p:pic>
        <p:nvPicPr>
          <p:cNvPr id="185" name="Google Shape;185;g1238ae74ea6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297000"/>
            <a:ext cx="985837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8ae74ea6_0_185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olidFill>
                  <a:schemeClr val="dk1"/>
                </a:solidFill>
              </a:rPr>
              <a:t>React Conditional Rendering (After)(1)</a:t>
            </a:r>
            <a:endParaRPr/>
          </a:p>
        </p:txBody>
      </p:sp>
      <p:pic>
        <p:nvPicPr>
          <p:cNvPr id="191" name="Google Shape;191;g1238ae74ea6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23" y="1351100"/>
            <a:ext cx="8082150" cy="52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38ae74ea6_0_191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olidFill>
                  <a:schemeClr val="dk1"/>
                </a:solidFill>
              </a:rPr>
              <a:t>React Conditional Rendering (After)(2)</a:t>
            </a:r>
            <a:endParaRPr/>
          </a:p>
        </p:txBody>
      </p:sp>
      <p:pic>
        <p:nvPicPr>
          <p:cNvPr id="197" name="Google Shape;197;g1238ae74ea6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425" y="1311300"/>
            <a:ext cx="8033150" cy="5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8ae74ea6_0_202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olidFill>
                  <a:schemeClr val="dk1"/>
                </a:solidFill>
              </a:rPr>
              <a:t>React Conditional Rendering (After)(3)</a:t>
            </a:r>
            <a:endParaRPr/>
          </a:p>
        </p:txBody>
      </p:sp>
      <p:pic>
        <p:nvPicPr>
          <p:cNvPr id="203" name="Google Shape;203;g1238ae74ea6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660950"/>
            <a:ext cx="100203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8ae74ea6_0_208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Ternary Operator</a:t>
            </a:r>
            <a:endParaRPr/>
          </a:p>
        </p:txBody>
      </p:sp>
      <p:sp>
        <p:nvSpPr>
          <p:cNvPr id="209" name="Google Shape;209;g1238ae74ea6_0_208"/>
          <p:cNvSpPr txBox="1"/>
          <p:nvPr>
            <p:ph idx="1" type="body"/>
          </p:nvPr>
        </p:nvSpPr>
        <p:spPr>
          <a:xfrm>
            <a:off x="353500" y="2610900"/>
            <a:ext cx="11479800" cy="19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D" sz="3500">
                <a:solidFill>
                  <a:srgbClr val="D5A6BD"/>
                </a:solidFill>
                <a:highlight>
                  <a:schemeClr val="dk1"/>
                </a:highlight>
              </a:rPr>
              <a:t>CONDITION </a:t>
            </a:r>
            <a:r>
              <a:rPr b="1" lang="en-ID" sz="3500">
                <a:solidFill>
                  <a:schemeClr val="lt1"/>
                </a:solidFill>
                <a:highlight>
                  <a:schemeClr val="dk1"/>
                </a:highlight>
              </a:rPr>
              <a:t>?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rgbClr val="6AA84F"/>
                </a:solidFill>
                <a:highlight>
                  <a:schemeClr val="dk1"/>
                </a:highlight>
              </a:rPr>
              <a:t>DO IF TRUE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rgbClr val="DD7E6B"/>
                </a:solidFill>
                <a:highlight>
                  <a:schemeClr val="dk1"/>
                </a:highlight>
              </a:rPr>
              <a:t>DO IF FALSE</a:t>
            </a:r>
            <a:endParaRPr b="1" sz="3500">
              <a:solidFill>
                <a:srgbClr val="DD7E6B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D" sz="3500">
                <a:solidFill>
                  <a:srgbClr val="D5A6BD"/>
                </a:solidFill>
                <a:highlight>
                  <a:schemeClr val="dk1"/>
                </a:highlight>
              </a:rPr>
              <a:t>isCloudy === true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chemeClr val="lt1"/>
                </a:solidFill>
                <a:highlight>
                  <a:schemeClr val="dk1"/>
                </a:highlight>
              </a:rPr>
              <a:t>?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rgbClr val="6AA84F"/>
                </a:solidFill>
                <a:highlight>
                  <a:schemeClr val="dk1"/>
                </a:highlight>
              </a:rPr>
              <a:t>bringUmberella()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b="1" lang="en-ID" sz="3500">
                <a:highlight>
                  <a:schemeClr val="dk1"/>
                </a:highlight>
              </a:rPr>
              <a:t> </a:t>
            </a:r>
            <a:r>
              <a:rPr b="1" lang="en-ID" sz="3500">
                <a:solidFill>
                  <a:srgbClr val="DD7E6B"/>
                </a:solidFill>
                <a:highlight>
                  <a:schemeClr val="dk1"/>
                </a:highlight>
              </a:rPr>
              <a:t>bringSunscreen()</a:t>
            </a:r>
            <a:endParaRPr b="1" sz="3500">
              <a:solidFill>
                <a:srgbClr val="DD7E6B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9e8f5962d_0_43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D"/>
              <a:t>REVIEW</a:t>
            </a:r>
            <a:endParaRPr/>
          </a:p>
        </p:txBody>
      </p:sp>
      <p:sp>
        <p:nvSpPr>
          <p:cNvPr id="33" name="Google Shape;33;g119e8f5962d_0_43"/>
          <p:cNvSpPr txBox="1"/>
          <p:nvPr>
            <p:ph idx="1" type="body"/>
          </p:nvPr>
        </p:nvSpPr>
        <p:spPr>
          <a:xfrm>
            <a:off x="5819175" y="1971300"/>
            <a:ext cx="48975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-ID" sz="2800">
                <a:solidFill>
                  <a:schemeClr val="dk1"/>
                </a:solidFill>
              </a:rPr>
              <a:t>React Components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D" sz="2800">
                <a:solidFill>
                  <a:schemeClr val="dk1"/>
                </a:solidFill>
              </a:rPr>
              <a:t>React Props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D" sz="2800">
                <a:solidFill>
                  <a:schemeClr val="dk1"/>
                </a:solidFill>
              </a:rPr>
              <a:t>ES6 Import, Export &amp; Modules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D" sz="2800">
                <a:solidFill>
                  <a:schemeClr val="dk1"/>
                </a:solidFill>
              </a:rPr>
              <a:t>Local Environment Setup</a:t>
            </a:r>
            <a:br>
              <a:rPr lang="en-ID" sz="2800">
                <a:solidFill>
                  <a:schemeClr val="dk1"/>
                </a:solidFill>
              </a:rPr>
            </a:br>
            <a:r>
              <a:rPr lang="en-ID" sz="2800">
                <a:solidFill>
                  <a:schemeClr val="dk1"/>
                </a:solidFill>
              </a:rPr>
              <a:t>for React Development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D" sz="2800">
                <a:solidFill>
                  <a:schemeClr val="dk1"/>
                </a:solidFill>
              </a:rPr>
              <a:t>React Developer Tools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4" name="Google Shape;34;g119e8f5962d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600" y="1764975"/>
            <a:ext cx="3719950" cy="3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38ae74ea6_0_197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Using Ternary Operator to Convert Statement into Expression</a:t>
            </a:r>
            <a:endParaRPr/>
          </a:p>
        </p:txBody>
      </p:sp>
      <p:pic>
        <p:nvPicPr>
          <p:cNvPr id="215" name="Google Shape;215;g1238ae74ea6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50" y="1600650"/>
            <a:ext cx="438150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238ae74ea6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100" y="2157800"/>
            <a:ext cx="59531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238ae74ea6_0_197"/>
          <p:cNvSpPr/>
          <p:nvPr/>
        </p:nvSpPr>
        <p:spPr>
          <a:xfrm>
            <a:off x="1870900" y="1237225"/>
            <a:ext cx="4009200" cy="58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/>
              <a:t>ERROR!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/>
              <a:t>Can not use JS Staement inside JSX</a:t>
            </a:r>
            <a:endParaRPr sz="1800"/>
          </a:p>
        </p:txBody>
      </p:sp>
      <p:cxnSp>
        <p:nvCxnSpPr>
          <p:cNvPr id="218" name="Google Shape;218;g1238ae74ea6_0_197"/>
          <p:cNvCxnSpPr>
            <a:stCxn id="215" idx="3"/>
            <a:endCxn id="216" idx="1"/>
          </p:cNvCxnSpPr>
          <p:nvPr/>
        </p:nvCxnSpPr>
        <p:spPr>
          <a:xfrm>
            <a:off x="4850450" y="3839025"/>
            <a:ext cx="1029600" cy="90300"/>
          </a:xfrm>
          <a:prstGeom prst="curvedConnector3">
            <a:avLst>
              <a:gd fmla="val 50002" name="adj1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8ae74ea6_0_217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AND (&amp;&amp;) Operator</a:t>
            </a:r>
            <a:endParaRPr/>
          </a:p>
        </p:txBody>
      </p:sp>
      <p:sp>
        <p:nvSpPr>
          <p:cNvPr id="224" name="Google Shape;224;g1238ae74ea6_0_217"/>
          <p:cNvSpPr txBox="1"/>
          <p:nvPr>
            <p:ph idx="1" type="body"/>
          </p:nvPr>
        </p:nvSpPr>
        <p:spPr>
          <a:xfrm>
            <a:off x="353500" y="1420150"/>
            <a:ext cx="5675400" cy="5077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D" sz="3000"/>
              <a:t>&amp;&amp; in JS</a:t>
            </a:r>
            <a:endParaRPr b="1" sz="3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ID">
                <a:solidFill>
                  <a:srgbClr val="3D85C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rgbClr val="3D85C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D">
                <a:solidFill>
                  <a:srgbClr val="A64D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en-ID">
                <a:solidFill>
                  <a:srgbClr val="CC412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rgbClr val="FF99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ID">
                <a:solidFill>
                  <a:srgbClr val="CC412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rgbClr val="3C78D8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&gt; 3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rgbClr val="CC412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ID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D">
                <a:solidFill>
                  <a:srgbClr val="3C78D8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&lt; 7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D">
                <a:solidFill>
                  <a:srgbClr val="CC4125"/>
                </a:solidFill>
              </a:rPr>
              <a:t>false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25" name="Google Shape;225;g1238ae74ea6_0_217"/>
          <p:cNvSpPr txBox="1"/>
          <p:nvPr>
            <p:ph idx="1" type="body"/>
          </p:nvPr>
        </p:nvSpPr>
        <p:spPr>
          <a:xfrm>
            <a:off x="6157825" y="1420150"/>
            <a:ext cx="5675400" cy="50778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D" sz="3000">
                <a:solidFill>
                  <a:schemeClr val="dk1"/>
                </a:solidFill>
              </a:rPr>
              <a:t>&amp;&amp; in React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D">
                <a:solidFill>
                  <a:srgbClr val="A64D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CONDITION 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&amp;&amp; </a:t>
            </a:r>
            <a:r>
              <a:rPr lang="en-ID">
                <a:solidFill>
                  <a:srgbClr val="3D85C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endParaRPr>
              <a:solidFill>
                <a:srgbClr val="3D85C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D">
                <a:solidFill>
                  <a:srgbClr val="38761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true 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&amp;&amp; </a:t>
            </a:r>
            <a:r>
              <a:rPr lang="en-ID">
                <a:solidFill>
                  <a:srgbClr val="3D85C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endParaRPr>
              <a:solidFill>
                <a:srgbClr val="3D85C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>
                <a:solidFill>
                  <a:srgbClr val="A61C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false </a:t>
            </a:r>
            <a:r>
              <a:rPr lang="en-ID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&amp;&amp; </a:t>
            </a:r>
            <a:r>
              <a:rPr lang="en-ID">
                <a:solidFill>
                  <a:srgbClr val="3D85C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endParaRPr>
              <a:solidFill>
                <a:srgbClr val="3D85C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26" name="Google Shape;226;g1238ae74ea6_0_217"/>
          <p:cNvCxnSpPr/>
          <p:nvPr/>
        </p:nvCxnSpPr>
        <p:spPr>
          <a:xfrm flipH="1" rot="10800000">
            <a:off x="8968150" y="4672550"/>
            <a:ext cx="14772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38ae74ea6_0_224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Using Ternary Operator Example</a:t>
            </a:r>
            <a:endParaRPr/>
          </a:p>
        </p:txBody>
      </p:sp>
      <p:pic>
        <p:nvPicPr>
          <p:cNvPr id="232" name="Google Shape;232;g1238ae74ea6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826750"/>
            <a:ext cx="100393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38ae74ea6_0_23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Using AND Operator Example</a:t>
            </a:r>
            <a:endParaRPr/>
          </a:p>
        </p:txBody>
      </p:sp>
      <p:pic>
        <p:nvPicPr>
          <p:cNvPr id="238" name="Google Shape;238;g1238ae74ea6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856050"/>
            <a:ext cx="100393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9e8f5962d_0_64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D"/>
              <a:t>SUMMARY</a:t>
            </a:r>
            <a:endParaRPr/>
          </a:p>
        </p:txBody>
      </p:sp>
      <p:sp>
        <p:nvSpPr>
          <p:cNvPr id="244" name="Google Shape;244;g119e8f5962d_0_64"/>
          <p:cNvSpPr txBox="1"/>
          <p:nvPr>
            <p:ph idx="1" type="body"/>
          </p:nvPr>
        </p:nvSpPr>
        <p:spPr>
          <a:xfrm>
            <a:off x="4431325" y="2460100"/>
            <a:ext cx="74019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D"/>
              <a:t>After finishing this module, you should be able to: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understand how to mapping data to components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understand how to implement ES6 Map/Filter/Reduce function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understand how to implement ES6 Arrow Function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/>
              <a:t>understand how to implement conditional rendering</a:t>
            </a:r>
            <a:endParaRPr/>
          </a:p>
        </p:txBody>
      </p:sp>
      <p:pic>
        <p:nvPicPr>
          <p:cNvPr id="245" name="Google Shape;245;g119e8f5962d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00" y="2113100"/>
            <a:ext cx="3147200" cy="31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9e8f5962d_0_57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D"/>
              <a:t>NEXT WEEK’s OUTLINE</a:t>
            </a:r>
            <a:endParaRPr/>
          </a:p>
        </p:txBody>
      </p:sp>
      <p:sp>
        <p:nvSpPr>
          <p:cNvPr id="251" name="Google Shape;251;g119e8f5962d_0_57"/>
          <p:cNvSpPr txBox="1"/>
          <p:nvPr>
            <p:ph idx="1" type="body"/>
          </p:nvPr>
        </p:nvSpPr>
        <p:spPr>
          <a:xfrm>
            <a:off x="1434500" y="2755116"/>
            <a:ext cx="51036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D" sz="2800"/>
              <a:t>Mapping Data to Components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D" sz="2800"/>
              <a:t>ES6 Map, Filer, Reduce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D" sz="2800"/>
              <a:t>ES6 Arrow Function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D" sz="2800"/>
              <a:t>React Conditional Rendering</a:t>
            </a:r>
            <a:endParaRPr sz="2800"/>
          </a:p>
        </p:txBody>
      </p:sp>
      <p:pic>
        <p:nvPicPr>
          <p:cNvPr id="252" name="Google Shape;252;g119e8f5962d_0_57"/>
          <p:cNvPicPr preferRelativeResize="0"/>
          <p:nvPr/>
        </p:nvPicPr>
        <p:blipFill rotWithShape="1">
          <a:blip r:embed="rId3">
            <a:alphaModFix/>
          </a:blip>
          <a:srcRect b="29725" l="0" r="0" t="30465"/>
          <a:stretch/>
        </p:blipFill>
        <p:spPr>
          <a:xfrm>
            <a:off x="6945038" y="2857725"/>
            <a:ext cx="3827550" cy="1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9e8f5962d_0_69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D"/>
              <a:t>REFERENCES</a:t>
            </a:r>
            <a:endParaRPr/>
          </a:p>
        </p:txBody>
      </p:sp>
      <p:sp>
        <p:nvSpPr>
          <p:cNvPr id="258" name="Google Shape;258;g119e8f5962d_0_69"/>
          <p:cNvSpPr txBox="1"/>
          <p:nvPr>
            <p:ph idx="1" type="body"/>
          </p:nvPr>
        </p:nvSpPr>
        <p:spPr>
          <a:xfrm>
            <a:off x="4171200" y="1326375"/>
            <a:ext cx="7662000" cy="5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https://developer.mozilla.org/en-US/docs/Web/JavaScript/Reference/Global_Objects/Array/filter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https://developer.mozilla.org/en-US/docs/Web/JavaScript/Reference/Global_Objects/Array/map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5"/>
              </a:rPr>
              <a:t>https://developer.mozilla.org/en-US/docs/Web/JavaScript/Reference/Global_Objects/Array/reduce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6"/>
              </a:rPr>
              <a:t>https://developer.mozilla.org/en-US/docs/Web/JavaScript/Reference/Global_Objects/Array/find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7"/>
              </a:rPr>
              <a:t>https://developer.mozilla.org/en-US/docs/Web/JavaScript/Reference/Global_Objects/Array/findindex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8"/>
              </a:rPr>
              <a:t>https://hacks.mozilla.org/2015/06/es6-in-depth-arrow-functions/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9"/>
              </a:rPr>
              <a:t>https://developer.mozilla.org/en-US/docs/Web/JavaScript/Reference/Operators/Conditional_Operator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D" u="sng">
                <a:solidFill>
                  <a:schemeClr val="hlink"/>
                </a:solidFill>
                <a:hlinkClick r:id="rId10"/>
              </a:rPr>
              <a:t>https://reactjs.org/docs/conditional-rendering.html#inline-if-with-logical--operator</a:t>
            </a:r>
            <a:endParaRPr/>
          </a:p>
        </p:txBody>
      </p:sp>
      <p:pic>
        <p:nvPicPr>
          <p:cNvPr id="259" name="Google Shape;259;g119e8f5962d_0_6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0000" y="1727475"/>
            <a:ext cx="3403050" cy="34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741"/>
            <a:ext cx="12191999" cy="631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9e8f5962d_0_5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D"/>
              <a:t>TODAY’s OUTLINE</a:t>
            </a:r>
            <a:endParaRPr/>
          </a:p>
        </p:txBody>
      </p:sp>
      <p:sp>
        <p:nvSpPr>
          <p:cNvPr id="40" name="Google Shape;40;g119e8f5962d_0_50"/>
          <p:cNvSpPr txBox="1"/>
          <p:nvPr>
            <p:ph idx="1" type="body"/>
          </p:nvPr>
        </p:nvSpPr>
        <p:spPr>
          <a:xfrm>
            <a:off x="5284900" y="2427347"/>
            <a:ext cx="57624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 sz="2800">
                <a:solidFill>
                  <a:schemeClr val="dk1"/>
                </a:solidFill>
              </a:rPr>
              <a:t>Mapping Data to Components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 sz="2800">
                <a:solidFill>
                  <a:schemeClr val="dk1"/>
                </a:solidFill>
              </a:rPr>
              <a:t>JavaScript ES6 Map/Filter/Reduce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 sz="2800">
                <a:solidFill>
                  <a:schemeClr val="dk1"/>
                </a:solidFill>
              </a:rPr>
              <a:t>JavaScript ES6 Arrow Function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 sz="2800">
                <a:solidFill>
                  <a:schemeClr val="dk1"/>
                </a:solidFill>
              </a:rPr>
              <a:t>React Conditional Rendering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41" name="Google Shape;41;g119e8f5962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850" y="2382938"/>
            <a:ext cx="2664875" cy="26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377cd36f0_0_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Review: React Components (1)</a:t>
            </a:r>
            <a:endParaRPr/>
          </a:p>
        </p:txBody>
      </p:sp>
      <p:pic>
        <p:nvPicPr>
          <p:cNvPr id="47" name="Google Shape;47;g12377cd36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25" y="1432575"/>
            <a:ext cx="14097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2377cd36f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75" y="1404013"/>
            <a:ext cx="6877050" cy="28384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" name="Google Shape;49;g12377cd36f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500" y="4469550"/>
            <a:ext cx="4911361" cy="1887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" name="Google Shape;50;g12377cd36f0_0_0"/>
          <p:cNvSpPr/>
          <p:nvPr/>
        </p:nvSpPr>
        <p:spPr>
          <a:xfrm>
            <a:off x="3225525" y="3557100"/>
            <a:ext cx="5878200" cy="2865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g12377cd36f0_0_0"/>
          <p:cNvCxnSpPr>
            <a:stCxn id="49" idx="0"/>
            <a:endCxn id="50" idx="2"/>
          </p:cNvCxnSpPr>
          <p:nvPr/>
        </p:nvCxnSpPr>
        <p:spPr>
          <a:xfrm rot="-5400000">
            <a:off x="4971481" y="3276450"/>
            <a:ext cx="625800" cy="1760400"/>
          </a:xfrm>
          <a:prstGeom prst="curvedConnector3">
            <a:avLst>
              <a:gd fmla="val 5001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g12377cd36f0_0_0"/>
          <p:cNvSpPr/>
          <p:nvPr/>
        </p:nvSpPr>
        <p:spPr>
          <a:xfrm>
            <a:off x="633050" y="3602325"/>
            <a:ext cx="919500" cy="241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g12377cd36f0_0_0"/>
          <p:cNvCxnSpPr>
            <a:stCxn id="52" idx="3"/>
            <a:endCxn id="49" idx="1"/>
          </p:cNvCxnSpPr>
          <p:nvPr/>
        </p:nvCxnSpPr>
        <p:spPr>
          <a:xfrm>
            <a:off x="1552550" y="3722925"/>
            <a:ext cx="396000" cy="16905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g12377cd36f0_0_0"/>
          <p:cNvSpPr/>
          <p:nvPr/>
        </p:nvSpPr>
        <p:spPr>
          <a:xfrm>
            <a:off x="719825" y="1719950"/>
            <a:ext cx="983400" cy="241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g12377cd36f0_0_0"/>
          <p:cNvCxnSpPr>
            <a:stCxn id="54" idx="3"/>
            <a:endCxn id="48" idx="1"/>
          </p:cNvCxnSpPr>
          <p:nvPr/>
        </p:nvCxnSpPr>
        <p:spPr>
          <a:xfrm>
            <a:off x="1703225" y="1840550"/>
            <a:ext cx="544500" cy="9828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g12377cd36f0_0_0"/>
          <p:cNvPicPr preferRelativeResize="0"/>
          <p:nvPr/>
        </p:nvPicPr>
        <p:blipFill rotWithShape="1">
          <a:blip r:embed="rId6">
            <a:alphaModFix/>
          </a:blip>
          <a:srcRect b="5147" l="10169" r="9817" t="2771"/>
          <a:stretch/>
        </p:blipFill>
        <p:spPr>
          <a:xfrm>
            <a:off x="9488175" y="1432577"/>
            <a:ext cx="2236225" cy="48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8ae74ea6_0_19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Review: React Components (2)</a:t>
            </a:r>
            <a:endParaRPr/>
          </a:p>
        </p:txBody>
      </p:sp>
      <p:pic>
        <p:nvPicPr>
          <p:cNvPr id="62" name="Google Shape;62;g1238ae74ea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00" y="4373025"/>
            <a:ext cx="4911361" cy="18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1238ae74ea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4400" y="1237225"/>
            <a:ext cx="3918000" cy="488815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g1238ae74ea6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600" y="1237225"/>
            <a:ext cx="4960951" cy="2966342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g1238ae74ea6_0_19"/>
          <p:cNvSpPr/>
          <p:nvPr/>
        </p:nvSpPr>
        <p:spPr>
          <a:xfrm>
            <a:off x="7732200" y="3044650"/>
            <a:ext cx="2185500" cy="768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g1238ae74ea6_0_19"/>
          <p:cNvCxnSpPr>
            <a:stCxn id="64" idx="3"/>
            <a:endCxn id="65" idx="1"/>
          </p:cNvCxnSpPr>
          <p:nvPr/>
        </p:nvCxnSpPr>
        <p:spPr>
          <a:xfrm>
            <a:off x="6390551" y="2720396"/>
            <a:ext cx="1341600" cy="708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g1238ae74ea6_0_19"/>
          <p:cNvSpPr/>
          <p:nvPr/>
        </p:nvSpPr>
        <p:spPr>
          <a:xfrm>
            <a:off x="3074800" y="6074225"/>
            <a:ext cx="618000" cy="1866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g1238ae74ea6_0_19"/>
          <p:cNvCxnSpPr>
            <a:stCxn id="63" idx="1"/>
            <a:endCxn id="67" idx="3"/>
          </p:cNvCxnSpPr>
          <p:nvPr/>
        </p:nvCxnSpPr>
        <p:spPr>
          <a:xfrm flipH="1">
            <a:off x="3692900" y="3681300"/>
            <a:ext cx="3151500" cy="2486100"/>
          </a:xfrm>
          <a:prstGeom prst="curvedConnector3">
            <a:avLst>
              <a:gd fmla="val 17742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8ae74ea6_0_9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Mapping Data to Components (Before)</a:t>
            </a:r>
            <a:endParaRPr/>
          </a:p>
        </p:txBody>
      </p:sp>
      <p:pic>
        <p:nvPicPr>
          <p:cNvPr id="74" name="Google Shape;74;g1238ae74ea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8" y="1237225"/>
            <a:ext cx="7033323" cy="5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38ae74ea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736" y="1585575"/>
            <a:ext cx="4339727" cy="4471234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g1238ae74ea6_0_9"/>
          <p:cNvSpPr/>
          <p:nvPr/>
        </p:nvSpPr>
        <p:spPr>
          <a:xfrm>
            <a:off x="1281175" y="1688125"/>
            <a:ext cx="4808100" cy="4536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238ae74ea6_0_9"/>
          <p:cNvSpPr/>
          <p:nvPr/>
        </p:nvSpPr>
        <p:spPr>
          <a:xfrm>
            <a:off x="7491050" y="2366375"/>
            <a:ext cx="2411700" cy="35271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g1238ae74ea6_0_9"/>
          <p:cNvCxnSpPr>
            <a:stCxn id="76" idx="3"/>
            <a:endCxn id="77" idx="1"/>
          </p:cNvCxnSpPr>
          <p:nvPr/>
        </p:nvCxnSpPr>
        <p:spPr>
          <a:xfrm>
            <a:off x="6089275" y="3956575"/>
            <a:ext cx="1401900" cy="1734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" name="Google Shape;79;g1238ae74ea6_0_9"/>
          <p:cNvSpPr/>
          <p:nvPr/>
        </p:nvSpPr>
        <p:spPr>
          <a:xfrm>
            <a:off x="6723750" y="1237225"/>
            <a:ext cx="3827700" cy="96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200"/>
              <a:t>Its repetitive, writing the same code over and over.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8ae74ea6_0_53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Mapping Data to Components (After)</a:t>
            </a:r>
            <a:endParaRPr/>
          </a:p>
        </p:txBody>
      </p:sp>
      <p:pic>
        <p:nvPicPr>
          <p:cNvPr id="85" name="Google Shape;85;g1238ae74ea6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8" y="1237225"/>
            <a:ext cx="7033323" cy="53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238ae74ea6_0_53"/>
          <p:cNvSpPr/>
          <p:nvPr/>
        </p:nvSpPr>
        <p:spPr>
          <a:xfrm>
            <a:off x="1281175" y="1688125"/>
            <a:ext cx="4808100" cy="4536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1238ae74ea6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186" y="1719475"/>
            <a:ext cx="3798795" cy="43514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g1238ae74ea6_0_53"/>
          <p:cNvSpPr/>
          <p:nvPr/>
        </p:nvSpPr>
        <p:spPr>
          <a:xfrm>
            <a:off x="8350175" y="5019150"/>
            <a:ext cx="1914300" cy="2865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g1238ae74ea6_0_53"/>
          <p:cNvCxnSpPr>
            <a:stCxn id="86" idx="3"/>
            <a:endCxn id="88" idx="1"/>
          </p:cNvCxnSpPr>
          <p:nvPr/>
        </p:nvCxnSpPr>
        <p:spPr>
          <a:xfrm>
            <a:off x="6089275" y="3956575"/>
            <a:ext cx="2260800" cy="12057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g1238ae74ea6_0_53"/>
          <p:cNvSpPr/>
          <p:nvPr/>
        </p:nvSpPr>
        <p:spPr>
          <a:xfrm>
            <a:off x="2772525" y="1161825"/>
            <a:ext cx="4974600" cy="25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/>
              <a:t>map()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D" sz="1800"/>
              <a:t>creates a new array from calling a function for every array element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D" sz="1800"/>
              <a:t>calls a function once for each element in an array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D" sz="1800"/>
              <a:t>does not execute the function for empty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D" sz="1800"/>
              <a:t>does not change the original array</a:t>
            </a:r>
            <a:endParaRPr sz="1800"/>
          </a:p>
        </p:txBody>
      </p:sp>
      <p:sp>
        <p:nvSpPr>
          <p:cNvPr id="91" name="Google Shape;91;g1238ae74ea6_0_53"/>
          <p:cNvSpPr/>
          <p:nvPr/>
        </p:nvSpPr>
        <p:spPr>
          <a:xfrm>
            <a:off x="7913075" y="2155375"/>
            <a:ext cx="2260800" cy="1801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g1238ae74ea6_0_53"/>
          <p:cNvCxnSpPr>
            <a:stCxn id="91" idx="2"/>
            <a:endCxn id="88" idx="0"/>
          </p:cNvCxnSpPr>
          <p:nvPr/>
        </p:nvCxnSpPr>
        <p:spPr>
          <a:xfrm flipH="1" rot="-5400000">
            <a:off x="8644175" y="4355875"/>
            <a:ext cx="1062600" cy="2640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8ae74ea6_0_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map() vs forEach()</a:t>
            </a:r>
            <a:endParaRPr/>
          </a:p>
        </p:txBody>
      </p:sp>
      <p:grpSp>
        <p:nvGrpSpPr>
          <p:cNvPr id="98" name="Google Shape;98;g1238ae74ea6_0_0"/>
          <p:cNvGrpSpPr/>
          <p:nvPr/>
        </p:nvGrpSpPr>
        <p:grpSpPr>
          <a:xfrm>
            <a:off x="430700" y="1329363"/>
            <a:ext cx="6838950" cy="2085975"/>
            <a:chOff x="453850" y="1237225"/>
            <a:chExt cx="6838950" cy="2085975"/>
          </a:xfrm>
        </p:grpSpPr>
        <p:pic>
          <p:nvPicPr>
            <p:cNvPr id="99" name="Google Shape;99;g1238ae74ea6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3850" y="1237225"/>
              <a:ext cx="6838950" cy="208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g1238ae74ea6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5750" y="1938200"/>
              <a:ext cx="1809750" cy="1038225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01" name="Google Shape;101;g1238ae74ea6_0_0"/>
          <p:cNvGrpSpPr/>
          <p:nvPr/>
        </p:nvGrpSpPr>
        <p:grpSpPr>
          <a:xfrm>
            <a:off x="1464163" y="3737338"/>
            <a:ext cx="4772025" cy="2324100"/>
            <a:chOff x="1502388" y="3415325"/>
            <a:chExt cx="4772025" cy="2324100"/>
          </a:xfrm>
        </p:grpSpPr>
        <p:pic>
          <p:nvPicPr>
            <p:cNvPr id="102" name="Google Shape;102;g1238ae74ea6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02388" y="3415325"/>
              <a:ext cx="4772025" cy="232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g1238ae74ea6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93500" y="4125375"/>
              <a:ext cx="1809750" cy="1038225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04" name="Google Shape;104;g1238ae74ea6_0_0"/>
          <p:cNvGrpSpPr/>
          <p:nvPr/>
        </p:nvGrpSpPr>
        <p:grpSpPr>
          <a:xfrm>
            <a:off x="7386925" y="1477150"/>
            <a:ext cx="4446300" cy="4584300"/>
            <a:chOff x="7475975" y="1477100"/>
            <a:chExt cx="4446300" cy="4584300"/>
          </a:xfrm>
        </p:grpSpPr>
        <p:sp>
          <p:nvSpPr>
            <p:cNvPr id="105" name="Google Shape;105;g1238ae74ea6_0_0"/>
            <p:cNvSpPr/>
            <p:nvPr/>
          </p:nvSpPr>
          <p:spPr>
            <a:xfrm>
              <a:off x="7475975" y="1477100"/>
              <a:ext cx="4446300" cy="458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g1238ae74ea6_0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89913" y="3989763"/>
              <a:ext cx="30289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g1238ae74ea6_0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5550" y="1677025"/>
              <a:ext cx="4257675" cy="139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g1238ae74ea6_0_0"/>
          <p:cNvSpPr txBox="1"/>
          <p:nvPr/>
        </p:nvSpPr>
        <p:spPr>
          <a:xfrm>
            <a:off x="7891375" y="3245875"/>
            <a:ext cx="34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200">
                <a:latin typeface="Titillium Web"/>
                <a:ea typeface="Titillium Web"/>
                <a:cs typeface="Titillium Web"/>
                <a:sym typeface="Titillium Web"/>
              </a:rPr>
              <a:t>Using anonymous function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8ae74ea6_0_80"/>
          <p:cNvSpPr txBox="1"/>
          <p:nvPr>
            <p:ph type="title"/>
          </p:nvPr>
        </p:nvSpPr>
        <p:spPr>
          <a:xfrm>
            <a:off x="353500" y="365125"/>
            <a:ext cx="106938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Filter</a:t>
            </a:r>
            <a:endParaRPr/>
          </a:p>
        </p:txBody>
      </p:sp>
      <p:grpSp>
        <p:nvGrpSpPr>
          <p:cNvPr id="114" name="Google Shape;114;g1238ae74ea6_0_80"/>
          <p:cNvGrpSpPr/>
          <p:nvPr/>
        </p:nvGrpSpPr>
        <p:grpSpPr>
          <a:xfrm>
            <a:off x="512475" y="1850888"/>
            <a:ext cx="6400800" cy="1381125"/>
            <a:chOff x="353500" y="1464975"/>
            <a:chExt cx="6400800" cy="1381125"/>
          </a:xfrm>
        </p:grpSpPr>
        <p:pic>
          <p:nvPicPr>
            <p:cNvPr id="115" name="Google Shape;115;g1238ae74ea6_0_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500" y="1464975"/>
              <a:ext cx="6400800" cy="13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g1238ae74ea6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07200" y="2079075"/>
              <a:ext cx="1038225" cy="523875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7" name="Google Shape;117;g1238ae74ea6_0_80"/>
          <p:cNvSpPr txBox="1"/>
          <p:nvPr/>
        </p:nvSpPr>
        <p:spPr>
          <a:xfrm>
            <a:off x="512475" y="1281175"/>
            <a:ext cx="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8" name="Google Shape;118;g1238ae74ea6_0_80"/>
          <p:cNvSpPr txBox="1"/>
          <p:nvPr/>
        </p:nvSpPr>
        <p:spPr>
          <a:xfrm>
            <a:off x="7099150" y="1371600"/>
            <a:ext cx="4734000" cy="23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●"/>
            </a:pPr>
            <a:r>
              <a:rPr lang="en-ID" sz="2000"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ID" sz="2000">
                <a:latin typeface="Titillium Web Light"/>
                <a:ea typeface="Titillium Web Light"/>
                <a:cs typeface="Titillium Web Light"/>
                <a:sym typeface="Titillium Web Light"/>
              </a:rPr>
              <a:t> method creates a new  array filled with elements that pass a test provided by a function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●"/>
            </a:pPr>
            <a:r>
              <a:rPr lang="en-ID" sz="2000"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ID" sz="2000">
                <a:latin typeface="Titillium Web Light"/>
                <a:ea typeface="Titillium Web Light"/>
                <a:cs typeface="Titillium Web Light"/>
                <a:sym typeface="Titillium Web Light"/>
              </a:rPr>
              <a:t> method does not execute the function for empty elements.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●"/>
            </a:pPr>
            <a:r>
              <a:rPr lang="en-ID" sz="2000"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ID" sz="2000">
                <a:latin typeface="Titillium Web Light"/>
                <a:ea typeface="Titillium Web Light"/>
                <a:cs typeface="Titillium Web Light"/>
                <a:sym typeface="Titillium Web Light"/>
              </a:rPr>
              <a:t> method does not change the original array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19" name="Google Shape;119;g1238ae74ea6_0_80"/>
          <p:cNvGrpSpPr/>
          <p:nvPr/>
        </p:nvGrpSpPr>
        <p:grpSpPr>
          <a:xfrm>
            <a:off x="2826963" y="4089775"/>
            <a:ext cx="5746875" cy="2057400"/>
            <a:chOff x="1683950" y="3969200"/>
            <a:chExt cx="5746875" cy="2057400"/>
          </a:xfrm>
        </p:grpSpPr>
        <p:grpSp>
          <p:nvGrpSpPr>
            <p:cNvPr id="120" name="Google Shape;120;g1238ae74ea6_0_80"/>
            <p:cNvGrpSpPr/>
            <p:nvPr/>
          </p:nvGrpSpPr>
          <p:grpSpPr>
            <a:xfrm>
              <a:off x="1683950" y="3969200"/>
              <a:ext cx="4419600" cy="2057400"/>
              <a:chOff x="1503075" y="3939050"/>
              <a:chExt cx="4419600" cy="2057400"/>
            </a:xfrm>
          </p:grpSpPr>
          <p:pic>
            <p:nvPicPr>
              <p:cNvPr id="121" name="Google Shape;121;g1238ae74ea6_0_8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503075" y="3939050"/>
                <a:ext cx="4419600" cy="2057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g1238ae74ea6_0_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623800" y="5089288"/>
                <a:ext cx="1038225" cy="523875"/>
              </a:xfrm>
              <a:prstGeom prst="rect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123" name="Google Shape;123;g1238ae74ea6_0_80"/>
            <p:cNvSpPr/>
            <p:nvPr/>
          </p:nvSpPr>
          <p:spPr>
            <a:xfrm>
              <a:off x="5200025" y="4144925"/>
              <a:ext cx="2230800" cy="69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>
                  <a:latin typeface="Titillium Web"/>
                  <a:ea typeface="Titillium Web"/>
                  <a:cs typeface="Titillium Web"/>
                  <a:sym typeface="Titillium Web"/>
                </a:rPr>
                <a:t>same operation</a:t>
              </a:r>
              <a:endParaRPr sz="2000"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>
                  <a:latin typeface="Titillium Web"/>
                  <a:ea typeface="Titillium Web"/>
                  <a:cs typeface="Titillium Web"/>
                  <a:sym typeface="Titillium Web"/>
                </a:rPr>
                <a:t>using </a:t>
              </a:r>
              <a:r>
                <a:rPr b="1" lang="en-ID" sz="2000">
                  <a:latin typeface="Roboto Mono"/>
                  <a:ea typeface="Roboto Mono"/>
                  <a:cs typeface="Roboto Mono"/>
                  <a:sym typeface="Roboto Mono"/>
                </a:rPr>
                <a:t>forEach()</a:t>
              </a:r>
              <a:endParaRPr b="1"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2019-08-23T04:41:35Z</dcterms:created>
  <dc:creator>Widi</dc:creator>
</cp:coreProperties>
</file>