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0496-A119-4CB0-A6F8-67EFD1DF502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0A39-9E23-4B45-9D93-1C964BCB4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8334" y="400110"/>
            <a:ext cx="2234348" cy="63412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87823" y="400110"/>
            <a:ext cx="3840511" cy="63412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81000"/>
            <a:ext cx="2952328" cy="6341257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26386" y="2348880"/>
            <a:ext cx="1017422" cy="1152128"/>
          </a:xfrm>
          <a:prstGeom prst="round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Pengajuan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Penilaian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Kerangka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Acuan</a:t>
            </a:r>
            <a:endParaRPr lang="en-US" sz="1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8710" y="2348880"/>
            <a:ext cx="990584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Penilaian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KA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oleh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Sekretariat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KPA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5370" y="2348880"/>
            <a:ext cx="1294088" cy="1152128"/>
          </a:xfrm>
          <a:prstGeom prst="round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  <a:latin typeface="Impact" pitchFamily="34" charset="0"/>
              </a:rPr>
              <a:t>PENGISIAN FORMULIR KA</a:t>
            </a:r>
            <a:endParaRPr lang="en-US" sz="1400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87875" y="3645024"/>
            <a:ext cx="1155933" cy="715539"/>
          </a:xfrm>
          <a:prstGeom prst="round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Impact" pitchFamily="34" charset="0"/>
              </a:rPr>
              <a:t>Penyusunan</a:t>
            </a:r>
            <a:r>
              <a:rPr lang="en-US" sz="1400" dirty="0">
                <a:solidFill>
                  <a:schemeClr val="tx1"/>
                </a:solidFill>
                <a:latin typeface="Impact" pitchFamily="34" charset="0"/>
              </a:rPr>
              <a:t> ANDAL </a:t>
            </a:r>
            <a:r>
              <a:rPr lang="en-US" sz="1400" dirty="0" err="1">
                <a:solidFill>
                  <a:schemeClr val="tx1"/>
                </a:solidFill>
                <a:latin typeface="Impact" pitchFamily="34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Impact" pitchFamily="34" charset="0"/>
              </a:rPr>
              <a:t> RKL-RPL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04" y="4509120"/>
            <a:ext cx="2808312" cy="720782"/>
          </a:xfrm>
          <a:prstGeom prst="round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Pengajuan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Permohonan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Penilaian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ANDAL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RKL-RPL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06029" y="3218600"/>
            <a:ext cx="1749149" cy="1191861"/>
          </a:xfrm>
          <a:prstGeom prst="roundRect">
            <a:avLst/>
          </a:prstGeom>
          <a:solidFill>
            <a:srgbClr val="CC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Penerbitan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: </a:t>
            </a:r>
          </a:p>
          <a:p>
            <a:pPr marL="236538" indent="-236538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Keputusan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Kelayakan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Lingkungan</a:t>
            </a:r>
            <a:endParaRPr lang="en-US" sz="1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5370" y="1124744"/>
            <a:ext cx="1294088" cy="1008112"/>
          </a:xfrm>
          <a:prstGeom prst="round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Pengumuman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dan</a:t>
            </a:r>
            <a:endParaRPr lang="en-US" sz="1400" dirty="0">
              <a:solidFill>
                <a:schemeClr val="tx1"/>
              </a:solidFill>
              <a:latin typeface="Arial Narrow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Konsultasi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Publik</a:t>
            </a:r>
            <a:endParaRPr lang="en-US" sz="1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92280" y="5085184"/>
            <a:ext cx="1713443" cy="675456"/>
          </a:xfrm>
          <a:prstGeom prst="roundRect">
            <a:avLst/>
          </a:prstGeom>
          <a:solidFill>
            <a:srgbClr val="CC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Keputusan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Ketidaklayakan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LH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3675" y="4445330"/>
            <a:ext cx="93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Narrow" pitchFamily="34" charset="0"/>
              </a:rPr>
              <a:t>Layak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Lingkungan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0" y="6172200"/>
            <a:ext cx="108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Narrow" pitchFamily="34" charset="0"/>
              </a:rPr>
              <a:t>Tidak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Layak</a:t>
            </a:r>
            <a:r>
              <a:rPr lang="en-US" sz="1400" dirty="0">
                <a:latin typeface="Arial Narrow" pitchFamily="34" charset="0"/>
              </a:rPr>
              <a:t> </a:t>
            </a:r>
            <a:r>
              <a:rPr lang="en-US" sz="1400" dirty="0" err="1">
                <a:latin typeface="Arial Narrow" pitchFamily="34" charset="0"/>
              </a:rPr>
              <a:t>Lingkungan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476673"/>
            <a:ext cx="2950763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Pemrakarsa</a:t>
            </a:r>
            <a:endParaRPr lang="en-US" sz="1600" dirty="0">
              <a:solidFill>
                <a:schemeClr val="bg1"/>
              </a:solidFill>
              <a:latin typeface="Impact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Impact" pitchFamily="34" charset="0"/>
            </a:endParaRPr>
          </a:p>
        </p:txBody>
      </p:sp>
      <p:cxnSp>
        <p:nvCxnSpPr>
          <p:cNvPr id="16" name="Straight Arrow Connector 15"/>
          <p:cNvCxnSpPr>
            <a:stCxn id="11" idx="2"/>
            <a:endCxn id="7" idx="0"/>
          </p:cNvCxnSpPr>
          <p:nvPr/>
        </p:nvCxnSpPr>
        <p:spPr>
          <a:xfrm>
            <a:off x="892414" y="2132856"/>
            <a:ext cx="0" cy="2160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5" idx="1"/>
          </p:cNvCxnSpPr>
          <p:nvPr/>
        </p:nvCxnSpPr>
        <p:spPr>
          <a:xfrm>
            <a:off x="1539458" y="2924944"/>
            <a:ext cx="28692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86259" y="467380"/>
            <a:ext cx="38420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Sekretariat</a:t>
            </a:r>
            <a:r>
              <a:rPr lang="en-US" sz="1600" dirty="0">
                <a:solidFill>
                  <a:schemeClr val="bg1"/>
                </a:solidFill>
                <a:latin typeface="Impact" pitchFamily="34" charset="0"/>
              </a:rPr>
              <a:t> KPA, Tim </a:t>
            </a:r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Teknis</a:t>
            </a:r>
            <a:r>
              <a:rPr lang="en-US" sz="16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Komisi</a:t>
            </a:r>
            <a:r>
              <a:rPr lang="en-US" sz="16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Penilai</a:t>
            </a:r>
            <a:r>
              <a:rPr lang="en-US" sz="16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Amdal</a:t>
            </a:r>
            <a:endParaRPr lang="en-US" sz="1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8334" y="476672"/>
            <a:ext cx="2234348" cy="584775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Menteri</a:t>
            </a:r>
            <a:r>
              <a:rPr lang="en-US" sz="1600" dirty="0">
                <a:solidFill>
                  <a:schemeClr val="bg1"/>
                </a:solidFill>
                <a:latin typeface="Impact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gubernur</a:t>
            </a:r>
            <a:r>
              <a:rPr lang="en-US" sz="1600" dirty="0">
                <a:solidFill>
                  <a:schemeClr val="bg1"/>
                </a:solidFill>
                <a:latin typeface="Impact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bupati</a:t>
            </a:r>
            <a:r>
              <a:rPr lang="en-US" sz="1600" dirty="0">
                <a:solidFill>
                  <a:schemeClr val="bg1"/>
                </a:solidFill>
                <a:latin typeface="Impact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Impact" pitchFamily="34" charset="0"/>
              </a:rPr>
              <a:t>walikota</a:t>
            </a:r>
            <a:endParaRPr lang="en-US" sz="1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Impact" pitchFamily="34" charset="0"/>
              </a:rPr>
              <a:t>Proses </a:t>
            </a:r>
            <a:r>
              <a:rPr lang="en-US" sz="2000" dirty="0" err="1">
                <a:solidFill>
                  <a:schemeClr val="bg1"/>
                </a:solidFill>
                <a:latin typeface="Impact" pitchFamily="34" charset="0"/>
              </a:rPr>
              <a:t>Penyusunan</a:t>
            </a:r>
            <a:r>
              <a:rPr lang="en-US" sz="20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Impact" pitchFamily="34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Impact" pitchFamily="34" charset="0"/>
              </a:rPr>
              <a:t>Penilaian</a:t>
            </a:r>
            <a:r>
              <a:rPr lang="en-US" sz="20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Impact" pitchFamily="34" charset="0"/>
              </a:rPr>
              <a:t>Amdal</a:t>
            </a:r>
            <a:r>
              <a:rPr lang="en-US" sz="20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Impact" pitchFamily="34" charset="0"/>
              </a:rPr>
              <a:t>serta</a:t>
            </a:r>
            <a:r>
              <a:rPr lang="en-US" sz="20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Impact" pitchFamily="34" charset="0"/>
              </a:rPr>
              <a:t>Penerbitan</a:t>
            </a:r>
            <a:r>
              <a:rPr lang="en-US" sz="2000" dirty="0">
                <a:solidFill>
                  <a:schemeClr val="bg1"/>
                </a:solidFill>
                <a:latin typeface="Impact" pitchFamily="34" charset="0"/>
              </a:rPr>
              <a:t> SKKL &amp; </a:t>
            </a:r>
            <a:r>
              <a:rPr lang="en-US" sz="2000" dirty="0" err="1">
                <a:solidFill>
                  <a:schemeClr val="bg1"/>
                </a:solidFill>
                <a:latin typeface="Impact" pitchFamily="34" charset="0"/>
              </a:rPr>
              <a:t>Izin</a:t>
            </a:r>
            <a:r>
              <a:rPr lang="en-US" sz="2000" dirty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Impact" pitchFamily="34" charset="0"/>
              </a:rPr>
              <a:t>Lingkungan</a:t>
            </a:r>
            <a:endParaRPr lang="en-US" sz="2000" dirty="0">
              <a:solidFill>
                <a:schemeClr val="bg1"/>
              </a:solidFill>
              <a:latin typeface="Impact" pitchFamily="34" charset="0"/>
            </a:endParaRPr>
          </a:p>
        </p:txBody>
      </p: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2843808" y="2924944"/>
            <a:ext cx="284902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256752" y="2348880"/>
            <a:ext cx="990584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Penilaian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KA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oleh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Tim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Teknis</a:t>
            </a:r>
            <a:endParaRPr lang="en-US" sz="1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26893" y="2348880"/>
            <a:ext cx="1230209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  <a:latin typeface="Arial Narrow" pitchFamily="34" charset="0"/>
              </a:rPr>
              <a:t>BERITA ACARA yang berisi kesepakatan KA</a:t>
            </a:r>
            <a:endParaRPr lang="en-US" sz="1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8710" y="1700808"/>
            <a:ext cx="340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Impact" pitchFamily="34" charset="0"/>
              </a:rPr>
              <a:t>Penilaian</a:t>
            </a:r>
            <a:r>
              <a:rPr lang="en-US" dirty="0">
                <a:latin typeface="Impact" pitchFamily="34" charset="0"/>
              </a:rPr>
              <a:t> </a:t>
            </a:r>
            <a:r>
              <a:rPr lang="en-US" dirty="0" err="1">
                <a:latin typeface="Impact" pitchFamily="34" charset="0"/>
              </a:rPr>
              <a:t>Kerangka</a:t>
            </a:r>
            <a:r>
              <a:rPr lang="en-US" dirty="0">
                <a:latin typeface="Impact" pitchFamily="34" charset="0"/>
              </a:rPr>
              <a:t> </a:t>
            </a:r>
            <a:r>
              <a:rPr lang="en-US" dirty="0" err="1">
                <a:latin typeface="Impact" pitchFamily="34" charset="0"/>
              </a:rPr>
              <a:t>Acuan</a:t>
            </a:r>
            <a:endParaRPr lang="en-US" dirty="0">
              <a:latin typeface="Impact" pitchFamily="34" charset="0"/>
            </a:endParaRPr>
          </a:p>
        </p:txBody>
      </p:sp>
      <p:cxnSp>
        <p:nvCxnSpPr>
          <p:cNvPr id="25" name="Straight Arrow Connector 24"/>
          <p:cNvCxnSpPr>
            <a:stCxn id="6" idx="3"/>
            <a:endCxn id="22" idx="1"/>
          </p:cNvCxnSpPr>
          <p:nvPr/>
        </p:nvCxnSpPr>
        <p:spPr>
          <a:xfrm>
            <a:off x="4119294" y="2924944"/>
            <a:ext cx="13745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3" idx="1"/>
          </p:cNvCxnSpPr>
          <p:nvPr/>
        </p:nvCxnSpPr>
        <p:spPr>
          <a:xfrm>
            <a:off x="5247336" y="2924944"/>
            <a:ext cx="179557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56702" y="1700808"/>
            <a:ext cx="3675538" cy="18699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105"/>
          <p:cNvCxnSpPr>
            <a:stCxn id="23" idx="2"/>
            <a:endCxn id="8" idx="3"/>
          </p:cNvCxnSpPr>
          <p:nvPr/>
        </p:nvCxnSpPr>
        <p:spPr>
          <a:xfrm rot="5400000">
            <a:off x="4192010" y="2152806"/>
            <a:ext cx="501786" cy="3198190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08"/>
          <p:cNvCxnSpPr>
            <a:stCxn id="8" idx="1"/>
            <a:endCxn id="9" idx="0"/>
          </p:cNvCxnSpPr>
          <p:nvPr/>
        </p:nvCxnSpPr>
        <p:spPr>
          <a:xfrm rot="10800000" flipV="1">
            <a:off x="1511661" y="4002794"/>
            <a:ext cx="176215" cy="506326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56702" y="4221088"/>
            <a:ext cx="367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Impact" pitchFamily="34" charset="0"/>
              </a:rPr>
              <a:t>Penilaian</a:t>
            </a:r>
            <a:r>
              <a:rPr lang="en-US" dirty="0">
                <a:latin typeface="Impact" pitchFamily="34" charset="0"/>
              </a:rPr>
              <a:t>  ANDAL </a:t>
            </a:r>
            <a:r>
              <a:rPr lang="en-US" dirty="0" err="1">
                <a:latin typeface="Impact" pitchFamily="34" charset="0"/>
              </a:rPr>
              <a:t>dan</a:t>
            </a:r>
            <a:r>
              <a:rPr lang="en-US" dirty="0">
                <a:latin typeface="Impact" pitchFamily="34" charset="0"/>
              </a:rPr>
              <a:t> RKL-RPL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131840" y="4889026"/>
            <a:ext cx="1059160" cy="1152128"/>
          </a:xfrm>
          <a:prstGeom prst="roundRect">
            <a:avLst>
              <a:gd name="adj" fmla="val 121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  <a:latin typeface="Arial Narrow" pitchFamily="34" charset="0"/>
              </a:rPr>
              <a:t>Uji Administrasi Oleh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Sekretariat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KPA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43400" y="4876800"/>
            <a:ext cx="990584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Penilaian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 ANDAL &amp; RKL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oleh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Tim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Teknis</a:t>
            </a:r>
            <a:endParaRPr lang="en-US" sz="1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4" name="Elbow Connector 114"/>
          <p:cNvCxnSpPr>
            <a:stCxn id="9" idx="2"/>
            <a:endCxn id="31" idx="1"/>
          </p:cNvCxnSpPr>
          <p:nvPr/>
        </p:nvCxnSpPr>
        <p:spPr>
          <a:xfrm rot="16200000" flipH="1">
            <a:off x="2204156" y="4537406"/>
            <a:ext cx="235188" cy="1620180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37056" y="4869160"/>
            <a:ext cx="990584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Penilaian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 ANDAL &amp; RKL-RPL </a:t>
            </a:r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oleh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KPA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447520" y="6237312"/>
            <a:ext cx="1155933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itchFamily="34" charset="0"/>
              </a:rPr>
              <a:t>Rekomendasi</a:t>
            </a:r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 KPA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95592" y="6021288"/>
            <a:ext cx="0" cy="19615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410200" y="5486400"/>
            <a:ext cx="186304" cy="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59832" y="4221088"/>
            <a:ext cx="3675538" cy="252028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stCxn id="38" idx="3"/>
            <a:endCxn id="10" idx="1"/>
          </p:cNvCxnSpPr>
          <p:nvPr/>
        </p:nvCxnSpPr>
        <p:spPr>
          <a:xfrm flipV="1">
            <a:off x="6603453" y="3814531"/>
            <a:ext cx="602576" cy="263880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40"/>
          <p:cNvCxnSpPr>
            <a:stCxn id="38" idx="3"/>
            <a:endCxn id="12" idx="2"/>
          </p:cNvCxnSpPr>
          <p:nvPr/>
        </p:nvCxnSpPr>
        <p:spPr>
          <a:xfrm flipV="1">
            <a:off x="6603453" y="5760640"/>
            <a:ext cx="1345549" cy="692696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33439" y="1225923"/>
            <a:ext cx="1414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SPT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Masyarakat</a:t>
            </a:r>
            <a:r>
              <a:rPr lang="en-US" sz="1400" dirty="0"/>
              <a:t>  </a:t>
            </a:r>
            <a:endParaRPr lang="id-ID" sz="1400" dirty="0"/>
          </a:p>
          <a:p>
            <a:pPr algn="ctr"/>
            <a:r>
              <a:rPr lang="en-US" sz="1400" dirty="0"/>
              <a:t> (</a:t>
            </a:r>
            <a:r>
              <a:rPr lang="id-ID" sz="1400" b="1" dirty="0"/>
              <a:t>20</a:t>
            </a:r>
            <a:r>
              <a:rPr lang="en-US" sz="1400" b="1" dirty="0"/>
              <a:t> </a:t>
            </a:r>
            <a:r>
              <a:rPr lang="en-US" sz="1400" b="1" dirty="0" err="1"/>
              <a:t>hari</a:t>
            </a:r>
            <a:r>
              <a:rPr lang="en-US" sz="1400" b="1" dirty="0"/>
              <a:t>  </a:t>
            </a:r>
            <a:r>
              <a:rPr lang="en-US" sz="1400" b="1" dirty="0" err="1"/>
              <a:t>Kerja</a:t>
            </a:r>
            <a:r>
              <a:rPr lang="en-US" sz="1400" b="1" dirty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51920" y="1969095"/>
            <a:ext cx="14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u="sng" dirty="0"/>
              <a:t>&lt;</a:t>
            </a:r>
            <a:r>
              <a:rPr lang="en-US" sz="1400" b="1" dirty="0"/>
              <a:t> </a:t>
            </a:r>
            <a:r>
              <a:rPr lang="id-ID" sz="1400" b="1" dirty="0"/>
              <a:t>1</a:t>
            </a:r>
            <a:r>
              <a:rPr lang="en-US" sz="1400" b="1" dirty="0"/>
              <a:t>0 </a:t>
            </a:r>
            <a:r>
              <a:rPr lang="en-US" sz="1400" b="1" dirty="0" err="1"/>
              <a:t>hari</a:t>
            </a:r>
            <a:r>
              <a:rPr lang="en-US" sz="1400" b="1" dirty="0"/>
              <a:t> </a:t>
            </a:r>
            <a:r>
              <a:rPr lang="en-US" sz="1400" b="1" dirty="0" err="1"/>
              <a:t>kerja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4489375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/>
              <a:t>55  Hari Kerja Sejak dinyatakan lengkap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077200" y="5867400"/>
            <a:ext cx="93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/>
              <a:t>5</a:t>
            </a:r>
            <a:r>
              <a:rPr lang="en-US" sz="1600" b="1" dirty="0"/>
              <a:t> </a:t>
            </a:r>
            <a:r>
              <a:rPr lang="en-US" sz="1600" b="1" dirty="0" err="1"/>
              <a:t>hari</a:t>
            </a:r>
            <a:r>
              <a:rPr lang="en-US" sz="1600" b="1" dirty="0"/>
              <a:t> </a:t>
            </a:r>
            <a:r>
              <a:rPr lang="en-US" sz="1600" b="1" dirty="0" err="1"/>
              <a:t>kerja</a:t>
            </a:r>
            <a:endParaRPr lang="en-US" sz="1600" b="1" dirty="0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755576" y="935143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d-ID" sz="14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en-GB" sz="14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726728" y="2303295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2166888" y="2204864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3463032" y="2204864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572000" y="2231287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5911304" y="2133600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6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2742952" y="3599439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7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2598936" y="4509120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8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3950320" y="4843791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9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5029200" y="4800600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10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" name="Oval 6"/>
          <p:cNvSpPr>
            <a:spLocks noChangeArrowheads="1"/>
          </p:cNvSpPr>
          <p:nvPr/>
        </p:nvSpPr>
        <p:spPr bwMode="auto">
          <a:xfrm>
            <a:off x="6248400" y="4800600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11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5257800" y="6172200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12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7010400" y="5029200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13</a:t>
            </a:r>
            <a:r>
              <a:rPr lang="id-ID" sz="1400" dirty="0">
                <a:solidFill>
                  <a:schemeClr val="bg1"/>
                </a:solidFill>
                <a:latin typeface="Impact" pitchFamily="34" charset="0"/>
              </a:rPr>
              <a:t>a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4" name="Oval 6"/>
          <p:cNvSpPr>
            <a:spLocks noChangeArrowheads="1"/>
          </p:cNvSpPr>
          <p:nvPr/>
        </p:nvSpPr>
        <p:spPr bwMode="auto">
          <a:xfrm>
            <a:off x="6991424" y="3140740"/>
            <a:ext cx="316880" cy="2616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1</a:t>
            </a:r>
            <a:r>
              <a:rPr lang="id-ID" sz="1400" dirty="0">
                <a:solidFill>
                  <a:schemeClr val="bg1"/>
                </a:solidFill>
                <a:latin typeface="Impact" pitchFamily="34" charset="0"/>
              </a:rPr>
              <a:t>3</a:t>
            </a:r>
            <a:r>
              <a:rPr lang="en-US" sz="1400" dirty="0">
                <a:solidFill>
                  <a:schemeClr val="bg1"/>
                </a:solidFill>
                <a:latin typeface="Impact" pitchFamily="34" charset="0"/>
              </a:rPr>
              <a:t>b</a:t>
            </a:r>
            <a:endParaRPr lang="en-GB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48000" y="6096000"/>
            <a:ext cx="2202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err="1"/>
              <a:t>Catatan</a:t>
            </a:r>
            <a:r>
              <a:rPr lang="en-US" sz="1050" dirty="0"/>
              <a:t>: </a:t>
            </a:r>
            <a:r>
              <a:rPr lang="en-US" sz="1050" dirty="0" err="1"/>
              <a:t>Waktu</a:t>
            </a:r>
            <a:r>
              <a:rPr lang="en-US" sz="1050" dirty="0"/>
              <a:t> </a:t>
            </a:r>
            <a:r>
              <a:rPr lang="en-US" sz="1050" dirty="0" err="1"/>
              <a:t>penilaian</a:t>
            </a:r>
            <a:r>
              <a:rPr lang="en-US" sz="1050" dirty="0"/>
              <a:t> </a:t>
            </a:r>
            <a:r>
              <a:rPr lang="id-ID" sz="1050" dirty="0"/>
              <a:t>ANDAL, RKL-RPL sudah</a:t>
            </a:r>
            <a:r>
              <a:rPr lang="en-US" sz="1050" dirty="0"/>
              <a:t> </a:t>
            </a:r>
            <a:r>
              <a:rPr lang="en-US" sz="1050" dirty="0" err="1"/>
              <a:t>termasuk</a:t>
            </a:r>
            <a:r>
              <a:rPr lang="en-US" sz="1050" dirty="0"/>
              <a:t> </a:t>
            </a:r>
            <a:r>
              <a:rPr lang="en-US" sz="1050" dirty="0" err="1"/>
              <a:t>waktu</a:t>
            </a:r>
            <a:r>
              <a:rPr lang="en-US" sz="1050" dirty="0"/>
              <a:t> </a:t>
            </a:r>
            <a:r>
              <a:rPr lang="en-US" sz="1050" dirty="0" err="1"/>
              <a:t>perbaikan</a:t>
            </a:r>
            <a:r>
              <a:rPr lang="en-US" sz="1050" dirty="0"/>
              <a:t> </a:t>
            </a:r>
            <a:r>
              <a:rPr lang="en-US" sz="1050" dirty="0" err="1"/>
              <a:t>dokumen</a:t>
            </a:r>
            <a:r>
              <a:rPr lang="en-US" sz="1050" dirty="0"/>
              <a:t> </a:t>
            </a:r>
            <a:r>
              <a:rPr lang="en-US" sz="1050" dirty="0" err="1"/>
              <a:t>oleh</a:t>
            </a:r>
            <a:r>
              <a:rPr lang="en-US" sz="1050" dirty="0"/>
              <a:t> </a:t>
            </a:r>
            <a:r>
              <a:rPr lang="en-US" sz="1050" dirty="0" err="1"/>
              <a:t>pemrakarsa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3128710" y="1124744"/>
            <a:ext cx="3528392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Arial Black" pitchFamily="34" charset="0"/>
              </a:rPr>
              <a:t>Jasa Penilaian Amdal </a:t>
            </a:r>
            <a:endParaRPr lang="en-US" sz="1200" dirty="0">
              <a:solidFill>
                <a:schemeClr val="bg1"/>
              </a:solidFill>
              <a:latin typeface="Arial Black" pitchFamily="34" charset="0"/>
            </a:endParaRPr>
          </a:p>
          <a:p>
            <a:pPr algn="ctr"/>
            <a:r>
              <a:rPr lang="id-ID" sz="1200" dirty="0">
                <a:solidFill>
                  <a:schemeClr val="bg1"/>
                </a:solidFill>
                <a:latin typeface="Arial Black" pitchFamily="34" charset="0"/>
              </a:rPr>
              <a:t>dibebankan kepada Pemrakarsa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48000" y="3657600"/>
            <a:ext cx="289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Pengumpulan</a:t>
            </a:r>
            <a:r>
              <a:rPr lang="en-US" dirty="0"/>
              <a:t> &amp; </a:t>
            </a:r>
            <a:r>
              <a:rPr lang="en-US" dirty="0" err="1"/>
              <a:t>analisis</a:t>
            </a:r>
            <a:r>
              <a:rPr lang="en-US" dirty="0"/>
              <a:t> data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267200" y="5486400"/>
            <a:ext cx="152400" cy="15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6477000"/>
            <a:ext cx="3276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/>
              <a:t>PERMEN LHK Nomor P.26/MENLHK/SETJEN/KUM.1/7/2018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" y="39624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180 HK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18B08701-F1D2-4CDB-8FBD-05A0FA537CC1}"/>
              </a:ext>
            </a:extLst>
          </p:cNvPr>
          <p:cNvSpPr/>
          <p:nvPr/>
        </p:nvSpPr>
        <p:spPr>
          <a:xfrm>
            <a:off x="6965792" y="1159111"/>
            <a:ext cx="2096890" cy="192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Persyaratan</a:t>
            </a:r>
            <a:r>
              <a:rPr lang="en-US" sz="1400" dirty="0"/>
              <a:t> </a:t>
            </a:r>
            <a:r>
              <a:rPr lang="en-US" sz="1400" dirty="0" err="1"/>
              <a:t>Administrasi</a:t>
            </a:r>
            <a:r>
              <a:rPr lang="en-US" sz="1400" dirty="0"/>
              <a:t> :</a:t>
            </a:r>
          </a:p>
          <a:p>
            <a:pPr marL="228600" indent="-228600">
              <a:buAutoNum type="arabicPeriod"/>
            </a:pPr>
            <a:r>
              <a:rPr lang="en-US" sz="1400" dirty="0"/>
              <a:t>Hasil </a:t>
            </a:r>
            <a:r>
              <a:rPr lang="en-US" sz="1400" dirty="0" err="1"/>
              <a:t>Penapisan</a:t>
            </a:r>
            <a:endParaRPr lang="en-US" sz="1400" dirty="0"/>
          </a:p>
          <a:p>
            <a:pPr marL="228600" indent="-228600">
              <a:buAutoNum type="arabicPeriod"/>
            </a:pPr>
            <a:r>
              <a:rPr lang="en-US" sz="1400" dirty="0" err="1"/>
              <a:t>Izin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</a:t>
            </a:r>
            <a:r>
              <a:rPr lang="en-US" sz="1400" dirty="0" err="1"/>
              <a:t>Berkomitmen</a:t>
            </a:r>
            <a:endParaRPr lang="en-US" sz="1400" dirty="0"/>
          </a:p>
          <a:p>
            <a:pPr marL="228600" indent="-228600">
              <a:buAutoNum type="arabicPeriod"/>
            </a:pPr>
            <a:r>
              <a:rPr lang="en-US" sz="1400" dirty="0"/>
              <a:t>KRK (</a:t>
            </a:r>
            <a:r>
              <a:rPr lang="en-US" sz="1400" dirty="0" err="1"/>
              <a:t>Bukti</a:t>
            </a:r>
            <a:r>
              <a:rPr lang="en-US" sz="1400" dirty="0"/>
              <a:t> </a:t>
            </a:r>
            <a:r>
              <a:rPr lang="id-ID" sz="1400" dirty="0" smtClean="0"/>
              <a:t>F</a:t>
            </a:r>
            <a:r>
              <a:rPr lang="en-US" sz="1400" dirty="0" err="1" smtClean="0"/>
              <a:t>ormal</a:t>
            </a:r>
            <a:r>
              <a:rPr lang="en-US" sz="1400" dirty="0" smtClean="0"/>
              <a:t> </a:t>
            </a:r>
            <a:r>
              <a:rPr lang="en-US" sz="1400" dirty="0" err="1"/>
              <a:t>Kesesuaian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)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F</a:t>
            </a:r>
            <a:r>
              <a:rPr lang="id-ID" sz="1400" dirty="0" smtClean="0"/>
              <a:t>oto </a:t>
            </a:r>
            <a:r>
              <a:rPr lang="id-ID" sz="1400" dirty="0" smtClean="0"/>
              <a:t>Copy </a:t>
            </a:r>
            <a:r>
              <a:rPr lang="en-US" sz="1400" dirty="0" smtClean="0"/>
              <a:t>KTP</a:t>
            </a:r>
            <a:endParaRPr lang="en-US" sz="1400" dirty="0"/>
          </a:p>
          <a:p>
            <a:pPr marL="228600" indent="-228600">
              <a:buAutoNum type="arabicPeriod"/>
            </a:pPr>
            <a:r>
              <a:rPr lang="en-US" sz="1400" dirty="0"/>
              <a:t>Lay Out </a:t>
            </a:r>
            <a:r>
              <a:rPr lang="en-US" sz="1400" dirty="0" err="1"/>
              <a:t>Kegiatan</a:t>
            </a:r>
            <a:endParaRPr lang="en-US" sz="1400" dirty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8" grpId="0" animBg="1"/>
      <p:bldP spid="19" grpId="0" animBg="1"/>
      <p:bldP spid="22" grpId="0" animBg="1"/>
      <p:bldP spid="23" grpId="0" animBg="1"/>
      <p:bldP spid="24" grpId="0"/>
      <p:bldP spid="27" grpId="0" animBg="1"/>
      <p:bldP spid="30" grpId="0"/>
      <p:bldP spid="31" grpId="0" animBg="1"/>
      <p:bldP spid="32" grpId="0" animBg="1"/>
      <p:bldP spid="37" grpId="0" animBg="1"/>
      <p:bldP spid="38" grpId="0" animBg="1"/>
      <p:bldP spid="41" grpId="0" animBg="1"/>
      <p:bldP spid="44" grpId="0"/>
      <p:bldP spid="45" grpId="0"/>
      <p:bldP spid="46" grpId="0"/>
      <p:bldP spid="47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/>
      <p:bldP spid="68" grpId="0" animBg="1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198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U53R</dc:creator>
  <cp:lastModifiedBy>HP</cp:lastModifiedBy>
  <cp:revision>42</cp:revision>
  <dcterms:created xsi:type="dcterms:W3CDTF">2019-05-15T02:33:09Z</dcterms:created>
  <dcterms:modified xsi:type="dcterms:W3CDTF">2019-11-19T06:17:34Z</dcterms:modified>
</cp:coreProperties>
</file>