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A40B161-FDDA-483E-8D8F-BD4675F10AAF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692D9F9-F47B-4A88-B644-6B87B4863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Passive voice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VERB TENSES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PAST PERFECT</a:t>
            </a:r>
          </a:p>
          <a:p>
            <a:pPr algn="ctr">
              <a:buNone/>
            </a:pPr>
            <a:r>
              <a:rPr lang="en-US" b="1" dirty="0">
                <a:solidFill>
                  <a:srgbClr val="00B050"/>
                </a:solidFill>
              </a:rPr>
              <a:t>Had + </a:t>
            </a:r>
            <a:r>
              <a:rPr lang="en-US" b="1" dirty="0">
                <a:solidFill>
                  <a:srgbClr val="0070C0"/>
                </a:solidFill>
              </a:rPr>
              <a:t>been + </a:t>
            </a:r>
            <a:r>
              <a:rPr lang="en-US" b="1" dirty="0">
                <a:solidFill>
                  <a:srgbClr val="FF0000"/>
                </a:solidFill>
              </a:rPr>
              <a:t>V3</a:t>
            </a: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/>
              <a:t>Somebody </a:t>
            </a:r>
            <a:r>
              <a:rPr lang="en-US" b="1" dirty="0">
                <a:solidFill>
                  <a:schemeClr val="tx2"/>
                </a:solidFill>
              </a:rPr>
              <a:t>had taken </a:t>
            </a:r>
            <a:r>
              <a:rPr lang="en-US" b="1" dirty="0"/>
              <a:t>the books from the shelf when we entered the room.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The books </a:t>
            </a:r>
            <a:r>
              <a:rPr lang="en-US" b="1" dirty="0">
                <a:solidFill>
                  <a:srgbClr val="00B050"/>
                </a:solidFill>
              </a:rPr>
              <a:t>had </a:t>
            </a:r>
            <a:r>
              <a:rPr lang="en-US" b="1" dirty="0">
                <a:solidFill>
                  <a:srgbClr val="0070C0"/>
                </a:solidFill>
              </a:rPr>
              <a:t>been </a:t>
            </a:r>
            <a:r>
              <a:rPr lang="en-US" b="1" dirty="0">
                <a:solidFill>
                  <a:srgbClr val="FF0000"/>
                </a:solidFill>
              </a:rPr>
              <a:t>taken </a:t>
            </a:r>
            <a:r>
              <a:rPr lang="en-US" b="1" dirty="0"/>
              <a:t>from the shelf when we entered the room.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38600" y="39624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VERB TENSES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MODAL AUXILIARIES (WILL/CAN/MAY/MUST/SHOULD/COULD, etc.)</a:t>
            </a:r>
          </a:p>
          <a:p>
            <a:pPr algn="ctr">
              <a:buNone/>
            </a:pPr>
            <a:r>
              <a:rPr lang="en-US" b="1" dirty="0">
                <a:solidFill>
                  <a:srgbClr val="00B050"/>
                </a:solidFill>
              </a:rPr>
              <a:t>Modals + </a:t>
            </a:r>
            <a:r>
              <a:rPr lang="en-US" b="1" dirty="0">
                <a:solidFill>
                  <a:srgbClr val="0070C0"/>
                </a:solidFill>
              </a:rPr>
              <a:t>be + </a:t>
            </a:r>
            <a:r>
              <a:rPr lang="en-US" b="1" dirty="0">
                <a:solidFill>
                  <a:srgbClr val="FF0000"/>
                </a:solidFill>
              </a:rPr>
              <a:t> V3</a:t>
            </a: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/>
              <a:t>The students </a:t>
            </a:r>
            <a:r>
              <a:rPr lang="en-US" b="1" dirty="0">
                <a:solidFill>
                  <a:schemeClr val="tx2"/>
                </a:solidFill>
              </a:rPr>
              <a:t>can finish </a:t>
            </a:r>
            <a:r>
              <a:rPr lang="en-US" b="1" dirty="0"/>
              <a:t>the test in one hour.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The test </a:t>
            </a:r>
            <a:r>
              <a:rPr lang="en-US" b="1" dirty="0">
                <a:solidFill>
                  <a:srgbClr val="00B050"/>
                </a:solidFill>
              </a:rPr>
              <a:t>can </a:t>
            </a:r>
            <a:r>
              <a:rPr lang="en-US" b="1" dirty="0">
                <a:solidFill>
                  <a:srgbClr val="0070C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finished </a:t>
            </a:r>
            <a:r>
              <a:rPr lang="en-US" b="1" dirty="0"/>
              <a:t>by the students in one hour.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38600" y="4343400"/>
            <a:ext cx="228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Passive &amp;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600" b="1" dirty="0"/>
              <a:t>We use active voice to say what the actor or subject does.</a:t>
            </a:r>
          </a:p>
          <a:p>
            <a:pPr algn="just">
              <a:buNone/>
            </a:pPr>
            <a:endParaRPr lang="en-US" sz="3600" b="1" dirty="0"/>
          </a:p>
          <a:p>
            <a:pPr algn="just">
              <a:buFont typeface="Wingdings" pitchFamily="2" charset="2"/>
              <a:buChar char="Ø"/>
            </a:pPr>
            <a:r>
              <a:rPr lang="en-US" sz="3600" b="1" dirty="0"/>
              <a:t>Passive voice is used to say what happens to the object.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passive voice?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Passive voice is used when the focus is on the action, not the actor.</a:t>
            </a:r>
          </a:p>
          <a:p>
            <a:pPr algn="ctr">
              <a:buNone/>
            </a:pPr>
            <a:r>
              <a:rPr lang="en-US" b="1" dirty="0"/>
              <a:t>ACTIVE vs. PASSIVE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 * </a:t>
            </a:r>
            <a:r>
              <a:rPr lang="en-US" sz="2400" b="1" u="sng" dirty="0">
                <a:solidFill>
                  <a:srgbClr val="FF0000"/>
                </a:solidFill>
              </a:rPr>
              <a:t>My grandfather </a:t>
            </a:r>
            <a:r>
              <a:rPr lang="en-US" sz="2400" b="1" dirty="0"/>
              <a:t>built </a:t>
            </a:r>
            <a:r>
              <a:rPr lang="en-US" sz="2400" b="1" u="sng" dirty="0">
                <a:solidFill>
                  <a:srgbClr val="FF0000"/>
                </a:solidFill>
              </a:rPr>
              <a:t>this house</a:t>
            </a:r>
            <a:r>
              <a:rPr lang="en-US" sz="2400" b="1" dirty="0"/>
              <a:t> in 1950.</a:t>
            </a:r>
          </a:p>
          <a:p>
            <a:pPr algn="just">
              <a:buNone/>
            </a:pPr>
            <a:r>
              <a:rPr lang="en-US" sz="2400" b="1" dirty="0"/>
              <a:t>                 </a:t>
            </a:r>
            <a:r>
              <a:rPr lang="en-US" sz="1600" b="1" i="1" dirty="0"/>
              <a:t>Subject                   Object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None/>
            </a:pPr>
            <a:r>
              <a:rPr lang="en-US" sz="2400" b="1" dirty="0"/>
              <a:t>* </a:t>
            </a:r>
            <a:r>
              <a:rPr lang="en-US" sz="2400" b="1" u="sng" dirty="0">
                <a:solidFill>
                  <a:srgbClr val="FF0000"/>
                </a:solidFill>
              </a:rPr>
              <a:t>This house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was built by </a:t>
            </a:r>
            <a:r>
              <a:rPr lang="en-US" sz="2400" b="1" u="sng" dirty="0">
                <a:solidFill>
                  <a:srgbClr val="FF0000"/>
                </a:solidFill>
              </a:rPr>
              <a:t>my grandfather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in 1950.</a:t>
            </a:r>
            <a:r>
              <a:rPr lang="en-US" sz="2400" b="1" u="sng" dirty="0">
                <a:solidFill>
                  <a:srgbClr val="FF0000"/>
                </a:solidFill>
              </a:rPr>
              <a:t> </a:t>
            </a:r>
            <a:endParaRPr lang="en-US" sz="2400" b="1" dirty="0"/>
          </a:p>
          <a:p>
            <a:pPr algn="just"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                   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Geneeral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Be + </a:t>
            </a:r>
            <a:r>
              <a:rPr lang="en-US" sz="3200" b="1" dirty="0">
                <a:solidFill>
                  <a:srgbClr val="00B050"/>
                </a:solidFill>
              </a:rPr>
              <a:t>Verb 3 (Past participle)</a:t>
            </a:r>
          </a:p>
          <a:p>
            <a:pPr algn="ctr">
              <a:buNone/>
            </a:pPr>
            <a:endParaRPr lang="en-US" sz="3200" b="1" dirty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sz="3200" b="1" dirty="0"/>
              <a:t>The form of the to be depends on the tense being used.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b="1" dirty="0"/>
              <a:t> Simple Present        </a:t>
            </a:r>
            <a:r>
              <a:rPr lang="en-US" sz="3200" b="1" dirty="0">
                <a:solidFill>
                  <a:srgbClr val="FF0000"/>
                </a:solidFill>
              </a:rPr>
              <a:t>is/am/are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Simple Past          </a:t>
            </a:r>
            <a:r>
              <a:rPr lang="en-US" sz="3200" b="1" dirty="0">
                <a:solidFill>
                  <a:srgbClr val="FF0000"/>
                </a:solidFill>
              </a:rPr>
              <a:t>was/were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b="1" dirty="0"/>
              <a:t> Present/Past continuous        </a:t>
            </a:r>
            <a:r>
              <a:rPr lang="en-US" sz="3200" b="1" dirty="0">
                <a:solidFill>
                  <a:srgbClr val="FF0000"/>
                </a:solidFill>
              </a:rPr>
              <a:t>being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b="1" dirty="0"/>
              <a:t> Perfect         </a:t>
            </a:r>
            <a:r>
              <a:rPr lang="en-US" sz="3200" b="1" dirty="0">
                <a:solidFill>
                  <a:srgbClr val="FF0000"/>
                </a:solidFill>
              </a:rPr>
              <a:t>been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b="1" dirty="0"/>
              <a:t>Modal Auxiliary        </a:t>
            </a:r>
            <a:r>
              <a:rPr lang="en-US" sz="3200" b="1" dirty="0">
                <a:solidFill>
                  <a:srgbClr val="FF0000"/>
                </a:solidFill>
              </a:rPr>
              <a:t>be</a:t>
            </a:r>
            <a:endParaRPr lang="en-US" sz="3200" b="1" dirty="0"/>
          </a:p>
          <a:p>
            <a:pPr algn="just">
              <a:buNone/>
            </a:pPr>
            <a:endParaRPr lang="en-US" sz="3200" b="1" dirty="0"/>
          </a:p>
        </p:txBody>
      </p:sp>
      <p:sp>
        <p:nvSpPr>
          <p:cNvPr id="4" name="Right Arrow 3"/>
          <p:cNvSpPr/>
          <p:nvPr/>
        </p:nvSpPr>
        <p:spPr>
          <a:xfrm>
            <a:off x="3886200" y="38100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429000" y="42672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15000" y="48006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667000" y="53340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962400" y="58674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Verb tenses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SIMPLE PRESENT</a:t>
            </a:r>
          </a:p>
          <a:p>
            <a:pPr algn="ctr">
              <a:buNone/>
            </a:pPr>
            <a:r>
              <a:rPr lang="en-US" b="1" u="sng" dirty="0">
                <a:solidFill>
                  <a:srgbClr val="00B050"/>
                </a:solidFill>
              </a:rPr>
              <a:t>Is/am/are + </a:t>
            </a:r>
            <a:r>
              <a:rPr lang="en-US" b="1" u="sng" dirty="0">
                <a:solidFill>
                  <a:srgbClr val="FF0000"/>
                </a:solidFill>
              </a:rPr>
              <a:t>V3</a:t>
            </a:r>
          </a:p>
          <a:p>
            <a:pPr algn="just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/>
              <a:t>Our maid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cleans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/>
              <a:t>this room every morning.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This room </a:t>
            </a:r>
            <a:r>
              <a:rPr lang="en-US" b="1" dirty="0">
                <a:solidFill>
                  <a:srgbClr val="00B050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cleaned </a:t>
            </a:r>
            <a:r>
              <a:rPr lang="en-US" b="1" dirty="0"/>
              <a:t>by our maid every morning.</a:t>
            </a:r>
          </a:p>
        </p:txBody>
      </p:sp>
      <p:sp>
        <p:nvSpPr>
          <p:cNvPr id="4" name="Down Arrow 3"/>
          <p:cNvSpPr/>
          <p:nvPr/>
        </p:nvSpPr>
        <p:spPr>
          <a:xfrm>
            <a:off x="3810000" y="3505200"/>
            <a:ext cx="76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Verb tenses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SIMPLE PAST</a:t>
            </a:r>
          </a:p>
          <a:p>
            <a:pPr algn="ctr">
              <a:buNone/>
            </a:pPr>
            <a:r>
              <a:rPr lang="en-US" b="1" dirty="0">
                <a:solidFill>
                  <a:srgbClr val="00B050"/>
                </a:solidFill>
              </a:rPr>
              <a:t>Was/were + </a:t>
            </a:r>
            <a:r>
              <a:rPr lang="en-US" b="1" dirty="0">
                <a:solidFill>
                  <a:srgbClr val="FF0000"/>
                </a:solidFill>
              </a:rPr>
              <a:t>V3</a:t>
            </a: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/>
              <a:t>Our maid </a:t>
            </a:r>
            <a:r>
              <a:rPr lang="en-US" b="1" dirty="0">
                <a:solidFill>
                  <a:srgbClr val="7030A0"/>
                </a:solidFill>
              </a:rPr>
              <a:t>cleaned </a:t>
            </a:r>
            <a:r>
              <a:rPr lang="en-US" b="1" dirty="0"/>
              <a:t>this room this morning.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This room </a:t>
            </a:r>
            <a:r>
              <a:rPr lang="en-US" b="1" dirty="0">
                <a:solidFill>
                  <a:srgbClr val="00B050"/>
                </a:solidFill>
              </a:rPr>
              <a:t>was </a:t>
            </a:r>
            <a:r>
              <a:rPr lang="en-US" b="1" dirty="0">
                <a:solidFill>
                  <a:srgbClr val="FF0000"/>
                </a:solidFill>
              </a:rPr>
              <a:t>cleaned </a:t>
            </a:r>
            <a:r>
              <a:rPr lang="en-US" b="1" dirty="0"/>
              <a:t>by our maid this morning.</a:t>
            </a:r>
          </a:p>
          <a:p>
            <a:pPr algn="just">
              <a:buNone/>
            </a:pP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>
            <a:off x="3886200" y="35814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Verb tenses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PRESENT CONTINUOUS</a:t>
            </a:r>
          </a:p>
          <a:p>
            <a:pPr algn="ctr">
              <a:buNone/>
            </a:pPr>
            <a:r>
              <a:rPr lang="en-US" b="1" dirty="0">
                <a:solidFill>
                  <a:srgbClr val="00B050"/>
                </a:solidFill>
              </a:rPr>
              <a:t>	is/am/are + </a:t>
            </a:r>
            <a:r>
              <a:rPr lang="en-US" b="1" dirty="0">
                <a:solidFill>
                  <a:srgbClr val="0070C0"/>
                </a:solidFill>
              </a:rPr>
              <a:t>being + </a:t>
            </a:r>
            <a:r>
              <a:rPr lang="en-US" b="1" dirty="0">
                <a:solidFill>
                  <a:srgbClr val="FF0000"/>
                </a:solidFill>
              </a:rPr>
              <a:t>V3</a:t>
            </a: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/>
              <a:t>Our maid </a:t>
            </a:r>
            <a:r>
              <a:rPr lang="en-US" b="1" dirty="0">
                <a:solidFill>
                  <a:schemeClr val="tx2"/>
                </a:solidFill>
              </a:rPr>
              <a:t>is cleaning </a:t>
            </a:r>
            <a:r>
              <a:rPr lang="en-US" b="1" dirty="0"/>
              <a:t>this room now.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This room </a:t>
            </a:r>
            <a:r>
              <a:rPr lang="en-US" b="1" dirty="0">
                <a:solidFill>
                  <a:srgbClr val="00B050"/>
                </a:solidFill>
              </a:rPr>
              <a:t>is </a:t>
            </a:r>
            <a:r>
              <a:rPr lang="en-US" b="1" dirty="0">
                <a:solidFill>
                  <a:srgbClr val="0070C0"/>
                </a:solidFill>
              </a:rPr>
              <a:t>being </a:t>
            </a:r>
            <a:r>
              <a:rPr lang="en-US" b="1" dirty="0">
                <a:solidFill>
                  <a:srgbClr val="FF0000"/>
                </a:solidFill>
              </a:rPr>
              <a:t>cleaned </a:t>
            </a:r>
            <a:r>
              <a:rPr lang="en-US" b="1" dirty="0"/>
              <a:t>our maid now.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36576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VERB TENSES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PAST CONTINUOUS</a:t>
            </a:r>
          </a:p>
          <a:p>
            <a:pPr algn="ctr">
              <a:buNone/>
            </a:pPr>
            <a:r>
              <a:rPr lang="en-US" b="1" dirty="0">
                <a:solidFill>
                  <a:srgbClr val="00B050"/>
                </a:solidFill>
              </a:rPr>
              <a:t>Was/were + </a:t>
            </a:r>
            <a:r>
              <a:rPr lang="en-US" b="1" dirty="0">
                <a:solidFill>
                  <a:srgbClr val="0070C0"/>
                </a:solidFill>
              </a:rPr>
              <a:t>being + </a:t>
            </a:r>
            <a:r>
              <a:rPr lang="en-US" b="1" dirty="0">
                <a:solidFill>
                  <a:srgbClr val="FF0000"/>
                </a:solidFill>
              </a:rPr>
              <a:t>V3</a:t>
            </a: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/>
              <a:t>Our maid </a:t>
            </a:r>
            <a:r>
              <a:rPr lang="en-US" b="1" dirty="0">
                <a:solidFill>
                  <a:schemeClr val="tx2"/>
                </a:solidFill>
              </a:rPr>
              <a:t>was cleaning </a:t>
            </a:r>
            <a:r>
              <a:rPr lang="en-US" b="1" dirty="0"/>
              <a:t>this room when we arrived this morning.</a:t>
            </a:r>
          </a:p>
          <a:p>
            <a:pPr algn="just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algn="just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en-US" b="1" dirty="0"/>
              <a:t>This room </a:t>
            </a:r>
            <a:r>
              <a:rPr lang="en-US" b="1" dirty="0">
                <a:solidFill>
                  <a:srgbClr val="00B050"/>
                </a:solidFill>
              </a:rPr>
              <a:t>was </a:t>
            </a:r>
            <a:r>
              <a:rPr lang="en-US" b="1" dirty="0">
                <a:solidFill>
                  <a:srgbClr val="0070C0"/>
                </a:solidFill>
              </a:rPr>
              <a:t>being </a:t>
            </a:r>
            <a:r>
              <a:rPr lang="en-US" b="1" dirty="0">
                <a:solidFill>
                  <a:srgbClr val="FF0000"/>
                </a:solidFill>
              </a:rPr>
              <a:t>cleaned</a:t>
            </a:r>
            <a:r>
              <a:rPr lang="en-US" b="1" dirty="0"/>
              <a:t> by our maid when we arrived this morning.</a:t>
            </a:r>
          </a:p>
        </p:txBody>
      </p:sp>
      <p:sp>
        <p:nvSpPr>
          <p:cNvPr id="4" name="Down Arrow 3"/>
          <p:cNvSpPr/>
          <p:nvPr/>
        </p:nvSpPr>
        <p:spPr>
          <a:xfrm>
            <a:off x="4114800" y="40386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Verb tenses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PRESENT PERFECT</a:t>
            </a:r>
          </a:p>
          <a:p>
            <a:pPr algn="ctr">
              <a:buNone/>
            </a:pPr>
            <a:r>
              <a:rPr lang="en-US" b="1" dirty="0">
                <a:solidFill>
                  <a:srgbClr val="00B050"/>
                </a:solidFill>
              </a:rPr>
              <a:t>Have/has + </a:t>
            </a:r>
            <a:r>
              <a:rPr lang="en-US" b="1" dirty="0">
                <a:solidFill>
                  <a:srgbClr val="0070C0"/>
                </a:solidFill>
              </a:rPr>
              <a:t>been + </a:t>
            </a:r>
            <a:r>
              <a:rPr lang="en-US" b="1" dirty="0">
                <a:solidFill>
                  <a:srgbClr val="FF0000"/>
                </a:solidFill>
              </a:rPr>
              <a:t>V3</a:t>
            </a:r>
          </a:p>
          <a:p>
            <a:pPr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dirty="0"/>
              <a:t>Somebody </a:t>
            </a:r>
            <a:r>
              <a:rPr lang="en-US" b="1" dirty="0">
                <a:solidFill>
                  <a:schemeClr val="tx2"/>
                </a:solidFill>
              </a:rPr>
              <a:t>has stolen </a:t>
            </a:r>
            <a:r>
              <a:rPr lang="en-US" b="1" dirty="0"/>
              <a:t>his bicycle.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His bicycle </a:t>
            </a:r>
            <a:r>
              <a:rPr lang="en-US" b="1" dirty="0">
                <a:solidFill>
                  <a:srgbClr val="00B050"/>
                </a:solidFill>
              </a:rPr>
              <a:t>has </a:t>
            </a:r>
            <a:r>
              <a:rPr lang="en-US" b="1" dirty="0">
                <a:solidFill>
                  <a:srgbClr val="0070C0"/>
                </a:solidFill>
              </a:rPr>
              <a:t>been </a:t>
            </a:r>
            <a:r>
              <a:rPr lang="en-US" b="1" dirty="0">
                <a:solidFill>
                  <a:srgbClr val="FF0000"/>
                </a:solidFill>
              </a:rPr>
              <a:t>stolen. </a:t>
            </a: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>
            <a:off x="2819400" y="3657600"/>
            <a:ext cx="228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</TotalTime>
  <Words>304</Words>
  <Application>Microsoft Office PowerPoint</Application>
  <PresentationFormat>Tampilan Layar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2" baseType="lpstr">
      <vt:lpstr>Opulent</vt:lpstr>
      <vt:lpstr>Passive voice</vt:lpstr>
      <vt:lpstr>Passive &amp; active</vt:lpstr>
      <vt:lpstr>What is passive voice?</vt:lpstr>
      <vt:lpstr>Geneeral structure</vt:lpstr>
      <vt:lpstr>Verb tenses</vt:lpstr>
      <vt:lpstr>Verb tenses</vt:lpstr>
      <vt:lpstr>Verb tenses</vt:lpstr>
      <vt:lpstr>VERB TENSES</vt:lpstr>
      <vt:lpstr>Verb tenses</vt:lpstr>
      <vt:lpstr>VERB TENSES</vt:lpstr>
      <vt:lpstr>VERB TENSES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voice</dc:title>
  <dc:creator>Windows User</dc:creator>
  <cp:lastModifiedBy>Pengguna Tidak dikenal</cp:lastModifiedBy>
  <cp:revision>17</cp:revision>
  <dcterms:created xsi:type="dcterms:W3CDTF">2020-11-15T18:06:48Z</dcterms:created>
  <dcterms:modified xsi:type="dcterms:W3CDTF">2021-01-30T15:04:58Z</dcterms:modified>
</cp:coreProperties>
</file>