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0" r:id="rId1"/>
  </p:sldMasterIdLst>
  <p:sldIdLst>
    <p:sldId id="270"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8" d="100"/>
          <a:sy n="78" d="100"/>
        </p:scale>
        <p:origin x="37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F2BAF36-496E-41BC-B270-CD9029B6CD9B}" type="datetimeFigureOut">
              <a:rPr lang="en-US" smtClean="0"/>
              <a:t>1/30/2021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E25DE7D-8691-43A5-ACA5-06AA9B28708C}"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785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2BAF36-496E-41BC-B270-CD9029B6CD9B}"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5DE7D-8691-43A5-ACA5-06AA9B28708C}" type="slidenum">
              <a:rPr lang="en-US" smtClean="0"/>
              <a:t>‹#›</a:t>
            </a:fld>
            <a:endParaRPr lang="en-US"/>
          </a:p>
        </p:txBody>
      </p:sp>
    </p:spTree>
    <p:extLst>
      <p:ext uri="{BB962C8B-B14F-4D97-AF65-F5344CB8AC3E}">
        <p14:creationId xmlns:p14="http://schemas.microsoft.com/office/powerpoint/2010/main" val="413549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2BAF36-496E-41BC-B270-CD9029B6CD9B}"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DE7D-8691-43A5-ACA5-06AA9B28708C}"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350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2BAF36-496E-41BC-B270-CD9029B6CD9B}"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DE7D-8691-43A5-ACA5-06AA9B28708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6853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2BAF36-496E-41BC-B270-CD9029B6CD9B}"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DE7D-8691-43A5-ACA5-06AA9B28708C}" type="slidenum">
              <a:rPr lang="en-US" smtClean="0"/>
              <a:t>‹#›</a:t>
            </a:fld>
            <a:endParaRPr lang="en-US"/>
          </a:p>
        </p:txBody>
      </p:sp>
    </p:spTree>
    <p:extLst>
      <p:ext uri="{BB962C8B-B14F-4D97-AF65-F5344CB8AC3E}">
        <p14:creationId xmlns:p14="http://schemas.microsoft.com/office/powerpoint/2010/main" val="1682873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2BAF36-496E-41BC-B270-CD9029B6CD9B}"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DE7D-8691-43A5-ACA5-06AA9B28708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0048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2BAF36-496E-41BC-B270-CD9029B6CD9B}"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DE7D-8691-43A5-ACA5-06AA9B28708C}"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6044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BAF36-496E-41BC-B270-CD9029B6CD9B}"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DE7D-8691-43A5-ACA5-06AA9B28708C}"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765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BAF36-496E-41BC-B270-CD9029B6CD9B}"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DE7D-8691-43A5-ACA5-06AA9B28708C}"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28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BAF36-496E-41BC-B270-CD9029B6CD9B}"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DE7D-8691-43A5-ACA5-06AA9B28708C}" type="slidenum">
              <a:rPr lang="en-US" smtClean="0"/>
              <a:t>‹#›</a:t>
            </a:fld>
            <a:endParaRPr lang="en-US"/>
          </a:p>
        </p:txBody>
      </p:sp>
    </p:spTree>
    <p:extLst>
      <p:ext uri="{BB962C8B-B14F-4D97-AF65-F5344CB8AC3E}">
        <p14:creationId xmlns:p14="http://schemas.microsoft.com/office/powerpoint/2010/main" val="1960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2BAF36-496E-41BC-B270-CD9029B6CD9B}"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DE7D-8691-43A5-ACA5-06AA9B28708C}"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263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BAF36-496E-41BC-B270-CD9029B6CD9B}"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5DE7D-8691-43A5-ACA5-06AA9B28708C}" type="slidenum">
              <a:rPr lang="en-US" smtClean="0"/>
              <a:t>‹#›</a:t>
            </a:fld>
            <a:endParaRPr lang="en-US"/>
          </a:p>
        </p:txBody>
      </p:sp>
    </p:spTree>
    <p:extLst>
      <p:ext uri="{BB962C8B-B14F-4D97-AF65-F5344CB8AC3E}">
        <p14:creationId xmlns:p14="http://schemas.microsoft.com/office/powerpoint/2010/main" val="142161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2BAF36-496E-41BC-B270-CD9029B6CD9B}" type="datetimeFigureOut">
              <a:rPr lang="en-US" smtClean="0"/>
              <a:t>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5DE7D-8691-43A5-ACA5-06AA9B28708C}"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008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2BAF36-496E-41BC-B270-CD9029B6CD9B}" type="datetimeFigureOut">
              <a:rPr lang="en-US" smtClean="0"/>
              <a:t>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5DE7D-8691-43A5-ACA5-06AA9B28708C}"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68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BAF36-496E-41BC-B270-CD9029B6CD9B}" type="datetimeFigureOut">
              <a:rPr lang="en-US" smtClean="0"/>
              <a:t>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5DE7D-8691-43A5-ACA5-06AA9B28708C}" type="slidenum">
              <a:rPr lang="en-US" smtClean="0"/>
              <a:t>‹#›</a:t>
            </a:fld>
            <a:endParaRPr lang="en-US"/>
          </a:p>
        </p:txBody>
      </p:sp>
    </p:spTree>
    <p:extLst>
      <p:ext uri="{BB962C8B-B14F-4D97-AF65-F5344CB8AC3E}">
        <p14:creationId xmlns:p14="http://schemas.microsoft.com/office/powerpoint/2010/main" val="326274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2BAF36-496E-41BC-B270-CD9029B6CD9B}"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5DE7D-8691-43A5-ACA5-06AA9B28708C}"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617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2BAF36-496E-41BC-B270-CD9029B6CD9B}"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25DE7D-8691-43A5-ACA5-06AA9B28708C}" type="slidenum">
              <a:rPr lang="en-US" smtClean="0"/>
              <a:t>‹#›</a:t>
            </a:fld>
            <a:endParaRPr lang="en-US"/>
          </a:p>
        </p:txBody>
      </p:sp>
    </p:spTree>
    <p:extLst>
      <p:ext uri="{BB962C8B-B14F-4D97-AF65-F5344CB8AC3E}">
        <p14:creationId xmlns:p14="http://schemas.microsoft.com/office/powerpoint/2010/main" val="103411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2BAF36-496E-41BC-B270-CD9029B6CD9B}" type="datetimeFigureOut">
              <a:rPr lang="en-US" smtClean="0"/>
              <a:t>1/30/2021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25DE7D-8691-43A5-ACA5-06AA9B28708C}" type="slidenum">
              <a:rPr lang="en-US" smtClean="0"/>
              <a:t>‹#›</a:t>
            </a:fld>
            <a:endParaRPr lang="en-US"/>
          </a:p>
        </p:txBody>
      </p:sp>
    </p:spTree>
    <p:extLst>
      <p:ext uri="{BB962C8B-B14F-4D97-AF65-F5344CB8AC3E}">
        <p14:creationId xmlns:p14="http://schemas.microsoft.com/office/powerpoint/2010/main" val="3265150452"/>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 id="2147484256" r:id="rId16"/>
    <p:sldLayoutId id="214748425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g" /><Relationship Id="rId1" Type="http://schemas.openxmlformats.org/officeDocument/2006/relationships/slideLayout" Target="../slideLayouts/slideLayout1.xml" /><Relationship Id="rId6" Type="http://schemas.openxmlformats.org/officeDocument/2006/relationships/image" Target="../media/image9.jpeg" /><Relationship Id="rId5" Type="http://schemas.openxmlformats.org/officeDocument/2006/relationships/image" Target="../media/image8.jpeg" /><Relationship Id="rId4" Type="http://schemas.openxmlformats.org/officeDocument/2006/relationships/image" Target="../media/image7.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5.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0" y="0"/>
            <a:ext cx="12204000" cy="6858000"/>
          </a:xfrm>
          <a:prstGeom prst="rect">
            <a:avLst/>
          </a:prstGeom>
          <a:gradFill>
            <a:gsLst>
              <a:gs pos="0">
                <a:srgbClr val="000000"/>
              </a:gs>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18" name="Rectangle 17">
            <a:extLst>
              <a:ext uri="{FF2B5EF4-FFF2-40B4-BE49-F238E27FC236}">
                <a16:creationId xmlns:a16="http://schemas.microsoft.com/office/drawing/2014/main" id="{19EE3092-725B-4E01-8BEA-D4D9DC3E5124}"/>
              </a:ext>
            </a:extLst>
          </p:cNvPr>
          <p:cNvSpPr/>
          <p:nvPr/>
        </p:nvSpPr>
        <p:spPr>
          <a:xfrm>
            <a:off x="4597763" y="4386093"/>
            <a:ext cx="6835926" cy="365506"/>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n w="0"/>
                <a:gradFill>
                  <a:gsLst>
                    <a:gs pos="21000">
                      <a:srgbClr val="53575C"/>
                    </a:gs>
                    <a:gs pos="88000">
                      <a:srgbClr val="C5C7CA"/>
                    </a:gs>
                  </a:gsLst>
                  <a:lin ang="5400000"/>
                </a:gradFill>
                <a:latin typeface="Harlow Solid Italic" panose="04030604020F02020D02" pitchFamily="82" charset="0"/>
              </a:rPr>
              <a:t>dengan</a:t>
            </a:r>
            <a:endParaRPr lang="en-ID" sz="2400" dirty="0">
              <a:ln w="0"/>
              <a:gradFill>
                <a:gsLst>
                  <a:gs pos="21000">
                    <a:srgbClr val="53575C"/>
                  </a:gs>
                  <a:gs pos="88000">
                    <a:srgbClr val="C5C7CA"/>
                  </a:gs>
                </a:gsLst>
                <a:lin ang="5400000"/>
              </a:gradFill>
              <a:latin typeface="Harlow Solid Italic" panose="04030604020F02020D02" pitchFamily="82" charset="0"/>
            </a:endParaRPr>
          </a:p>
        </p:txBody>
      </p:sp>
      <p:sp>
        <p:nvSpPr>
          <p:cNvPr id="24" name="Rectangle 23">
            <a:extLst>
              <a:ext uri="{FF2B5EF4-FFF2-40B4-BE49-F238E27FC236}">
                <a16:creationId xmlns:a16="http://schemas.microsoft.com/office/drawing/2014/main" id="{C19D1F9A-39C4-4069-A440-4169F971C37A}"/>
              </a:ext>
            </a:extLst>
          </p:cNvPr>
          <p:cNvSpPr/>
          <p:nvPr/>
        </p:nvSpPr>
        <p:spPr>
          <a:xfrm>
            <a:off x="4572374" y="4705177"/>
            <a:ext cx="6918586" cy="733388"/>
          </a:xfrm>
          <a:prstGeom prst="rect">
            <a:avLst/>
          </a:prstGeom>
          <a:noFill/>
          <a:ln w="508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800" b="1" dirty="0">
                <a:ln/>
                <a:solidFill>
                  <a:srgbClr val="000000"/>
                </a:solidFill>
                <a:latin typeface="Pristina" panose="03060402040406080204" pitchFamily="66" charset="0"/>
              </a:rPr>
              <a:t>Reza Ahmad Wildan</a:t>
            </a:r>
            <a:endParaRPr lang="en-ID" sz="2800" b="1" dirty="0">
              <a:ln/>
              <a:solidFill>
                <a:srgbClr val="000000"/>
              </a:solidFill>
              <a:latin typeface="Pristina" panose="03060402040406080204" pitchFamily="66" charset="0"/>
            </a:endParaRPr>
          </a:p>
        </p:txBody>
      </p:sp>
      <p:pic>
        <p:nvPicPr>
          <p:cNvPr id="25" name="Picture 24">
            <a:extLst>
              <a:ext uri="{FF2B5EF4-FFF2-40B4-BE49-F238E27FC236}">
                <a16:creationId xmlns:a16="http://schemas.microsoft.com/office/drawing/2014/main" id="{5A6B97CF-A1E2-4A11-A8FF-15580C3806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2293" y="5651903"/>
            <a:ext cx="1653362" cy="406722"/>
          </a:xfrm>
          <a:prstGeom prst="rect">
            <a:avLst/>
          </a:prstGeom>
        </p:spPr>
      </p:pic>
      <p:pic>
        <p:nvPicPr>
          <p:cNvPr id="26" name="Picture 25">
            <a:extLst>
              <a:ext uri="{FF2B5EF4-FFF2-40B4-BE49-F238E27FC236}">
                <a16:creationId xmlns:a16="http://schemas.microsoft.com/office/drawing/2014/main" id="{F3F2A85F-F9C9-48E3-AC6B-6A7AF31DEA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6629" y="5652160"/>
            <a:ext cx="493081" cy="296562"/>
          </a:xfrm>
          <a:prstGeom prst="rect">
            <a:avLst/>
          </a:prstGeom>
        </p:spPr>
      </p:pic>
      <p:sp>
        <p:nvSpPr>
          <p:cNvPr id="27" name="Rectangle 26">
            <a:extLst>
              <a:ext uri="{FF2B5EF4-FFF2-40B4-BE49-F238E27FC236}">
                <a16:creationId xmlns:a16="http://schemas.microsoft.com/office/drawing/2014/main" id="{AFCAB156-4A06-44C8-935F-999887123397}"/>
              </a:ext>
            </a:extLst>
          </p:cNvPr>
          <p:cNvSpPr/>
          <p:nvPr/>
        </p:nvSpPr>
        <p:spPr>
          <a:xfrm>
            <a:off x="758311" y="627798"/>
            <a:ext cx="10732650" cy="5622879"/>
          </a:xfrm>
          <a:prstGeom prst="rect">
            <a:avLst/>
          </a:prstGeom>
          <a:noFill/>
          <a:ln w="571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prstMaterial="metal">
              <a:bevelT w="57150" h="38100" prst="artDeco"/>
              <a:bevelB w="38100" h="38100"/>
            </a:sp3d>
          </a:bodyPr>
          <a:lstStyle/>
          <a:p>
            <a:pPr algn="ctr"/>
            <a:endParaRPr lang="en-ID" sz="3200" dirty="0">
              <a:ln w="25400">
                <a:solidFill>
                  <a:schemeClr val="bg1"/>
                </a:solidFill>
              </a:ln>
              <a:solidFill>
                <a:schemeClr val="accent4">
                  <a:lumMod val="75000"/>
                </a:schemeClr>
              </a:solidFill>
              <a:effectLst>
                <a:glow rad="38100">
                  <a:schemeClr val="accent2">
                    <a:satMod val="175000"/>
                    <a:alpha val="40000"/>
                  </a:schemeClr>
                </a:glow>
                <a:innerShdw blurRad="723900" dist="736600" dir="4140000">
                  <a:prstClr val="black">
                    <a:alpha val="52000"/>
                  </a:prstClr>
                </a:innerShdw>
                <a:reflection blurRad="6350" stA="55000" endA="300" endPos="45000" dist="25400" dir="5400000" sy="-100000" algn="bl" rotWithShape="0"/>
              </a:effectLst>
              <a:latin typeface="Pristina" panose="03060402040406080204" pitchFamily="66" charset="0"/>
            </a:endParaRPr>
          </a:p>
        </p:txBody>
      </p:sp>
      <p:pic>
        <p:nvPicPr>
          <p:cNvPr id="9" name="Picture 8">
            <a:extLst>
              <a:ext uri="{FF2B5EF4-FFF2-40B4-BE49-F238E27FC236}">
                <a16:creationId xmlns:a16="http://schemas.microsoft.com/office/drawing/2014/main" id="{3D8D4AF5-C60D-4D0D-B190-239AB92E0C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12462" y="5651903"/>
            <a:ext cx="832973" cy="506599"/>
          </a:xfrm>
          <a:prstGeom prst="rect">
            <a:avLst/>
          </a:prstGeom>
        </p:spPr>
      </p:pic>
      <p:sp>
        <p:nvSpPr>
          <p:cNvPr id="14" name="Rectangle 13">
            <a:extLst>
              <a:ext uri="{FF2B5EF4-FFF2-40B4-BE49-F238E27FC236}">
                <a16:creationId xmlns:a16="http://schemas.microsoft.com/office/drawing/2014/main" id="{8369914E-F467-4A71-A1CC-BA4BD834EC95}"/>
              </a:ext>
            </a:extLst>
          </p:cNvPr>
          <p:cNvSpPr/>
          <p:nvPr/>
        </p:nvSpPr>
        <p:spPr>
          <a:xfrm>
            <a:off x="1045618" y="2053632"/>
            <a:ext cx="7197241" cy="2373219"/>
          </a:xfrm>
          <a:prstGeom prst="rect">
            <a:avLst/>
          </a:prstGeom>
          <a:noFill/>
          <a:ln w="0"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sz="3500" b="1" dirty="0">
              <a:ln w="3175">
                <a:solidFill>
                  <a:schemeClr val="bg1">
                    <a:lumMod val="85000"/>
                  </a:schemeClr>
                </a:solidFill>
              </a:ln>
              <a:solidFill>
                <a:schemeClr val="bg1"/>
              </a:solidFill>
              <a:effectLst>
                <a:outerShdw blurRad="50800" dist="38100" dir="5400000" algn="t" rotWithShape="0">
                  <a:prstClr val="black">
                    <a:alpha val="40000"/>
                  </a:prstClr>
                </a:outerShdw>
                <a:reflection blurRad="6350" stA="55000" endA="300" endPos="45500" dir="5400000" sy="-100000" algn="bl" rotWithShape="0"/>
              </a:effectLst>
              <a:latin typeface="Britannic Bold" panose="020B0903060703020204" pitchFamily="34" charset="0"/>
            </a:endParaRPr>
          </a:p>
        </p:txBody>
      </p:sp>
      <p:cxnSp>
        <p:nvCxnSpPr>
          <p:cNvPr id="4" name="Straight Connector 3">
            <a:extLst>
              <a:ext uri="{FF2B5EF4-FFF2-40B4-BE49-F238E27FC236}">
                <a16:creationId xmlns:a16="http://schemas.microsoft.com/office/drawing/2014/main" id="{B605BF85-1D79-488C-A67B-64E48173D3DE}"/>
              </a:ext>
            </a:extLst>
          </p:cNvPr>
          <p:cNvCxnSpPr>
            <a:cxnSpLocks/>
          </p:cNvCxnSpPr>
          <p:nvPr/>
        </p:nvCxnSpPr>
        <p:spPr>
          <a:xfrm>
            <a:off x="5266673" y="4167033"/>
            <a:ext cx="5940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94B5D67-6EDD-4C56-A18B-DF2B878886B9}"/>
              </a:ext>
            </a:extLst>
          </p:cNvPr>
          <p:cNvSpPr/>
          <p:nvPr/>
        </p:nvSpPr>
        <p:spPr>
          <a:xfrm>
            <a:off x="694724" y="5572340"/>
            <a:ext cx="4130502" cy="623496"/>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ln w="13462">
                  <a:noFill/>
                  <a:prstDash val="solid"/>
                </a:ln>
                <a:solidFill>
                  <a:schemeClr val="tx1">
                    <a:lumMod val="85000"/>
                    <a:lumOff val="15000"/>
                    <a:alpha val="42000"/>
                  </a:schemeClr>
                </a:solidFill>
                <a:effectLst>
                  <a:outerShdw dist="38100" dir="2700000" algn="bl" rotWithShape="0">
                    <a:schemeClr val="accent5"/>
                  </a:outerShdw>
                </a:effectLst>
                <a:latin typeface="BatangChe" panose="02030609000101010101" pitchFamily="49" charset="-127"/>
                <a:ea typeface="BatangChe" panose="02030609000101010101" pitchFamily="49" charset="-127"/>
                <a:cs typeface="Aharoni" panose="02010803020104030203" pitchFamily="2" charset="-79"/>
              </a:rPr>
              <a:t>Kuliah</a:t>
            </a:r>
            <a:r>
              <a:rPr lang="en-US" sz="2400" b="1" dirty="0">
                <a:ln w="13462">
                  <a:noFill/>
                  <a:prstDash val="solid"/>
                </a:ln>
                <a:solidFill>
                  <a:schemeClr val="tx1">
                    <a:lumMod val="85000"/>
                    <a:lumOff val="15000"/>
                    <a:alpha val="42000"/>
                  </a:schemeClr>
                </a:solidFill>
                <a:effectLst>
                  <a:outerShdw dist="38100" dir="2700000" algn="bl" rotWithShape="0">
                    <a:schemeClr val="accent5"/>
                  </a:outerShdw>
                </a:effectLst>
                <a:latin typeface="BatangChe" panose="02030609000101010101" pitchFamily="49" charset="-127"/>
                <a:ea typeface="BatangChe" panose="02030609000101010101" pitchFamily="49" charset="-127"/>
                <a:cs typeface="Aharoni" panose="02010803020104030203" pitchFamily="2" charset="-79"/>
              </a:rPr>
              <a:t> Bahasa Indonesia</a:t>
            </a:r>
            <a:endParaRPr lang="en-ID" sz="2400" b="1" dirty="0">
              <a:ln w="13462">
                <a:noFill/>
                <a:prstDash val="solid"/>
              </a:ln>
              <a:solidFill>
                <a:schemeClr val="tx1">
                  <a:lumMod val="85000"/>
                  <a:lumOff val="15000"/>
                  <a:alpha val="42000"/>
                </a:schemeClr>
              </a:solidFill>
              <a:effectLst>
                <a:outerShdw dist="38100" dir="2700000" algn="bl" rotWithShape="0">
                  <a:schemeClr val="accent5"/>
                </a:outerShdw>
              </a:effectLst>
              <a:latin typeface="BatangChe" panose="02030609000101010101" pitchFamily="49" charset="-127"/>
              <a:ea typeface="BatangChe" panose="02030609000101010101" pitchFamily="49" charset="-127"/>
              <a:cs typeface="Aharoni" panose="02010803020104030203" pitchFamily="2" charset="-79"/>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2074" y="794438"/>
            <a:ext cx="3671104" cy="4716000"/>
          </a:xfrm>
          <a:prstGeom prst="rect">
            <a:avLst/>
          </a:prstGeom>
        </p:spPr>
      </p:pic>
      <p:sp>
        <p:nvSpPr>
          <p:cNvPr id="22" name="Rectangle 21">
            <a:extLst>
              <a:ext uri="{FF2B5EF4-FFF2-40B4-BE49-F238E27FC236}">
                <a16:creationId xmlns:a16="http://schemas.microsoft.com/office/drawing/2014/main" id="{065CA72C-8A4F-4651-BA5E-87ABFE2F9443}"/>
              </a:ext>
            </a:extLst>
          </p:cNvPr>
          <p:cNvSpPr/>
          <p:nvPr/>
        </p:nvSpPr>
        <p:spPr>
          <a:xfrm>
            <a:off x="908070" y="777841"/>
            <a:ext cx="3672000" cy="4737435"/>
          </a:xfrm>
          <a:prstGeom prst="rect">
            <a:avLst/>
          </a:prstGeom>
          <a:gradFill>
            <a:gsLst>
              <a:gs pos="64000">
                <a:srgbClr val="7030A0">
                  <a:alpha val="26000"/>
                </a:srgbClr>
              </a:gs>
              <a:gs pos="18000">
                <a:srgbClr val="765A00">
                  <a:alpha val="55000"/>
                </a:srgbClr>
              </a:gs>
              <a:gs pos="38000">
                <a:srgbClr val="6C500C">
                  <a:alpha val="0"/>
                </a:srgbClr>
              </a:gs>
              <a:gs pos="0">
                <a:srgbClr val="765A00"/>
              </a:gs>
              <a:gs pos="1000">
                <a:srgbClr val="A5312F"/>
              </a:gs>
              <a:gs pos="74000">
                <a:srgbClr val="FF0000">
                  <a:alpha val="34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23" name="Rectangle 22">
            <a:extLst>
              <a:ext uri="{FF2B5EF4-FFF2-40B4-BE49-F238E27FC236}">
                <a16:creationId xmlns:a16="http://schemas.microsoft.com/office/drawing/2014/main" id="{BDBE9CC7-DF8B-46FE-9065-EFF4E7D4EF3B}"/>
              </a:ext>
            </a:extLst>
          </p:cNvPr>
          <p:cNvSpPr/>
          <p:nvPr/>
        </p:nvSpPr>
        <p:spPr>
          <a:xfrm>
            <a:off x="908795" y="4465733"/>
            <a:ext cx="3497551" cy="1022922"/>
          </a:xfrm>
          <a:prstGeom prst="rect">
            <a:avLst/>
          </a:prstGeom>
          <a:gradFill flip="none" rotWithShape="1">
            <a:gsLst>
              <a:gs pos="4000">
                <a:srgbClr val="FF0000"/>
              </a:gs>
              <a:gs pos="27432">
                <a:srgbClr val="FF0000">
                  <a:alpha val="60000"/>
                </a:srgbClr>
              </a:gs>
              <a:gs pos="82000">
                <a:srgbClr val="FF0000">
                  <a:alpha val="0"/>
                </a:srgbClr>
              </a:gs>
              <a:gs pos="56000">
                <a:srgbClr val="C00000">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28" name="Rectangle 27">
            <a:extLst>
              <a:ext uri="{FF2B5EF4-FFF2-40B4-BE49-F238E27FC236}">
                <a16:creationId xmlns:a16="http://schemas.microsoft.com/office/drawing/2014/main" id="{7165538D-FDA8-4723-A2FD-BF3975DA44AE}"/>
              </a:ext>
            </a:extLst>
          </p:cNvPr>
          <p:cNvSpPr/>
          <p:nvPr/>
        </p:nvSpPr>
        <p:spPr>
          <a:xfrm>
            <a:off x="897270" y="2610888"/>
            <a:ext cx="3657412" cy="2922570"/>
          </a:xfrm>
          <a:prstGeom prst="rect">
            <a:avLst/>
          </a:prstGeom>
          <a:gradFill flip="none" rotWithShape="1">
            <a:gsLst>
              <a:gs pos="3000">
                <a:srgbClr val="FF0000"/>
              </a:gs>
              <a:gs pos="18000">
                <a:srgbClr val="8E0028">
                  <a:alpha val="51000"/>
                </a:srgbClr>
              </a:gs>
              <a:gs pos="82000">
                <a:srgbClr val="FF0000">
                  <a:alpha val="0"/>
                </a:srgbClr>
              </a:gs>
              <a:gs pos="63000">
                <a:srgbClr val="C00000">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29" name="Rectangle 28">
            <a:extLst>
              <a:ext uri="{FF2B5EF4-FFF2-40B4-BE49-F238E27FC236}">
                <a16:creationId xmlns:a16="http://schemas.microsoft.com/office/drawing/2014/main" id="{7ACE94DB-51B7-4C4D-AABA-CA9F2E0CB715}"/>
              </a:ext>
            </a:extLst>
          </p:cNvPr>
          <p:cNvSpPr/>
          <p:nvPr/>
        </p:nvSpPr>
        <p:spPr>
          <a:xfrm>
            <a:off x="4729829" y="808620"/>
            <a:ext cx="6761131" cy="2422530"/>
          </a:xfrm>
          <a:prstGeom prst="rect">
            <a:avLst/>
          </a:prstGeom>
          <a:noFill/>
          <a:ln w="508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n w="6350">
                  <a:solidFill>
                    <a:schemeClr val="accent4">
                      <a:lumMod val="40000"/>
                      <a:lumOff val="60000"/>
                    </a:schemeClr>
                  </a:solidFill>
                  <a:prstDash val="solid"/>
                </a:ln>
                <a:gradFill flip="none" rotWithShape="1">
                  <a:gsLst>
                    <a:gs pos="48000">
                      <a:srgbClr val="FFFF00">
                        <a:shade val="30000"/>
                        <a:satMod val="115000"/>
                      </a:srgbClr>
                    </a:gs>
                    <a:gs pos="72000">
                      <a:srgbClr val="FFFF00">
                        <a:shade val="67500"/>
                        <a:satMod val="115000"/>
                      </a:srgbClr>
                    </a:gs>
                    <a:gs pos="100000">
                      <a:srgbClr val="FFFF00">
                        <a:shade val="100000"/>
                        <a:satMod val="115000"/>
                      </a:srgbClr>
                    </a:gs>
                  </a:gsLst>
                  <a:lin ang="5400000" scaled="1"/>
                  <a:tileRect/>
                </a:gradFill>
                <a:effectLst>
                  <a:outerShdw blurRad="60007" dist="310007" dir="7680000" sy="30000" kx="1300200" algn="ctr" rotWithShape="0">
                    <a:prstClr val="black">
                      <a:alpha val="32000"/>
                    </a:prstClr>
                  </a:outerShdw>
                  <a:reflection blurRad="6350" stA="55000" endA="300" endPos="45500" dir="5400000" sy="-100000" algn="bl" rotWithShape="0"/>
                </a:effectLst>
                <a:latin typeface="Britannic Bold" panose="020B0903060703020204" pitchFamily="34" charset="0"/>
              </a:rPr>
              <a:t>DIKSI</a:t>
            </a:r>
          </a:p>
          <a:p>
            <a:pPr algn="ctr"/>
            <a:r>
              <a:rPr lang="en-US" sz="6600" dirty="0">
                <a:ln w="6350">
                  <a:solidFill>
                    <a:schemeClr val="accent4">
                      <a:lumMod val="40000"/>
                      <a:lumOff val="60000"/>
                    </a:schemeClr>
                  </a:solidFill>
                  <a:prstDash val="solid"/>
                </a:ln>
                <a:gradFill flip="none" rotWithShape="1">
                  <a:gsLst>
                    <a:gs pos="48000">
                      <a:srgbClr val="FFFF00">
                        <a:shade val="30000"/>
                        <a:satMod val="115000"/>
                      </a:srgbClr>
                    </a:gs>
                    <a:gs pos="72000">
                      <a:srgbClr val="FFFF00">
                        <a:shade val="67500"/>
                        <a:satMod val="115000"/>
                      </a:srgbClr>
                    </a:gs>
                    <a:gs pos="100000">
                      <a:srgbClr val="FFFF00">
                        <a:shade val="100000"/>
                        <a:satMod val="115000"/>
                      </a:srgbClr>
                    </a:gs>
                  </a:gsLst>
                  <a:lin ang="5400000" scaled="1"/>
                  <a:tileRect/>
                </a:gradFill>
                <a:effectLst>
                  <a:outerShdw blurRad="60007" dist="310007" dir="7680000" sy="30000" kx="1300200" algn="ctr" rotWithShape="0">
                    <a:prstClr val="black">
                      <a:alpha val="32000"/>
                    </a:prstClr>
                  </a:outerShdw>
                  <a:reflection blurRad="6350" stA="55000" endA="300" endPos="45500" dir="5400000" sy="-100000" algn="bl" rotWithShape="0"/>
                </a:effectLst>
                <a:latin typeface="Britannic Bold" panose="020B0903060703020204" pitchFamily="34" charset="0"/>
              </a:rPr>
              <a:t>(PILIAHAN KATA)</a:t>
            </a:r>
            <a:endParaRPr lang="en-ID" sz="6600" dirty="0">
              <a:ln w="6350">
                <a:solidFill>
                  <a:schemeClr val="accent4">
                    <a:lumMod val="40000"/>
                    <a:lumOff val="60000"/>
                  </a:schemeClr>
                </a:solidFill>
                <a:prstDash val="solid"/>
              </a:ln>
              <a:gradFill flip="none" rotWithShape="1">
                <a:gsLst>
                  <a:gs pos="48000">
                    <a:srgbClr val="FFFF00">
                      <a:shade val="30000"/>
                      <a:satMod val="115000"/>
                    </a:srgbClr>
                  </a:gs>
                  <a:gs pos="72000">
                    <a:srgbClr val="FFFF00">
                      <a:shade val="67500"/>
                      <a:satMod val="115000"/>
                    </a:srgbClr>
                  </a:gs>
                  <a:gs pos="100000">
                    <a:srgbClr val="FFFF00">
                      <a:shade val="100000"/>
                      <a:satMod val="115000"/>
                    </a:srgbClr>
                  </a:gs>
                </a:gsLst>
                <a:lin ang="5400000" scaled="1"/>
                <a:tileRect/>
              </a:gradFill>
              <a:effectLst>
                <a:outerShdw blurRad="60007" dist="310007" dir="7680000" sy="30000" kx="1300200" algn="ctr" rotWithShape="0">
                  <a:prstClr val="black">
                    <a:alpha val="32000"/>
                  </a:prstClr>
                </a:outerShdw>
                <a:reflection blurRad="6350" stA="55000" endA="300" endPos="45500" dir="5400000" sy="-100000" algn="bl" rotWithShape="0"/>
              </a:effectLst>
              <a:latin typeface="Britannic Bold" panose="020B0903060703020204" pitchFamily="34" charset="0"/>
            </a:endParaRPr>
          </a:p>
        </p:txBody>
      </p:sp>
      <p:sp>
        <p:nvSpPr>
          <p:cNvPr id="31" name="Rectangle 30">
            <a:extLst>
              <a:ext uri="{FF2B5EF4-FFF2-40B4-BE49-F238E27FC236}">
                <a16:creationId xmlns:a16="http://schemas.microsoft.com/office/drawing/2014/main" id="{BE22A5FE-E332-4F15-9345-A6B1FEA3F4BA}"/>
              </a:ext>
            </a:extLst>
          </p:cNvPr>
          <p:cNvSpPr/>
          <p:nvPr/>
        </p:nvSpPr>
        <p:spPr>
          <a:xfrm>
            <a:off x="4597762" y="3633038"/>
            <a:ext cx="6835925" cy="430807"/>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50" dirty="0">
                <a:ln w="0"/>
                <a:solidFill>
                  <a:schemeClr val="bg2"/>
                </a:solidFill>
                <a:effectLst>
                  <a:innerShdw blurRad="63500" dist="50800" dir="13500000">
                    <a:srgbClr val="000000">
                      <a:alpha val="50000"/>
                    </a:srgbClr>
                  </a:innerShdw>
                </a:effectLst>
                <a:latin typeface="Dubai" panose="020B0503030403030204" pitchFamily="34" charset="-78"/>
                <a:cs typeface="Dubai" panose="020B0503030403030204" pitchFamily="34" charset="-78"/>
              </a:rPr>
              <a:t>PENGERTIAN, SYARAT-SYARAT PEMILIHAN KATA</a:t>
            </a:r>
            <a:endParaRPr lang="en-ID" sz="2000" b="1" spc="50" dirty="0">
              <a:ln w="0"/>
              <a:solidFill>
                <a:schemeClr val="bg2"/>
              </a:solidFill>
              <a:effectLst>
                <a:innerShdw blurRad="63500" dist="50800" dir="13500000">
                  <a:srgbClr val="000000">
                    <a:alpha val="50000"/>
                  </a:srgbClr>
                </a:innerShdw>
              </a:effectLst>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45870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53030"/>
          </a:xfrm>
        </p:spPr>
        <p:txBody>
          <a:bodyPr>
            <a:normAutofit fontScale="90000"/>
          </a:bodyPr>
          <a:lstStyle/>
          <a:p>
            <a:r>
              <a:rPr lang="en-US" b="1" dirty="0">
                <a:latin typeface="Arial" panose="020B0604020202020204" pitchFamily="34" charset="0"/>
                <a:cs typeface="Arial" panose="020B0604020202020204" pitchFamily="34" charset="0"/>
              </a:rPr>
              <a:t>HOMONIM</a:t>
            </a:r>
          </a:p>
        </p:txBody>
      </p:sp>
      <p:sp>
        <p:nvSpPr>
          <p:cNvPr id="3" name="Content Placeholder 2"/>
          <p:cNvSpPr>
            <a:spLocks noGrp="1"/>
          </p:cNvSpPr>
          <p:nvPr>
            <p:ph idx="1"/>
          </p:nvPr>
        </p:nvSpPr>
        <p:spPr>
          <a:xfrm>
            <a:off x="1295401" y="1775012"/>
            <a:ext cx="9601196" cy="4100856"/>
          </a:xfrm>
        </p:spPr>
        <p:txBody>
          <a:bodyPr>
            <a:normAutofit fontScale="85000" lnSpcReduction="20000"/>
          </a:bodyPr>
          <a:lstStyle/>
          <a:p>
            <a:pPr marL="0" indent="0" algn="just">
              <a:buNone/>
            </a:pPr>
            <a:r>
              <a:rPr lang="id-ID" dirty="0">
                <a:latin typeface="Arial" panose="020B0604020202020204" pitchFamily="34" charset="0"/>
                <a:cs typeface="Arial" panose="020B0604020202020204" pitchFamily="34" charset="0"/>
              </a:rPr>
              <a:t>	Homonim adalah suatu kata yang memiliki makna yang berbeda tetapi lafal atau ejaan sama. </a:t>
            </a:r>
            <a:endParaRPr lang="en-US" dirty="0">
              <a:latin typeface="Arial" panose="020B0604020202020204" pitchFamily="34" charset="0"/>
              <a:cs typeface="Arial" panose="020B0604020202020204" pitchFamily="34" charset="0"/>
            </a:endParaRPr>
          </a:p>
          <a:p>
            <a:pPr marL="0" indent="0" algn="just">
              <a:buNone/>
            </a:pPr>
            <a:r>
              <a:rPr lang="id-ID" dirty="0">
                <a:latin typeface="Arial" panose="020B0604020202020204" pitchFamily="34" charset="0"/>
                <a:cs typeface="Arial" panose="020B0604020202020204" pitchFamily="34" charset="0"/>
              </a:rPr>
              <a:t>	Definisi berdasarkan Kamus Besar Bahasa Indonesia, homonim adalah kata yang sama lafal dan ejaannya, tetapi berbeda maknanya karena berasal dari sumber yang berlainan.</a:t>
            </a:r>
            <a:endParaRPr lang="en-US" dirty="0">
              <a:latin typeface="Arial" panose="020B0604020202020204" pitchFamily="34" charset="0"/>
              <a:cs typeface="Arial" panose="020B0604020202020204" pitchFamily="34" charset="0"/>
            </a:endParaRPr>
          </a:p>
          <a:p>
            <a:pPr marL="0" indent="0" algn="just">
              <a:buNone/>
            </a:pPr>
            <a:r>
              <a:rPr lang="id-ID" dirty="0">
                <a:latin typeface="Arial" panose="020B0604020202020204" pitchFamily="34" charset="0"/>
                <a:cs typeface="Arial" panose="020B0604020202020204" pitchFamily="34" charset="0"/>
              </a:rPr>
              <a:t>Contoh homonim antara lain :</a:t>
            </a:r>
            <a:endParaRPr lang="en-US" dirty="0">
              <a:latin typeface="Arial" panose="020B0604020202020204" pitchFamily="34" charset="0"/>
              <a:cs typeface="Arial" panose="020B0604020202020204" pitchFamily="34" charset="0"/>
            </a:endParaRPr>
          </a:p>
          <a:p>
            <a:pPr marL="0" lvl="0" indent="0" algn="just">
              <a:buNone/>
            </a:pPr>
            <a:r>
              <a:rPr lang="id-ID" dirty="0">
                <a:latin typeface="Arial" panose="020B0604020202020204" pitchFamily="34" charset="0"/>
                <a:cs typeface="Arial" panose="020B0604020202020204" pitchFamily="34" charset="0"/>
              </a:rPr>
              <a:t>Bulan ( nama kalender) atau bulan ( nama satelit ) .</a:t>
            </a:r>
            <a:endParaRPr lang="en-US" dirty="0">
              <a:latin typeface="Arial" panose="020B0604020202020204" pitchFamily="34" charset="0"/>
              <a:cs typeface="Arial" panose="020B0604020202020204" pitchFamily="34" charset="0"/>
            </a:endParaRPr>
          </a:p>
          <a:p>
            <a:pPr marL="0" lvl="0" indent="0" algn="just">
              <a:buNone/>
            </a:pPr>
            <a:r>
              <a:rPr lang="id-ID" dirty="0">
                <a:latin typeface="Arial" panose="020B0604020202020204" pitchFamily="34" charset="0"/>
                <a:cs typeface="Arial" panose="020B0604020202020204" pitchFamily="34" charset="0"/>
              </a:rPr>
              <a:t>Genting ( gawat ) atau genting ( atap rumah ) .</a:t>
            </a:r>
            <a:endParaRPr lang="en-US" dirty="0">
              <a:latin typeface="Arial" panose="020B0604020202020204" pitchFamily="34" charset="0"/>
              <a:cs typeface="Arial" panose="020B0604020202020204" pitchFamily="34" charset="0"/>
            </a:endParaRPr>
          </a:p>
          <a:p>
            <a:pPr marL="0" lvl="0" indent="0" algn="just">
              <a:buNone/>
            </a:pPr>
            <a:r>
              <a:rPr lang="id-ID" dirty="0">
                <a:latin typeface="Arial" panose="020B0604020202020204" pitchFamily="34" charset="0"/>
                <a:cs typeface="Arial" panose="020B0604020202020204" pitchFamily="34" charset="0"/>
              </a:rPr>
              <a:t>Rapat ( pertemuan ) atau rapat ( tidak renggang ) .</a:t>
            </a:r>
            <a:endParaRPr lang="en-US" dirty="0">
              <a:latin typeface="Arial" panose="020B0604020202020204" pitchFamily="34" charset="0"/>
              <a:cs typeface="Arial" panose="020B0604020202020204" pitchFamily="34" charset="0"/>
            </a:endParaRPr>
          </a:p>
          <a:p>
            <a:pPr marL="0" lvl="0" indent="0" algn="just">
              <a:buNone/>
            </a:pPr>
            <a:r>
              <a:rPr lang="id-ID" dirty="0">
                <a:latin typeface="Arial" panose="020B0604020202020204" pitchFamily="34" charset="0"/>
                <a:cs typeface="Arial" panose="020B0604020202020204" pitchFamily="34" charset="0"/>
              </a:rPr>
              <a:t>Bisa ( mampu ) atau bisa ( tidak renggang )  .</a:t>
            </a:r>
            <a:endParaRPr lang="en-US" dirty="0">
              <a:latin typeface="Arial" panose="020B0604020202020204" pitchFamily="34" charset="0"/>
              <a:cs typeface="Arial" panose="020B0604020202020204" pitchFamily="34" charset="0"/>
            </a:endParaRPr>
          </a:p>
          <a:p>
            <a:pPr marL="0" lvl="0" indent="0" algn="just">
              <a:buNone/>
            </a:pPr>
            <a:r>
              <a:rPr lang="id-ID" dirty="0">
                <a:latin typeface="Arial" panose="020B0604020202020204" pitchFamily="34" charset="0"/>
                <a:cs typeface="Arial" panose="020B0604020202020204" pitchFamily="34" charset="0"/>
              </a:rPr>
              <a:t>Hak ( bagian sepatu ) atau hak ( kewenangan ) .</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4049628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37877"/>
          </a:xfrm>
        </p:spPr>
        <p:txBody>
          <a:bodyPr>
            <a:normAutofit fontScale="90000"/>
          </a:bodyPr>
          <a:lstStyle/>
          <a:p>
            <a:r>
              <a:rPr lang="en-US" b="1" dirty="0">
                <a:latin typeface="Arial" panose="020B0604020202020204" pitchFamily="34" charset="0"/>
                <a:cs typeface="Arial" panose="020B0604020202020204" pitchFamily="34" charset="0"/>
              </a:rPr>
              <a:t>HOMOFON</a:t>
            </a:r>
          </a:p>
        </p:txBody>
      </p:sp>
      <p:sp>
        <p:nvSpPr>
          <p:cNvPr id="3" name="Content Placeholder 2"/>
          <p:cNvSpPr>
            <a:spLocks noGrp="1"/>
          </p:cNvSpPr>
          <p:nvPr>
            <p:ph idx="1"/>
          </p:nvPr>
        </p:nvSpPr>
        <p:spPr>
          <a:xfrm>
            <a:off x="1295401" y="1645920"/>
            <a:ext cx="9601196" cy="4229948"/>
          </a:xfrm>
        </p:spPr>
        <p:txBody>
          <a:bodyPr>
            <a:normAutofit/>
          </a:bodyPr>
          <a:lstStyle/>
          <a:p>
            <a:pPr marL="0" indent="0">
              <a:buNone/>
            </a:pPr>
            <a:r>
              <a:rPr lang="id-ID" dirty="0">
                <a:latin typeface="Arial" panose="020B0604020202020204" pitchFamily="34" charset="0"/>
                <a:cs typeface="Arial" panose="020B0604020202020204" pitchFamily="34" charset="0"/>
              </a:rPr>
              <a:t>	Homofon adalah  kata yang diucapkan sama dengan kata lain tetapi berbeda dari segi maksud. Contoh Homofon antara lain :</a:t>
            </a:r>
            <a:endParaRPr lang="en-US" dirty="0">
              <a:latin typeface="Arial" panose="020B0604020202020204" pitchFamily="34" charset="0"/>
              <a:cs typeface="Arial" panose="020B0604020202020204" pitchFamily="34" charset="0"/>
            </a:endParaRPr>
          </a:p>
          <a:p>
            <a:pPr lvl="0"/>
            <a:r>
              <a:rPr lang="id-ID" dirty="0">
                <a:latin typeface="Arial" panose="020B0604020202020204" pitchFamily="34" charset="0"/>
                <a:cs typeface="Arial" panose="020B0604020202020204" pitchFamily="34" charset="0"/>
              </a:rPr>
              <a:t>Sanksi ( tanggungan hukuman ) atau sangsi ( bimbang ; ragu ) .</a:t>
            </a:r>
            <a:endParaRPr lang="en-US" dirty="0">
              <a:latin typeface="Arial" panose="020B0604020202020204" pitchFamily="34" charset="0"/>
              <a:cs typeface="Arial" panose="020B0604020202020204" pitchFamily="34" charset="0"/>
            </a:endParaRPr>
          </a:p>
          <a:p>
            <a:pPr lvl="0"/>
            <a:r>
              <a:rPr lang="id-ID" dirty="0">
                <a:latin typeface="Arial" panose="020B0604020202020204" pitchFamily="34" charset="0"/>
                <a:cs typeface="Arial" panose="020B0604020202020204" pitchFamily="34" charset="0"/>
              </a:rPr>
              <a:t>Tank ( kendaraan perang ) atau tang ( perkakas) .</a:t>
            </a:r>
            <a:endParaRPr lang="en-US" dirty="0">
              <a:latin typeface="Arial" panose="020B0604020202020204" pitchFamily="34" charset="0"/>
              <a:cs typeface="Arial" panose="020B0604020202020204" pitchFamily="34" charset="0"/>
            </a:endParaRPr>
          </a:p>
          <a:p>
            <a:pPr lvl="0"/>
            <a:r>
              <a:rPr lang="id-ID" dirty="0">
                <a:latin typeface="Arial" panose="020B0604020202020204" pitchFamily="34" charset="0"/>
                <a:cs typeface="Arial" panose="020B0604020202020204" pitchFamily="34" charset="0"/>
              </a:rPr>
              <a:t>Bank ( tempat menyimpan uang ) atau bang ( panggilan kakak ) .</a:t>
            </a:r>
            <a:endParaRPr lang="en-US" dirty="0">
              <a:latin typeface="Arial" panose="020B0604020202020204" pitchFamily="34" charset="0"/>
              <a:cs typeface="Arial" panose="020B0604020202020204" pitchFamily="34" charset="0"/>
            </a:endParaRPr>
          </a:p>
          <a:p>
            <a:pPr lvl="0"/>
            <a:r>
              <a:rPr lang="id-ID" dirty="0">
                <a:latin typeface="Arial" panose="020B0604020202020204" pitchFamily="34" charset="0"/>
                <a:cs typeface="Arial" panose="020B0604020202020204" pitchFamily="34" charset="0"/>
              </a:rPr>
              <a:t>Blog (catatan atau jurnal pribadi di internet) atau blok (deretan beberapa rumah yang terpisah)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27474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20757"/>
          </a:xfrm>
        </p:spPr>
        <p:txBody>
          <a:bodyPr>
            <a:normAutofit fontScale="90000"/>
          </a:bodyPr>
          <a:lstStyle/>
          <a:p>
            <a:r>
              <a:rPr lang="en-US" b="1" dirty="0">
                <a:latin typeface="Arial" panose="020B0604020202020204" pitchFamily="34" charset="0"/>
                <a:cs typeface="Arial" panose="020B0604020202020204" pitchFamily="34" charset="0"/>
              </a:rPr>
              <a:t>HOMOGRAF</a:t>
            </a:r>
          </a:p>
        </p:txBody>
      </p:sp>
      <p:sp>
        <p:nvSpPr>
          <p:cNvPr id="3" name="Content Placeholder 2"/>
          <p:cNvSpPr>
            <a:spLocks noGrp="1"/>
          </p:cNvSpPr>
          <p:nvPr>
            <p:ph idx="1"/>
          </p:nvPr>
        </p:nvSpPr>
        <p:spPr>
          <a:xfrm>
            <a:off x="1295401" y="1602889"/>
            <a:ext cx="9601196" cy="4272979"/>
          </a:xfrm>
        </p:spPr>
        <p:txBody>
          <a:bodyPr>
            <a:normAutofit lnSpcReduction="10000"/>
          </a:bodyPr>
          <a:lstStyle/>
          <a:p>
            <a:pPr marL="0" indent="0">
              <a:buNone/>
            </a:pPr>
            <a:r>
              <a:rPr lang="id-ID" dirty="0">
                <a:latin typeface="Arial" panose="020B0604020202020204" pitchFamily="34" charset="0"/>
                <a:cs typeface="Arial" panose="020B0604020202020204" pitchFamily="34" charset="0"/>
              </a:rPr>
              <a:t>	Homograf adalah kata-kata yang ejaannya sama tetapi lafal dan maknanya berbeda. </a:t>
            </a:r>
            <a:endParaRPr lang="en-US" dirty="0">
              <a:latin typeface="Arial" panose="020B0604020202020204" pitchFamily="34" charset="0"/>
              <a:cs typeface="Arial" panose="020B0604020202020204" pitchFamily="34" charset="0"/>
            </a:endParaRPr>
          </a:p>
          <a:p>
            <a:pPr marL="0" indent="0">
              <a:buNone/>
            </a:pPr>
            <a:r>
              <a:rPr lang="id-ID" dirty="0">
                <a:latin typeface="Arial" panose="020B0604020202020204" pitchFamily="34" charset="0"/>
                <a:cs typeface="Arial" panose="020B0604020202020204" pitchFamily="34" charset="0"/>
              </a:rPr>
              <a:t>Misalnya, kata apel pada apel siaga dan kata apel pada apel merah. Kata apel yang pertama bermakna ‘wajib hadir dalam suatu upacara resmi (bersifat kemiliteran) untuk diketahui hadir tidaknya atau untuk mendengar amanat’ dan kata apel yang kedua bermakna ‘buah pohon apel’. </a:t>
            </a:r>
            <a:endParaRPr lang="en-US" dirty="0">
              <a:latin typeface="Arial" panose="020B0604020202020204" pitchFamily="34" charset="0"/>
              <a:cs typeface="Arial" panose="020B0604020202020204" pitchFamily="34" charset="0"/>
            </a:endParaRPr>
          </a:p>
          <a:p>
            <a:pPr marL="0" indent="0">
              <a:buNone/>
            </a:pPr>
            <a:r>
              <a:rPr lang="id-ID" dirty="0">
                <a:latin typeface="Arial" panose="020B0604020202020204" pitchFamily="34" charset="0"/>
                <a:cs typeface="Arial" panose="020B0604020202020204" pitchFamily="34" charset="0"/>
              </a:rPr>
              <a:t>Contoh homograf antara lain :</a:t>
            </a:r>
            <a:endParaRPr lang="en-US" dirty="0">
              <a:latin typeface="Arial" panose="020B0604020202020204" pitchFamily="34" charset="0"/>
              <a:cs typeface="Arial" panose="020B0604020202020204" pitchFamily="34" charset="0"/>
            </a:endParaRPr>
          </a:p>
          <a:p>
            <a:pPr lvl="0"/>
            <a:r>
              <a:rPr lang="id-ID" dirty="0">
                <a:latin typeface="Arial" panose="020B0604020202020204" pitchFamily="34" charset="0"/>
                <a:cs typeface="Arial" panose="020B0604020202020204" pitchFamily="34" charset="0"/>
              </a:rPr>
              <a:t>Apel ( buah ) atau apel ( kumpul ) .</a:t>
            </a:r>
            <a:endParaRPr lang="en-US" dirty="0">
              <a:latin typeface="Arial" panose="020B0604020202020204" pitchFamily="34" charset="0"/>
              <a:cs typeface="Arial" panose="020B0604020202020204" pitchFamily="34" charset="0"/>
            </a:endParaRPr>
          </a:p>
          <a:p>
            <a:pPr lvl="0"/>
            <a:r>
              <a:rPr lang="id-ID" dirty="0">
                <a:latin typeface="Arial" panose="020B0604020202020204" pitchFamily="34" charset="0"/>
                <a:cs typeface="Arial" panose="020B0604020202020204" pitchFamily="34" charset="0"/>
              </a:rPr>
              <a:t>Tahu ( makanan ) atau tahu (situasi ) .</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4218314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11214"/>
          </a:xfrm>
        </p:spPr>
        <p:txBody>
          <a:bodyPr/>
          <a:lstStyle/>
          <a:p>
            <a:r>
              <a:rPr lang="en-US" b="1" dirty="0">
                <a:latin typeface="Arial" panose="020B0604020202020204" pitchFamily="34" charset="0"/>
                <a:cs typeface="Arial" panose="020B0604020202020204" pitchFamily="34" charset="0"/>
              </a:rPr>
              <a:t>POLISEMI</a:t>
            </a:r>
          </a:p>
        </p:txBody>
      </p:sp>
      <p:sp>
        <p:nvSpPr>
          <p:cNvPr id="3" name="Content Placeholder 2"/>
          <p:cNvSpPr>
            <a:spLocks noGrp="1"/>
          </p:cNvSpPr>
          <p:nvPr>
            <p:ph idx="1"/>
          </p:nvPr>
        </p:nvSpPr>
        <p:spPr>
          <a:xfrm>
            <a:off x="1295401" y="1893347"/>
            <a:ext cx="9601196" cy="3982521"/>
          </a:xfrm>
        </p:spPr>
        <p:txBody>
          <a:bodyPr>
            <a:normAutofit fontScale="85000" lnSpcReduction="10000"/>
          </a:bodyPr>
          <a:lstStyle/>
          <a:p>
            <a:pPr marL="0" indent="0">
              <a:buNone/>
            </a:pPr>
            <a:r>
              <a:rPr lang="id-ID" dirty="0">
                <a:latin typeface="Arial" panose="020B0604020202020204" pitchFamily="34" charset="0"/>
                <a:cs typeface="Arial" panose="020B0604020202020204" pitchFamily="34" charset="0"/>
              </a:rPr>
              <a:t>	Polisemi memiliki arti suatu kata yang memiliki  banyak makna, namun tergantung oleh pola dan konteks kalimatnya.  Dalam Kamus Besar Bahasa Indonesia (KBBI) polisemi adalah suatu  kata atau  frasa yang mempunyai makna lebih dari satu. Bila satu kata ditaruh pada kalimat dengan konteks berbeda, maka kata itu akan memiliki makna yang berbeda. Untuk dapat memahami contoh kata polisemi dan kalimatnya, pembaca harus membacanya secara keseluruhan.</a:t>
            </a:r>
            <a:endParaRPr lang="en-US" dirty="0">
              <a:latin typeface="Arial" panose="020B0604020202020204" pitchFamily="34" charset="0"/>
              <a:cs typeface="Arial" panose="020B0604020202020204" pitchFamily="34" charset="0"/>
            </a:endParaRPr>
          </a:p>
          <a:p>
            <a:pPr marL="0" indent="0">
              <a:buNone/>
            </a:pPr>
            <a:r>
              <a:rPr lang="id-ID" dirty="0">
                <a:latin typeface="Arial" panose="020B0604020202020204" pitchFamily="34" charset="0"/>
                <a:cs typeface="Arial" panose="020B0604020202020204" pitchFamily="34" charset="0"/>
              </a:rPr>
              <a:t>Contoh Polisemi :</a:t>
            </a:r>
            <a:endParaRPr lang="en-US" dirty="0">
              <a:latin typeface="Arial" panose="020B0604020202020204" pitchFamily="34" charset="0"/>
              <a:cs typeface="Arial" panose="020B0604020202020204" pitchFamily="34" charset="0"/>
            </a:endParaRPr>
          </a:p>
          <a:p>
            <a:pPr marL="0" indent="0">
              <a:buNone/>
            </a:pPr>
            <a:r>
              <a:rPr lang="id-ID" dirty="0">
                <a:latin typeface="Arial" panose="020B0604020202020204" pitchFamily="34" charset="0"/>
                <a:cs typeface="Arial" panose="020B0604020202020204" pitchFamily="34" charset="0"/>
              </a:rPr>
              <a:t>a) Dia sudah kehabisan banyak darah selama kecelakaan itu. (cairan darah)</a:t>
            </a:r>
            <a:endParaRPr lang="en-US" dirty="0">
              <a:latin typeface="Arial" panose="020B0604020202020204" pitchFamily="34" charset="0"/>
              <a:cs typeface="Arial" panose="020B0604020202020204" pitchFamily="34" charset="0"/>
            </a:endParaRPr>
          </a:p>
          <a:p>
            <a:pPr marL="0" indent="0">
              <a:buNone/>
            </a:pPr>
            <a:r>
              <a:rPr lang="id-ID" dirty="0">
                <a:latin typeface="Arial" panose="020B0604020202020204" pitchFamily="34" charset="0"/>
                <a:cs typeface="Arial" panose="020B0604020202020204" pitchFamily="34" charset="0"/>
              </a:rPr>
              <a:t>b) Tentu saja dia peduli. Bagaimanapun kau adalah darah dagingnya. (keturunan)</a:t>
            </a:r>
            <a:endParaRPr lang="en-US" dirty="0">
              <a:latin typeface="Arial" panose="020B0604020202020204" pitchFamily="34" charset="0"/>
              <a:cs typeface="Arial" panose="020B0604020202020204" pitchFamily="34" charset="0"/>
            </a:endParaRPr>
          </a:p>
          <a:p>
            <a:pPr marL="0" indent="0">
              <a:buNone/>
            </a:pPr>
            <a:r>
              <a:rPr lang="id-ID" dirty="0">
                <a:latin typeface="Arial" panose="020B0604020202020204" pitchFamily="34" charset="0"/>
                <a:cs typeface="Arial" panose="020B0604020202020204" pitchFamily="34" charset="0"/>
              </a:rPr>
              <a:t>c) Yuda mewarisi darah seni dari keluarga ayahnya. (bakat)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0877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96061"/>
          </a:xfrm>
        </p:spPr>
        <p:txBody>
          <a:bodyPr>
            <a:normAutofit fontScale="90000"/>
          </a:bodyPr>
          <a:lstStyle/>
          <a:p>
            <a:r>
              <a:rPr lang="en-US" b="1" dirty="0">
                <a:latin typeface="Arial" panose="020B0604020202020204" pitchFamily="34" charset="0"/>
                <a:cs typeface="Arial" panose="020B0604020202020204" pitchFamily="34" charset="0"/>
              </a:rPr>
              <a:t>IDIOM</a:t>
            </a:r>
          </a:p>
        </p:txBody>
      </p:sp>
      <p:sp>
        <p:nvSpPr>
          <p:cNvPr id="3" name="Content Placeholder 2"/>
          <p:cNvSpPr>
            <a:spLocks noGrp="1"/>
          </p:cNvSpPr>
          <p:nvPr>
            <p:ph idx="1"/>
          </p:nvPr>
        </p:nvSpPr>
        <p:spPr>
          <a:xfrm>
            <a:off x="1295401" y="1796527"/>
            <a:ext cx="9601196" cy="4079341"/>
          </a:xfrm>
        </p:spPr>
        <p:txBody>
          <a:bodyPr>
            <a:normAutofit fontScale="62500" lnSpcReduction="20000"/>
          </a:bodyPr>
          <a:lstStyle/>
          <a:p>
            <a:pPr marL="0" indent="0" algn="just">
              <a:buNone/>
            </a:pPr>
            <a:r>
              <a:rPr lang="id-ID" sz="2600" dirty="0">
                <a:latin typeface="Arial" panose="020B0604020202020204" pitchFamily="34" charset="0"/>
                <a:cs typeface="Arial" panose="020B0604020202020204" pitchFamily="34" charset="0"/>
              </a:rPr>
              <a:t>	Idiom merupakan kata lain dari ungkapan. Idiom adalah gabungan kata yang bermakna khusus. Makna dari idiom bukanlah berasal dari kata-kata pembentuknya, akan tetapi terbentuk setelah kata-kata tersebut digabungkan. Idiom sering digunakan sebagai kiasan dalam penyampaian makna. Sebagai contoh adalah gabungan kata “membanting tulang”. Makna dari gabungan kata tersebut akan memiliki makna yang berbeda tergantung dari kalimat yang menyertainya.</a:t>
            </a:r>
            <a:endParaRPr lang="en-US" sz="2600" dirty="0">
              <a:latin typeface="Arial" panose="020B0604020202020204" pitchFamily="34" charset="0"/>
              <a:cs typeface="Arial" panose="020B0604020202020204" pitchFamily="34" charset="0"/>
            </a:endParaRPr>
          </a:p>
          <a:p>
            <a:pPr marL="0" indent="0" algn="just">
              <a:buNone/>
            </a:pPr>
            <a:r>
              <a:rPr lang="id-ID" sz="2600" dirty="0">
                <a:latin typeface="Arial" panose="020B0604020202020204" pitchFamily="34" charset="0"/>
                <a:cs typeface="Arial" panose="020B0604020202020204" pitchFamily="34" charset="0"/>
              </a:rPr>
              <a:t>Sebagai contoh, perhatikan kedua kalimat berikut:</a:t>
            </a:r>
            <a:endParaRPr lang="en-US" sz="2600" dirty="0">
              <a:latin typeface="Arial" panose="020B0604020202020204" pitchFamily="34" charset="0"/>
              <a:cs typeface="Arial" panose="020B0604020202020204" pitchFamily="34" charset="0"/>
            </a:endParaRPr>
          </a:p>
          <a:p>
            <a:pPr marL="0" indent="0" algn="just">
              <a:buNone/>
            </a:pPr>
            <a:r>
              <a:rPr lang="id-ID" sz="2600" dirty="0">
                <a:latin typeface="Arial" panose="020B0604020202020204" pitchFamily="34" charset="0"/>
                <a:cs typeface="Arial" panose="020B0604020202020204" pitchFamily="34" charset="0"/>
              </a:rPr>
              <a:t>a) Raka membanting tulang sapi yang ada di dapur untuk mengeluarkan sumsumnya.</a:t>
            </a:r>
            <a:endParaRPr lang="en-US" sz="2600" dirty="0">
              <a:latin typeface="Arial" panose="020B0604020202020204" pitchFamily="34" charset="0"/>
              <a:cs typeface="Arial" panose="020B0604020202020204" pitchFamily="34" charset="0"/>
            </a:endParaRPr>
          </a:p>
          <a:p>
            <a:pPr marL="0" indent="0" algn="just">
              <a:buNone/>
            </a:pPr>
            <a:r>
              <a:rPr lang="id-ID" sz="2600" dirty="0">
                <a:latin typeface="Arial" panose="020B0604020202020204" pitchFamily="34" charset="0"/>
                <a:cs typeface="Arial" panose="020B0604020202020204" pitchFamily="34" charset="0"/>
              </a:rPr>
              <a:t>	Gabungan kata pada kalimat ini bukanlah sebagai idiom karena membentuk makna sesungguhnya 	yaitu kegiatan membanting tulang.</a:t>
            </a:r>
            <a:endParaRPr lang="en-US" sz="2600" dirty="0">
              <a:latin typeface="Arial" panose="020B0604020202020204" pitchFamily="34" charset="0"/>
              <a:cs typeface="Arial" panose="020B0604020202020204" pitchFamily="34" charset="0"/>
            </a:endParaRPr>
          </a:p>
          <a:p>
            <a:pPr marL="0" indent="0" algn="just">
              <a:buNone/>
            </a:pPr>
            <a:r>
              <a:rPr lang="id-ID" sz="2600" dirty="0">
                <a:latin typeface="Arial" panose="020B0604020202020204" pitchFamily="34" charset="0"/>
                <a:cs typeface="Arial" panose="020B0604020202020204" pitchFamily="34" charset="0"/>
              </a:rPr>
              <a:t>b) Raka membanting tulang untuk menghidupi semua anggota keluarganya.</a:t>
            </a:r>
            <a:endParaRPr lang="en-US" sz="2600" dirty="0">
              <a:latin typeface="Arial" panose="020B0604020202020204" pitchFamily="34" charset="0"/>
              <a:cs typeface="Arial" panose="020B0604020202020204" pitchFamily="34" charset="0"/>
            </a:endParaRPr>
          </a:p>
          <a:p>
            <a:pPr marL="0" indent="0" algn="just">
              <a:buNone/>
            </a:pPr>
            <a:r>
              <a:rPr lang="id-ID" sz="2600" dirty="0">
                <a:latin typeface="Arial" panose="020B0604020202020204" pitchFamily="34" charset="0"/>
                <a:cs typeface="Arial" panose="020B0604020202020204" pitchFamily="34" charset="0"/>
              </a:rPr>
              <a:t>	Gabungan kata pada kalimat ini berkedudukan sebagai idiom karena sebagai kiasan untuk makna 	bekerja keras.</a:t>
            </a:r>
            <a:endParaRPr lang="en-US" sz="2600" dirty="0">
              <a:latin typeface="Arial" panose="020B0604020202020204" pitchFamily="34" charset="0"/>
              <a:cs typeface="Arial" panose="020B0604020202020204" pitchFamily="34" charset="0"/>
            </a:endParaRPr>
          </a:p>
          <a:p>
            <a:pPr marL="0" indent="0" algn="just">
              <a:buNone/>
            </a:pPr>
            <a:r>
              <a:rPr lang="en-US" sz="2600" dirty="0" err="1">
                <a:latin typeface="Arial" panose="020B0604020202020204" pitchFamily="34" charset="0"/>
                <a:cs typeface="Arial" panose="020B0604020202020204" pitchFamily="34" charset="0"/>
              </a:rPr>
              <a:t>Jenis</a:t>
            </a:r>
            <a:r>
              <a:rPr lang="en-US" sz="2600" dirty="0">
                <a:latin typeface="Arial" panose="020B0604020202020204" pitchFamily="34" charset="0"/>
                <a:cs typeface="Arial" panose="020B0604020202020204" pitchFamily="34" charset="0"/>
              </a:rPr>
              <a:t> idiom </a:t>
            </a:r>
            <a:r>
              <a:rPr lang="en-US" sz="2600" dirty="0" err="1">
                <a:latin typeface="Arial" panose="020B0604020202020204" pitchFamily="34" charset="0"/>
                <a:cs typeface="Arial" panose="020B0604020202020204" pitchFamily="34" charset="0"/>
              </a:rPr>
              <a:t>dibagi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menjadi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dua</a:t>
            </a:r>
            <a:r>
              <a:rPr lang="en-US" sz="2600" dirty="0">
                <a:latin typeface="Arial" panose="020B0604020202020204" pitchFamily="34" charset="0"/>
                <a:cs typeface="Arial" panose="020B0604020202020204" pitchFamily="34" charset="0"/>
              </a:rPr>
              <a:t> : idiom </a:t>
            </a:r>
            <a:r>
              <a:rPr lang="en-US" sz="2600" dirty="0" err="1">
                <a:latin typeface="Arial" panose="020B0604020202020204" pitchFamily="34" charset="0"/>
                <a:cs typeface="Arial" panose="020B0604020202020204" pitchFamily="34" charset="0"/>
              </a:rPr>
              <a:t>berdasarkan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unsur</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pembentuk</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dan</a:t>
            </a:r>
            <a:r>
              <a:rPr lang="en-US" sz="2600" dirty="0">
                <a:latin typeface="Arial" panose="020B0604020202020204" pitchFamily="34" charset="0"/>
                <a:cs typeface="Arial" panose="020B0604020202020204" pitchFamily="34" charset="0"/>
              </a:rPr>
              <a:t> idiom </a:t>
            </a:r>
            <a:r>
              <a:rPr lang="en-US" sz="2600" dirty="0" err="1">
                <a:latin typeface="Arial" panose="020B0604020202020204" pitchFamily="34" charset="0"/>
                <a:cs typeface="Arial" panose="020B0604020202020204" pitchFamily="34" charset="0"/>
              </a:rPr>
              <a:t>berdasarkan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pemilihan</a:t>
            </a:r>
            <a:r>
              <a:rPr lang="en-US" sz="2600" dirty="0">
                <a:latin typeface="Arial" panose="020B0604020202020204" pitchFamily="34" charset="0"/>
                <a:cs typeface="Arial" panose="020B0604020202020204" pitchFamily="34" charset="0"/>
              </a:rPr>
              <a:t> kata </a:t>
            </a:r>
            <a:r>
              <a:rPr lang="en-US" sz="2600" dirty="0" err="1">
                <a:latin typeface="Arial" panose="020B0604020202020204" pitchFamily="34" charset="0"/>
                <a:cs typeface="Arial" panose="020B0604020202020204" pitchFamily="34" charset="0"/>
              </a:rPr>
              <a:t>bentuk</a:t>
            </a:r>
            <a:r>
              <a:rPr lang="en-US" sz="2600" dirty="0">
                <a:latin typeface="Arial" panose="020B060402020202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363043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6000" y="-4138"/>
            <a:ext cx="12204000" cy="6858000"/>
          </a:xfrm>
          <a:prstGeom prst="rect">
            <a:avLst/>
          </a:prstGeom>
          <a:gradFill>
            <a:gsLst>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00B050">
                  <a:alpha val="67000"/>
                </a:srgbClr>
              </a:solidFill>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8" y="2395"/>
            <a:ext cx="1147884" cy="1451429"/>
          </a:xfrm>
          <a:prstGeom prst="rect">
            <a:avLst/>
          </a:prstGeom>
        </p:spPr>
      </p:pic>
      <p:sp>
        <p:nvSpPr>
          <p:cNvPr id="20" name="Rectangle 19">
            <a:extLst>
              <a:ext uri="{FF2B5EF4-FFF2-40B4-BE49-F238E27FC236}">
                <a16:creationId xmlns:a16="http://schemas.microsoft.com/office/drawing/2014/main" id="{7CB26023-6CC0-4AA3-B500-B186F122F1B2}"/>
              </a:ext>
            </a:extLst>
          </p:cNvPr>
          <p:cNvSpPr/>
          <p:nvPr/>
        </p:nvSpPr>
        <p:spPr>
          <a:xfrm rot="10800000">
            <a:off x="-21098" y="4979"/>
            <a:ext cx="1159884" cy="1451429"/>
          </a:xfrm>
          <a:prstGeom prst="rect">
            <a:avLst/>
          </a:prstGeom>
          <a:gradFill>
            <a:gsLst>
              <a:gs pos="15000">
                <a:srgbClr val="B51952"/>
              </a:gs>
              <a:gs pos="50000">
                <a:srgbClr val="B51952">
                  <a:alpha val="0"/>
                </a:srgbClr>
              </a:gs>
              <a:gs pos="74000">
                <a:srgbClr val="FF0000">
                  <a:alpha val="0"/>
                </a:srgbClr>
              </a:gs>
              <a:gs pos="91000">
                <a:srgbClr val="C00000">
                  <a:alpha val="62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0" name="Rectangle 29">
            <a:extLst>
              <a:ext uri="{FF2B5EF4-FFF2-40B4-BE49-F238E27FC236}">
                <a16:creationId xmlns:a16="http://schemas.microsoft.com/office/drawing/2014/main" id="{69A0C9C7-0254-4BBA-B622-85EF530DE831}"/>
              </a:ext>
            </a:extLst>
          </p:cNvPr>
          <p:cNvSpPr/>
          <p:nvPr/>
        </p:nvSpPr>
        <p:spPr>
          <a:xfrm>
            <a:off x="-12000" y="9099"/>
            <a:ext cx="1159884" cy="1451429"/>
          </a:xfrm>
          <a:prstGeom prst="rect">
            <a:avLst/>
          </a:prstGeom>
          <a:gradFill flip="none" rotWithShape="1">
            <a:gsLst>
              <a:gs pos="15000">
                <a:srgbClr val="B51952"/>
              </a:gs>
              <a:gs pos="50000">
                <a:srgbClr val="B51952">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2" name="Rectangle 31">
            <a:extLst>
              <a:ext uri="{FF2B5EF4-FFF2-40B4-BE49-F238E27FC236}">
                <a16:creationId xmlns:a16="http://schemas.microsoft.com/office/drawing/2014/main" id="{4E959EA7-35E0-494B-AB06-BCF0A518D135}"/>
              </a:ext>
            </a:extLst>
          </p:cNvPr>
          <p:cNvSpPr/>
          <p:nvPr/>
        </p:nvSpPr>
        <p:spPr>
          <a:xfrm>
            <a:off x="-16550" y="4550"/>
            <a:ext cx="1159884" cy="1451429"/>
          </a:xfrm>
          <a:prstGeom prst="rect">
            <a:avLst/>
          </a:prstGeom>
          <a:gradFill flip="none" rotWithShape="1">
            <a:gsLst>
              <a:gs pos="95000">
                <a:srgbClr val="B51952">
                  <a:alpha val="0"/>
                </a:srgbClr>
              </a:gs>
              <a:gs pos="100000">
                <a:srgbClr val="B51952">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21" name="Rectangle 20">
            <a:extLst>
              <a:ext uri="{FF2B5EF4-FFF2-40B4-BE49-F238E27FC236}">
                <a16:creationId xmlns:a16="http://schemas.microsoft.com/office/drawing/2014/main" id="{E2543CF9-9E7C-4BF3-9EA5-D80D47D9055F}"/>
              </a:ext>
            </a:extLst>
          </p:cNvPr>
          <p:cNvSpPr/>
          <p:nvPr/>
        </p:nvSpPr>
        <p:spPr>
          <a:xfrm>
            <a:off x="4036300" y="5426784"/>
            <a:ext cx="8172250" cy="1420861"/>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n w="6350">
                  <a:solidFill>
                    <a:srgbClr val="002060"/>
                  </a:solidFill>
                </a:ln>
                <a:solidFill>
                  <a:srgbClr val="0070C0"/>
                </a:solidFill>
                <a:latin typeface="Tw Cen MT" panose="020B0602020104020603" pitchFamily="34" charset="0"/>
                <a:ea typeface="BatangChe" panose="02030609000101010101" pitchFamily="49" charset="-127"/>
              </a:rPr>
              <a:t> </a:t>
            </a:r>
            <a:r>
              <a:rPr lang="en-US" sz="6000" b="1" dirty="0">
                <a:ln w="0">
                  <a:solidFill>
                    <a:srgbClr val="002060"/>
                  </a:solidFill>
                </a:ln>
                <a:solidFill>
                  <a:srgbClr val="0070C0"/>
                </a:solidFill>
                <a:latin typeface="Tw Cen MT" panose="020B0602020104020603" pitchFamily="34" charset="0"/>
                <a:ea typeface="BatangChe" panose="02030609000101010101" pitchFamily="49" charset="-127"/>
              </a:rPr>
              <a:t>TERIMA KASIH</a:t>
            </a:r>
            <a:endParaRPr lang="en-US" sz="4000" b="1" dirty="0">
              <a:ln w="0">
                <a:solidFill>
                  <a:srgbClr val="002060"/>
                </a:solidFill>
              </a:ln>
              <a:solidFill>
                <a:srgbClr val="0070C0"/>
              </a:solidFill>
              <a:latin typeface="Tw Cen MT" panose="020B0602020104020603" pitchFamily="34" charset="0"/>
              <a:ea typeface="BatangChe" panose="02030609000101010101" pitchFamily="49" charset="-127"/>
            </a:endParaRPr>
          </a:p>
        </p:txBody>
      </p:sp>
      <p:sp>
        <p:nvSpPr>
          <p:cNvPr id="27" name="Rectangle 26">
            <a:extLst>
              <a:ext uri="{FF2B5EF4-FFF2-40B4-BE49-F238E27FC236}">
                <a16:creationId xmlns:a16="http://schemas.microsoft.com/office/drawing/2014/main" id="{FE72BA9F-EB31-4F30-957F-2289EB273C10}"/>
              </a:ext>
            </a:extLst>
          </p:cNvPr>
          <p:cNvSpPr/>
          <p:nvPr/>
        </p:nvSpPr>
        <p:spPr>
          <a:xfrm>
            <a:off x="1437769" y="1441877"/>
            <a:ext cx="6953296" cy="714425"/>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Salam Bahasa </a:t>
            </a:r>
            <a:r>
              <a:rPr lang="en-US" sz="4800" dirty="0" err="1">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Persatuan</a:t>
            </a:r>
            <a:r>
              <a:rPr lang="en-US" sz="4800" dirty="0">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 </a:t>
            </a:r>
          </a:p>
        </p:txBody>
      </p:sp>
      <p:sp>
        <p:nvSpPr>
          <p:cNvPr id="28" name="Rectangle 27">
            <a:extLst>
              <a:ext uri="{FF2B5EF4-FFF2-40B4-BE49-F238E27FC236}">
                <a16:creationId xmlns:a16="http://schemas.microsoft.com/office/drawing/2014/main" id="{950F11AE-9270-4855-A073-5A6AADC52537}"/>
              </a:ext>
            </a:extLst>
          </p:cNvPr>
          <p:cNvSpPr/>
          <p:nvPr/>
        </p:nvSpPr>
        <p:spPr>
          <a:xfrm>
            <a:off x="5058315" y="2462654"/>
            <a:ext cx="7545764" cy="714425"/>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Salam BAHASA INDONESIA</a:t>
            </a:r>
          </a:p>
        </p:txBody>
      </p:sp>
      <p:sp>
        <p:nvSpPr>
          <p:cNvPr id="29" name="Rectangle 28">
            <a:extLst>
              <a:ext uri="{FF2B5EF4-FFF2-40B4-BE49-F238E27FC236}">
                <a16:creationId xmlns:a16="http://schemas.microsoft.com/office/drawing/2014/main" id="{0351E5EF-F40F-45B0-AFF2-D648F49A7A49}"/>
              </a:ext>
            </a:extLst>
          </p:cNvPr>
          <p:cNvSpPr/>
          <p:nvPr/>
        </p:nvSpPr>
        <p:spPr>
          <a:xfrm>
            <a:off x="1437769" y="3575775"/>
            <a:ext cx="8417739" cy="714425"/>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Salam Sejahtera </a:t>
            </a:r>
            <a:r>
              <a:rPr lang="en-US" sz="4800" dirty="0" err="1">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untuk</a:t>
            </a:r>
            <a:r>
              <a:rPr lang="en-US" sz="4800" dirty="0">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 Kita</a:t>
            </a:r>
          </a:p>
        </p:txBody>
      </p:sp>
    </p:spTree>
    <p:extLst>
      <p:ext uri="{BB962C8B-B14F-4D97-AF65-F5344CB8AC3E}">
        <p14:creationId xmlns:p14="http://schemas.microsoft.com/office/powerpoint/2010/main" val="213218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3400"/>
                                        <p:tgtEl>
                                          <p:spTgt spid="27"/>
                                        </p:tgtEl>
                                      </p:cBhvr>
                                    </p:animEffect>
                                    <p:anim calcmode="lin" valueType="num">
                                      <p:cBhvr>
                                        <p:cTn id="8" dur="3400" fill="hold"/>
                                        <p:tgtEl>
                                          <p:spTgt spid="27"/>
                                        </p:tgtEl>
                                        <p:attrNameLst>
                                          <p:attrName>ppt_w</p:attrName>
                                        </p:attrNameLst>
                                      </p:cBhvr>
                                      <p:tavLst>
                                        <p:tav tm="0" fmla="#ppt_w*sin(2.5*pi*$)">
                                          <p:val>
                                            <p:fltVal val="0"/>
                                          </p:val>
                                        </p:tav>
                                        <p:tav tm="100000">
                                          <p:val>
                                            <p:fltVal val="1"/>
                                          </p:val>
                                        </p:tav>
                                      </p:tavLst>
                                    </p:anim>
                                    <p:anim calcmode="lin" valueType="num">
                                      <p:cBhvr>
                                        <p:cTn id="9" dur="3400" fill="hold"/>
                                        <p:tgtEl>
                                          <p:spTgt spid="27"/>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160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3400"/>
                                        <p:tgtEl>
                                          <p:spTgt spid="28"/>
                                        </p:tgtEl>
                                      </p:cBhvr>
                                    </p:animEffect>
                                    <p:anim calcmode="lin" valueType="num">
                                      <p:cBhvr>
                                        <p:cTn id="13" dur="3400" fill="hold"/>
                                        <p:tgtEl>
                                          <p:spTgt spid="28"/>
                                        </p:tgtEl>
                                        <p:attrNameLst>
                                          <p:attrName>ppt_w</p:attrName>
                                        </p:attrNameLst>
                                      </p:cBhvr>
                                      <p:tavLst>
                                        <p:tav tm="0" fmla="#ppt_w*sin(2.5*pi*$)">
                                          <p:val>
                                            <p:fltVal val="0"/>
                                          </p:val>
                                        </p:tav>
                                        <p:tav tm="100000">
                                          <p:val>
                                            <p:fltVal val="1"/>
                                          </p:val>
                                        </p:tav>
                                      </p:tavLst>
                                    </p:anim>
                                    <p:anim calcmode="lin" valueType="num">
                                      <p:cBhvr>
                                        <p:cTn id="14" dur="3400" fill="hold"/>
                                        <p:tgtEl>
                                          <p:spTgt spid="28"/>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34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3400"/>
                                        <p:tgtEl>
                                          <p:spTgt spid="29"/>
                                        </p:tgtEl>
                                      </p:cBhvr>
                                    </p:animEffect>
                                    <p:anim calcmode="lin" valueType="num">
                                      <p:cBhvr>
                                        <p:cTn id="18" dur="3400" fill="hold"/>
                                        <p:tgtEl>
                                          <p:spTgt spid="29"/>
                                        </p:tgtEl>
                                        <p:attrNameLst>
                                          <p:attrName>ppt_w</p:attrName>
                                        </p:attrNameLst>
                                      </p:cBhvr>
                                      <p:tavLst>
                                        <p:tav tm="0" fmla="#ppt_w*sin(2.5*pi*$)">
                                          <p:val>
                                            <p:fltVal val="0"/>
                                          </p:val>
                                        </p:tav>
                                        <p:tav tm="100000">
                                          <p:val>
                                            <p:fltVal val="1"/>
                                          </p:val>
                                        </p:tav>
                                      </p:tavLst>
                                    </p:anim>
                                    <p:anim calcmode="lin" valueType="num">
                                      <p:cBhvr>
                                        <p:cTn id="19" dur="3400" fill="hold"/>
                                        <p:tgtEl>
                                          <p:spTgt spid="29"/>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53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3400"/>
                                        <p:tgtEl>
                                          <p:spTgt spid="21"/>
                                        </p:tgtEl>
                                      </p:cBhvr>
                                    </p:animEffect>
                                    <p:anim calcmode="lin" valueType="num">
                                      <p:cBhvr>
                                        <p:cTn id="23" dur="3400" fill="hold"/>
                                        <p:tgtEl>
                                          <p:spTgt spid="21"/>
                                        </p:tgtEl>
                                        <p:attrNameLst>
                                          <p:attrName>ppt_w</p:attrName>
                                        </p:attrNameLst>
                                      </p:cBhvr>
                                      <p:tavLst>
                                        <p:tav tm="0" fmla="#ppt_w*sin(2.5*pi*$)">
                                          <p:val>
                                            <p:fltVal val="0"/>
                                          </p:val>
                                        </p:tav>
                                        <p:tav tm="100000">
                                          <p:val>
                                            <p:fltVal val="1"/>
                                          </p:val>
                                        </p:tav>
                                      </p:tavLst>
                                    </p:anim>
                                    <p:anim calcmode="lin" valueType="num">
                                      <p:cBhvr>
                                        <p:cTn id="24" dur="34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7"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82122"/>
          </a:xfrm>
        </p:spPr>
        <p:txBody>
          <a:bodyPr/>
          <a:lstStyle/>
          <a:p>
            <a:r>
              <a:rPr lang="en-US" b="1" dirty="0"/>
              <a:t>PENGERTIAN DIKSI</a:t>
            </a:r>
          </a:p>
        </p:txBody>
      </p:sp>
      <p:sp>
        <p:nvSpPr>
          <p:cNvPr id="3" name="Content Placeholder 2"/>
          <p:cNvSpPr>
            <a:spLocks noGrp="1"/>
          </p:cNvSpPr>
          <p:nvPr>
            <p:ph idx="1"/>
          </p:nvPr>
        </p:nvSpPr>
        <p:spPr>
          <a:xfrm>
            <a:off x="1295401" y="1764255"/>
            <a:ext cx="9601196" cy="4111613"/>
          </a:xfrm>
        </p:spPr>
        <p:txBody>
          <a:bodyPr>
            <a:normAutofit/>
          </a:bodyPr>
          <a:lstStyle/>
          <a:p>
            <a:pPr marL="0" indent="0" algn="just">
              <a:buNone/>
            </a:pPr>
            <a:r>
              <a:rPr lang="id-ID" sz="2000" dirty="0">
                <a:latin typeface="Arial" panose="020B0604020202020204" pitchFamily="34" charset="0"/>
                <a:cs typeface="Arial" panose="020B0604020202020204" pitchFamily="34" charset="0"/>
              </a:rPr>
              <a:t>Diksi ialah pilihan kata. Maksudnya, memilih kata yang tepat untuk menyatakan sesuatu. Pilihan kata merupakan satu unsur yang sangat penting, baik dalam dunia karang-mengarang maupun dalam dunia tutur setiap hari. Dalam memilih kata yang setepat-tepatnya unutuk menyatakan suatu maksud, kita tidak dapat lari dari kamus. Kamus memberikan suatu ketepatan kepada kita tentang pemakaian kata-kata. Dalam hal ini, makna kata yang tepatlah yang diperlukan.</a:t>
            </a:r>
            <a:endParaRPr lang="en-US" sz="20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6769592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737" y="949859"/>
            <a:ext cx="9601196" cy="341059"/>
          </a:xfrm>
        </p:spPr>
        <p:txBody>
          <a:bodyPr>
            <a:normAutofit fontScale="90000"/>
          </a:bodyPr>
          <a:lstStyle/>
          <a:p>
            <a:r>
              <a:rPr lang="en-US" b="1" dirty="0"/>
              <a:t>SYARAT PEMILIHAN KATA</a:t>
            </a:r>
          </a:p>
        </p:txBody>
      </p:sp>
      <p:sp>
        <p:nvSpPr>
          <p:cNvPr id="3" name="Content Placeholder 2"/>
          <p:cNvSpPr>
            <a:spLocks noGrp="1"/>
          </p:cNvSpPr>
          <p:nvPr>
            <p:ph idx="1"/>
          </p:nvPr>
        </p:nvSpPr>
        <p:spPr>
          <a:xfrm>
            <a:off x="2308655" y="1775157"/>
            <a:ext cx="8355226" cy="4434343"/>
          </a:xfrm>
        </p:spPr>
        <p:txBody>
          <a:bodyPr>
            <a:normAutofit/>
          </a:bodyPr>
          <a:lstStyle/>
          <a:p>
            <a:pPr marL="457200" indent="-457200">
              <a:buAutoNum type="alphaLcPeriod"/>
            </a:pPr>
            <a:r>
              <a:rPr lang="en-US" sz="2200" dirty="0" err="1">
                <a:latin typeface="Arial" panose="020B0604020202020204" pitchFamily="34" charset="0"/>
                <a:cs typeface="Arial" panose="020B0604020202020204" pitchFamily="34" charset="0"/>
              </a:rPr>
              <a:t>Dapat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membedakan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makna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denotasi</a:t>
            </a:r>
            <a:r>
              <a:rPr lang="en-US" sz="2200" dirty="0">
                <a:latin typeface="Arial" panose="020B0604020202020204" pitchFamily="34" charset="0"/>
                <a:cs typeface="Arial" panose="020B0604020202020204" pitchFamily="34" charset="0"/>
              </a:rPr>
              <a:t> dan </a:t>
            </a:r>
            <a:r>
              <a:rPr lang="en-US" sz="2200" dirty="0" err="1">
                <a:latin typeface="Arial" panose="020B0604020202020204" pitchFamily="34" charset="0"/>
                <a:cs typeface="Arial" panose="020B0604020202020204" pitchFamily="34" charset="0"/>
              </a:rPr>
              <a:t>konotasi</a:t>
            </a:r>
            <a:endParaRPr lang="en-US" sz="2200" dirty="0">
              <a:latin typeface="Arial" panose="020B0604020202020204" pitchFamily="34" charset="0"/>
              <a:cs typeface="Arial" panose="020B0604020202020204" pitchFamily="34" charset="0"/>
            </a:endParaRPr>
          </a:p>
          <a:p>
            <a:pPr marL="457200" indent="-457200">
              <a:buAutoNum type="alphaLcPeriod"/>
            </a:pPr>
            <a:r>
              <a:rPr lang="en-US" sz="2200" dirty="0" err="1">
                <a:latin typeface="Arial" panose="020B0604020202020204" pitchFamily="34" charset="0"/>
                <a:cs typeface="Arial" panose="020B0604020202020204" pitchFamily="34" charset="0"/>
              </a:rPr>
              <a:t>Dapat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membedakan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makna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leksikal</a:t>
            </a:r>
            <a:r>
              <a:rPr lang="en-US" sz="2200" dirty="0">
                <a:latin typeface="Arial" panose="020B0604020202020204" pitchFamily="34" charset="0"/>
                <a:cs typeface="Arial" panose="020B0604020202020204" pitchFamily="34" charset="0"/>
              </a:rPr>
              <a:t> dan </a:t>
            </a:r>
            <a:r>
              <a:rPr lang="en-US" sz="2200" dirty="0" err="1">
                <a:latin typeface="Arial" panose="020B0604020202020204" pitchFamily="34" charset="0"/>
                <a:cs typeface="Arial" panose="020B0604020202020204" pitchFamily="34" charset="0"/>
              </a:rPr>
              <a:t>gramatikal</a:t>
            </a:r>
            <a:endParaRPr lang="en-US" sz="2200" dirty="0">
              <a:latin typeface="Arial" panose="020B0604020202020204" pitchFamily="34" charset="0"/>
              <a:cs typeface="Arial" panose="020B0604020202020204" pitchFamily="34" charset="0"/>
            </a:endParaRPr>
          </a:p>
          <a:p>
            <a:pPr marL="457200" indent="-457200">
              <a:buAutoNum type="alphaLcPeriod" startAt="3"/>
            </a:pPr>
            <a:r>
              <a:rPr lang="en-US" sz="2200" dirty="0" err="1">
                <a:latin typeface="Arial" panose="020B0604020202020204" pitchFamily="34" charset="0"/>
                <a:cs typeface="Arial" panose="020B0604020202020204" pitchFamily="34" charset="0"/>
              </a:rPr>
              <a:t>Dapat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membedakan</a:t>
            </a:r>
            <a:r>
              <a:rPr lang="en-US" sz="2200" dirty="0">
                <a:latin typeface="Arial" panose="020B0604020202020204" pitchFamily="34" charset="0"/>
                <a:cs typeface="Arial" panose="020B0604020202020204" pitchFamily="34" charset="0"/>
              </a:rPr>
              <a:t> kata </a:t>
            </a:r>
            <a:r>
              <a:rPr lang="en-US" sz="2200" dirty="0" err="1">
                <a:latin typeface="Arial" panose="020B0604020202020204" pitchFamily="34" charset="0"/>
                <a:cs typeface="Arial" panose="020B0604020202020204" pitchFamily="34" charset="0"/>
              </a:rPr>
              <a:t>umum</a:t>
            </a:r>
            <a:r>
              <a:rPr lang="en-US" sz="2200" dirty="0">
                <a:latin typeface="Arial" panose="020B0604020202020204" pitchFamily="34" charset="0"/>
                <a:cs typeface="Arial" panose="020B0604020202020204" pitchFamily="34" charset="0"/>
              </a:rPr>
              <a:t> dan </a:t>
            </a:r>
            <a:r>
              <a:rPr lang="en-US" sz="2200" dirty="0" err="1">
                <a:latin typeface="Arial" panose="020B0604020202020204" pitchFamily="34" charset="0"/>
                <a:cs typeface="Arial" panose="020B0604020202020204" pitchFamily="34" charset="0"/>
              </a:rPr>
              <a:t>khusus</a:t>
            </a:r>
            <a:endParaRPr lang="en-US" sz="2200" dirty="0">
              <a:latin typeface="Arial" panose="020B0604020202020204" pitchFamily="34" charset="0"/>
              <a:cs typeface="Arial" panose="020B0604020202020204" pitchFamily="34" charset="0"/>
            </a:endParaRPr>
          </a:p>
          <a:p>
            <a:pPr marL="457200" indent="-457200">
              <a:buAutoNum type="alphaLcPeriod" startAt="3"/>
            </a:pPr>
            <a:r>
              <a:rPr lang="en-US" dirty="0" err="1">
                <a:latin typeface="Arial" panose="020B0604020202020204" pitchFamily="34" charset="0"/>
                <a:cs typeface="Arial" panose="020B0604020202020204" pitchFamily="34" charset="0"/>
              </a:rPr>
              <a:t>Dapat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membedakan</a:t>
            </a:r>
            <a:r>
              <a:rPr lang="en-US" dirty="0">
                <a:latin typeface="Arial" panose="020B0604020202020204" pitchFamily="34" charset="0"/>
                <a:cs typeface="Arial" panose="020B0604020202020204" pitchFamily="34" charset="0"/>
              </a:rPr>
              <a:t> kata </a:t>
            </a:r>
            <a:r>
              <a:rPr lang="en-US" dirty="0" err="1">
                <a:latin typeface="Arial" panose="020B0604020202020204" pitchFamily="34" charset="0"/>
                <a:cs typeface="Arial" panose="020B0604020202020204" pitchFamily="34" charset="0"/>
              </a:rPr>
              <a:t>kongkret</a:t>
            </a:r>
            <a:r>
              <a:rPr lang="en-US" dirty="0">
                <a:latin typeface="Arial" panose="020B0604020202020204" pitchFamily="34" charset="0"/>
                <a:cs typeface="Arial" panose="020B0604020202020204" pitchFamily="34" charset="0"/>
              </a:rPr>
              <a:t> dan kata </a:t>
            </a:r>
            <a:r>
              <a:rPr lang="en-US" dirty="0" err="1">
                <a:latin typeface="Arial" panose="020B0604020202020204" pitchFamily="34" charset="0"/>
                <a:cs typeface="Arial" panose="020B0604020202020204" pitchFamily="34" charset="0"/>
              </a:rPr>
              <a:t>abstrak</a:t>
            </a:r>
            <a:endParaRPr lang="en-US" dirty="0">
              <a:latin typeface="Arial" panose="020B0604020202020204" pitchFamily="34" charset="0"/>
              <a:cs typeface="Arial" panose="020B0604020202020204" pitchFamily="34" charset="0"/>
            </a:endParaRPr>
          </a:p>
          <a:p>
            <a:pPr marL="457200" indent="-457200">
              <a:buAutoNum type="alphaLcPeriod" startAt="5"/>
            </a:pPr>
            <a:r>
              <a:rPr lang="en-US" dirty="0" err="1">
                <a:latin typeface="Arial" panose="020B0604020202020204" pitchFamily="34" charset="0"/>
                <a:cs typeface="Arial" panose="020B0604020202020204" pitchFamily="34" charset="0"/>
              </a:rPr>
              <a:t>Dapat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membedakan</a:t>
            </a:r>
            <a:r>
              <a:rPr lang="en-US" dirty="0">
                <a:latin typeface="Arial" panose="020B0604020202020204" pitchFamily="34" charset="0"/>
                <a:cs typeface="Arial" panose="020B0604020202020204" pitchFamily="34" charset="0"/>
              </a:rPr>
              <a:t> kata </a:t>
            </a:r>
            <a:r>
              <a:rPr lang="en-US" dirty="0" err="1">
                <a:latin typeface="Arial" panose="020B0604020202020204" pitchFamily="34" charset="0"/>
                <a:cs typeface="Arial" panose="020B0604020202020204" pitchFamily="34" charset="0"/>
              </a:rPr>
              <a:t>bermakna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sinonim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antonim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homonim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homofon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homograf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polisemi</a:t>
            </a:r>
            <a:r>
              <a:rPr lang="en-US" dirty="0">
                <a:latin typeface="Arial" panose="020B0604020202020204" pitchFamily="34" charset="0"/>
                <a:cs typeface="Arial" panose="020B0604020202020204" pitchFamily="34" charset="0"/>
              </a:rPr>
              <a:t> dan idiom</a:t>
            </a:r>
            <a:endParaRPr lang="en-US" dirty="0"/>
          </a:p>
        </p:txBody>
      </p:sp>
    </p:spTree>
    <p:extLst>
      <p:ext uri="{BB962C8B-B14F-4D97-AF65-F5344CB8AC3E}">
        <p14:creationId xmlns:p14="http://schemas.microsoft.com/office/powerpoint/2010/main" val="15889934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31521"/>
            <a:ext cx="9601196" cy="548639"/>
          </a:xfrm>
        </p:spPr>
        <p:txBody>
          <a:bodyPr>
            <a:normAutofit fontScale="90000"/>
          </a:bodyPr>
          <a:lstStyle/>
          <a:p>
            <a:r>
              <a:rPr lang="en-US" sz="3200" b="1" dirty="0">
                <a:latin typeface="Times New Roman" panose="02020603050405020304" pitchFamily="18" charset="0"/>
                <a:cs typeface="Times New Roman" panose="02020603050405020304" pitchFamily="18" charset="0"/>
              </a:rPr>
              <a:t>MAKNA DENOTATIF DAN KONOTATIF</a:t>
            </a:r>
          </a:p>
        </p:txBody>
      </p:sp>
      <p:sp>
        <p:nvSpPr>
          <p:cNvPr id="3" name="Content Placeholder 2"/>
          <p:cNvSpPr>
            <a:spLocks noGrp="1"/>
          </p:cNvSpPr>
          <p:nvPr>
            <p:ph idx="1"/>
          </p:nvPr>
        </p:nvSpPr>
        <p:spPr>
          <a:xfrm>
            <a:off x="1295401" y="1452283"/>
            <a:ext cx="9601196" cy="4550484"/>
          </a:xfrm>
        </p:spPr>
        <p:txBody>
          <a:bodyPr/>
          <a:lstStyle/>
          <a:p>
            <a:pPr algn="just"/>
            <a:r>
              <a:rPr lang="id-ID" dirty="0">
                <a:latin typeface="Arial" panose="020B0604020202020204" pitchFamily="34" charset="0"/>
                <a:cs typeface="Arial" panose="020B0604020202020204" pitchFamily="34" charset="0"/>
              </a:rPr>
              <a:t>Makna denotatif adalah makna dalam alam wajar secara eksplisit. Makna wajar ini adalah makna yang sesuai dengan apa adanya. Denotatif adalah suatu pengertian yang dikandung sebuah kata secara objektif. Sering juga makna denotatif disebut makna konseptual. </a:t>
            </a:r>
          </a:p>
          <a:p>
            <a:pPr algn="just"/>
            <a:r>
              <a:rPr lang="id-ID" dirty="0">
                <a:latin typeface="Arial" panose="020B0604020202020204" pitchFamily="34" charset="0"/>
                <a:cs typeface="Arial" panose="020B0604020202020204" pitchFamily="34" charset="0"/>
              </a:rPr>
              <a:t>Makna konotatif adalah makna asosiatif, makna yang timbul sebagai akibat dari sikap sosial, sikap pribadi, dan kriteria tambahan yang dikenakan pada sebuah makna konseptual. </a:t>
            </a:r>
            <a:endParaRPr lang="en-US" dirty="0"/>
          </a:p>
        </p:txBody>
      </p:sp>
    </p:spTree>
    <p:extLst>
      <p:ext uri="{BB962C8B-B14F-4D97-AF65-F5344CB8AC3E}">
        <p14:creationId xmlns:p14="http://schemas.microsoft.com/office/powerpoint/2010/main" val="68135420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10005"/>
            <a:ext cx="9601196" cy="935915"/>
          </a:xfrm>
        </p:spPr>
        <p:txBody>
          <a:bodyPr>
            <a:noAutofit/>
          </a:bodyPr>
          <a:lstStyle/>
          <a:p>
            <a:r>
              <a:rPr lang="en-US" sz="2800" b="1" dirty="0">
                <a:latin typeface="Times New Roman" panose="02020603050405020304" pitchFamily="18" charset="0"/>
                <a:cs typeface="Times New Roman" panose="02020603050405020304" pitchFamily="18" charset="0"/>
              </a:rPr>
              <a:t>MAKNA LEKSIKAL DAN MAKNA GRAMATIKAL</a:t>
            </a:r>
          </a:p>
        </p:txBody>
      </p:sp>
      <p:sp>
        <p:nvSpPr>
          <p:cNvPr id="3" name="Content Placeholder 2"/>
          <p:cNvSpPr>
            <a:spLocks noGrp="1"/>
          </p:cNvSpPr>
          <p:nvPr>
            <p:ph idx="1"/>
          </p:nvPr>
        </p:nvSpPr>
        <p:spPr>
          <a:xfrm>
            <a:off x="1295401" y="1430767"/>
            <a:ext cx="9601196" cy="4615031"/>
          </a:xfrm>
        </p:spPr>
        <p:txBody>
          <a:bodyPr>
            <a:normAutofit/>
          </a:bodyPr>
          <a:lstStyle/>
          <a:p>
            <a:pPr algn="just"/>
            <a:r>
              <a:rPr lang="id-ID" sz="2600" dirty="0">
                <a:latin typeface="Arial" panose="020B0604020202020204" pitchFamily="34" charset="0"/>
                <a:cs typeface="Arial" panose="020B0604020202020204" pitchFamily="34" charset="0"/>
              </a:rPr>
              <a:t>Makna leksikal dalah makna yang bersifat tetap. </a:t>
            </a:r>
          </a:p>
          <a:p>
            <a:pPr algn="just"/>
            <a:r>
              <a:rPr lang="id-ID" sz="2600" dirty="0">
                <a:latin typeface="Arial" panose="020B0604020202020204" pitchFamily="34" charset="0"/>
                <a:cs typeface="Arial" panose="020B0604020202020204" pitchFamily="34" charset="0"/>
              </a:rPr>
              <a:t>Makna gramatikal sendiri adalah kata yang berubah-ubah sesuai dengan konteks (berkenaan dengan situasinya, yakni tempat, waktu, dan lingkungan penggunaan bahasa) pemakainya.</a:t>
            </a:r>
            <a:endParaRPr lang="en-US" sz="2600"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8510640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20757"/>
          </a:xfrm>
        </p:spPr>
        <p:txBody>
          <a:bodyPr>
            <a:normAutofit fontScale="90000"/>
          </a:bodyPr>
          <a:lstStyle/>
          <a:p>
            <a:r>
              <a:rPr lang="en-US" sz="3600" b="1" dirty="0">
                <a:latin typeface="Arial" panose="020B0604020202020204" pitchFamily="34" charset="0"/>
                <a:cs typeface="Arial" panose="020B0604020202020204" pitchFamily="34" charset="0"/>
              </a:rPr>
              <a:t>KATA UMUM DAN KATA KHUSUS</a:t>
            </a:r>
          </a:p>
        </p:txBody>
      </p:sp>
      <p:sp>
        <p:nvSpPr>
          <p:cNvPr id="3" name="Content Placeholder 2"/>
          <p:cNvSpPr>
            <a:spLocks noGrp="1"/>
          </p:cNvSpPr>
          <p:nvPr>
            <p:ph idx="1"/>
          </p:nvPr>
        </p:nvSpPr>
        <p:spPr>
          <a:xfrm>
            <a:off x="1295401" y="1839558"/>
            <a:ext cx="9601196" cy="4036310"/>
          </a:xfrm>
        </p:spPr>
        <p:txBody>
          <a:bodyPr>
            <a:normAutofit fontScale="92500" lnSpcReduction="20000"/>
          </a:bodyPr>
          <a:lstStyle/>
          <a:p>
            <a:pPr marL="0" indent="0" algn="just">
              <a:buNone/>
            </a:pPr>
            <a:r>
              <a:rPr lang="id-ID" sz="2300" dirty="0">
                <a:latin typeface="Arial" panose="020B0604020202020204" pitchFamily="34" charset="0"/>
                <a:cs typeface="Arial" panose="020B0604020202020204" pitchFamily="34" charset="0"/>
              </a:rPr>
              <a:t>	Kata ikan memiliki acuan yang lebih luas daripada kata mujair atau tawes. Ikan tidak hanya mujair atau tidak hanya tawes, tetapi ikan terdiri atas beberapa macam, seperti gurame, lele, sepat, tuna, baronang, nila, ikan koki, dan ikan mas. Sebaliknya, tawes pasti tergolong jenis ikan; demikian juga gurame, lele, tuna, dan baronang pasti merupakan jenis ikan. Dalam hal ini, kata yang acuannya lebih luas disebut kata umum, seperti ikan, sedangkan kata yang acuannya lebih khusus disebut kata khusus, seperti gurame, lele, tawes, dan ikan mas. </a:t>
            </a:r>
          </a:p>
          <a:p>
            <a:pPr marL="0" indent="0" algn="just">
              <a:buNone/>
            </a:pPr>
            <a:r>
              <a:rPr lang="id-ID" sz="2300" dirty="0">
                <a:latin typeface="Arial" panose="020B0604020202020204" pitchFamily="34" charset="0"/>
                <a:cs typeface="Arial" panose="020B0604020202020204" pitchFamily="34" charset="0"/>
              </a:rPr>
              <a:t>	Kata umum disebut superordinat atau hipernim, kata khusus disebut hiponim. Pasangan kata umum dan kata khusus harus dibedakan dalam pengacuan yang generik dan spesifik. Sapi, kerbau, kuda, dan keledai adalah hewan-hewan yang termasuk segolongan, yaitu golongan hewan mamalia. Dengan demikian, kata hewan mamalia bersifat umum (generik), sedangkan sapi, kerbau, kuda, keledai adalah kata khusus (spesifik).</a:t>
            </a:r>
            <a:endParaRPr lang="en-US" sz="23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2926312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25153"/>
          </a:xfrm>
        </p:spPr>
        <p:txBody>
          <a:bodyPr>
            <a:normAutofit/>
          </a:bodyPr>
          <a:lstStyle/>
          <a:p>
            <a:r>
              <a:rPr lang="en-US" sz="2800" b="1" dirty="0">
                <a:latin typeface="Arial" panose="020B0604020202020204" pitchFamily="34" charset="0"/>
                <a:cs typeface="Arial" panose="020B0604020202020204" pitchFamily="34" charset="0"/>
              </a:rPr>
              <a:t>KATA KONKRET DA</a:t>
            </a:r>
            <a:r>
              <a:rPr lang="id-ID" sz="2800" b="1" dirty="0">
                <a:latin typeface="Arial" panose="020B0604020202020204" pitchFamily="34" charset="0"/>
                <a:cs typeface="Arial" panose="020B0604020202020204" pitchFamily="34" charset="0"/>
              </a:rPr>
              <a:t>N</a:t>
            </a:r>
            <a:r>
              <a:rPr lang="en-US" sz="2800" b="1" dirty="0">
                <a:latin typeface="Arial" panose="020B0604020202020204" pitchFamily="34" charset="0"/>
                <a:cs typeface="Arial" panose="020B0604020202020204" pitchFamily="34" charset="0"/>
              </a:rPr>
              <a:t> KATA ABSTRAK</a:t>
            </a:r>
          </a:p>
        </p:txBody>
      </p:sp>
      <p:sp>
        <p:nvSpPr>
          <p:cNvPr id="3" name="Content Placeholder 2"/>
          <p:cNvSpPr>
            <a:spLocks noGrp="1"/>
          </p:cNvSpPr>
          <p:nvPr>
            <p:ph idx="1"/>
          </p:nvPr>
        </p:nvSpPr>
        <p:spPr>
          <a:xfrm>
            <a:off x="1220097" y="1828801"/>
            <a:ext cx="9601196" cy="4068583"/>
          </a:xfrm>
        </p:spPr>
        <p:txBody>
          <a:bodyPr/>
          <a:lstStyle/>
          <a:p>
            <a:pPr marL="0" indent="0" algn="just">
              <a:buNone/>
            </a:pPr>
            <a:r>
              <a:rPr lang="id-ID" dirty="0">
                <a:latin typeface="Arial" panose="020B0604020202020204" pitchFamily="34" charset="0"/>
                <a:cs typeface="Arial" panose="020B0604020202020204" pitchFamily="34" charset="0"/>
              </a:rPr>
              <a:t>	Kata yang acuannya semakin muda diserap dengan pancaindra disebut kata konkret, seperti meja, rumah, mobil, air, cantik, hangat, wangi, suara. Jika acuan sebuah kata tidak mudah diserap pancaindra, kata itu disebut kata abstrak, seperti ide, gagasan, kesibukan, keinginan, angan-angan, kehendak, dan perdamaian. 	Kata abstrak digunakan untu mengungkapkan gagasan rumit. Kata abstrak mampu membedakan secara halus gagasan yang bersifat teknis dan khusus. Akan tetapi, jika kata abstrak terlalu diobral atau dihambur-hamburkan dalam suatu karangan, karangan itu dapat menjadi samar dan tidak cermat.</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6945209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56212"/>
          </a:xfrm>
        </p:spPr>
        <p:txBody>
          <a:bodyPr>
            <a:normAutofit fontScale="90000"/>
          </a:bodyPr>
          <a:lstStyle/>
          <a:p>
            <a:r>
              <a:rPr lang="en-US" b="1" dirty="0">
                <a:latin typeface="Arial" panose="020B0604020202020204" pitchFamily="34" charset="0"/>
                <a:cs typeface="Arial" panose="020B0604020202020204" pitchFamily="34" charset="0"/>
              </a:rPr>
              <a:t>SINONIM</a:t>
            </a:r>
          </a:p>
        </p:txBody>
      </p:sp>
      <p:sp>
        <p:nvSpPr>
          <p:cNvPr id="3" name="Content Placeholder 2"/>
          <p:cNvSpPr>
            <a:spLocks noGrp="1"/>
          </p:cNvSpPr>
          <p:nvPr>
            <p:ph idx="1"/>
          </p:nvPr>
        </p:nvSpPr>
        <p:spPr>
          <a:xfrm>
            <a:off x="1295401" y="1635162"/>
            <a:ext cx="9601196" cy="4240706"/>
          </a:xfrm>
        </p:spPr>
        <p:txBody>
          <a:bodyPr>
            <a:normAutofit/>
          </a:bodyPr>
          <a:lstStyle/>
          <a:p>
            <a:pPr marL="0" indent="0">
              <a:buNone/>
            </a:pPr>
            <a:r>
              <a:rPr lang="id-ID" sz="2200" dirty="0">
                <a:latin typeface="Arial" panose="020B0604020202020204" pitchFamily="34" charset="0"/>
                <a:cs typeface="Arial" panose="020B0604020202020204" pitchFamily="34" charset="0"/>
              </a:rPr>
              <a:t>	Sinonim berasal dari bahasa Yunani yaitu syn ‘dengan’ dan ononom ‘nama’. Walaupun sinonim memiliki makna sama, akan tetapi persamaan makna itu hanya merupakan kemiripan atau kurang lebih sama. Jadi meskipun maknanya sama tetapi tetap memperlihatkan perbedaan-perbedaan, apalagi jika dihubungkan dengan pemakaian kata tersebut dalam kalimat.</a:t>
            </a:r>
            <a:endParaRPr lang="en-US" sz="2200" dirty="0">
              <a:latin typeface="Arial" panose="020B0604020202020204" pitchFamily="34" charset="0"/>
              <a:cs typeface="Arial" panose="020B0604020202020204" pitchFamily="34" charset="0"/>
            </a:endParaRPr>
          </a:p>
          <a:p>
            <a:pPr marL="0" indent="0">
              <a:buNone/>
            </a:pPr>
            <a:r>
              <a:rPr lang="en-US" sz="2200" dirty="0" err="1">
                <a:latin typeface="Arial" panose="020B0604020202020204" pitchFamily="34" charset="0"/>
                <a:cs typeface="Arial" panose="020B0604020202020204" pitchFamily="34" charset="0"/>
              </a:rPr>
              <a:t>Jenis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sinonim</a:t>
            </a:r>
            <a:r>
              <a:rPr lang="en-US" sz="2200" dirty="0">
                <a:latin typeface="Arial" panose="020B0604020202020204" pitchFamily="34" charset="0"/>
                <a:cs typeface="Arial" panose="020B0604020202020204" pitchFamily="34" charset="0"/>
              </a:rPr>
              <a:t> : </a:t>
            </a:r>
          </a:p>
          <a:p>
            <a:pPr marL="0" indent="0">
              <a:buNone/>
            </a:pPr>
            <a:r>
              <a:rPr lang="en-US" sz="2200" dirty="0">
                <a:latin typeface="Arial" panose="020B0604020202020204" pitchFamily="34" charset="0"/>
                <a:cs typeface="Arial" panose="020B0604020202020204" pitchFamily="34" charset="0"/>
              </a:rPr>
              <a:t>1. </a:t>
            </a:r>
            <a:r>
              <a:rPr lang="en-US" sz="2200" dirty="0" err="1">
                <a:latin typeface="Arial" panose="020B0604020202020204" pitchFamily="34" charset="0"/>
                <a:cs typeface="Arial" panose="020B0604020202020204" pitchFamily="34" charset="0"/>
              </a:rPr>
              <a:t>Sinonim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mutlak</a:t>
            </a:r>
            <a:r>
              <a:rPr lang="en-US" sz="2200" dirty="0">
                <a:latin typeface="Arial" panose="020B0604020202020204" pitchFamily="34" charset="0"/>
                <a:cs typeface="Arial" panose="020B0604020202020204" pitchFamily="34" charset="0"/>
              </a:rPr>
              <a:t> .</a:t>
            </a:r>
          </a:p>
          <a:p>
            <a:pPr marL="0" indent="0">
              <a:buNone/>
            </a:pPr>
            <a:r>
              <a:rPr lang="en-US" sz="2200" dirty="0">
                <a:latin typeface="Arial" panose="020B0604020202020204" pitchFamily="34" charset="0"/>
                <a:cs typeface="Arial" panose="020B0604020202020204" pitchFamily="34" charset="0"/>
              </a:rPr>
              <a:t>2. </a:t>
            </a:r>
            <a:r>
              <a:rPr lang="en-US" sz="2200" dirty="0" err="1">
                <a:latin typeface="Arial" panose="020B0604020202020204" pitchFamily="34" charset="0"/>
                <a:cs typeface="Arial" panose="020B0604020202020204" pitchFamily="34" charset="0"/>
              </a:rPr>
              <a:t>Sinonim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semirip</a:t>
            </a:r>
            <a:r>
              <a:rPr lang="en-US" sz="2200" dirty="0">
                <a:latin typeface="Arial" panose="020B0604020202020204" pitchFamily="34" charset="0"/>
                <a:cs typeface="Arial" panose="020B0604020202020204" pitchFamily="34" charset="0"/>
              </a:rPr>
              <a:t> .</a:t>
            </a:r>
          </a:p>
          <a:p>
            <a:pPr marL="0" indent="0">
              <a:buNone/>
            </a:pPr>
            <a:r>
              <a:rPr lang="en-US" sz="2200" dirty="0">
                <a:latin typeface="Arial" panose="020B0604020202020204" pitchFamily="34" charset="0"/>
                <a:cs typeface="Arial" panose="020B0604020202020204" pitchFamily="34" charset="0"/>
              </a:rPr>
              <a:t>3.</a:t>
            </a:r>
            <a:r>
              <a:rPr lang="id-ID"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Sinonim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selingkung</a:t>
            </a:r>
            <a:r>
              <a:rPr lang="en-US" sz="2200" dirty="0">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15293140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96061"/>
          </a:xfrm>
        </p:spPr>
        <p:txBody>
          <a:bodyPr>
            <a:normAutofit fontScale="90000"/>
          </a:bodyPr>
          <a:lstStyle/>
          <a:p>
            <a:r>
              <a:rPr lang="en-US" b="1" dirty="0">
                <a:latin typeface="Arial" panose="020B0604020202020204" pitchFamily="34" charset="0"/>
                <a:cs typeface="Arial" panose="020B0604020202020204" pitchFamily="34" charset="0"/>
              </a:rPr>
              <a:t>ANTONIM</a:t>
            </a:r>
          </a:p>
        </p:txBody>
      </p:sp>
      <p:sp>
        <p:nvSpPr>
          <p:cNvPr id="3" name="Content Placeholder 2"/>
          <p:cNvSpPr>
            <a:spLocks noGrp="1"/>
          </p:cNvSpPr>
          <p:nvPr>
            <p:ph idx="1"/>
          </p:nvPr>
        </p:nvSpPr>
        <p:spPr>
          <a:xfrm>
            <a:off x="1295401" y="1785769"/>
            <a:ext cx="9601196" cy="4090099"/>
          </a:xfrm>
        </p:spPr>
        <p:txBody>
          <a:bodyPr>
            <a:normAutofit/>
          </a:bodyPr>
          <a:lstStyle/>
          <a:p>
            <a:pPr marL="0" indent="0" algn="just">
              <a:buNone/>
            </a:pPr>
            <a:r>
              <a:rPr lang="id-ID" dirty="0">
                <a:latin typeface="Arial" panose="020B0604020202020204" pitchFamily="34" charset="0"/>
                <a:cs typeface="Arial" panose="020B0604020202020204" pitchFamily="34" charset="0"/>
              </a:rPr>
              <a:t>	Antonim adalah hubungan semantik antara dua buah satuan ujaran yang maknanya menyatakan kebalikan, pertentangan, atau kontras antara yang satu dengan yang lainnya. Lebih sederhana, antonim adalah suatu kata yang berlawanan makna dengan kata lain.</a:t>
            </a:r>
            <a:endParaRPr lang="en-US" dirty="0">
              <a:latin typeface="Arial" panose="020B0604020202020204" pitchFamily="34" charset="0"/>
              <a:cs typeface="Arial" panose="020B0604020202020204" pitchFamily="34" charset="0"/>
            </a:endParaRPr>
          </a:p>
          <a:p>
            <a:pPr marL="0" indent="0">
              <a:buNone/>
            </a:pPr>
            <a:r>
              <a:rPr lang="en-US" dirty="0" err="1">
                <a:latin typeface="Arial" panose="020B0604020202020204" pitchFamily="34" charset="0"/>
                <a:cs typeface="Arial" panose="020B0604020202020204" pitchFamily="34" charset="0"/>
              </a:rPr>
              <a:t>Jenis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Antonim</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Antonim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berpasangan</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Antonim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melengkapi</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Antonim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berjenjang</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91379635"/>
      </p:ext>
    </p:extLst>
  </p:cSld>
  <p:clrMapOvr>
    <a:masterClrMapping/>
  </p:clrMapOvr>
  <p:transition spd="slow">
    <p:wheel spokes="1"/>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1190</TotalTime>
  <Words>1242</Words>
  <Application>Microsoft Office PowerPoint</Application>
  <PresentationFormat>Layar Lebar</PresentationFormat>
  <Paragraphs>76</Paragraphs>
  <Slides>15</Slides>
  <Notes>0</Notes>
  <HiddenSlides>0</HiddenSlides>
  <MMClips>0</MMClips>
  <ScaleCrop>false</ScaleCrop>
  <HeadingPairs>
    <vt:vector size="4" baseType="variant">
      <vt:variant>
        <vt:lpstr>Tema</vt:lpstr>
      </vt:variant>
      <vt:variant>
        <vt:i4>1</vt:i4>
      </vt:variant>
      <vt:variant>
        <vt:lpstr>Judul Slide</vt:lpstr>
      </vt:variant>
      <vt:variant>
        <vt:i4>15</vt:i4>
      </vt:variant>
    </vt:vector>
  </HeadingPairs>
  <TitlesOfParts>
    <vt:vector size="16" baseType="lpstr">
      <vt:lpstr>Organic</vt:lpstr>
      <vt:lpstr>Presentasi PowerPoint</vt:lpstr>
      <vt:lpstr>PENGERTIAN DIKSI</vt:lpstr>
      <vt:lpstr>SYARAT PEMILIHAN KATA</vt:lpstr>
      <vt:lpstr>MAKNA DENOTATIF DAN KONOTATIF</vt:lpstr>
      <vt:lpstr>MAKNA LEKSIKAL DAN MAKNA GRAMATIKAL</vt:lpstr>
      <vt:lpstr>KATA UMUM DAN KATA KHUSUS</vt:lpstr>
      <vt:lpstr>KATA KONKRET DAN KATA ABSTRAK</vt:lpstr>
      <vt:lpstr>SINONIM</vt:lpstr>
      <vt:lpstr>ANTONIM</vt:lpstr>
      <vt:lpstr>HOMONIM</vt:lpstr>
      <vt:lpstr>HOMOFON</vt:lpstr>
      <vt:lpstr>HOMOGRAF</vt:lpstr>
      <vt:lpstr>POLISEMI</vt:lpstr>
      <vt:lpstr>IDIOM</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DIKSI (PILIHAN KATA)</dc:title>
  <dc:creator>GIO</dc:creator>
  <cp:lastModifiedBy>Pengguna Tidak dikenal</cp:lastModifiedBy>
  <cp:revision>26</cp:revision>
  <dcterms:created xsi:type="dcterms:W3CDTF">2019-10-13T04:52:52Z</dcterms:created>
  <dcterms:modified xsi:type="dcterms:W3CDTF">2021-01-30T15:38:09Z</dcterms:modified>
</cp:coreProperties>
</file>