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7" r:id="rId12"/>
    <p:sldId id="260" r:id="rId13"/>
    <p:sldId id="269" r:id="rId14"/>
    <p:sldId id="270" r:id="rId15"/>
    <p:sldId id="268" r:id="rId16"/>
    <p:sldId id="288" r:id="rId17"/>
    <p:sldId id="289" r:id="rId1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nan Mulia" initials="IM" lastIdx="1" clrIdx="0">
    <p:extLst>
      <p:ext uri="{19B8F6BF-5375-455C-9EA6-DF929625EA0E}">
        <p15:presenceInfo xmlns:p15="http://schemas.microsoft.com/office/powerpoint/2012/main" userId="f4d84e269d8890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3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commentAuthors" Target="commentAuthor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DF3FB-134C-4F1C-B17D-D838E9E78F74}" type="datetimeFigureOut">
              <a:rPr lang="id-ID" smtClean="0"/>
              <a:t>20/10/2020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D5BAD-F5EC-4853-8978-74CF515B279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7827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129B-4EAB-4C50-A250-8090AB0C1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98AD8-5448-4724-A874-92987ECBC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120FE-4486-46C9-949B-D3D21E8B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F58C-3C98-411F-B857-0B67938B4A05}" type="datetime1">
              <a:rPr lang="id-ID" smtClean="0"/>
              <a:t>20/10/2020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FF87E-5A9B-4FCA-BB0E-D0E12C21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IBI KESATUAN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95686-1549-43D7-B3DC-D81ED669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484A-335B-4FED-8D5F-1D161DECD19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7195769"/>
      </p:ext>
    </p:extLst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BF8D-6F1C-409B-AFC4-63D70593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B26E3-74F8-47E2-A74D-2E42AB6F1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C2373-7D0F-401C-B80B-51BBA87E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C86E-F8ED-42FA-94F7-758C3DBFE298}" type="datetime1">
              <a:rPr lang="id-ID" smtClean="0"/>
              <a:t>20/10/2020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7DF19-A48F-45E2-9252-031B1FB1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IBI KESATUAN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728BB-31F9-401A-A174-A9A176D8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484A-335B-4FED-8D5F-1D161DECD19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1380300"/>
      </p:ext>
    </p:extLst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2D255-E2E9-4F6A-845E-B22AC383A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47A69-5C9D-410C-BF7F-B94FFA316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AB906-79A6-4DE9-A2C2-E25465E1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AC00-CDE6-49EE-907F-2F61FF0721F2}" type="datetime1">
              <a:rPr lang="id-ID" smtClean="0"/>
              <a:t>20/10/2020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0FF07-417A-4093-A3E5-8B1E9720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IBI KESATUAN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EED30-69BE-4C1C-BC91-4393873F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484A-335B-4FED-8D5F-1D161DECD19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3888291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A5C8-BD75-4A2B-8234-B2936161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3789-037B-4994-B02B-368B2C9A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6A06E-DE4F-4E63-9F41-0F76E4FE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FF90-17BB-4676-ACCB-634B14E8E275}" type="datetime1">
              <a:rPr lang="id-ID" smtClean="0"/>
              <a:t>20/10/2020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D3525-96C8-4D74-A4E9-E8C022C7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IBI KESATUAN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498A-5702-4B17-9C82-4DC3E953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484A-335B-4FED-8D5F-1D161DECD19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7462242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EF0D-E5CF-4831-8ED0-3E1EB96B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7D123-8355-4943-B581-D19794F72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9B9FD-85E1-4099-BAD6-1BF766C7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AB4B-C653-4B3B-8E20-0942FB2ADF6F}" type="datetime1">
              <a:rPr lang="id-ID" smtClean="0"/>
              <a:t>20/10/2020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69FE4-6604-47FE-92CE-F75D8F70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IBI KESATUAN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267D7-338F-4E16-8B91-7D8A31BB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484A-335B-4FED-8D5F-1D161DECD19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363922"/>
      </p:ext>
    </p:extLst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89C8-831F-4FD9-A2FC-E11AA7B5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8F227-64F7-4673-960F-60F6E73C7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3E92D-3345-4129-AAA0-0F012F9B8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DC582-F91C-4EAB-95AF-8FBB7BBC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5CBD-BC28-4459-957B-FF9A1C707B79}" type="datetime1">
              <a:rPr lang="id-ID" smtClean="0"/>
              <a:t>20/10/2020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5B279-DF13-446E-B293-789A6604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IBI KESATUAN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78303-AEF7-491B-8B62-ADAC0BF0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484A-335B-4FED-8D5F-1D161DECD19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2595410"/>
      </p:ext>
    </p:extLst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612A-E996-449A-8031-6DAF4612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9774E-F2F0-483D-800B-18D281355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74012-0B08-4D8B-A91E-9E0C98502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33CC3-783F-441B-8E8A-21DB133CD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82E4AA-E7BF-40C3-B2FA-87F96C350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777D7-1BC2-464E-A249-7F8A883A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BD6F-0B14-4238-AAAD-30978DC88841}" type="datetime1">
              <a:rPr lang="id-ID" smtClean="0"/>
              <a:t>20/10/2020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AFE803-9E76-414F-8052-73F2D049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IBI KESATUAN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B1C57-9D1C-4882-8834-A5D32AA4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484A-335B-4FED-8D5F-1D161DECD19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0060143"/>
      </p:ext>
    </p:extLst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8000-7AE1-4C7C-88C0-F78D53B7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0A1B95-FB7E-4012-B506-21AAB374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C925-F3F4-4C3D-9C51-386159F60F9C}" type="datetime1">
              <a:rPr lang="id-ID" smtClean="0"/>
              <a:t>20/10/2020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A38D7-5F59-415A-90CC-1836C573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IBI KESATUAN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C4A23-8C58-4B4A-BEEC-A77C65D9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484A-335B-4FED-8D5F-1D161DECD19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8109719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F24BC-FAF6-4368-B3B9-8878A7C9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C2EB-DDD2-4680-808C-81680396BFB1}" type="datetime1">
              <a:rPr lang="id-ID" smtClean="0"/>
              <a:t>20/10/2020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5100E-DB18-48B2-B1D6-52384AE0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IBI KESATUAN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11001-AECE-4B5F-A8D5-165092C9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484A-335B-4FED-8D5F-1D161DECD19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8585406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24C2-5AB6-4488-AEF6-3DC6B050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EF39-29C0-4985-97A7-A83181398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91EB-9AFA-4BE9-B470-375F12A01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AEA18-1037-478B-82D8-968AE42D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076A-11A7-4E04-92AF-6C012AB07869}" type="datetime1">
              <a:rPr lang="id-ID" smtClean="0"/>
              <a:t>20/10/2020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FEF70-C748-40BB-BB5E-04424735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IBI KESATUAN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1EBB9-FFAA-46F5-A73E-C2A60F36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484A-335B-4FED-8D5F-1D161DECD19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6393244"/>
      </p:ext>
    </p:extLst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8C1F-80F5-4F29-B5F8-4BB58773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74CE2-A862-4020-92E0-E5DAF7A07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BBA9E-9006-4BAD-B028-8D01DADBB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0C05-F391-488F-94B3-877FFE7E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A8EB-FAE4-4522-A266-A55B944504EC}" type="datetime1">
              <a:rPr lang="id-ID" smtClean="0"/>
              <a:t>20/10/2020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C3F8C-4EA2-42BD-B24E-041A5B44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IBI KESATUAN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D7D85-6C49-4B56-85A5-28392A97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484A-335B-4FED-8D5F-1D161DECD19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7785184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BB49C-136E-42E6-B7EE-F608D0500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F75F9-956B-4108-BDD6-E94DAC242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CBC35-1C9E-4D47-BC67-78260F679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F0ADC-1E7C-4CAA-AE03-453C26A00BF7}" type="datetime1">
              <a:rPr lang="id-ID" smtClean="0"/>
              <a:t>20/10/2020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A0AFD-B7F9-4FC2-BDC4-5495A91F7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IBI KESATUAN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F42A3-ED02-41EC-AFE8-69AA031E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484A-335B-4FED-8D5F-1D161DECD19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451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 thruBlk="1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ooplot.com/" TargetMode="External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fooplot.com/" TargetMode="External" /><Relationship Id="rId7" Type="http://schemas.openxmlformats.org/officeDocument/2006/relationships/image" Target="../media/image12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9.png" /><Relationship Id="rId5" Type="http://schemas.openxmlformats.org/officeDocument/2006/relationships/image" Target="../media/image10.png" /><Relationship Id="rId4" Type="http://schemas.openxmlformats.org/officeDocument/2006/relationships/image" Target="../media/image7.png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 /><Relationship Id="rId3" Type="http://schemas.openxmlformats.org/officeDocument/2006/relationships/image" Target="../media/image11.png" /><Relationship Id="rId7" Type="http://schemas.openxmlformats.org/officeDocument/2006/relationships/image" Target="../media/image16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.png" /><Relationship Id="rId5" Type="http://schemas.openxmlformats.org/officeDocument/2006/relationships/hyperlink" Target="http://fooplot.com/" TargetMode="External" /><Relationship Id="rId4" Type="http://schemas.openxmlformats.org/officeDocument/2006/relationships/image" Target="../media/image15.png" /><Relationship Id="rId9" Type="http://schemas.openxmlformats.org/officeDocument/2006/relationships/image" Target="../media/image18.png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FE55-B3B4-4BDE-97DA-468937DC7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[1]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2866B-3BD6-44F2-9F5F-0EF2829DD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Matematika</a:t>
            </a:r>
            <a:r>
              <a:rPr lang="en-US" dirty="0"/>
              <a:t> Dasar #3</a:t>
            </a:r>
          </a:p>
          <a:p>
            <a:endParaRPr lang="en-US" dirty="0"/>
          </a:p>
          <a:p>
            <a:r>
              <a:rPr lang="en-US" dirty="0"/>
              <a:t>Isnan Mulia, </a:t>
            </a:r>
            <a:r>
              <a:rPr lang="en-US" dirty="0" err="1"/>
              <a:t>S.Komp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  <a:p>
            <a:r>
              <a:rPr lang="en-US" dirty="0" err="1"/>
              <a:t>Rahma</a:t>
            </a:r>
            <a:r>
              <a:rPr lang="en-US" dirty="0"/>
              <a:t> </a:t>
            </a:r>
            <a:r>
              <a:rPr lang="en-US" dirty="0" err="1"/>
              <a:t>Djati</a:t>
            </a:r>
            <a:r>
              <a:rPr lang="en-US" dirty="0"/>
              <a:t> Kusuma, </a:t>
            </a:r>
            <a:r>
              <a:rPr lang="en-US" dirty="0" err="1"/>
              <a:t>S.Si</a:t>
            </a:r>
            <a:r>
              <a:rPr lang="en-US" dirty="0"/>
              <a:t>, MT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4EE87-190D-46D6-A598-F33058C1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IBI KESATUAN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31C15-9456-4AD2-AB65-58DC2789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484A-335B-4FED-8D5F-1D161DECD19E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2643680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0279-852B-467A-A17C-1DE3FD70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txBody>
          <a:bodyPr/>
          <a:lstStyle/>
          <a:p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E53B04-DC9A-43C0-8FF1-121B9E09C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01004"/>
                <a:ext cx="10515601" cy="497595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Himpunan </a:t>
                </a:r>
                <a:r>
                  <a:rPr lang="en-US" dirty="0" err="1"/>
                  <a:t>pasangan</a:t>
                </a:r>
                <a:r>
                  <a:rPr lang="en-US" dirty="0"/>
                  <a:t> </a:t>
                </a:r>
                <a:r>
                  <a:rPr lang="en-US" dirty="0" err="1"/>
                  <a:t>terurut</a:t>
                </a:r>
                <a:endParaRPr lang="en-US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relasi</a:t>
                </a:r>
                <a:r>
                  <a:rPr lang="en-US" dirty="0"/>
                  <a:t>, dan </a:t>
                </a:r>
                <a:r>
                  <a:rPr lang="en-US" dirty="0" err="1"/>
                  <a:t>relasi</a:t>
                </a:r>
                <a:r>
                  <a:rPr lang="en-US" dirty="0"/>
                  <a:t> </a:t>
                </a:r>
                <a:r>
                  <a:rPr lang="en-US" dirty="0" err="1"/>
                  <a:t>biasa</a:t>
                </a:r>
                <a:r>
                  <a:rPr lang="en-US" dirty="0"/>
                  <a:t> </a:t>
                </a:r>
                <a:r>
                  <a:rPr lang="en-US" dirty="0" err="1"/>
                  <a:t>dinyatakan</a:t>
                </a:r>
                <a:r>
                  <a:rPr lang="en-US" dirty="0"/>
                  <a:t> </a:t>
                </a:r>
                <a:r>
                  <a:rPr lang="en-US" dirty="0" err="1"/>
                  <a:t>sebaga</a:t>
                </a:r>
                <a:r>
                  <a:rPr lang="en-US" dirty="0"/>
                  <a:t> </a:t>
                </a:r>
                <a:r>
                  <a:rPr lang="en-US" dirty="0" err="1"/>
                  <a:t>himpunan</a:t>
                </a:r>
                <a:r>
                  <a:rPr lang="en-US" dirty="0"/>
                  <a:t> </a:t>
                </a:r>
                <a:r>
                  <a:rPr lang="en-US" dirty="0" err="1"/>
                  <a:t>pasangan</a:t>
                </a:r>
                <a:r>
                  <a:rPr lang="en-US" dirty="0"/>
                  <a:t> </a:t>
                </a:r>
                <a:r>
                  <a:rPr lang="en-US" dirty="0" err="1"/>
                  <a:t>terurut</a:t>
                </a:r>
                <a:endParaRPr lang="en-US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=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{(0, 0), (1, 1), (2, 2), (3, 3), (4, 4), (5, 5)}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dirty="0"/>
                  <a:t>Formula </a:t>
                </a:r>
                <a:r>
                  <a:rPr lang="en-US" dirty="0" err="1"/>
                  <a:t>pengisian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(</a:t>
                </a:r>
                <a:r>
                  <a:rPr lang="en-US" i="1" dirty="0"/>
                  <a:t>assignment</a:t>
                </a:r>
                <a:r>
                  <a:rPr lang="en-US" dirty="0"/>
                  <a:t>)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err="1">
                    <a:sym typeface="Wingdings" panose="05000000000000000000" pitchFamily="2" charset="2"/>
                  </a:rPr>
                  <a:t>Dipakai</a:t>
                </a:r>
                <a:r>
                  <a:rPr lang="en-US" dirty="0">
                    <a:sym typeface="Wingdings" panose="05000000000000000000" pitchFamily="2" charset="2"/>
                  </a:rPr>
                  <a:t> di </a:t>
                </a:r>
                <a:r>
                  <a:rPr lang="en-US" dirty="0" err="1">
                    <a:sym typeface="Wingdings" panose="05000000000000000000" pitchFamily="2" charset="2"/>
                  </a:rPr>
                  <a:t>aljabar</a:t>
                </a:r>
                <a:r>
                  <a:rPr lang="en-US" dirty="0">
                    <a:sym typeface="Wingdings" panose="05000000000000000000" pitchFamily="2" charset="2"/>
                  </a:rPr>
                  <a:t>/</a:t>
                </a:r>
                <a:r>
                  <a:rPr lang="en-US" dirty="0" err="1">
                    <a:sym typeface="Wingdings" panose="05000000000000000000" pitchFamily="2" charset="2"/>
                  </a:rPr>
                  <a:t>kalkulus</a:t>
                </a:r>
                <a:endParaRPr lang="en-US" i="1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err="1"/>
                  <a:t>Contoh</a:t>
                </a:r>
                <a:r>
                  <a:rPr lang="en-US" dirty="0"/>
                  <a:t>: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= 2</a:t>
                </a:r>
                <a:r>
                  <a:rPr lang="en-US" i="1" dirty="0"/>
                  <a:t>x</a:t>
                </a:r>
                <a:r>
                  <a:rPr lang="en-US" dirty="0"/>
                  <a:t> + 10;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= </a:t>
                </a:r>
                <a:r>
                  <a:rPr lang="en-US" i="1" dirty="0"/>
                  <a:t>x</a:t>
                </a:r>
                <a:r>
                  <a:rPr lang="en-US" baseline="30000" dirty="0"/>
                  <a:t>2</a:t>
                </a:r>
                <a:r>
                  <a:rPr lang="en-US" dirty="0"/>
                  <a:t> + 3x;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= 1/</a:t>
                </a:r>
                <a:r>
                  <a:rPr lang="en-US" i="1" dirty="0"/>
                  <a:t>x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Jika </a:t>
                </a:r>
                <a:r>
                  <a:rPr lang="en-US" dirty="0" err="1"/>
                  <a:t>daerah</a:t>
                </a:r>
                <a:r>
                  <a:rPr lang="en-US" dirty="0"/>
                  <a:t> </a:t>
                </a:r>
                <a:r>
                  <a:rPr lang="en-US" dirty="0" err="1"/>
                  <a:t>asal</a:t>
                </a:r>
                <a:r>
                  <a:rPr lang="en-US" dirty="0"/>
                  <a:t> &amp; </a:t>
                </a:r>
                <a:r>
                  <a:rPr lang="en-US" dirty="0" err="1"/>
                  <a:t>hasil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disebutkan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diasumsikan</a:t>
                </a:r>
                <a:r>
                  <a:rPr lang="en-US" dirty="0"/>
                  <a:t> </a:t>
                </a:r>
                <a:r>
                  <a:rPr lang="en-US" dirty="0" err="1"/>
                  <a:t>daerah</a:t>
                </a:r>
                <a:r>
                  <a:rPr lang="en-US" dirty="0"/>
                  <a:t> </a:t>
                </a:r>
                <a:r>
                  <a:rPr lang="en-US" dirty="0" err="1"/>
                  <a:t>asal</a:t>
                </a:r>
                <a:r>
                  <a:rPr lang="en-US" dirty="0"/>
                  <a:t> &amp; </a:t>
                </a:r>
                <a:r>
                  <a:rPr lang="en-US" dirty="0" err="1"/>
                  <a:t>hasil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himpunan</a:t>
                </a:r>
                <a:r>
                  <a:rPr lang="en-US" dirty="0"/>
                  <a:t> </a:t>
                </a:r>
                <a:r>
                  <a:rPr lang="en-US" dirty="0" err="1"/>
                  <a:t>bilangan</a:t>
                </a:r>
                <a:r>
                  <a:rPr lang="en-US" dirty="0"/>
                  <a:t> real)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E53B04-DC9A-43C0-8FF1-121B9E09C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01004"/>
                <a:ext cx="10515601" cy="4975959"/>
              </a:xfrm>
              <a:blipFill>
                <a:blip r:embed="rId2"/>
                <a:stretch>
                  <a:fillRect l="-985" t="-1103" r="-110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EE3AD-B8CF-4F48-8E50-F86C3DC3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IBI KESATUAN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A9CE-B91D-4370-827D-D22A15AA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484A-335B-4FED-8D5F-1D161DECD19E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195247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DE99-E938-4FD1-815B-5802D09CF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7"/>
          </a:xfrm>
        </p:spPr>
        <p:txBody>
          <a:bodyPr/>
          <a:lstStyle/>
          <a:p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B2EE8-33ED-4614-8358-FD3D8ECDC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003"/>
            <a:ext cx="10515600" cy="49759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Tabel</a:t>
            </a:r>
            <a:r>
              <a:rPr lang="en-US" dirty="0"/>
              <a:t> dan </a:t>
            </a:r>
            <a:r>
              <a:rPr lang="en-US" dirty="0" err="1"/>
              <a:t>Grafik</a:t>
            </a:r>
            <a:endParaRPr lang="en-US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dirty="0"/>
              <a:t> – 1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7AA80-DB36-4030-8692-6B19D20E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IBI KESATUAN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BFECA-A504-45F0-AD88-78A26805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484A-335B-4FED-8D5F-1D161DECD19E}" type="slidenum">
              <a:rPr lang="id-ID" smtClean="0"/>
              <a:t>11</a:t>
            </a:fld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6133A6-439E-4CB0-8C20-B7927A740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505" y="1468209"/>
            <a:ext cx="7360220" cy="4529366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E48163C-D205-44C0-AF1D-132997583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023219"/>
              </p:ext>
            </p:extLst>
          </p:nvPr>
        </p:nvGraphicFramePr>
        <p:xfrm>
          <a:off x="1359372" y="2214301"/>
          <a:ext cx="245536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683">
                  <a:extLst>
                    <a:ext uri="{9D8B030D-6E8A-4147-A177-3AD203B41FA5}">
                      <a16:colId xmlns:a16="http://schemas.microsoft.com/office/drawing/2014/main" val="1878933536"/>
                    </a:ext>
                  </a:extLst>
                </a:gridCol>
                <a:gridCol w="1227683">
                  <a:extLst>
                    <a:ext uri="{9D8B030D-6E8A-4147-A177-3AD203B41FA5}">
                      <a16:colId xmlns:a16="http://schemas.microsoft.com/office/drawing/2014/main" val="704187847"/>
                    </a:ext>
                  </a:extLst>
                </a:gridCol>
              </a:tblGrid>
              <a:tr h="242779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x</a:t>
                      </a:r>
                      <a:endParaRPr lang="id-ID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</a:t>
                      </a:r>
                      <a:r>
                        <a:rPr lang="en-US" i="0" dirty="0"/>
                        <a:t> =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)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061811"/>
                  </a:ext>
                </a:extLst>
              </a:tr>
              <a:tr h="2427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652809"/>
                  </a:ext>
                </a:extLst>
              </a:tr>
              <a:tr h="2427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745148"/>
                  </a:ext>
                </a:extLst>
              </a:tr>
              <a:tr h="2427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8769"/>
                  </a:ext>
                </a:extLst>
              </a:tr>
              <a:tr h="2427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73693"/>
                  </a:ext>
                </a:extLst>
              </a:tr>
              <a:tr h="2427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09065"/>
                  </a:ext>
                </a:extLst>
              </a:tr>
              <a:tr h="2427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181414"/>
                  </a:ext>
                </a:extLst>
              </a:tr>
              <a:tr h="2427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87062"/>
                  </a:ext>
                </a:extLst>
              </a:tr>
              <a:tr h="2427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268769"/>
                  </a:ext>
                </a:extLst>
              </a:tr>
              <a:tr h="2427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5978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001401F-8B44-4E61-BBA2-A7E74EF8D0D8}"/>
              </a:ext>
            </a:extLst>
          </p:cNvPr>
          <p:cNvSpPr txBox="1"/>
          <p:nvPr/>
        </p:nvSpPr>
        <p:spPr>
          <a:xfrm>
            <a:off x="6463826" y="6023074"/>
            <a:ext cx="4885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Grafik</a:t>
            </a:r>
            <a:r>
              <a:rPr lang="en-US" sz="1400" dirty="0"/>
              <a:t> di-</a:t>
            </a:r>
            <a:r>
              <a:rPr lang="en-US" sz="1400" i="1" dirty="0"/>
              <a:t>generate</a:t>
            </a:r>
            <a:r>
              <a:rPr lang="en-US" sz="1400" dirty="0"/>
              <a:t> pada situs </a:t>
            </a:r>
            <a:r>
              <a:rPr lang="en-US" sz="1400" dirty="0">
                <a:hlinkClick r:id="rId3"/>
              </a:rPr>
              <a:t>http://fooplot.com/</a:t>
            </a:r>
            <a:r>
              <a:rPr lang="en-US" sz="1400" dirty="0"/>
              <a:t> 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9014354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8525-1B8F-42FE-8343-240FC086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DE9D3-F4D9-4674-BFBE-AFBC70EDF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800"/>
            <a:ext cx="10515600" cy="49831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Kata-kata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“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memetakan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bit 1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i="1" dirty="0"/>
              <a:t>string</a:t>
            </a:r>
            <a:r>
              <a:rPr lang="en-US" dirty="0"/>
              <a:t> biner”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Kode program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i="1" dirty="0"/>
              <a:t>source code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pseudo code</a:t>
            </a:r>
            <a:endParaRPr lang="id-ID" i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02320-F09D-4BB7-AE68-4ED4CEC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IBI KESATUAN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B55F5-EDD2-4223-8E2A-AB4523A4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484A-335B-4FED-8D5F-1D161DECD19E}" type="slidenum">
              <a:rPr lang="id-ID" smtClean="0"/>
              <a:t>12</a:t>
            </a:fld>
            <a:endParaRPr lang="id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7F6881-1E95-4766-BD2A-BBB1FE66CD85}"/>
              </a:ext>
            </a:extLst>
          </p:cNvPr>
          <p:cNvSpPr txBox="1"/>
          <p:nvPr/>
        </p:nvSpPr>
        <p:spPr>
          <a:xfrm>
            <a:off x="1618964" y="3123021"/>
            <a:ext cx="79031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abs(x 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 &lt; 0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abs := -x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abs := x;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E73EBB-1F8F-484D-B51D-E50C625B127C}"/>
              </a:ext>
            </a:extLst>
          </p:cNvPr>
          <p:cNvSpPr txBox="1"/>
          <p:nvPr/>
        </p:nvSpPr>
        <p:spPr>
          <a:xfrm>
            <a:off x="5136676" y="4649074"/>
            <a:ext cx="240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jenis</a:t>
            </a:r>
            <a:r>
              <a:rPr lang="en-US" sz="2000" dirty="0"/>
              <a:t> input yang </a:t>
            </a:r>
            <a:r>
              <a:rPr lang="en-US" sz="2000" dirty="0" err="1"/>
              <a:t>diterima</a:t>
            </a:r>
            <a:r>
              <a:rPr lang="en-US" sz="2000" dirty="0"/>
              <a:t> oleh </a:t>
            </a:r>
            <a:r>
              <a:rPr lang="en-US" sz="2000" dirty="0" err="1"/>
              <a:t>fungsi</a:t>
            </a:r>
            <a:endParaRPr lang="id-ID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63549F-ABC4-484A-AF61-E73E6191EE52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570562" y="3539612"/>
            <a:ext cx="767118" cy="11094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7D5F4C5-F54A-4B5F-98DE-2607ABE09826}"/>
              </a:ext>
            </a:extLst>
          </p:cNvPr>
          <p:cNvSpPr txBox="1"/>
          <p:nvPr/>
        </p:nvSpPr>
        <p:spPr>
          <a:xfrm>
            <a:off x="7972569" y="4081151"/>
            <a:ext cx="2600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jenis</a:t>
            </a:r>
            <a:r>
              <a:rPr lang="en-US" sz="2000" dirty="0"/>
              <a:t> output yang </a:t>
            </a:r>
            <a:r>
              <a:rPr lang="en-US" sz="2000" dirty="0" err="1"/>
              <a:t>dihasilkan</a:t>
            </a:r>
            <a:r>
              <a:rPr lang="en-US" sz="2000" dirty="0"/>
              <a:t> oleh </a:t>
            </a:r>
            <a:r>
              <a:rPr lang="en-US" sz="2000" dirty="0" err="1"/>
              <a:t>fungsi</a:t>
            </a:r>
            <a:endParaRPr lang="id-ID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46476E-1BF4-41C0-A49F-A798B9A7ACB5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538684" y="3539613"/>
            <a:ext cx="1734118" cy="5415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94151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  <p:bldP spid="8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9E64-6642-49AE-B12A-F149F5EA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Kelas </a:t>
            </a:r>
            <a:r>
              <a:rPr lang="en-US" dirty="0" err="1"/>
              <a:t>Fungsi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58B81B-DA4E-499E-9803-4A10C3663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5594"/>
                <a:ext cx="6067567" cy="492136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Fungsi </a:t>
                </a:r>
                <a:r>
                  <a:rPr lang="en-US" sz="2400" dirty="0" err="1"/>
                  <a:t>identitas</a:t>
                </a:r>
                <a:r>
                  <a:rPr lang="en-US" sz="2400" dirty="0"/>
                  <a:t>: </a:t>
                </a:r>
                <a:r>
                  <a:rPr lang="en-US" sz="2400" dirty="0" err="1"/>
                  <a:t>fungsi</a:t>
                </a:r>
                <a:r>
                  <a:rPr lang="en-US" sz="2400" dirty="0"/>
                  <a:t> yang </a:t>
                </a:r>
                <a:r>
                  <a:rPr lang="en-US" sz="2400" dirty="0" err="1"/>
                  <a:t>mengembalikan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nilai</a:t>
                </a:r>
                <a:r>
                  <a:rPr lang="en-US" sz="2400" dirty="0"/>
                  <a:t> yang </a:t>
                </a:r>
                <a:r>
                  <a:rPr lang="en-US" sz="2400" dirty="0" err="1"/>
                  <a:t>sama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dengan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argumennya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i="1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 err="1"/>
                  <a:t>Fungsi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konstan</a:t>
                </a:r>
                <a:r>
                  <a:rPr lang="en-US" sz="2400" dirty="0"/>
                  <a:t>: </a:t>
                </a:r>
                <a:r>
                  <a:rPr lang="en-US" sz="2400" dirty="0" err="1"/>
                  <a:t>fungsi</a:t>
                </a:r>
                <a:r>
                  <a:rPr lang="en-US" sz="2400" dirty="0"/>
                  <a:t> yang </a:t>
                </a:r>
                <a:r>
                  <a:rPr lang="en-US" sz="2400" dirty="0" err="1"/>
                  <a:t>memetakan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semua</a:t>
                </a:r>
                <a:r>
                  <a:rPr lang="en-US" sz="2400" dirty="0"/>
                  <a:t> </a:t>
                </a:r>
                <a:r>
                  <a:rPr lang="en-US" sz="2400" i="1" dirty="0"/>
                  <a:t>x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X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satu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anggota</a:t>
                </a:r>
                <a:r>
                  <a:rPr lang="en-US" sz="2400" dirty="0"/>
                  <a:t> </a:t>
                </a:r>
                <a:r>
                  <a:rPr lang="en-US" sz="2400" i="1" dirty="0"/>
                  <a:t>Y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yaitu</a:t>
                </a:r>
                <a:r>
                  <a:rPr lang="en-US" sz="2400" dirty="0"/>
                  <a:t> </a:t>
                </a:r>
                <a:r>
                  <a:rPr lang="en-US" sz="2400" i="1" dirty="0"/>
                  <a:t>y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.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id-ID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58B81B-DA4E-499E-9803-4A10C3663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5594"/>
                <a:ext cx="6067567" cy="4921369"/>
              </a:xfrm>
              <a:blipFill>
                <a:blip r:embed="rId2"/>
                <a:stretch>
                  <a:fillRect l="-1407" t="-173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76858-3E4B-4690-A16B-9D95CAC9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IBI KESATUAN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F82D6-B60F-4CAB-B87A-49C144FA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484A-335B-4FED-8D5F-1D161DECD19E}" type="slidenum">
              <a:rPr lang="id-ID" smtClean="0"/>
              <a:t>13</a:t>
            </a:fld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C69208-5FDE-427A-8DB0-40F18F4B6C5D}"/>
              </a:ext>
            </a:extLst>
          </p:cNvPr>
          <p:cNvSpPr txBox="1"/>
          <p:nvPr/>
        </p:nvSpPr>
        <p:spPr>
          <a:xfrm>
            <a:off x="6463826" y="6023074"/>
            <a:ext cx="4885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Grafik</a:t>
            </a:r>
            <a:r>
              <a:rPr lang="en-US" sz="1400" dirty="0"/>
              <a:t> di-</a:t>
            </a:r>
            <a:r>
              <a:rPr lang="en-US" sz="1400" i="1" dirty="0"/>
              <a:t>generate</a:t>
            </a:r>
            <a:r>
              <a:rPr lang="en-US" sz="1400" dirty="0"/>
              <a:t> pada situs </a:t>
            </a:r>
            <a:r>
              <a:rPr lang="en-US" sz="1400" dirty="0">
                <a:hlinkClick r:id="rId3"/>
              </a:rPr>
              <a:t>http://fooplot.com/</a:t>
            </a:r>
            <a:r>
              <a:rPr lang="en-US" sz="1400" dirty="0"/>
              <a:t> </a:t>
            </a:r>
            <a:endParaRPr lang="id-ID" sz="1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4ADE8D-B746-4D6C-AE0C-93289EB9B04C}"/>
              </a:ext>
            </a:extLst>
          </p:cNvPr>
          <p:cNvGrpSpPr/>
          <p:nvPr/>
        </p:nvGrpSpPr>
        <p:grpSpPr>
          <a:xfrm>
            <a:off x="7013813" y="1147754"/>
            <a:ext cx="3707025" cy="2281246"/>
            <a:chOff x="7013813" y="1147754"/>
            <a:chExt cx="3707025" cy="22812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E5BBE5-B0CB-4AD9-80E1-6CD9A5B44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3813" y="1147754"/>
              <a:ext cx="3707025" cy="228124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0119C23-EB86-4890-9E5F-38A2FDC83A5E}"/>
                    </a:ext>
                  </a:extLst>
                </p:cNvPr>
                <p:cNvSpPr txBox="1"/>
                <p:nvPr/>
              </p:nvSpPr>
              <p:spPr>
                <a:xfrm>
                  <a:off x="9419834" y="2964696"/>
                  <a:ext cx="112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0119C23-EB86-4890-9E5F-38A2FDC83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9834" y="2964696"/>
                  <a:ext cx="112473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F6471F-E3F5-4A4E-8DC3-862D53ADFABF}"/>
              </a:ext>
            </a:extLst>
          </p:cNvPr>
          <p:cNvGrpSpPr/>
          <p:nvPr/>
        </p:nvGrpSpPr>
        <p:grpSpPr>
          <a:xfrm>
            <a:off x="7013813" y="3608387"/>
            <a:ext cx="3707025" cy="2281246"/>
            <a:chOff x="7013813" y="3608387"/>
            <a:chExt cx="3707025" cy="228124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FD257F-0735-46DA-B836-09073B3E1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3813" y="3608387"/>
              <a:ext cx="3707025" cy="228124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5E1FD1E-7F09-47A4-8166-DD73F9581A60}"/>
                    </a:ext>
                  </a:extLst>
                </p:cNvPr>
                <p:cNvSpPr txBox="1"/>
                <p:nvPr/>
              </p:nvSpPr>
              <p:spPr>
                <a:xfrm>
                  <a:off x="9419833" y="5456327"/>
                  <a:ext cx="112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5E1FD1E-7F09-47A4-8166-DD73F9581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9833" y="5456327"/>
                  <a:ext cx="112473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4745121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8AA4-6CD7-43A6-815B-B26EDCFD7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4116"/>
          </a:xfrm>
        </p:spPr>
        <p:txBody>
          <a:bodyPr/>
          <a:lstStyle/>
          <a:p>
            <a:r>
              <a:rPr lang="en-US" dirty="0"/>
              <a:t>Kelas </a:t>
            </a:r>
            <a:r>
              <a:rPr lang="en-US" dirty="0" err="1"/>
              <a:t>Fungsi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E939D-EFB7-4EC1-97F9-47BA2F0A81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9242"/>
                <a:ext cx="6913727" cy="490772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/>
                  <a:t>Fungsi </a:t>
                </a:r>
                <a:r>
                  <a:rPr lang="en-US" sz="2400" dirty="0" err="1"/>
                  <a:t>pangkat</a:t>
                </a:r>
                <a:r>
                  <a:rPr lang="en-US" sz="2400" dirty="0"/>
                  <a:t>: </a:t>
                </a:r>
                <a:r>
                  <a:rPr lang="en-US" sz="2400" dirty="0" err="1"/>
                  <a:t>fungsi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berbentuk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dengan</a:t>
                </a:r>
                <a:r>
                  <a:rPr lang="en-US" sz="2400" dirty="0"/>
                  <a:t> </a:t>
                </a:r>
                <a:r>
                  <a:rPr lang="en-US" sz="2400" i="1" dirty="0"/>
                  <a:t>a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sebuah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konstanta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err="1"/>
                  <a:t>Fungsi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polinom</a:t>
                </a:r>
                <a:r>
                  <a:rPr lang="en-US" sz="2400" dirty="0"/>
                  <a:t>: </a:t>
                </a:r>
                <a:r>
                  <a:rPr lang="en-US" sz="2400" dirty="0" err="1"/>
                  <a:t>fungsi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berbentuk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d-ID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E939D-EFB7-4EC1-97F9-47BA2F0A81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9242"/>
                <a:ext cx="6913727" cy="4907721"/>
              </a:xfrm>
              <a:blipFill>
                <a:blip r:embed="rId2"/>
                <a:stretch>
                  <a:fillRect l="-1235" t="-9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712A1-83D8-44E0-B950-D6FB5D75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IBI KESATUAN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B5949-0EED-4A82-8E81-D848045F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484A-335B-4FED-8D5F-1D161DECD19E}" type="slidenum">
              <a:rPr lang="id-ID" smtClean="0"/>
              <a:t>14</a:t>
            </a:fld>
            <a:endParaRPr lang="id-ID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300C45-9497-4BF5-BED3-48939480B6C8}"/>
              </a:ext>
            </a:extLst>
          </p:cNvPr>
          <p:cNvGrpSpPr/>
          <p:nvPr/>
        </p:nvGrpSpPr>
        <p:grpSpPr>
          <a:xfrm>
            <a:off x="7644901" y="1269242"/>
            <a:ext cx="3708900" cy="2282400"/>
            <a:chOff x="2793714" y="2797790"/>
            <a:chExt cx="3708900" cy="2282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8C3D140-59D7-4858-94EC-E2210F44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714" y="2797790"/>
              <a:ext cx="3708900" cy="2282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1215BB8-8104-475D-9531-9DB4F93B88E2}"/>
                    </a:ext>
                  </a:extLst>
                </p:cNvPr>
                <p:cNvSpPr txBox="1"/>
                <p:nvPr/>
              </p:nvSpPr>
              <p:spPr>
                <a:xfrm>
                  <a:off x="5061598" y="4288529"/>
                  <a:ext cx="12377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1215BB8-8104-475D-9531-9DB4F93B8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1598" y="4288529"/>
                  <a:ext cx="123771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3BE1A38-0A27-4629-9F71-8E919DD4985B}"/>
              </a:ext>
            </a:extLst>
          </p:cNvPr>
          <p:cNvSpPr txBox="1"/>
          <p:nvPr/>
        </p:nvSpPr>
        <p:spPr>
          <a:xfrm>
            <a:off x="6463826" y="6023074"/>
            <a:ext cx="4885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Grafik</a:t>
            </a:r>
            <a:r>
              <a:rPr lang="en-US" sz="1400" dirty="0"/>
              <a:t> di-</a:t>
            </a:r>
            <a:r>
              <a:rPr lang="en-US" sz="1400" i="1" dirty="0"/>
              <a:t>generate</a:t>
            </a:r>
            <a:r>
              <a:rPr lang="en-US" sz="1400" dirty="0"/>
              <a:t> pada situs </a:t>
            </a:r>
            <a:r>
              <a:rPr lang="en-US" sz="1400" dirty="0">
                <a:hlinkClick r:id="rId5"/>
              </a:rPr>
              <a:t>http://fooplot.com/</a:t>
            </a:r>
            <a:r>
              <a:rPr lang="en-US" sz="1400" dirty="0"/>
              <a:t> </a:t>
            </a:r>
            <a:endParaRPr lang="id-ID" sz="1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B431F-BB27-4D04-AD82-A15D65244A14}"/>
              </a:ext>
            </a:extLst>
          </p:cNvPr>
          <p:cNvGrpSpPr/>
          <p:nvPr/>
        </p:nvGrpSpPr>
        <p:grpSpPr>
          <a:xfrm>
            <a:off x="1594987" y="3971507"/>
            <a:ext cx="3708900" cy="2282400"/>
            <a:chOff x="1405008" y="3646158"/>
            <a:chExt cx="3708900" cy="22824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E43DC46-5192-4CCA-BEDC-E5805336F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5008" y="3646158"/>
              <a:ext cx="3708900" cy="2282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CCED4D3-91FF-4C03-AD36-366B1F1E9DE5}"/>
                    </a:ext>
                  </a:extLst>
                </p:cNvPr>
                <p:cNvSpPr txBox="1"/>
                <p:nvPr/>
              </p:nvSpPr>
              <p:spPr>
                <a:xfrm>
                  <a:off x="3623052" y="5450258"/>
                  <a:ext cx="13440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CCED4D3-91FF-4C03-AD36-366B1F1E9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3052" y="5450258"/>
                  <a:ext cx="134402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882" t="-2174" r="-3620" b="-326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24FF67-D20D-41F1-88E4-FC0A67F50189}"/>
              </a:ext>
            </a:extLst>
          </p:cNvPr>
          <p:cNvGrpSpPr/>
          <p:nvPr/>
        </p:nvGrpSpPr>
        <p:grpSpPr>
          <a:xfrm>
            <a:off x="6866978" y="3693192"/>
            <a:ext cx="4482747" cy="2282400"/>
            <a:chOff x="5689979" y="3646158"/>
            <a:chExt cx="4482747" cy="22824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2CB64A2-0902-489F-AF59-975398C59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3826" y="3646158"/>
              <a:ext cx="3708900" cy="2282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5B0A708-CF7B-4C88-96EC-0A00B4BCE1D3}"/>
                    </a:ext>
                  </a:extLst>
                </p:cNvPr>
                <p:cNvSpPr txBox="1"/>
                <p:nvPr/>
              </p:nvSpPr>
              <p:spPr>
                <a:xfrm>
                  <a:off x="5689979" y="4648858"/>
                  <a:ext cx="22927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5B0A708-CF7B-4C88-96EC-0A00B4BCE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979" y="4648858"/>
                  <a:ext cx="229274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183" t="-4348" r="-1857" b="-326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6309648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E12BA-906C-40C4-A096-FB8DB250B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967"/>
            <a:ext cx="10515600" cy="56719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Latihan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, </a:t>
            </a:r>
            <a:r>
              <a:rPr lang="en-US" dirty="0" err="1"/>
              <a:t>tentukan</a:t>
            </a:r>
            <a:r>
              <a:rPr lang="en-US" dirty="0"/>
              <a:t>:</a:t>
            </a:r>
          </a:p>
          <a:p>
            <a:pPr marL="355600" lvl="1" indent="-3556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2800" dirty="0"/>
              <a:t>Domain dan </a:t>
            </a:r>
            <a:r>
              <a:rPr lang="en-US" sz="2800" i="1" dirty="0"/>
              <a:t>range</a:t>
            </a:r>
          </a:p>
          <a:p>
            <a:pPr marL="355600" lvl="1" indent="-3556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2800" dirty="0" err="1"/>
              <a:t>Apakah</a:t>
            </a:r>
            <a:r>
              <a:rPr lang="en-US" sz="2800" dirty="0"/>
              <a:t> </a:t>
            </a:r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1.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2.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3.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73583-E3C8-4A5E-B067-FDDE2318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IBI KESATUAN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CCC48-A0D3-4D83-8295-3B258000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484A-335B-4FED-8D5F-1D161DECD19E}" type="slidenum">
              <a:rPr lang="id-ID" smtClean="0"/>
              <a:t>15</a:t>
            </a:fld>
            <a:endParaRPr lang="id-ID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3BAD69-01A0-41C3-9BB8-1B305C3D0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26749"/>
              </p:ext>
            </p:extLst>
          </p:nvPr>
        </p:nvGraphicFramePr>
        <p:xfrm>
          <a:off x="1404203" y="2638584"/>
          <a:ext cx="8128000" cy="914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914146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86193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9348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094513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0861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899769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47256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57950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i="1" dirty="0"/>
                        <a:t>x</a:t>
                      </a:r>
                      <a:endParaRPr lang="id-ID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-3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-2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55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/>
                        <a:t>y</a:t>
                      </a:r>
                      <a:endParaRPr lang="id-ID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371509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C1BE0939-C855-4546-9694-6F70910F2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176905"/>
              </p:ext>
            </p:extLst>
          </p:nvPr>
        </p:nvGraphicFramePr>
        <p:xfrm>
          <a:off x="1404203" y="3732371"/>
          <a:ext cx="8128000" cy="914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914146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86193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9348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094513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0861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899769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47256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57950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i="1" dirty="0"/>
                        <a:t>x</a:t>
                      </a:r>
                      <a:endParaRPr lang="id-ID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55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/>
                        <a:t>y</a:t>
                      </a:r>
                      <a:endParaRPr lang="id-ID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-3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-2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371509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A086D4E7-C920-44B7-B992-B35B4B290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4934"/>
              </p:ext>
            </p:extLst>
          </p:nvPr>
        </p:nvGraphicFramePr>
        <p:xfrm>
          <a:off x="1404203" y="4795162"/>
          <a:ext cx="8128000" cy="914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914146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86193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9348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094513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0861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899769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47256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57950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i="1" dirty="0"/>
                        <a:t>x</a:t>
                      </a:r>
                      <a:endParaRPr lang="id-ID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55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/>
                        <a:t>y</a:t>
                      </a:r>
                      <a:endParaRPr lang="id-ID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371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946664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2378-19CA-40D7-A4C0-DF52E7AE2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18902"/>
            <a:ext cx="10515600" cy="4766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/>
              <a:t>Recap</a:t>
            </a:r>
          </a:p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r>
              <a:rPr lang="en-US" dirty="0"/>
              <a:t>Kelas </a:t>
            </a:r>
            <a:r>
              <a:rPr lang="en-US" dirty="0" err="1"/>
              <a:t>fungsi</a:t>
            </a:r>
            <a:endParaRPr lang="en-US" dirty="0"/>
          </a:p>
          <a:p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Next: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rekursif</a:t>
            </a:r>
            <a:r>
              <a:rPr lang="en-US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8C9D7-5EAE-48DB-A769-199DCCBF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IBI KESATUAN 2020</a:t>
            </a:r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F0BCF5-3F46-4DF8-8520-6EB5146183DE}"/>
              </a:ext>
            </a:extLst>
          </p:cNvPr>
          <p:cNvSpPr/>
          <p:nvPr/>
        </p:nvSpPr>
        <p:spPr>
          <a:xfrm>
            <a:off x="10751949" y="5894685"/>
            <a:ext cx="1203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>
                <a:latin typeface="Arial" panose="020B0604020202020204" pitchFamily="34" charset="0"/>
                <a:ea typeface="Hiragino Kaku Gothic Pro"/>
              </a:rPr>
              <a:t>つづく</a:t>
            </a:r>
            <a:endParaRPr lang="ja-JP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10614-82A1-419C-A749-A855D1FC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B422-1B43-4FB2-87E7-1E4AED41CBD5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420842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682A-1D95-4468-BA95-0544D931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Asah</a:t>
            </a:r>
            <a:r>
              <a:rPr lang="en-US" dirty="0"/>
              <a:t> </a:t>
            </a:r>
            <a:r>
              <a:rPr lang="en-US" dirty="0" err="1"/>
              <a:t>Otak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5998B-53C7-4DA4-BED2-42CDE4DA9C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Tuliskan </a:t>
                </a:r>
                <a:r>
                  <a:rPr lang="en-US" dirty="0" err="1"/>
                  <a:t>pasangan</a:t>
                </a:r>
                <a:r>
                  <a:rPr lang="en-US" dirty="0"/>
                  <a:t> </a:t>
                </a:r>
                <a:r>
                  <a:rPr lang="en-US" dirty="0" err="1"/>
                  <a:t>berurut</a:t>
                </a:r>
                <a:r>
                  <a:rPr lang="en-US" dirty="0"/>
                  <a:t> pada </a:t>
                </a:r>
                <a:r>
                  <a:rPr lang="en-US" dirty="0" err="1"/>
                  <a:t>relasi</a:t>
                </a:r>
                <a:r>
                  <a:rPr lang="en-US" dirty="0"/>
                  <a:t> R </a:t>
                </a:r>
                <a:r>
                  <a:rPr lang="en-US" dirty="0" err="1"/>
                  <a:t>dari</a:t>
                </a:r>
                <a:r>
                  <a:rPr lang="en-US" dirty="0"/>
                  <a:t> A = {0, 1, 2, 3, 4}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B = {0, 1, 2, 3} yang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hal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:r>
                  <a:rPr lang="en-US" dirty="0" err="1"/>
                  <a:t>pasangan</a:t>
                </a:r>
                <a:r>
                  <a:rPr lang="en-US" dirty="0"/>
                  <a:t> </a:t>
                </a:r>
                <a:r>
                  <a:rPr lang="en-US" dirty="0" err="1"/>
                  <a:t>berurut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ID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jika</a:t>
                </a:r>
                <a:r>
                  <a:rPr lang="en-ID" dirty="0"/>
                  <a:t> dan </a:t>
                </a:r>
                <a:r>
                  <a:rPr lang="en-ID" dirty="0" err="1"/>
                  <a:t>hanya</a:t>
                </a:r>
                <a:r>
                  <a:rPr lang="en-ID" dirty="0"/>
                  <a:t> </a:t>
                </a:r>
                <a:r>
                  <a:rPr lang="en-ID" dirty="0" err="1"/>
                  <a:t>jika</a:t>
                </a:r>
                <a:r>
                  <a:rPr lang="en-ID" dirty="0"/>
                  <a:t> a&gt;b.</a:t>
                </a:r>
              </a:p>
              <a:p>
                <a:r>
                  <a:rPr lang="en-ID" dirty="0" err="1"/>
                  <a:t>Tuliskan</a:t>
                </a:r>
                <a:r>
                  <a:rPr lang="en-ID" dirty="0"/>
                  <a:t> </a:t>
                </a:r>
                <a:r>
                  <a:rPr lang="en-ID" dirty="0" err="1"/>
                  <a:t>anggota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</a:t>
                </a:r>
                <a:r>
                  <a:rPr lang="en-ID" dirty="0" err="1"/>
                  <a:t>relasi</a:t>
                </a:r>
                <a:r>
                  <a:rPr lang="en-ID" dirty="0"/>
                  <a:t> R pada {1, 2, 3, 4} yang </a:t>
                </a:r>
                <a:r>
                  <a:rPr lang="en-ID" dirty="0" err="1"/>
                  <a:t>didefinisikan</a:t>
                </a:r>
                <a:r>
                  <a:rPr lang="en-ID" dirty="0"/>
                  <a:t> oleh (x, y) </a:t>
                </a:r>
                <a14:m>
                  <m:oMath xmlns:m="http://schemas.openxmlformats.org/officeDocument/2006/math">
                    <m:r>
                      <a:rPr lang="en-ID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ID" dirty="0"/>
                  <a:t> jika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D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i="0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D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ID" dirty="0"/>
              </a:p>
              <a:p>
                <a:r>
                  <a:rPr lang="en-ID" dirty="0" err="1"/>
                  <a:t>Tentukan</a:t>
                </a:r>
                <a:r>
                  <a:rPr lang="en-ID" dirty="0"/>
                  <a:t> </a:t>
                </a:r>
                <a:r>
                  <a:rPr lang="en-ID" dirty="0" err="1"/>
                  <a:t>apakah</a:t>
                </a:r>
                <a:r>
                  <a:rPr lang="en-ID" dirty="0"/>
                  <a:t> </a:t>
                </a:r>
                <a:r>
                  <a:rPr lang="en-ID" dirty="0" err="1"/>
                  <a:t>setiap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berikut</a:t>
                </a:r>
                <a:r>
                  <a:rPr lang="en-ID" dirty="0"/>
                  <a:t> </a:t>
                </a:r>
                <a:r>
                  <a:rPr lang="en-ID" dirty="0" err="1"/>
                  <a:t>satu-ke-satu</a:t>
                </a:r>
                <a:r>
                  <a:rPr lang="en-ID" dirty="0"/>
                  <a:t>:</a:t>
                </a:r>
              </a:p>
              <a:p>
                <a:pPr lvl="1"/>
                <a:r>
                  <a:rPr lang="en-ID" dirty="0" err="1"/>
                  <a:t>Setiap</a:t>
                </a:r>
                <a:r>
                  <a:rPr lang="en-ID" dirty="0"/>
                  <a:t> orang di </a:t>
                </a:r>
                <a:r>
                  <a:rPr lang="en-ID" dirty="0" err="1"/>
                  <a:t>bumi</a:t>
                </a:r>
                <a:r>
                  <a:rPr lang="en-ID" dirty="0"/>
                  <a:t> </a:t>
                </a:r>
                <a:r>
                  <a:rPr lang="en-ID" dirty="0" err="1"/>
                  <a:t>memetakan</a:t>
                </a:r>
                <a:r>
                  <a:rPr lang="en-ID" dirty="0"/>
                  <a:t> </a:t>
                </a:r>
                <a:r>
                  <a:rPr lang="en-ID" dirty="0" err="1"/>
                  <a:t>jumlah</a:t>
                </a:r>
                <a:r>
                  <a:rPr lang="en-ID" dirty="0"/>
                  <a:t> </a:t>
                </a:r>
                <a:r>
                  <a:rPr lang="en-ID" dirty="0" err="1"/>
                  <a:t>usianya</a:t>
                </a:r>
                <a:endParaRPr lang="en-ID" dirty="0"/>
              </a:p>
              <a:p>
                <a:pPr lvl="1"/>
                <a:r>
                  <a:rPr lang="en-ID" dirty="0" err="1"/>
                  <a:t>Setiap</a:t>
                </a:r>
                <a:r>
                  <a:rPr lang="en-ID" dirty="0"/>
                  <a:t> negara di dunia </a:t>
                </a:r>
                <a:r>
                  <a:rPr lang="en-ID" dirty="0" err="1"/>
                  <a:t>memetakan</a:t>
                </a:r>
                <a:r>
                  <a:rPr lang="en-ID" dirty="0"/>
                  <a:t> </a:t>
                </a:r>
                <a:r>
                  <a:rPr lang="en-ID" dirty="0" err="1"/>
                  <a:t>letak</a:t>
                </a:r>
                <a:r>
                  <a:rPr lang="en-ID" dirty="0"/>
                  <a:t> garis </a:t>
                </a:r>
                <a:r>
                  <a:rPr lang="en-ID" dirty="0" err="1"/>
                  <a:t>lintang</a:t>
                </a:r>
                <a:r>
                  <a:rPr lang="en-ID" dirty="0"/>
                  <a:t> dan garis </a:t>
                </a:r>
                <a:r>
                  <a:rPr lang="en-ID" dirty="0" err="1"/>
                  <a:t>bujur</a:t>
                </a:r>
                <a:r>
                  <a:rPr lang="en-ID" dirty="0"/>
                  <a:t> </a:t>
                </a:r>
                <a:r>
                  <a:rPr lang="en-ID" dirty="0" err="1"/>
                  <a:t>ibukotanya</a:t>
                </a:r>
                <a:endParaRPr lang="en-ID" dirty="0"/>
              </a:p>
              <a:p>
                <a:pPr lvl="1"/>
                <a:r>
                  <a:rPr lang="en-ID" dirty="0" err="1"/>
                  <a:t>Setiap</a:t>
                </a:r>
                <a:r>
                  <a:rPr lang="en-ID" dirty="0"/>
                  <a:t> </a:t>
                </a:r>
                <a:r>
                  <a:rPr lang="en-ID" dirty="0" err="1"/>
                  <a:t>buku</a:t>
                </a:r>
                <a:r>
                  <a:rPr lang="en-ID" dirty="0"/>
                  <a:t> yang </a:t>
                </a:r>
                <a:r>
                  <a:rPr lang="en-ID" dirty="0" err="1"/>
                  <a:t>ditulis</a:t>
                </a:r>
                <a:r>
                  <a:rPr lang="en-ID" dirty="0"/>
                  <a:t> oleh </a:t>
                </a:r>
                <a:r>
                  <a:rPr lang="en-ID" dirty="0" err="1"/>
                  <a:t>pengarang</a:t>
                </a:r>
                <a:r>
                  <a:rPr lang="en-ID" dirty="0"/>
                  <a:t> </a:t>
                </a:r>
                <a:r>
                  <a:rPr lang="en-ID" dirty="0" err="1"/>
                  <a:t>memetakan</a:t>
                </a:r>
                <a:r>
                  <a:rPr lang="en-ID" dirty="0"/>
                  <a:t> </a:t>
                </a:r>
                <a:r>
                  <a:rPr lang="en-ID" dirty="0" err="1"/>
                  <a:t>nama</a:t>
                </a:r>
                <a:r>
                  <a:rPr lang="en-ID" dirty="0"/>
                  <a:t> </a:t>
                </a:r>
                <a:r>
                  <a:rPr lang="en-ID" dirty="0" err="1"/>
                  <a:t>pengarangnya</a:t>
                </a:r>
                <a:endParaRPr lang="en-ID" dirty="0"/>
              </a:p>
              <a:p>
                <a:pPr lvl="1"/>
                <a:r>
                  <a:rPr lang="en-ID" dirty="0" err="1"/>
                  <a:t>Setiap</a:t>
                </a:r>
                <a:r>
                  <a:rPr lang="en-ID" dirty="0"/>
                  <a:t> negara yang </a:t>
                </a:r>
                <a:r>
                  <a:rPr lang="en-ID" dirty="0" err="1"/>
                  <a:t>memiliki</a:t>
                </a:r>
                <a:r>
                  <a:rPr lang="en-ID" dirty="0"/>
                  <a:t> </a:t>
                </a:r>
                <a:r>
                  <a:rPr lang="en-ID" dirty="0" err="1"/>
                  <a:t>presiden</a:t>
                </a:r>
                <a:r>
                  <a:rPr lang="en-ID" dirty="0"/>
                  <a:t> </a:t>
                </a:r>
                <a:r>
                  <a:rPr lang="en-ID" dirty="0" err="1"/>
                  <a:t>memetakan</a:t>
                </a:r>
                <a:r>
                  <a:rPr lang="en-ID" dirty="0"/>
                  <a:t> </a:t>
                </a:r>
                <a:r>
                  <a:rPr lang="en-ID" dirty="0" err="1"/>
                  <a:t>nama</a:t>
                </a:r>
                <a:r>
                  <a:rPr lang="en-ID" dirty="0"/>
                  <a:t> </a:t>
                </a:r>
                <a:r>
                  <a:rPr lang="en-ID" dirty="0" err="1"/>
                  <a:t>presidennya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5998B-53C7-4DA4-BED2-42CDE4DA9C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2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428E7-0DF5-41CB-A922-CB3427FB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IBI KESATUAN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7880C-68C2-4B2C-8261-99B446D8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484A-335B-4FED-8D5F-1D161DECD19E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376925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91BB-76F7-4770-B297-8C4F1893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35"/>
          </a:xfrm>
        </p:spPr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?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50E39-E16D-4DC5-B9BF-791DFFE16E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0060"/>
                <a:ext cx="10515600" cy="5016903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dirty="0"/>
                  <a:t>Relasi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syarat</a:t>
                </a:r>
                <a:r>
                  <a:rPr lang="en-US" dirty="0"/>
                  <a:t> </a:t>
                </a:r>
                <a:r>
                  <a:rPr lang="en-US" dirty="0" err="1"/>
                  <a:t>khusus</a:t>
                </a:r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dirty="0" err="1"/>
                  <a:t>Misalkan</a:t>
                </a:r>
                <a:r>
                  <a:rPr lang="en-US" dirty="0"/>
                  <a:t> </a:t>
                </a:r>
                <a:r>
                  <a:rPr lang="en-US" i="1" dirty="0"/>
                  <a:t>A</a:t>
                </a:r>
                <a:r>
                  <a:rPr lang="en-US" dirty="0"/>
                  <a:t> dan </a:t>
                </a:r>
                <a:r>
                  <a:rPr lang="en-US" i="1" dirty="0"/>
                  <a:t>B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himpunan</a:t>
                </a:r>
                <a:r>
                  <a:rPr lang="en-US" dirty="0"/>
                  <a:t>. </a:t>
                </a:r>
                <a:r>
                  <a:rPr lang="en-US" dirty="0" err="1"/>
                  <a:t>Relasi</a:t>
                </a:r>
                <a:r>
                  <a:rPr lang="en-US" dirty="0"/>
                  <a:t> biner </a:t>
                </a:r>
                <a:r>
                  <a:rPr lang="en-US" i="1" dirty="0"/>
                  <a:t>f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i="1" dirty="0"/>
                  <a:t>A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i="1" dirty="0"/>
                  <a:t>B</a:t>
                </a:r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en-US" dirty="0" err="1"/>
                  <a:t>elemen</a:t>
                </a:r>
                <a:r>
                  <a:rPr lang="en-US" dirty="0"/>
                  <a:t> di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i="1" dirty="0"/>
                  <a:t>A </a:t>
                </a:r>
                <a:r>
                  <a:rPr lang="en-US" dirty="0" err="1"/>
                  <a:t>dihubungkan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u="sng" dirty="0" err="1"/>
                  <a:t>tepat</a:t>
                </a:r>
                <a:r>
                  <a:rPr lang="en-US" u="sng" dirty="0"/>
                  <a:t> </a:t>
                </a:r>
                <a:r>
                  <a:rPr lang="en-US" u="sng" dirty="0" err="1"/>
                  <a:t>satu</a:t>
                </a:r>
                <a:r>
                  <a:rPr lang="en-US" u="sng" dirty="0"/>
                  <a:t> </a:t>
                </a:r>
                <a:r>
                  <a:rPr lang="en-US" u="sng" dirty="0" err="1"/>
                  <a:t>elemen</a:t>
                </a:r>
                <a:r>
                  <a:rPr lang="en-US" dirty="0"/>
                  <a:t> di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i="1" dirty="0"/>
                  <a:t>B</a:t>
                </a:r>
                <a:r>
                  <a:rPr lang="en-US" dirty="0"/>
                  <a:t>.</a:t>
                </a:r>
              </a:p>
              <a:p>
                <a:pPr marL="27305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dirty="0"/>
                  <a:t>==&gt; Jika (</a:t>
                </a:r>
                <a:r>
                  <a:rPr lang="en-US" sz="2800" i="1" dirty="0"/>
                  <a:t>a</a:t>
                </a:r>
                <a:r>
                  <a:rPr lang="en-US" sz="2800" dirty="0"/>
                  <a:t>, </a:t>
                </a:r>
                <a:r>
                  <a:rPr lang="en-US" sz="2800" i="1" dirty="0"/>
                  <a:t>b</a:t>
                </a:r>
                <a:r>
                  <a:rPr lang="en-US" sz="2800" dirty="0"/>
                  <a:t>)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i="1" dirty="0"/>
                  <a:t>f</a:t>
                </a:r>
                <a:r>
                  <a:rPr lang="en-US" sz="2800" dirty="0"/>
                  <a:t> dan (</a:t>
                </a:r>
                <a:r>
                  <a:rPr lang="en-US" sz="2800" i="1" dirty="0"/>
                  <a:t>a</a:t>
                </a:r>
                <a:r>
                  <a:rPr lang="en-US" sz="2800" dirty="0"/>
                  <a:t>, </a:t>
                </a:r>
                <a:r>
                  <a:rPr lang="en-US" sz="2800" i="1" dirty="0"/>
                  <a:t>c</a:t>
                </a:r>
                <a:r>
                  <a:rPr lang="en-US" sz="2800" dirty="0"/>
                  <a:t>)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i="1" dirty="0"/>
                  <a:t>f,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maka</a:t>
                </a:r>
                <a:r>
                  <a:rPr lang="en-US" sz="2800" dirty="0"/>
                  <a:t> </a:t>
                </a:r>
                <a:r>
                  <a:rPr lang="en-US" sz="2800" i="1" dirty="0"/>
                  <a:t>b</a:t>
                </a:r>
                <a:r>
                  <a:rPr lang="en-US" sz="2800" dirty="0"/>
                  <a:t> = </a:t>
                </a:r>
                <a:r>
                  <a:rPr lang="en-US" sz="2800" i="1" dirty="0"/>
                  <a:t>c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dirty="0"/>
                  <a:t>Notasi: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br>
                  <a:rPr lang="en-US" dirty="0"/>
                </a:br>
                <a:r>
                  <a:rPr lang="en-US" dirty="0" err="1"/>
                  <a:t>dibaca</a:t>
                </a:r>
                <a:r>
                  <a:rPr lang="en-US" dirty="0"/>
                  <a:t>: “</a:t>
                </a:r>
                <a:r>
                  <a:rPr lang="en-US" i="1" dirty="0"/>
                  <a:t>f</a:t>
                </a:r>
                <a:r>
                  <a:rPr lang="en-US" dirty="0"/>
                  <a:t> </a:t>
                </a:r>
                <a:r>
                  <a:rPr lang="en-US" dirty="0" err="1"/>
                  <a:t>memetakan</a:t>
                </a:r>
                <a:r>
                  <a:rPr lang="en-US" dirty="0"/>
                  <a:t> </a:t>
                </a:r>
                <a:r>
                  <a:rPr lang="en-US" i="1" dirty="0"/>
                  <a:t>A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i="1" dirty="0"/>
                  <a:t>B</a:t>
                </a:r>
                <a:r>
                  <a:rPr lang="en-US" dirty="0"/>
                  <a:t>”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dirty="0"/>
                  <a:t>Nama lain: </a:t>
                </a:r>
                <a:r>
                  <a:rPr lang="en-US" dirty="0" err="1"/>
                  <a:t>pemetaan</a:t>
                </a:r>
                <a:r>
                  <a:rPr lang="en-US" dirty="0"/>
                  <a:t>/</a:t>
                </a:r>
                <a:r>
                  <a:rPr lang="en-US" dirty="0" err="1"/>
                  <a:t>transformasi</a:t>
                </a:r>
                <a:endParaRPr lang="id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50E39-E16D-4DC5-B9BF-791DFFE16E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0060"/>
                <a:ext cx="10515600" cy="5016903"/>
              </a:xfrm>
              <a:blipFill>
                <a:blip r:embed="rId2"/>
                <a:stretch>
                  <a:fillRect l="-1043" t="-10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84F08-189F-446A-A5E6-D7414717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IBI KESATUAN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D0E1C-C01E-427B-923A-F9DB44A1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484A-335B-4FED-8D5F-1D161DECD19E}" type="slidenum">
              <a:rPr lang="id-ID" smtClean="0"/>
              <a:t>2</a:t>
            </a:fld>
            <a:endParaRPr lang="id-ID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6505DB-234C-4C09-ADCC-6E004348B400}"/>
              </a:ext>
            </a:extLst>
          </p:cNvPr>
          <p:cNvGrpSpPr/>
          <p:nvPr/>
        </p:nvGrpSpPr>
        <p:grpSpPr>
          <a:xfrm>
            <a:off x="6768152" y="3668511"/>
            <a:ext cx="4585648" cy="2576015"/>
            <a:chOff x="6455391" y="3429000"/>
            <a:chExt cx="4585648" cy="25760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D66DC14-0C21-4AD6-8FFD-83160BDF3BEF}"/>
                </a:ext>
              </a:extLst>
            </p:cNvPr>
            <p:cNvSpPr/>
            <p:nvPr/>
          </p:nvSpPr>
          <p:spPr>
            <a:xfrm>
              <a:off x="6455391" y="3429000"/>
              <a:ext cx="4585648" cy="257601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922EDFC-FF4C-4384-92E3-71924F092403}"/>
                </a:ext>
              </a:extLst>
            </p:cNvPr>
            <p:cNvSpPr/>
            <p:nvPr/>
          </p:nvSpPr>
          <p:spPr>
            <a:xfrm>
              <a:off x="6690246" y="3668511"/>
              <a:ext cx="4214316" cy="20608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id-ID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936DAF8-14CA-4341-885C-FD3CD4BA86F7}"/>
                </a:ext>
              </a:extLst>
            </p:cNvPr>
            <p:cNvSpPr/>
            <p:nvPr/>
          </p:nvSpPr>
          <p:spPr>
            <a:xfrm>
              <a:off x="6799429" y="4031884"/>
              <a:ext cx="2890482" cy="133406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/>
                <a:t>Relasi</a:t>
              </a:r>
              <a:endParaRPr lang="id-ID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6FE2F49-9213-4EAE-806A-770EEDECF004}"/>
                </a:ext>
              </a:extLst>
            </p:cNvPr>
            <p:cNvSpPr/>
            <p:nvPr/>
          </p:nvSpPr>
          <p:spPr>
            <a:xfrm>
              <a:off x="6933063" y="4262189"/>
              <a:ext cx="1514902" cy="8734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Fungsi</a:t>
              </a:r>
              <a:endParaRPr lang="id-ID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DEDC21-9A76-4A3E-B9BA-CF59AF5DEC62}"/>
                </a:ext>
              </a:extLst>
            </p:cNvPr>
            <p:cNvSpPr txBox="1"/>
            <p:nvPr/>
          </p:nvSpPr>
          <p:spPr>
            <a:xfrm>
              <a:off x="6553768" y="4347835"/>
              <a:ext cx="418360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dirty="0" err="1">
                  <a:solidFill>
                    <a:schemeClr val="bg1"/>
                  </a:solidFill>
                </a:rPr>
                <a:t>Perkalian</a:t>
              </a:r>
              <a:endParaRPr lang="en-US" dirty="0">
                <a:solidFill>
                  <a:schemeClr val="bg1"/>
                </a:solidFill>
              </a:endParaRPr>
            </a:p>
            <a:p>
              <a:pPr algn="r"/>
              <a:r>
                <a:rPr lang="en-US" dirty="0" err="1">
                  <a:solidFill>
                    <a:schemeClr val="bg1"/>
                  </a:solidFill>
                </a:rPr>
                <a:t>Kartesian</a:t>
              </a:r>
              <a:endParaRPr lang="id-ID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46579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B03A-261B-48AC-BA83-4FC121BA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 </a:t>
            </a:r>
            <a:r>
              <a:rPr lang="en-US" dirty="0" err="1"/>
              <a:t>ke</a:t>
            </a:r>
            <a:r>
              <a:rPr lang="en-US" dirty="0"/>
              <a:t> B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D60A8-C6B9-4BC5-835E-94D971B76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004"/>
            <a:ext cx="10515600" cy="4975959"/>
          </a:xfrm>
        </p:spPr>
        <p:txBody>
          <a:bodyPr>
            <a:normAutofit/>
          </a:bodyPr>
          <a:lstStyle/>
          <a:p>
            <a:r>
              <a:rPr lang="en-US" sz="2400" dirty="0" err="1"/>
              <a:t>Ditulis</a:t>
            </a:r>
            <a:r>
              <a:rPr lang="en-US" sz="2400" dirty="0"/>
              <a:t>: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) = </a:t>
            </a:r>
            <a:r>
              <a:rPr lang="en-US" sz="2400" i="1" dirty="0"/>
              <a:t>b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 = </a:t>
            </a:r>
            <a:r>
              <a:rPr lang="en-US" sz="2400" dirty="0" err="1"/>
              <a:t>daerah</a:t>
            </a:r>
            <a:r>
              <a:rPr lang="en-US" sz="2400" dirty="0"/>
              <a:t> </a:t>
            </a:r>
            <a:r>
              <a:rPr lang="en-US" sz="2400" dirty="0" err="1"/>
              <a:t>asal</a:t>
            </a:r>
            <a:r>
              <a:rPr lang="en-US" sz="2400" dirty="0"/>
              <a:t> (“domain”)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i="1" dirty="0"/>
              <a:t>f</a:t>
            </a:r>
          </a:p>
          <a:p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dirty="0" err="1"/>
              <a:t>daerah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(“</a:t>
            </a:r>
            <a:r>
              <a:rPr lang="en-US" sz="2400" dirty="0" err="1"/>
              <a:t>kodomain</a:t>
            </a:r>
            <a:r>
              <a:rPr lang="en-US" sz="2400" dirty="0"/>
              <a:t>”)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i="1" dirty="0"/>
              <a:t>f</a:t>
            </a:r>
          </a:p>
          <a:p>
            <a:r>
              <a:rPr lang="en-US" sz="2400" i="1" dirty="0"/>
              <a:t>b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bayangan</a:t>
            </a:r>
            <a:r>
              <a:rPr lang="en-US" sz="2400" dirty="0"/>
              <a:t> (</a:t>
            </a:r>
            <a:r>
              <a:rPr lang="en-US" sz="2400" i="1" dirty="0"/>
              <a:t>image</a:t>
            </a:r>
            <a:r>
              <a:rPr lang="en-US" sz="2400" dirty="0"/>
              <a:t>)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</a:p>
          <a:p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pra-bayangan</a:t>
            </a:r>
            <a:r>
              <a:rPr lang="en-US" sz="2400" dirty="0"/>
              <a:t> (</a:t>
            </a:r>
            <a:r>
              <a:rPr lang="en-US" sz="2400" i="1" dirty="0"/>
              <a:t>pre-image</a:t>
            </a:r>
            <a:r>
              <a:rPr lang="en-US" sz="2400" dirty="0"/>
              <a:t>)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</a:p>
          <a:p>
            <a:r>
              <a:rPr lang="en-US" sz="2400" dirty="0" err="1"/>
              <a:t>Himpunan</a:t>
            </a:r>
            <a:r>
              <a:rPr lang="en-US" sz="2400" dirty="0"/>
              <a:t> yang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pemetaan</a:t>
            </a:r>
            <a:r>
              <a:rPr lang="en-US" sz="2400" dirty="0"/>
              <a:t>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jelajah</a:t>
            </a:r>
            <a:r>
              <a:rPr lang="en-US" sz="2400" dirty="0"/>
              <a:t> (</a:t>
            </a:r>
            <a:r>
              <a:rPr lang="en-US" sz="2400" i="1" dirty="0"/>
              <a:t>range</a:t>
            </a:r>
            <a:r>
              <a:rPr lang="en-US" sz="2400" dirty="0"/>
              <a:t>)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i="1" dirty="0"/>
              <a:t>f</a:t>
            </a:r>
            <a:endParaRPr lang="id-ID" sz="2400" i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7D6407E-AC4F-4275-B37B-3BC9B683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IBI KESATUAN 2020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1B60575-055B-4663-B590-C1839C42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484A-335B-4FED-8D5F-1D161DECD19E}" type="slidenum">
              <a:rPr lang="id-ID" smtClean="0"/>
              <a:t>3</a:t>
            </a:fld>
            <a:endParaRPr lang="id-ID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BB39FF-055C-420B-BECD-21653ADE04BB}"/>
              </a:ext>
            </a:extLst>
          </p:cNvPr>
          <p:cNvGrpSpPr/>
          <p:nvPr/>
        </p:nvGrpSpPr>
        <p:grpSpPr>
          <a:xfrm>
            <a:off x="3234519" y="1217673"/>
            <a:ext cx="3554673" cy="1938665"/>
            <a:chOff x="3234519" y="1217673"/>
            <a:chExt cx="3554673" cy="1938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E66033-DFCA-4ACC-AEDE-860C18EC1A2A}"/>
                </a:ext>
              </a:extLst>
            </p:cNvPr>
            <p:cNvGrpSpPr/>
            <p:nvPr/>
          </p:nvGrpSpPr>
          <p:grpSpPr>
            <a:xfrm>
              <a:off x="3234519" y="1217673"/>
              <a:ext cx="3554673" cy="1938665"/>
              <a:chOff x="7246961" y="938276"/>
              <a:chExt cx="3554673" cy="193866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25A9B7A-2DA3-4FE5-B771-2C6995B1C26F}"/>
                  </a:ext>
                </a:extLst>
              </p:cNvPr>
              <p:cNvSpPr/>
              <p:nvPr/>
            </p:nvSpPr>
            <p:spPr>
              <a:xfrm>
                <a:off x="7246961" y="1252857"/>
                <a:ext cx="1501254" cy="1624084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i="1" dirty="0"/>
                  <a:t>a</a:t>
                </a:r>
                <a:endParaRPr lang="id-ID" sz="2400" i="1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AC4DDF9-AB37-4526-A2C0-8D6BDB1E860D}"/>
                  </a:ext>
                </a:extLst>
              </p:cNvPr>
              <p:cNvSpPr/>
              <p:nvPr/>
            </p:nvSpPr>
            <p:spPr>
              <a:xfrm>
                <a:off x="9300380" y="1252857"/>
                <a:ext cx="1501254" cy="1624084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i="1" dirty="0"/>
                  <a:t>b</a:t>
                </a:r>
                <a:endParaRPr lang="id-ID" sz="2400" i="1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1C82EE9C-38B0-4F3B-B11E-0D2AA56886E0}"/>
                  </a:ext>
                </a:extLst>
              </p:cNvPr>
              <p:cNvCxnSpPr/>
              <p:nvPr/>
            </p:nvCxnSpPr>
            <p:spPr>
              <a:xfrm>
                <a:off x="7997588" y="1818156"/>
                <a:ext cx="2053419" cy="0"/>
              </a:xfrm>
              <a:prstGeom prst="straightConnector1">
                <a:avLst/>
              </a:prstGeom>
              <a:ln w="38100">
                <a:headEnd type="oval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F93E54-9990-4701-9F91-3239FFFE12D7}"/>
                  </a:ext>
                </a:extLst>
              </p:cNvPr>
              <p:cNvSpPr txBox="1"/>
              <p:nvPr/>
            </p:nvSpPr>
            <p:spPr>
              <a:xfrm>
                <a:off x="7838730" y="93827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A</a:t>
                </a:r>
                <a:endParaRPr lang="id-ID" i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33772D-E350-46C4-B1FF-4C820443722F}"/>
                  </a:ext>
                </a:extLst>
              </p:cNvPr>
              <p:cNvSpPr txBox="1"/>
              <p:nvPr/>
            </p:nvSpPr>
            <p:spPr>
              <a:xfrm>
                <a:off x="9892149" y="941174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B</a:t>
                </a:r>
                <a:endParaRPr lang="id-ID" i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42D8E3-757B-43B1-958F-03DBD7292808}"/>
                  </a:ext>
                </a:extLst>
              </p:cNvPr>
              <p:cNvSpPr txBox="1"/>
              <p:nvPr/>
            </p:nvSpPr>
            <p:spPr>
              <a:xfrm>
                <a:off x="8896698" y="1405957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f</a:t>
                </a:r>
                <a:endParaRPr lang="id-ID" i="1" dirty="0"/>
              </a:p>
            </p:txBody>
          </p:sp>
        </p:grp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5FC2-4A3B-40A4-A205-74687D22C439}"/>
                </a:ext>
              </a:extLst>
            </p:cNvPr>
            <p:cNvSpPr/>
            <p:nvPr/>
          </p:nvSpPr>
          <p:spPr>
            <a:xfrm rot="19717633">
              <a:off x="4919389" y="2017155"/>
              <a:ext cx="139970" cy="12066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37412841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0F8C-0D87-4619-9043-1A561875B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6854"/>
            <a:ext cx="10515600" cy="5590109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273050" indent="-2730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= {1, 2, 3}, </a:t>
            </a:r>
            <a:r>
              <a:rPr lang="en-US" i="1" dirty="0"/>
              <a:t>B</a:t>
            </a:r>
            <a:r>
              <a:rPr lang="en-US" dirty="0"/>
              <a:t> = {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dirty="0"/>
              <a:t>},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= {(1, </a:t>
            </a:r>
            <a:r>
              <a:rPr lang="en-US" i="1" dirty="0"/>
              <a:t>u</a:t>
            </a:r>
            <a:r>
              <a:rPr lang="en-US" dirty="0"/>
              <a:t>), (2, </a:t>
            </a:r>
            <a:r>
              <a:rPr lang="en-US" i="1" dirty="0"/>
              <a:t>v</a:t>
            </a:r>
            <a:r>
              <a:rPr lang="en-US" dirty="0"/>
              <a:t>), (3, </a:t>
            </a:r>
            <a:r>
              <a:rPr lang="en-US" i="1" dirty="0"/>
              <a:t>w</a:t>
            </a:r>
            <a:r>
              <a:rPr lang="en-US" dirty="0"/>
              <a:t>)}</a:t>
            </a:r>
          </a:p>
          <a:p>
            <a:pPr marL="355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==&gt; </a:t>
            </a:r>
            <a:r>
              <a:rPr lang="en-US" u="sng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; </a:t>
            </a:r>
            <a:r>
              <a:rPr lang="en-US" i="1" dirty="0"/>
              <a:t>f</a:t>
            </a:r>
            <a:r>
              <a:rPr lang="en-US" dirty="0"/>
              <a:t>(1) =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(2) =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(3) = </a:t>
            </a:r>
            <a:r>
              <a:rPr lang="en-US" i="1" dirty="0"/>
              <a:t>w</a:t>
            </a:r>
          </a:p>
          <a:p>
            <a:pPr marL="900113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Daerah </a:t>
            </a:r>
            <a:r>
              <a:rPr lang="en-US" dirty="0" err="1"/>
              <a:t>asal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dirty="0" err="1"/>
              <a:t>jelajah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= {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dirty="0"/>
              <a:t>}</a:t>
            </a:r>
          </a:p>
          <a:p>
            <a:pPr marL="273050" indent="-273050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AutoNum type="arabicPeriod"/>
            </a:pP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= {1, 2, 3}, </a:t>
            </a:r>
            <a:r>
              <a:rPr lang="en-US" i="1" dirty="0"/>
              <a:t>B</a:t>
            </a:r>
            <a:r>
              <a:rPr lang="en-US" dirty="0"/>
              <a:t> = {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dirty="0"/>
              <a:t>},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= {(1, </a:t>
            </a:r>
            <a:r>
              <a:rPr lang="en-US" i="1" dirty="0"/>
              <a:t>u</a:t>
            </a:r>
            <a:r>
              <a:rPr lang="en-US" dirty="0"/>
              <a:t>), (2, </a:t>
            </a:r>
            <a:r>
              <a:rPr lang="en-US" i="1" dirty="0"/>
              <a:t>u</a:t>
            </a:r>
            <a:r>
              <a:rPr lang="en-US" dirty="0"/>
              <a:t>), (3, </a:t>
            </a:r>
            <a:r>
              <a:rPr lang="en-US" i="1" dirty="0"/>
              <a:t>v</a:t>
            </a:r>
            <a:r>
              <a:rPr lang="en-US" dirty="0"/>
              <a:t>)}</a:t>
            </a:r>
          </a:p>
          <a:p>
            <a:pPr marL="355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==&gt; </a:t>
            </a:r>
            <a:r>
              <a:rPr lang="en-US" u="sng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; </a:t>
            </a:r>
            <a:r>
              <a:rPr lang="en-US" i="1" dirty="0"/>
              <a:t>f</a:t>
            </a:r>
            <a:r>
              <a:rPr lang="en-US" dirty="0"/>
              <a:t>(1) =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(2) =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(3) = </a:t>
            </a:r>
            <a:r>
              <a:rPr lang="en-US" i="1" dirty="0"/>
              <a:t>v</a:t>
            </a:r>
          </a:p>
          <a:p>
            <a:pPr marL="900113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Daerah </a:t>
            </a:r>
            <a:r>
              <a:rPr lang="en-US" dirty="0" err="1"/>
              <a:t>asal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dirty="0" err="1"/>
              <a:t>jelajah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= {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}</a:t>
            </a:r>
          </a:p>
          <a:p>
            <a:pPr marL="273050" indent="-273050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AutoNum type="arabicPeriod"/>
            </a:pP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= {1, 2, 3, 4}, </a:t>
            </a:r>
            <a:r>
              <a:rPr lang="en-US" i="1" dirty="0"/>
              <a:t>B</a:t>
            </a:r>
            <a:r>
              <a:rPr lang="en-US" dirty="0"/>
              <a:t> = {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dirty="0"/>
              <a:t>},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= {(1, </a:t>
            </a:r>
            <a:r>
              <a:rPr lang="en-US" i="1" dirty="0"/>
              <a:t>u</a:t>
            </a:r>
            <a:r>
              <a:rPr lang="en-US" dirty="0"/>
              <a:t>), (2, </a:t>
            </a:r>
            <a:r>
              <a:rPr lang="en-US" i="1" dirty="0"/>
              <a:t>v</a:t>
            </a:r>
            <a:r>
              <a:rPr lang="en-US" dirty="0"/>
              <a:t>), (3, </a:t>
            </a:r>
            <a:r>
              <a:rPr lang="en-US" i="1" dirty="0"/>
              <a:t>w</a:t>
            </a:r>
            <a:r>
              <a:rPr lang="en-US" dirty="0"/>
              <a:t>)}</a:t>
            </a:r>
          </a:p>
          <a:p>
            <a:pPr marL="355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==&gt; </a:t>
            </a:r>
            <a:r>
              <a:rPr lang="en-US" u="sng" dirty="0" err="1"/>
              <a:t>bukan</a:t>
            </a:r>
            <a:r>
              <a:rPr lang="en-US" u="sng" dirty="0"/>
              <a:t> </a:t>
            </a:r>
            <a:r>
              <a:rPr lang="en-US" u="sng" dirty="0" err="1"/>
              <a:t>fungsi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dipetakan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B</a:t>
            </a:r>
          </a:p>
          <a:p>
            <a:pPr marL="273050" indent="-273050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AutoNum type="arabicPeriod"/>
            </a:pP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= {1, 2, 3}, </a:t>
            </a:r>
            <a:r>
              <a:rPr lang="en-US" i="1" dirty="0"/>
              <a:t>B</a:t>
            </a:r>
            <a:r>
              <a:rPr lang="en-US" dirty="0"/>
              <a:t> = {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dirty="0"/>
              <a:t>},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= {(1, </a:t>
            </a:r>
            <a:r>
              <a:rPr lang="en-US" i="1" dirty="0"/>
              <a:t>u</a:t>
            </a:r>
            <a:r>
              <a:rPr lang="en-US" dirty="0"/>
              <a:t>), (1, </a:t>
            </a:r>
            <a:r>
              <a:rPr lang="en-US" i="1" dirty="0"/>
              <a:t>v</a:t>
            </a:r>
            <a:r>
              <a:rPr lang="en-US" dirty="0"/>
              <a:t>), (2, </a:t>
            </a:r>
            <a:r>
              <a:rPr lang="en-US" i="1" dirty="0"/>
              <a:t>v</a:t>
            </a:r>
            <a:r>
              <a:rPr lang="en-US" dirty="0"/>
              <a:t>), (3, </a:t>
            </a:r>
            <a:r>
              <a:rPr lang="en-US" i="1" dirty="0"/>
              <a:t>w</a:t>
            </a:r>
            <a:r>
              <a:rPr lang="en-US" dirty="0"/>
              <a:t>)}</a:t>
            </a:r>
          </a:p>
          <a:p>
            <a:pPr marL="3556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==&gt; </a:t>
            </a:r>
            <a:r>
              <a:rPr lang="en-US" u="sng" dirty="0" err="1"/>
              <a:t>bukan</a:t>
            </a:r>
            <a:r>
              <a:rPr lang="en-US" u="sng" dirty="0"/>
              <a:t> </a:t>
            </a:r>
            <a:r>
              <a:rPr lang="en-US" u="sng" dirty="0" err="1"/>
              <a:t>fungsi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1 </a:t>
            </a:r>
            <a:r>
              <a:rPr lang="en-US" dirty="0" err="1"/>
              <a:t>dipetakan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dirty="0"/>
              <a:t> dan </a:t>
            </a:r>
            <a:r>
              <a:rPr lang="en-US" i="1" dirty="0"/>
              <a:t>v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928CF-3BED-450E-BD4C-549612E7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IBI KESATUAN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85C07-BE8E-4FBC-BC27-EAC389D6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484A-335B-4FED-8D5F-1D161DECD19E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403339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FCFC-2EDD-4530-ADE6-1068F08C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5705-C1E8-4A43-9841-4D9B52B9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4652"/>
            <a:ext cx="10515600" cy="49623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satu-ke-satu</a:t>
            </a:r>
            <a:r>
              <a:rPr lang="en-US" dirty="0"/>
              <a:t>/</a:t>
            </a:r>
            <a:r>
              <a:rPr lang="en-US" dirty="0" err="1"/>
              <a:t>injektif</a:t>
            </a:r>
            <a:endParaRPr lang="en-US" dirty="0"/>
          </a:p>
          <a:p>
            <a:pPr marL="355600" lvl="1" indent="0">
              <a:buNone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satu-ke-satu</a:t>
            </a:r>
            <a:r>
              <a:rPr lang="en-US" dirty="0"/>
              <a:t> (</a:t>
            </a:r>
            <a:r>
              <a:rPr lang="en-US" i="1" dirty="0"/>
              <a:t>one-to-one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injektif</a:t>
            </a:r>
            <a:r>
              <a:rPr lang="en-US" dirty="0"/>
              <a:t> (</a:t>
            </a:r>
            <a:r>
              <a:rPr lang="en-US" i="1" dirty="0"/>
              <a:t>injective</a:t>
            </a:r>
            <a:r>
              <a:rPr lang="en-US" dirty="0"/>
              <a:t>)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bayangan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pPr marL="355600" lvl="1" indent="0">
              <a:buNone/>
            </a:pPr>
            <a:r>
              <a:rPr lang="en-US" dirty="0"/>
              <a:t>Jika </a:t>
            </a:r>
            <a:r>
              <a:rPr lang="en-US" i="1" dirty="0"/>
              <a:t>a</a:t>
            </a:r>
            <a:r>
              <a:rPr lang="en-US" dirty="0"/>
              <a:t> dan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≠ f (</a:t>
            </a:r>
            <a:r>
              <a:rPr lang="en-US" i="1" dirty="0"/>
              <a:t>b</a:t>
            </a:r>
            <a:r>
              <a:rPr lang="en-US" dirty="0"/>
              <a:t>) </a:t>
            </a:r>
            <a:r>
              <a:rPr lang="en-US" dirty="0" err="1"/>
              <a:t>bilamana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≠ </a:t>
            </a:r>
            <a:r>
              <a:rPr lang="en-US" i="1" dirty="0"/>
              <a:t>b</a:t>
            </a:r>
          </a:p>
          <a:p>
            <a:pPr marL="355600" lvl="1" indent="0">
              <a:buNone/>
            </a:pPr>
            <a:r>
              <a:rPr lang="en-US" dirty="0"/>
              <a:t>Jika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endParaRPr lang="id-ID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5094A-5C10-442E-BC60-53AB7FAA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IBI KESATUAN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132F1-90D0-41CA-AAE1-BBE19E53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484A-335B-4FED-8D5F-1D161DECD19E}" type="slidenum">
              <a:rPr lang="id-ID" smtClean="0"/>
              <a:t>5</a:t>
            </a:fld>
            <a:endParaRPr lang="id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3148C4-A9D0-48E4-926E-638B5F0ED0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5" t="1197" r="31269" b="4180"/>
          <a:stretch/>
        </p:blipFill>
        <p:spPr>
          <a:xfrm>
            <a:off x="3377872" y="3158902"/>
            <a:ext cx="5436256" cy="28188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C5ECC3-5A9E-4E1F-8FD6-D16193BBE250}"/>
              </a:ext>
            </a:extLst>
          </p:cNvPr>
          <p:cNvSpPr txBox="1"/>
          <p:nvPr/>
        </p:nvSpPr>
        <p:spPr>
          <a:xfrm>
            <a:off x="3377872" y="5823830"/>
            <a:ext cx="6189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Sumber</a:t>
            </a:r>
            <a:r>
              <a:rPr lang="en-US" sz="1400" dirty="0"/>
              <a:t>: Munir R. 2016. </a:t>
            </a:r>
            <a:r>
              <a:rPr lang="en-US" sz="1400" i="1" dirty="0" err="1"/>
              <a:t>Matematika</a:t>
            </a:r>
            <a:r>
              <a:rPr lang="en-US" sz="1400" i="1" dirty="0"/>
              <a:t> </a:t>
            </a:r>
            <a:r>
              <a:rPr lang="en-US" sz="1400" i="1" dirty="0" err="1"/>
              <a:t>Diskret</a:t>
            </a:r>
            <a:r>
              <a:rPr lang="en-US" sz="1400" dirty="0"/>
              <a:t>. </a:t>
            </a:r>
            <a:r>
              <a:rPr lang="en-US" sz="1400" dirty="0" err="1"/>
              <a:t>Revisi</a:t>
            </a:r>
            <a:r>
              <a:rPr lang="en-US" sz="1400" dirty="0"/>
              <a:t> </a:t>
            </a:r>
            <a:r>
              <a:rPr lang="en-US" sz="1400" dirty="0" err="1"/>
              <a:t>keenam</a:t>
            </a:r>
            <a:r>
              <a:rPr lang="en-US" sz="1400" dirty="0"/>
              <a:t>. Bandung: </a:t>
            </a:r>
            <a:r>
              <a:rPr lang="en-US" sz="1400" dirty="0" err="1"/>
              <a:t>Informatika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13311361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D5B8-0F14-42EC-98B0-9FE6B153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26"/>
          </a:xfrm>
        </p:spPr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E7BE-987D-4F51-9CCE-1A13D2A2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Fungsi</a:t>
            </a:r>
            <a:r>
              <a:rPr lang="en-US" dirty="0"/>
              <a:t> pada/</a:t>
            </a:r>
            <a:r>
              <a:rPr lang="en-US" dirty="0" err="1"/>
              <a:t>surjektif</a:t>
            </a:r>
            <a:endParaRPr lang="en-US" dirty="0"/>
          </a:p>
          <a:p>
            <a:pPr marL="355600" lvl="1" indent="0">
              <a:buNone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f </a:t>
            </a:r>
            <a:r>
              <a:rPr lang="en-US" dirty="0" err="1"/>
              <a:t>dikatakan</a:t>
            </a:r>
            <a:r>
              <a:rPr lang="en-US" dirty="0"/>
              <a:t> pada (</a:t>
            </a:r>
            <a:r>
              <a:rPr lang="en-US" i="1" dirty="0"/>
              <a:t>onto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surjektif</a:t>
            </a:r>
            <a:r>
              <a:rPr lang="en-US" dirty="0"/>
              <a:t> (</a:t>
            </a:r>
            <a:r>
              <a:rPr lang="en-US" i="1" dirty="0"/>
              <a:t>surjective</a:t>
            </a:r>
            <a:r>
              <a:rPr lang="en-US" dirty="0"/>
              <a:t>)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i="1" dirty="0"/>
              <a:t>B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bayangan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Dengan</a:t>
            </a:r>
            <a:r>
              <a:rPr lang="en-US" dirty="0"/>
              <a:t> kata lain,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i="1" dirty="0"/>
              <a:t>B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jelajah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E02B3-4A91-4B0A-BD2C-C3E7AED2C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IBI KESATUAN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7F020-2DDD-407A-9C9E-B3663A91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484A-335B-4FED-8D5F-1D161DECD19E}" type="slidenum">
              <a:rPr lang="id-ID" smtClean="0"/>
              <a:t>6</a:t>
            </a:fld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0550C4-FD98-4CC8-83C7-756079EDB6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1" t="2257" r="22537" b="6823"/>
          <a:stretch/>
        </p:blipFill>
        <p:spPr>
          <a:xfrm>
            <a:off x="3066823" y="2797791"/>
            <a:ext cx="6058354" cy="30400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3B1FBC-C4F9-4178-AB55-452B4C2D8877}"/>
              </a:ext>
            </a:extLst>
          </p:cNvPr>
          <p:cNvSpPr txBox="1"/>
          <p:nvPr/>
        </p:nvSpPr>
        <p:spPr>
          <a:xfrm>
            <a:off x="3377872" y="5823830"/>
            <a:ext cx="6189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Sumber</a:t>
            </a:r>
            <a:r>
              <a:rPr lang="en-US" sz="1400" dirty="0"/>
              <a:t>: Munir R. 2016. </a:t>
            </a:r>
            <a:r>
              <a:rPr lang="en-US" sz="1400" i="1" dirty="0" err="1"/>
              <a:t>Matematika</a:t>
            </a:r>
            <a:r>
              <a:rPr lang="en-US" sz="1400" i="1" dirty="0"/>
              <a:t> </a:t>
            </a:r>
            <a:r>
              <a:rPr lang="en-US" sz="1400" i="1" dirty="0" err="1"/>
              <a:t>Diskret</a:t>
            </a:r>
            <a:r>
              <a:rPr lang="en-US" sz="1400" dirty="0"/>
              <a:t>. </a:t>
            </a:r>
            <a:r>
              <a:rPr lang="en-US" sz="1400" dirty="0" err="1"/>
              <a:t>Revisi</a:t>
            </a:r>
            <a:r>
              <a:rPr lang="en-US" sz="1400" dirty="0"/>
              <a:t> </a:t>
            </a:r>
            <a:r>
              <a:rPr lang="en-US" sz="1400" dirty="0" err="1"/>
              <a:t>keenam</a:t>
            </a:r>
            <a:r>
              <a:rPr lang="en-US" sz="1400" dirty="0"/>
              <a:t>. Bandung: </a:t>
            </a:r>
            <a:r>
              <a:rPr lang="en-US" sz="1400" dirty="0" err="1"/>
              <a:t>Informatika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94304221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14CB-1FFB-4D1B-9B19-B4F920320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187"/>
          </a:xfrm>
        </p:spPr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270A8-7BD4-4C2E-9F0A-FB099DA83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312"/>
            <a:ext cx="10515600" cy="493465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berkorespondensi</a:t>
            </a:r>
            <a:r>
              <a:rPr lang="en-US" dirty="0"/>
              <a:t> </a:t>
            </a:r>
            <a:r>
              <a:rPr lang="en-US" dirty="0" err="1"/>
              <a:t>satu-ke-satu</a:t>
            </a:r>
            <a:r>
              <a:rPr lang="en-US" dirty="0"/>
              <a:t>/</a:t>
            </a:r>
            <a:r>
              <a:rPr lang="en-US" dirty="0" err="1"/>
              <a:t>bijektif</a:t>
            </a:r>
            <a:endParaRPr lang="en-US" dirty="0"/>
          </a:p>
          <a:p>
            <a:pPr marL="355600" lvl="1" indent="0">
              <a:buNone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berkorespondensi</a:t>
            </a:r>
            <a:r>
              <a:rPr lang="en-US" dirty="0"/>
              <a:t> </a:t>
            </a:r>
            <a:r>
              <a:rPr lang="en-US" dirty="0" err="1"/>
              <a:t>satu-ke-satu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bijektif</a:t>
            </a:r>
            <a:r>
              <a:rPr lang="en-US" dirty="0"/>
              <a:t> (</a:t>
            </a:r>
            <a:r>
              <a:rPr lang="en-US" i="1" dirty="0"/>
              <a:t>bijective</a:t>
            </a:r>
            <a:r>
              <a:rPr lang="en-US" dirty="0"/>
              <a:t>)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satu-ke-satu</a:t>
            </a:r>
            <a:r>
              <a:rPr lang="en-US" dirty="0"/>
              <a:t> dan juga </a:t>
            </a:r>
            <a:r>
              <a:rPr lang="en-US" dirty="0" err="1"/>
              <a:t>fungsi</a:t>
            </a:r>
            <a:r>
              <a:rPr lang="en-US" dirty="0"/>
              <a:t> pada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CF52C-3BEC-466C-8E6B-5AA3E0FC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IBI KESATUAN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0D8C9-B28B-4221-AB02-140D21F8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484A-335B-4FED-8D5F-1D161DECD19E}" type="slidenum">
              <a:rPr lang="id-ID" smtClean="0"/>
              <a:t>7</a:t>
            </a:fld>
            <a:endParaRPr lang="id-ID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78FE9B-E5F4-4704-BB7E-C791848E155B}"/>
              </a:ext>
            </a:extLst>
          </p:cNvPr>
          <p:cNvGrpSpPr/>
          <p:nvPr/>
        </p:nvGrpSpPr>
        <p:grpSpPr>
          <a:xfrm>
            <a:off x="2725147" y="2483891"/>
            <a:ext cx="6741706" cy="3495721"/>
            <a:chOff x="3457721" y="2702257"/>
            <a:chExt cx="5276558" cy="27360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BA7AD20-57C3-4859-B07D-46709A206F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75" t="1197" r="31269" b="4180"/>
            <a:stretch/>
          </p:blipFill>
          <p:spPr>
            <a:xfrm>
              <a:off x="3457721" y="2702257"/>
              <a:ext cx="5276558" cy="273601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AABA35-AED1-417E-8677-65EEB425AA69}"/>
                </a:ext>
              </a:extLst>
            </p:cNvPr>
            <p:cNvSpPr/>
            <p:nvPr/>
          </p:nvSpPr>
          <p:spPr>
            <a:xfrm>
              <a:off x="7287904" y="4462818"/>
              <a:ext cx="668741" cy="3684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20A66D-3CD2-43F5-AE76-6ADE2C4E06D5}"/>
              </a:ext>
            </a:extLst>
          </p:cNvPr>
          <p:cNvSpPr txBox="1"/>
          <p:nvPr/>
        </p:nvSpPr>
        <p:spPr>
          <a:xfrm>
            <a:off x="1933432" y="5804991"/>
            <a:ext cx="8325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Sumber</a:t>
            </a:r>
            <a:r>
              <a:rPr lang="en-US" sz="1400" dirty="0"/>
              <a:t>: Munir R. 2016. </a:t>
            </a:r>
            <a:r>
              <a:rPr lang="en-US" sz="1400" i="1" dirty="0" err="1"/>
              <a:t>Matematika</a:t>
            </a:r>
            <a:r>
              <a:rPr lang="en-US" sz="1400" i="1" dirty="0"/>
              <a:t> </a:t>
            </a:r>
            <a:r>
              <a:rPr lang="en-US" sz="1400" i="1" dirty="0" err="1"/>
              <a:t>Diskret</a:t>
            </a:r>
            <a:r>
              <a:rPr lang="en-US" sz="1400" dirty="0"/>
              <a:t>. </a:t>
            </a:r>
            <a:r>
              <a:rPr lang="en-US" sz="1400" dirty="0" err="1"/>
              <a:t>Revisi</a:t>
            </a:r>
            <a:r>
              <a:rPr lang="en-US" sz="1400" dirty="0"/>
              <a:t> </a:t>
            </a:r>
            <a:r>
              <a:rPr lang="en-US" sz="1400" dirty="0" err="1"/>
              <a:t>keenam</a:t>
            </a:r>
            <a:r>
              <a:rPr lang="en-US" sz="1400" dirty="0"/>
              <a:t>. Bandung: </a:t>
            </a:r>
            <a:r>
              <a:rPr lang="en-US" sz="1400" dirty="0" err="1"/>
              <a:t>Informatika</a:t>
            </a:r>
            <a:r>
              <a:rPr lang="en-US" sz="1400" dirty="0"/>
              <a:t>,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sedikit</a:t>
            </a:r>
            <a:r>
              <a:rPr lang="en-US" sz="1400" dirty="0"/>
              <a:t> </a:t>
            </a:r>
            <a:r>
              <a:rPr lang="en-US" sz="1400" dirty="0" err="1"/>
              <a:t>pengubahan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69935075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82BA-3F7D-4EE7-9429-3DDDA04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F3DBD4-4C3C-4187-A9D8-15434BD4E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" t="1669" r="1688" b="2991"/>
          <a:stretch/>
        </p:blipFill>
        <p:spPr>
          <a:xfrm>
            <a:off x="1815397" y="365125"/>
            <a:ext cx="8561206" cy="59315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76E54-90D4-4FCC-BA6D-3D038CBA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IBI KESATUAN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01D77-CC71-4308-A19E-6533CFFC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484A-335B-4FED-8D5F-1D161DECD19E}" type="slidenum">
              <a:rPr lang="id-ID" smtClean="0"/>
              <a:t>8</a:t>
            </a:fld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C0011-FB4C-4E17-9909-126304FDC5D9}"/>
              </a:ext>
            </a:extLst>
          </p:cNvPr>
          <p:cNvSpPr txBox="1"/>
          <p:nvPr/>
        </p:nvSpPr>
        <p:spPr>
          <a:xfrm>
            <a:off x="5164591" y="5988935"/>
            <a:ext cx="6189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Sumber</a:t>
            </a:r>
            <a:r>
              <a:rPr lang="en-US" sz="1400" dirty="0"/>
              <a:t>: Munir R. 2016. </a:t>
            </a:r>
            <a:r>
              <a:rPr lang="en-US" sz="1400" i="1" dirty="0" err="1"/>
              <a:t>Matematika</a:t>
            </a:r>
            <a:r>
              <a:rPr lang="en-US" sz="1400" i="1" dirty="0"/>
              <a:t> </a:t>
            </a:r>
            <a:r>
              <a:rPr lang="en-US" sz="1400" i="1" dirty="0" err="1"/>
              <a:t>Diskret</a:t>
            </a:r>
            <a:r>
              <a:rPr lang="en-US" sz="1400" dirty="0"/>
              <a:t>. </a:t>
            </a:r>
            <a:r>
              <a:rPr lang="en-US" sz="1400" dirty="0" err="1"/>
              <a:t>Revisi</a:t>
            </a:r>
            <a:r>
              <a:rPr lang="en-US" sz="1400" dirty="0"/>
              <a:t> </a:t>
            </a:r>
            <a:r>
              <a:rPr lang="en-US" sz="1400" dirty="0" err="1"/>
              <a:t>keenam</a:t>
            </a:r>
            <a:r>
              <a:rPr lang="en-US" sz="1400" dirty="0"/>
              <a:t>. Bandung: </a:t>
            </a:r>
            <a:r>
              <a:rPr lang="en-US" sz="1400" dirty="0" err="1"/>
              <a:t>Informatika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80317826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869FB7-D4C8-46E1-8515-C050D85E7B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14149"/>
                <a:ext cx="10515600" cy="5562814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200" dirty="0" err="1"/>
                  <a:t>Contoh</a:t>
                </a:r>
                <a:r>
                  <a:rPr lang="en-US" sz="2200" dirty="0"/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200" dirty="0" err="1"/>
                  <a:t>Misalkan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200" dirty="0"/>
                  <a:t>. </a:t>
                </a:r>
                <a:r>
                  <a:rPr lang="en-US" sz="2200" dirty="0" err="1"/>
                  <a:t>Tentukan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apakah</a:t>
                </a:r>
                <a:r>
                  <a:rPr lang="en-US" sz="2200" dirty="0"/>
                  <a:t>  </a:t>
                </a:r>
                <a:r>
                  <a:rPr lang="en-US" sz="2200" i="1" dirty="0"/>
                  <a:t>f</a:t>
                </a:r>
                <a:r>
                  <a:rPr lang="en-US" sz="2200" dirty="0"/>
                  <a:t>(</a:t>
                </a:r>
                <a:r>
                  <a:rPr lang="en-US" sz="2200" i="1" dirty="0"/>
                  <a:t>x</a:t>
                </a:r>
                <a:r>
                  <a:rPr lang="en-US" sz="2200" dirty="0"/>
                  <a:t>) = </a:t>
                </a:r>
                <a:r>
                  <a:rPr lang="en-US" sz="2200" i="1" dirty="0"/>
                  <a:t>x</a:t>
                </a:r>
                <a:r>
                  <a:rPr lang="en-US" sz="2200" baseline="30000" dirty="0"/>
                  <a:t>2</a:t>
                </a:r>
                <a:r>
                  <a:rPr lang="en-US" sz="2200" dirty="0"/>
                  <a:t> + 1 dan </a:t>
                </a:r>
                <a:r>
                  <a:rPr lang="en-US" sz="2200" i="1" dirty="0"/>
                  <a:t>f</a:t>
                </a:r>
                <a:r>
                  <a:rPr lang="en-US" sz="2200" dirty="0"/>
                  <a:t>(</a:t>
                </a:r>
                <a:r>
                  <a:rPr lang="en-US" sz="2200" i="1" dirty="0"/>
                  <a:t>x</a:t>
                </a:r>
                <a:r>
                  <a:rPr lang="en-US" sz="2200" dirty="0"/>
                  <a:t>) = </a:t>
                </a:r>
                <a:r>
                  <a:rPr lang="en-US" sz="2200" i="1" dirty="0"/>
                  <a:t>x</a:t>
                </a:r>
                <a:r>
                  <a:rPr lang="en-US" sz="2200" dirty="0"/>
                  <a:t> – 1 </a:t>
                </a:r>
                <a:r>
                  <a:rPr lang="en-US" sz="2200" dirty="0" err="1"/>
                  <a:t>merupakan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fungsi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satu-ke-satu</a:t>
                </a:r>
                <a:r>
                  <a:rPr lang="en-US" sz="2200" dirty="0"/>
                  <a:t> dan </a:t>
                </a:r>
                <a:r>
                  <a:rPr lang="en-US" sz="2200" dirty="0" err="1"/>
                  <a:t>fungsi</a:t>
                </a:r>
                <a:r>
                  <a:rPr lang="en-US" sz="2200" dirty="0"/>
                  <a:t> pada.</a:t>
                </a:r>
              </a:p>
              <a:p>
                <a:pPr marL="355600" indent="-355600">
                  <a:lnSpc>
                    <a:spcPct val="100000"/>
                  </a:lnSpc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200" dirty="0"/>
                  <a:t> </a:t>
                </a:r>
                <a:r>
                  <a:rPr lang="en-US" sz="2200" i="1" dirty="0"/>
                  <a:t>f</a:t>
                </a:r>
                <a:r>
                  <a:rPr lang="en-US" sz="2200" dirty="0"/>
                  <a:t>(</a:t>
                </a:r>
                <a:r>
                  <a:rPr lang="en-US" sz="2200" i="1" dirty="0"/>
                  <a:t>x</a:t>
                </a:r>
                <a:r>
                  <a:rPr lang="en-US" sz="2200" dirty="0"/>
                  <a:t>) = </a:t>
                </a:r>
                <a:r>
                  <a:rPr lang="en-US" sz="2200" i="1" dirty="0"/>
                  <a:t>x</a:t>
                </a:r>
                <a:r>
                  <a:rPr lang="en-US" sz="2200" baseline="30000" dirty="0"/>
                  <a:t>2</a:t>
                </a:r>
                <a:r>
                  <a:rPr lang="en-US" sz="2200" dirty="0"/>
                  <a:t> + 1:</a:t>
                </a:r>
              </a:p>
              <a:p>
                <a:pPr marL="531813" lvl="1" indent="-176213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200" u="sng" dirty="0" err="1"/>
                  <a:t>Bukan</a:t>
                </a:r>
                <a:r>
                  <a:rPr lang="en-US" sz="2200" u="sng" dirty="0"/>
                  <a:t> </a:t>
                </a:r>
                <a:r>
                  <a:rPr lang="en-US" sz="2200" u="sng" dirty="0" err="1"/>
                  <a:t>fungsi</a:t>
                </a:r>
                <a:r>
                  <a:rPr lang="en-US" sz="2200" u="sng" dirty="0"/>
                  <a:t> </a:t>
                </a:r>
                <a:r>
                  <a:rPr lang="en-US" sz="2200" u="sng" dirty="0" err="1"/>
                  <a:t>satu-ke-satu</a:t>
                </a:r>
                <a:r>
                  <a:rPr lang="en-US" sz="2200" dirty="0"/>
                  <a:t>, </a:t>
                </a:r>
                <a:r>
                  <a:rPr lang="en-US" sz="2200" dirty="0" err="1"/>
                  <a:t>karena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untuk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dua</a:t>
                </a:r>
                <a:r>
                  <a:rPr lang="en-US" sz="2200" dirty="0"/>
                  <a:t> </a:t>
                </a:r>
                <a:r>
                  <a:rPr lang="en-US" sz="2200" i="1" dirty="0"/>
                  <a:t>x</a:t>
                </a:r>
                <a:r>
                  <a:rPr lang="en-US" sz="2200" dirty="0"/>
                  <a:t> yang </a:t>
                </a:r>
                <a:r>
                  <a:rPr lang="en-US" sz="2200" dirty="0" err="1"/>
                  <a:t>bernilai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mutlak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sama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tetapi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berbeda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tanda</a:t>
                </a:r>
                <a:r>
                  <a:rPr lang="en-US" sz="2200" dirty="0"/>
                  <a:t>, </a:t>
                </a:r>
                <a:r>
                  <a:rPr lang="en-US" sz="2200" dirty="0" err="1"/>
                  <a:t>nilai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fungsinya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sama</a:t>
                </a:r>
                <a:r>
                  <a:rPr lang="en-US" sz="2200" dirty="0"/>
                  <a:t>. </a:t>
                </a:r>
                <a:r>
                  <a:rPr lang="en-US" sz="2200" dirty="0" err="1"/>
                  <a:t>Misalnya</a:t>
                </a:r>
                <a:r>
                  <a:rPr lang="en-US" sz="2200" dirty="0"/>
                  <a:t> </a:t>
                </a:r>
                <a:r>
                  <a:rPr lang="en-US" sz="2200" i="1" dirty="0"/>
                  <a:t>f</a:t>
                </a:r>
                <a:r>
                  <a:rPr lang="en-US" sz="2200" dirty="0"/>
                  <a:t>(2) = </a:t>
                </a:r>
                <a:r>
                  <a:rPr lang="en-US" sz="2200" i="1" dirty="0"/>
                  <a:t>f</a:t>
                </a:r>
                <a:r>
                  <a:rPr lang="en-US" sz="2200" dirty="0"/>
                  <a:t>(–2), </a:t>
                </a:r>
                <a:r>
                  <a:rPr lang="en-US" sz="2200" dirty="0" err="1"/>
                  <a:t>padahal</a:t>
                </a:r>
                <a:r>
                  <a:rPr lang="en-US" sz="2200" dirty="0"/>
                  <a:t> –2 ≠ 2.</a:t>
                </a:r>
              </a:p>
              <a:p>
                <a:pPr marL="531813" lvl="1" indent="-176213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200" u="sng" dirty="0" err="1"/>
                  <a:t>Bukan</a:t>
                </a:r>
                <a:r>
                  <a:rPr lang="en-US" sz="2200" u="sng" dirty="0"/>
                  <a:t> </a:t>
                </a:r>
                <a:r>
                  <a:rPr lang="en-US" sz="2200" u="sng" dirty="0" err="1"/>
                  <a:t>fungsi</a:t>
                </a:r>
                <a:r>
                  <a:rPr lang="en-US" sz="2200" u="sng" dirty="0"/>
                  <a:t> pada</a:t>
                </a:r>
                <a:r>
                  <a:rPr lang="en-US" sz="2200" dirty="0"/>
                  <a:t>, </a:t>
                </a:r>
                <a:r>
                  <a:rPr lang="en-US" sz="2200" dirty="0" err="1"/>
                  <a:t>karena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tidak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semua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nilai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bilangan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bulat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merupakan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jelajah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</a:t>
                </a:r>
                <a:r>
                  <a:rPr lang="en-US" sz="2200" i="1" dirty="0"/>
                  <a:t>f</a:t>
                </a:r>
                <a:r>
                  <a:rPr lang="en-US" sz="2200" dirty="0"/>
                  <a:t>. </a:t>
                </a:r>
                <a:r>
                  <a:rPr lang="en-US" sz="2200" dirty="0" err="1"/>
                  <a:t>Misalnya</a:t>
                </a:r>
                <a:r>
                  <a:rPr lang="en-US" sz="2200" dirty="0"/>
                  <a:t>, </a:t>
                </a:r>
                <a:r>
                  <a:rPr lang="en-US" sz="2200" dirty="0" err="1"/>
                  <a:t>tidak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ada</a:t>
                </a:r>
                <a:r>
                  <a:rPr lang="en-US" sz="2200" dirty="0"/>
                  <a:t> </a:t>
                </a:r>
                <a:r>
                  <a:rPr lang="en-US" sz="2200" i="1" dirty="0"/>
                  <a:t>x </a:t>
                </a:r>
                <a:r>
                  <a:rPr lang="en-US" sz="2200" dirty="0"/>
                  <a:t>yang </a:t>
                </a:r>
                <a:r>
                  <a:rPr lang="en-US" sz="2200" dirty="0" err="1"/>
                  <a:t>membuat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nilai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fungsi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menjadi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kurang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atau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sama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0.</a:t>
                </a:r>
              </a:p>
              <a:p>
                <a:pPr marL="355600" indent="-355600">
                  <a:lnSpc>
                    <a:spcPct val="100000"/>
                  </a:lnSpc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200" dirty="0"/>
                  <a:t> </a:t>
                </a:r>
                <a:r>
                  <a:rPr lang="en-US" sz="2200" i="1" dirty="0"/>
                  <a:t>f</a:t>
                </a:r>
                <a:r>
                  <a:rPr lang="en-US" sz="2200" dirty="0"/>
                  <a:t>(</a:t>
                </a:r>
                <a:r>
                  <a:rPr lang="en-US" sz="2200" i="1" dirty="0"/>
                  <a:t>x</a:t>
                </a:r>
                <a:r>
                  <a:rPr lang="en-US" sz="2200" dirty="0"/>
                  <a:t>) = </a:t>
                </a:r>
                <a:r>
                  <a:rPr lang="en-US" sz="2200" i="1" dirty="0"/>
                  <a:t>x</a:t>
                </a:r>
                <a:r>
                  <a:rPr lang="en-US" sz="2200" dirty="0"/>
                  <a:t> – 1:</a:t>
                </a:r>
              </a:p>
              <a:p>
                <a:pPr marL="531813" lvl="1" indent="-176213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200" u="sng" dirty="0" err="1"/>
                  <a:t>Merupakan</a:t>
                </a:r>
                <a:r>
                  <a:rPr lang="en-US" sz="2200" u="sng" dirty="0"/>
                  <a:t> </a:t>
                </a:r>
                <a:r>
                  <a:rPr lang="en-US" sz="2200" u="sng" dirty="0" err="1"/>
                  <a:t>fungsi</a:t>
                </a:r>
                <a:r>
                  <a:rPr lang="en-US" sz="2200" u="sng" dirty="0"/>
                  <a:t> </a:t>
                </a:r>
                <a:r>
                  <a:rPr lang="en-US" sz="2200" u="sng" dirty="0" err="1"/>
                  <a:t>satu-ke-satu</a:t>
                </a:r>
                <a:r>
                  <a:rPr lang="en-US" sz="2200" dirty="0"/>
                  <a:t>, </a:t>
                </a:r>
                <a:r>
                  <a:rPr lang="en-US" sz="2200" dirty="0" err="1"/>
                  <a:t>karena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untuk</a:t>
                </a:r>
                <a:r>
                  <a:rPr lang="en-US" sz="2200" dirty="0"/>
                  <a:t> </a:t>
                </a:r>
                <a:r>
                  <a:rPr lang="en-US" sz="2200" i="1" dirty="0"/>
                  <a:t>a</a:t>
                </a:r>
                <a:r>
                  <a:rPr lang="en-US" sz="2200" dirty="0"/>
                  <a:t> ≠ </a:t>
                </a:r>
                <a:r>
                  <a:rPr lang="en-US" sz="2200" i="1" dirty="0"/>
                  <a:t>b</a:t>
                </a:r>
                <a:r>
                  <a:rPr lang="en-US" sz="2200" dirty="0"/>
                  <a:t>, </a:t>
                </a:r>
                <a:r>
                  <a:rPr lang="en-US" sz="2200" i="1" dirty="0"/>
                  <a:t>a</a:t>
                </a:r>
                <a:r>
                  <a:rPr lang="en-US" sz="2200" dirty="0"/>
                  <a:t> – 1 ≠ </a:t>
                </a:r>
                <a:r>
                  <a:rPr lang="en-US" sz="2200" i="1" dirty="0"/>
                  <a:t>b</a:t>
                </a:r>
                <a:r>
                  <a:rPr lang="en-US" sz="2200" dirty="0"/>
                  <a:t> – 1. </a:t>
                </a:r>
                <a:r>
                  <a:rPr lang="en-US" sz="2200" dirty="0" err="1"/>
                  <a:t>Misalnya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untuk</a:t>
                </a:r>
                <a:r>
                  <a:rPr lang="en-US" sz="2200" dirty="0"/>
                  <a:t> </a:t>
                </a:r>
                <a:r>
                  <a:rPr lang="en-US" sz="2200" i="1" dirty="0"/>
                  <a:t>x</a:t>
                </a:r>
                <a:r>
                  <a:rPr lang="en-US" sz="2200" dirty="0"/>
                  <a:t> = 2, </a:t>
                </a:r>
                <a:r>
                  <a:rPr lang="en-US" sz="2200" i="1" dirty="0"/>
                  <a:t>f</a:t>
                </a:r>
                <a:r>
                  <a:rPr lang="en-US" sz="2200" dirty="0"/>
                  <a:t>(2) = 1 dan </a:t>
                </a:r>
                <a:r>
                  <a:rPr lang="en-US" sz="2200" dirty="0" err="1"/>
                  <a:t>untuk</a:t>
                </a:r>
                <a:r>
                  <a:rPr lang="en-US" sz="2200" dirty="0"/>
                  <a:t> </a:t>
                </a:r>
                <a:r>
                  <a:rPr lang="en-US" sz="2200" i="1" dirty="0"/>
                  <a:t>x</a:t>
                </a:r>
                <a:r>
                  <a:rPr lang="en-US" sz="2200" dirty="0"/>
                  <a:t> = –2, </a:t>
                </a:r>
                <a:r>
                  <a:rPr lang="en-US" sz="2200" i="1" dirty="0"/>
                  <a:t>f</a:t>
                </a:r>
                <a:r>
                  <a:rPr lang="en-US" sz="2200" dirty="0"/>
                  <a:t>(–2) = –3.</a:t>
                </a:r>
              </a:p>
              <a:p>
                <a:pPr marL="531813" lvl="1" indent="-176213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200" u="sng" dirty="0" err="1"/>
                  <a:t>Merupakan</a:t>
                </a:r>
                <a:r>
                  <a:rPr lang="en-US" sz="2200" u="sng" dirty="0"/>
                  <a:t> </a:t>
                </a:r>
                <a:r>
                  <a:rPr lang="en-US" sz="2200" u="sng" dirty="0" err="1"/>
                  <a:t>fungsi</a:t>
                </a:r>
                <a:r>
                  <a:rPr lang="en-US" sz="2200" u="sng" dirty="0"/>
                  <a:t> pada</a:t>
                </a:r>
                <a:r>
                  <a:rPr lang="en-US" sz="2200" dirty="0"/>
                  <a:t>, </a:t>
                </a:r>
                <a:r>
                  <a:rPr lang="en-US" sz="2200" dirty="0" err="1"/>
                  <a:t>karena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untuk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setiap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bilangan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bulat</a:t>
                </a:r>
                <a:r>
                  <a:rPr lang="en-US" sz="2200" dirty="0"/>
                  <a:t> </a:t>
                </a:r>
                <a:r>
                  <a:rPr lang="en-US" sz="2200" i="1" dirty="0"/>
                  <a:t>y</a:t>
                </a:r>
                <a:r>
                  <a:rPr lang="en-US" sz="2200" dirty="0"/>
                  <a:t>, </a:t>
                </a:r>
                <a:r>
                  <a:rPr lang="en-US" sz="2200" dirty="0" err="1"/>
                  <a:t>selalu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ada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nilai</a:t>
                </a:r>
                <a:r>
                  <a:rPr lang="en-US" sz="2200" dirty="0"/>
                  <a:t> </a:t>
                </a:r>
                <a:r>
                  <a:rPr lang="en-US" sz="2200" i="1" dirty="0"/>
                  <a:t>x</a:t>
                </a:r>
                <a:r>
                  <a:rPr lang="en-US" sz="2200" dirty="0"/>
                  <a:t> yang </a:t>
                </a:r>
                <a:r>
                  <a:rPr lang="en-US" sz="2200" dirty="0" err="1"/>
                  <a:t>memenuhi</a:t>
                </a:r>
                <a:r>
                  <a:rPr lang="en-US" sz="2200" dirty="0"/>
                  <a:t>, </a:t>
                </a:r>
                <a:r>
                  <a:rPr lang="en-US" sz="2200" dirty="0" err="1"/>
                  <a:t>yaitu</a:t>
                </a:r>
                <a:r>
                  <a:rPr lang="en-US" sz="2200" dirty="0"/>
                  <a:t> </a:t>
                </a:r>
                <a:r>
                  <a:rPr lang="en-US" sz="2200" i="1" dirty="0"/>
                  <a:t>y</a:t>
                </a:r>
                <a:r>
                  <a:rPr lang="en-US" sz="2200" dirty="0"/>
                  <a:t> = </a:t>
                </a:r>
                <a:r>
                  <a:rPr lang="en-US" sz="2200" i="1" dirty="0"/>
                  <a:t>x</a:t>
                </a:r>
                <a:r>
                  <a:rPr lang="en-US" sz="2200" dirty="0"/>
                  <a:t> – 1 </a:t>
                </a:r>
                <a:r>
                  <a:rPr lang="en-US" sz="2200" dirty="0" err="1"/>
                  <a:t>akan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dipenuhi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untuk</a:t>
                </a:r>
                <a:r>
                  <a:rPr lang="en-US" sz="2200" dirty="0"/>
                  <a:t> </a:t>
                </a:r>
                <a:r>
                  <a:rPr lang="en-US" sz="2200" i="1" dirty="0"/>
                  <a:t>x</a:t>
                </a:r>
                <a:r>
                  <a:rPr lang="en-US" sz="2200" dirty="0"/>
                  <a:t> = </a:t>
                </a:r>
                <a:r>
                  <a:rPr lang="en-US" sz="2200" i="1" dirty="0"/>
                  <a:t>y</a:t>
                </a:r>
                <a:r>
                  <a:rPr lang="en-US" sz="2200" dirty="0"/>
                  <a:t> + 1.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endParaRPr lang="id-ID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869FB7-D4C8-46E1-8515-C050D85E7B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14149"/>
                <a:ext cx="10515600" cy="5562814"/>
              </a:xfrm>
              <a:blipFill>
                <a:blip r:embed="rId2"/>
                <a:stretch>
                  <a:fillRect l="-812" t="-768" r="-87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30A03-5FD4-493B-9FBF-3FBA41D5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IBI KESATUAN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E9433-35B8-454D-95C0-F14D6BC4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484A-335B-4FED-8D5F-1D161DECD19E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625794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5091</TotalTime>
  <Words>1535</Words>
  <Application>Microsoft Office PowerPoint</Application>
  <PresentationFormat>Layar Lebar</PresentationFormat>
  <Paragraphs>240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17</vt:i4>
      </vt:variant>
    </vt:vector>
  </HeadingPairs>
  <TitlesOfParts>
    <vt:vector size="18" baseType="lpstr">
      <vt:lpstr>Office Theme</vt:lpstr>
      <vt:lpstr>Fungsi [1]</vt:lpstr>
      <vt:lpstr>Apa itu fungsi?</vt:lpstr>
      <vt:lpstr>Fungsi dari A ke B</vt:lpstr>
      <vt:lpstr>Presentasi PowerPoint</vt:lpstr>
      <vt:lpstr>Jenis Fungsi</vt:lpstr>
      <vt:lpstr>Jenis Fungsi</vt:lpstr>
      <vt:lpstr>Jenis Fungsi</vt:lpstr>
      <vt:lpstr>Presentasi PowerPoint</vt:lpstr>
      <vt:lpstr>Presentasi PowerPoint</vt:lpstr>
      <vt:lpstr>Representasi Fungsi</vt:lpstr>
      <vt:lpstr>Representasi Fungsi</vt:lpstr>
      <vt:lpstr>Representasi Fungsi</vt:lpstr>
      <vt:lpstr>Kelas Fungsi</vt:lpstr>
      <vt:lpstr>Kelas Fungsi</vt:lpstr>
      <vt:lpstr>Presentasi PowerPoint</vt:lpstr>
      <vt:lpstr>Presentasi PowerPoint</vt:lpstr>
      <vt:lpstr>Asah Otak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Fungsi [1]</dc:title>
  <dc:creator>Isnan Mulia</dc:creator>
  <cp:lastModifiedBy>Pengguna Tidak dikenal</cp:lastModifiedBy>
  <cp:revision>77</cp:revision>
  <dcterms:created xsi:type="dcterms:W3CDTF">2020-09-26T13:11:14Z</dcterms:created>
  <dcterms:modified xsi:type="dcterms:W3CDTF">2020-10-20T12:10:12Z</dcterms:modified>
</cp:coreProperties>
</file>