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654513B-005C-4216-A6B3-A4209B26DA9C}">
  <a:tblStyle styleId="{6654513B-005C-4216-A6B3-A4209B26DA9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d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861450" y="1669150"/>
            <a:ext cx="393900" cy="3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" name="Shape 55"/>
          <p:cNvCxnSpPr>
            <a:stCxn id="54" idx="4"/>
          </p:cNvCxnSpPr>
          <p:nvPr/>
        </p:nvCxnSpPr>
        <p:spPr>
          <a:xfrm>
            <a:off x="1058400" y="2063050"/>
            <a:ext cx="0" cy="4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" name="Shape 56"/>
          <p:cNvCxnSpPr/>
          <p:nvPr/>
        </p:nvCxnSpPr>
        <p:spPr>
          <a:xfrm>
            <a:off x="775325" y="2259800"/>
            <a:ext cx="5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" name="Shape 57"/>
          <p:cNvCxnSpPr/>
          <p:nvPr/>
        </p:nvCxnSpPr>
        <p:spPr>
          <a:xfrm flipH="1">
            <a:off x="787500" y="2530450"/>
            <a:ext cx="2709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" name="Shape 58"/>
          <p:cNvCxnSpPr/>
          <p:nvPr/>
        </p:nvCxnSpPr>
        <p:spPr>
          <a:xfrm>
            <a:off x="1058400" y="2530450"/>
            <a:ext cx="3444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" name="Shape 59"/>
          <p:cNvSpPr txBox="1"/>
          <p:nvPr/>
        </p:nvSpPr>
        <p:spPr>
          <a:xfrm>
            <a:off x="480000" y="2912050"/>
            <a:ext cx="115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d" sz="1200"/>
              <a:t>Konsumen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2283400" y="1105375"/>
            <a:ext cx="115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d" sz="1200"/>
              <a:t>Lihat Lokasi Kost</a:t>
            </a:r>
          </a:p>
        </p:txBody>
      </p:sp>
      <p:cxnSp>
        <p:nvCxnSpPr>
          <p:cNvPr id="61" name="Shape 61"/>
          <p:cNvCxnSpPr/>
          <p:nvPr/>
        </p:nvCxnSpPr>
        <p:spPr>
          <a:xfrm flipH="1" rot="10800000">
            <a:off x="1587450" y="2222725"/>
            <a:ext cx="26088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2" name="Shape 62"/>
          <p:cNvCxnSpPr/>
          <p:nvPr/>
        </p:nvCxnSpPr>
        <p:spPr>
          <a:xfrm>
            <a:off x="3396375" y="1198925"/>
            <a:ext cx="1122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3" name="Shape 63"/>
          <p:cNvSpPr txBox="1"/>
          <p:nvPr/>
        </p:nvSpPr>
        <p:spPr>
          <a:xfrm>
            <a:off x="3396375" y="1256075"/>
            <a:ext cx="1218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" sz="1200"/>
              <a:t>&lt;&lt;Extends&gt;&gt;</a:t>
            </a:r>
          </a:p>
        </p:txBody>
      </p:sp>
      <p:sp>
        <p:nvSpPr>
          <p:cNvPr id="64" name="Shape 64"/>
          <p:cNvSpPr/>
          <p:nvPr/>
        </p:nvSpPr>
        <p:spPr>
          <a:xfrm>
            <a:off x="4356000" y="1821650"/>
            <a:ext cx="940800" cy="495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4254000" y="2444375"/>
            <a:ext cx="1218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d" sz="1200"/>
              <a:t>Transaksi Kost</a:t>
            </a:r>
          </a:p>
        </p:txBody>
      </p:sp>
      <p:cxnSp>
        <p:nvCxnSpPr>
          <p:cNvPr id="66" name="Shape 66"/>
          <p:cNvCxnSpPr/>
          <p:nvPr/>
        </p:nvCxnSpPr>
        <p:spPr>
          <a:xfrm flipH="1">
            <a:off x="3543000" y="475575"/>
            <a:ext cx="2424000" cy="35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lgDashDot"/>
            <a:round/>
            <a:headEnd len="lg" w="lg" type="none"/>
            <a:tailEnd len="lg" w="lg" type="stealth"/>
          </a:ln>
        </p:spPr>
      </p:cxnSp>
      <p:sp>
        <p:nvSpPr>
          <p:cNvPr id="67" name="Shape 67"/>
          <p:cNvSpPr txBox="1"/>
          <p:nvPr/>
        </p:nvSpPr>
        <p:spPr>
          <a:xfrm>
            <a:off x="4356000" y="413875"/>
            <a:ext cx="12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" sz="1200"/>
              <a:t>&lt;&lt;Include&gt;&gt;</a:t>
            </a:r>
          </a:p>
        </p:txBody>
      </p:sp>
      <p:sp>
        <p:nvSpPr>
          <p:cNvPr id="68" name="Shape 68"/>
          <p:cNvSpPr/>
          <p:nvPr/>
        </p:nvSpPr>
        <p:spPr>
          <a:xfrm>
            <a:off x="6091100" y="204825"/>
            <a:ext cx="738300" cy="39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450" y="1669150"/>
            <a:ext cx="393900" cy="3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8594400" y="2063050"/>
            <a:ext cx="0" cy="4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" name="Shape 71"/>
          <p:cNvCxnSpPr/>
          <p:nvPr/>
        </p:nvCxnSpPr>
        <p:spPr>
          <a:xfrm>
            <a:off x="8594400" y="2524300"/>
            <a:ext cx="3444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" name="Shape 72"/>
          <p:cNvCxnSpPr/>
          <p:nvPr/>
        </p:nvCxnSpPr>
        <p:spPr>
          <a:xfrm flipH="1">
            <a:off x="8323500" y="2536600"/>
            <a:ext cx="2709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/>
          <p:nvPr/>
        </p:nvCxnSpPr>
        <p:spPr>
          <a:xfrm>
            <a:off x="8323650" y="2239950"/>
            <a:ext cx="5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6829410" y="598735"/>
            <a:ext cx="1404300" cy="102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5" name="Shape 75"/>
          <p:cNvSpPr txBox="1"/>
          <p:nvPr/>
        </p:nvSpPr>
        <p:spPr>
          <a:xfrm>
            <a:off x="5899250" y="694100"/>
            <a:ext cx="1122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d" sz="1200"/>
              <a:t>Update Kost</a:t>
            </a:r>
          </a:p>
        </p:txBody>
      </p:sp>
      <p:cxnSp>
        <p:nvCxnSpPr>
          <p:cNvPr id="76" name="Shape 76"/>
          <p:cNvCxnSpPr>
            <a:stCxn id="64" idx="6"/>
            <a:endCxn id="69" idx="2"/>
          </p:cNvCxnSpPr>
          <p:nvPr/>
        </p:nvCxnSpPr>
        <p:spPr>
          <a:xfrm flipH="1" rot="10800000">
            <a:off x="5296800" y="1866200"/>
            <a:ext cx="310080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77" name="Shape 77"/>
          <p:cNvSpPr txBox="1"/>
          <p:nvPr/>
        </p:nvSpPr>
        <p:spPr>
          <a:xfrm>
            <a:off x="7851000" y="2924350"/>
            <a:ext cx="1293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d" sz="1200"/>
              <a:t>Penyedia Kost</a:t>
            </a:r>
          </a:p>
        </p:txBody>
      </p:sp>
      <p:sp>
        <p:nvSpPr>
          <p:cNvPr id="78" name="Shape 78"/>
          <p:cNvSpPr/>
          <p:nvPr/>
        </p:nvSpPr>
        <p:spPr>
          <a:xfrm>
            <a:off x="3728550" y="3896350"/>
            <a:ext cx="940800" cy="56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9" name="Shape 79"/>
          <p:cNvCxnSpPr>
            <a:endCxn id="65" idx="2"/>
          </p:cNvCxnSpPr>
          <p:nvPr/>
        </p:nvCxnSpPr>
        <p:spPr>
          <a:xfrm flipH="1" rot="10800000">
            <a:off x="4565250" y="2838275"/>
            <a:ext cx="2979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lgDashDot"/>
            <a:round/>
            <a:headEnd len="lg" w="lg" type="none"/>
            <a:tailEnd len="lg" w="lg" type="triangle"/>
          </a:ln>
        </p:spPr>
      </p:cxnSp>
      <p:cxnSp>
        <p:nvCxnSpPr>
          <p:cNvPr id="80" name="Shape 80"/>
          <p:cNvCxnSpPr>
            <a:endCxn id="75" idx="2"/>
          </p:cNvCxnSpPr>
          <p:nvPr/>
        </p:nvCxnSpPr>
        <p:spPr>
          <a:xfrm flipH="1" rot="10800000">
            <a:off x="4577450" y="1051100"/>
            <a:ext cx="1882800" cy="26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lgDashDot"/>
            <a:round/>
            <a:headEnd len="lg" w="lg" type="none"/>
            <a:tailEnd len="lg" w="lg" type="triangle"/>
          </a:ln>
        </p:spPr>
      </p:cxnSp>
      <p:sp>
        <p:nvSpPr>
          <p:cNvPr id="81" name="Shape 81"/>
          <p:cNvSpPr txBox="1"/>
          <p:nvPr/>
        </p:nvSpPr>
        <p:spPr>
          <a:xfrm>
            <a:off x="4011000" y="3065687"/>
            <a:ext cx="112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 sz="1200"/>
              <a:t>&lt;&lt;Include&gt;&gt;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133000" y="2112087"/>
            <a:ext cx="112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 sz="1200"/>
              <a:t>&lt;&lt;Include&gt;&gt;</a:t>
            </a:r>
          </a:p>
        </p:txBody>
      </p:sp>
      <p:sp>
        <p:nvSpPr>
          <p:cNvPr id="83" name="Shape 83"/>
          <p:cNvSpPr/>
          <p:nvPr/>
        </p:nvSpPr>
        <p:spPr>
          <a:xfrm>
            <a:off x="6509475" y="3864850"/>
            <a:ext cx="10458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3360900" y="4450075"/>
            <a:ext cx="16761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d" sz="1200"/>
              <a:t>Pembuatan Laporan Persediaan Kost</a:t>
            </a:r>
          </a:p>
        </p:txBody>
      </p:sp>
      <p:cxnSp>
        <p:nvCxnSpPr>
          <p:cNvPr id="85" name="Shape 85"/>
          <p:cNvCxnSpPr/>
          <p:nvPr/>
        </p:nvCxnSpPr>
        <p:spPr>
          <a:xfrm flipH="1" rot="10800000">
            <a:off x="4860600" y="2259575"/>
            <a:ext cx="3371700" cy="169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86" name="Shape 86"/>
          <p:cNvSpPr txBox="1"/>
          <p:nvPr/>
        </p:nvSpPr>
        <p:spPr>
          <a:xfrm>
            <a:off x="6194325" y="4588825"/>
            <a:ext cx="16761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d" sz="1200"/>
              <a:t>Pembuatan Laporan Penyewaan Kost</a:t>
            </a:r>
          </a:p>
        </p:txBody>
      </p:sp>
      <p:cxnSp>
        <p:nvCxnSpPr>
          <p:cNvPr id="87" name="Shape 87"/>
          <p:cNvCxnSpPr>
            <a:stCxn id="83" idx="1"/>
            <a:endCxn id="82" idx="1"/>
          </p:cNvCxnSpPr>
          <p:nvPr/>
        </p:nvCxnSpPr>
        <p:spPr>
          <a:xfrm rot="10800000">
            <a:off x="5132928" y="2296779"/>
            <a:ext cx="1529700" cy="16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lgDashDot"/>
            <a:round/>
            <a:headEnd len="lg" w="lg" type="none"/>
            <a:tailEnd len="lg" w="lg" type="triangle"/>
          </a:ln>
        </p:spPr>
      </p:cxnSp>
      <p:sp>
        <p:nvSpPr>
          <p:cNvPr id="88" name="Shape 88"/>
          <p:cNvSpPr txBox="1"/>
          <p:nvPr/>
        </p:nvSpPr>
        <p:spPr>
          <a:xfrm>
            <a:off x="5899250" y="3434987"/>
            <a:ext cx="112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 sz="1200"/>
              <a:t>&lt;&lt;Include&gt;&gt;</a:t>
            </a:r>
          </a:p>
        </p:txBody>
      </p:sp>
      <p:cxnSp>
        <p:nvCxnSpPr>
          <p:cNvPr id="89" name="Shape 89"/>
          <p:cNvCxnSpPr>
            <a:stCxn id="88" idx="3"/>
          </p:cNvCxnSpPr>
          <p:nvPr/>
        </p:nvCxnSpPr>
        <p:spPr>
          <a:xfrm rot="10800000">
            <a:off x="6693950" y="1177937"/>
            <a:ext cx="327300" cy="244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lgDashDot"/>
            <a:round/>
            <a:headEnd len="lg" w="lg" type="none"/>
            <a:tailEnd len="lg" w="lg" type="triangle"/>
          </a:ln>
        </p:spPr>
      </p:cxnSp>
      <p:sp>
        <p:nvSpPr>
          <p:cNvPr id="90" name="Shape 90"/>
          <p:cNvSpPr txBox="1"/>
          <p:nvPr/>
        </p:nvSpPr>
        <p:spPr>
          <a:xfrm>
            <a:off x="6249225" y="2112087"/>
            <a:ext cx="112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 sz="1200"/>
              <a:t>&lt;&lt;Include&gt;&gt;</a:t>
            </a:r>
          </a:p>
        </p:txBody>
      </p:sp>
      <p:cxnSp>
        <p:nvCxnSpPr>
          <p:cNvPr id="91" name="Shape 91"/>
          <p:cNvCxnSpPr>
            <a:stCxn id="83" idx="7"/>
            <a:endCxn id="77" idx="2"/>
          </p:cNvCxnSpPr>
          <p:nvPr/>
        </p:nvCxnSpPr>
        <p:spPr>
          <a:xfrm flipH="1" rot="10800000">
            <a:off x="7402121" y="3281379"/>
            <a:ext cx="1095300" cy="67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92" name="Shape 92"/>
          <p:cNvSpPr/>
          <p:nvPr/>
        </p:nvSpPr>
        <p:spPr>
          <a:xfrm>
            <a:off x="2548000" y="783175"/>
            <a:ext cx="627600" cy="322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3" name="Shape 93"/>
          <p:cNvCxnSpPr>
            <a:endCxn id="60" idx="1"/>
          </p:cNvCxnSpPr>
          <p:nvPr/>
        </p:nvCxnSpPr>
        <p:spPr>
          <a:xfrm flipH="1" rot="10800000">
            <a:off x="1480300" y="1290025"/>
            <a:ext cx="803100" cy="84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185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id" sz="1800"/>
              <a:t>Nama Use Case	: Lihat Lokasi Kost</a:t>
            </a:r>
          </a:p>
          <a:p>
            <a:pPr lvl="0">
              <a:spcBef>
                <a:spcPts val="0"/>
              </a:spcBef>
              <a:buNone/>
            </a:pPr>
            <a:r>
              <a:rPr b="1" lang="id" sz="1800"/>
              <a:t>Aktor			: Konsumen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id" sz="1800"/>
              <a:t>Tujuan			: Melihat Lokasi Kost yang akan di order sesuai kebutuhan   				  konsumen</a:t>
            </a:r>
          </a:p>
        </p:txBody>
      </p:sp>
      <p:graphicFrame>
        <p:nvGraphicFramePr>
          <p:cNvPr id="99" name="Shape 99"/>
          <p:cNvGraphicFramePr/>
          <p:nvPr/>
        </p:nvGraphicFramePr>
        <p:xfrm>
          <a:off x="952500" y="238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{6654513B-005C-4216-A6B3-A4209B26DA9C}</a:tableStyleId>
              </a:tblPr>
              <a:tblGrid>
                <a:gridCol w="3619500"/>
                <a:gridCol w="3619500"/>
              </a:tblGrid>
              <a:tr h="394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id"/>
                        <a:t>KONSUMEN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id"/>
                        <a:t>SISTEM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15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id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Berkunjung untuk melihat lokasi Kost yang tersedia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08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id"/>
                        <a:t>2.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d"/>
                        <a:t> </a:t>
                      </a:r>
                      <a:r>
                        <a:rPr lang="id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Menampilkan atau memajang Kost yang       tersedia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0" name="Shape 100"/>
          <p:cNvSpPr txBox="1"/>
          <p:nvPr/>
        </p:nvSpPr>
        <p:spPr>
          <a:xfrm>
            <a:off x="541525" y="2739675"/>
            <a:ext cx="344400" cy="3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18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d" sz="1800"/>
              <a:t>Nama Use Case	: Transaksi Kost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d" sz="1800"/>
              <a:t>Aktor			: Konsumen, Penyedia Kost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id" sz="1800"/>
              <a:t>Tujuan			: Transaksi pemesan Kost yang sudah sesuai</a:t>
            </a:r>
            <a:r>
              <a:rPr b="1" lang="id" sz="1800"/>
              <a:t> </a:t>
            </a:r>
            <a:r>
              <a:rPr b="1" lang="id" sz="1800"/>
              <a:t>dengan      			 		   kebutuhan konsumen</a:t>
            </a:r>
          </a:p>
        </p:txBody>
      </p:sp>
      <p:graphicFrame>
        <p:nvGraphicFramePr>
          <p:cNvPr id="106" name="Shape 106"/>
          <p:cNvGraphicFramePr/>
          <p:nvPr/>
        </p:nvGraphicFramePr>
        <p:xfrm>
          <a:off x="952500" y="1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{6654513B-005C-4216-A6B3-A4209B26DA9C}</a:tableStyleId>
              </a:tblPr>
              <a:tblGrid>
                <a:gridCol w="3619500"/>
                <a:gridCol w="3619500"/>
              </a:tblGrid>
              <a:tr h="394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id" sz="1200"/>
                        <a:t>KONSUMEN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id" sz="1200"/>
                        <a:t>SISTEM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775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id" sz="1200"/>
                        <a:t>Melakukan pemesanan Kost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d" sz="1200"/>
                        <a:t>Menerima informasi tentang persediaan dan harga Kost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d" sz="1200"/>
                        <a:t>Menghubungi penyedia Kost melalui pesan SMS, Email, atau BBM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d" sz="1200"/>
                        <a:t>Penyedia Kost menerima Pesan dari Konsumen, dan mengkonfirmasi pesanan Konsumen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d" sz="1200"/>
                        <a:t>Melakukan Cash On Delivery (COD) di tempat penyedia Kost.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7" name="Shape 107"/>
          <p:cNvSpPr txBox="1"/>
          <p:nvPr/>
        </p:nvSpPr>
        <p:spPr>
          <a:xfrm>
            <a:off x="541525" y="2149050"/>
            <a:ext cx="3321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620400" y="2670625"/>
            <a:ext cx="3321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2.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205900" y="3770500"/>
            <a:ext cx="3321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3.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20400" y="4205925"/>
            <a:ext cx="3321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4.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15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d" sz="1800"/>
              <a:t>Nama Use Case	</a:t>
            </a:r>
            <a:r>
              <a:rPr b="1" lang="id" sz="1800"/>
              <a:t>: Laporan persediaan Kost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d" sz="1800"/>
              <a:t>Aktor			: Penyedia Kost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id" sz="1800"/>
              <a:t>Tujuan			: Membuat laporan persediaan Kost</a:t>
            </a:r>
          </a:p>
        </p:txBody>
      </p:sp>
      <p:graphicFrame>
        <p:nvGraphicFramePr>
          <p:cNvPr id="116" name="Shape 116"/>
          <p:cNvGraphicFramePr/>
          <p:nvPr/>
        </p:nvGraphicFramePr>
        <p:xfrm>
          <a:off x="952500" y="238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{6654513B-005C-4216-A6B3-A4209B26DA9C}</a:tableStyleId>
              </a:tblPr>
              <a:tblGrid>
                <a:gridCol w="3619500"/>
                <a:gridCol w="3619500"/>
              </a:tblGrid>
              <a:tr h="394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id"/>
                        <a:t>PENYEDIA KOST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id"/>
                        <a:t>SISTEM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15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id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Memeriksa laporan persediaan Kost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08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id"/>
                        <a:t>2.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d" sz="1200"/>
                        <a:t>Merekam dan menyimpan data persediaan kost yang sudah di update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7" name="Shape 117"/>
          <p:cNvSpPr txBox="1"/>
          <p:nvPr/>
        </p:nvSpPr>
        <p:spPr>
          <a:xfrm>
            <a:off x="566150" y="2788925"/>
            <a:ext cx="3321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15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d" sz="1800"/>
              <a:t>Nama Use Case	: Laporan penyewaan Kost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d" sz="1800"/>
              <a:t>Aktor			: Penyedia Kost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id" sz="1800"/>
              <a:t>Tujuan			: Membuat laporan penyewaan Kost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952500" y="238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{6654513B-005C-4216-A6B3-A4209B26DA9C}</a:tableStyleId>
              </a:tblPr>
              <a:tblGrid>
                <a:gridCol w="3619500"/>
                <a:gridCol w="3619500"/>
              </a:tblGrid>
              <a:tr h="394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id"/>
                        <a:t>PENYEDIA KOST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id"/>
                        <a:t>SISTEM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15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id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Melakukan pembuatan laporan penyewaan Kost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08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id"/>
                        <a:t>2.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d" sz="1200"/>
                        <a:t>Merekam dan menyimpan data Kost yang telah di sewa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4" name="Shape 124"/>
          <p:cNvSpPr txBox="1"/>
          <p:nvPr/>
        </p:nvSpPr>
        <p:spPr>
          <a:xfrm>
            <a:off x="566150" y="2788925"/>
            <a:ext cx="3321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15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d" sz="1800"/>
              <a:t>Nama Use Case	: Update Kost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d" sz="1800"/>
              <a:t>Aktor			: Penyedia Kost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id" sz="1800"/>
              <a:t>Tujuan			: Mengupdate data Kost</a:t>
            </a:r>
          </a:p>
        </p:txBody>
      </p:sp>
      <p:graphicFrame>
        <p:nvGraphicFramePr>
          <p:cNvPr id="130" name="Shape 130"/>
          <p:cNvGraphicFramePr/>
          <p:nvPr/>
        </p:nvGraphicFramePr>
        <p:xfrm>
          <a:off x="952500" y="1822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{6654513B-005C-4216-A6B3-A4209B26DA9C}</a:tableStyleId>
              </a:tblPr>
              <a:tblGrid>
                <a:gridCol w="3619500"/>
                <a:gridCol w="3619500"/>
              </a:tblGrid>
              <a:tr h="394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id"/>
                        <a:t>PENYEDIA KOST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id"/>
                        <a:t>SISTEM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15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id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Melakukan pembuatan pasang iklan Kost dan update data kembali pada Kost yang sudah tersedia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08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id"/>
                        <a:t>2.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</a:rPr>
                        <a:t>Merekam dan menyimpan data Kost yang telah di update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31" name="Shape 131"/>
          <p:cNvSpPr txBox="1"/>
          <p:nvPr/>
        </p:nvSpPr>
        <p:spPr>
          <a:xfrm>
            <a:off x="529350" y="2197200"/>
            <a:ext cx="3321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