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009" y="187420"/>
            <a:ext cx="11092069" cy="2063998"/>
          </a:xfrm>
        </p:spPr>
        <p:txBody>
          <a:bodyPr>
            <a:normAutofit/>
          </a:bodyPr>
          <a:lstStyle/>
          <a:p>
            <a:pPr algn="ctr"/>
            <a:r>
              <a:rPr lang="id-ID" sz="2400" b="1" dirty="0"/>
              <a:t>PROPOSAL</a:t>
            </a:r>
            <a:br>
              <a:rPr lang="id-ID" sz="2400" b="1" dirty="0"/>
            </a:br>
            <a:r>
              <a:rPr lang="id-ID" sz="2400" b="1" dirty="0"/>
              <a:t>PEMBUATAN WEBSITE APLIKASI </a:t>
            </a:r>
            <a:br>
              <a:rPr lang="id-ID" sz="2400" b="1" dirty="0"/>
            </a:br>
            <a:r>
              <a:rPr lang="id-ID" sz="2400" b="1" dirty="0"/>
              <a:t>E-COMMERCE HOUSE RENT</a:t>
            </a:r>
            <a:br>
              <a:rPr lang="id-ID" sz="2400" b="1" dirty="0"/>
            </a:br>
            <a:r>
              <a:rPr lang="id-ID" sz="2400" b="1" dirty="0"/>
              <a:t/>
            </a:r>
            <a:br>
              <a:rPr lang="id-ID" sz="2400" b="1" dirty="0"/>
            </a:br>
            <a:endParaRPr lang="id-ID" sz="2400" b="1" dirty="0"/>
          </a:p>
        </p:txBody>
      </p:sp>
      <p:sp>
        <p:nvSpPr>
          <p:cNvPr id="3" name="Subtitle 2"/>
          <p:cNvSpPr>
            <a:spLocks noGrp="1"/>
          </p:cNvSpPr>
          <p:nvPr>
            <p:ph type="subTitle" idx="1"/>
          </p:nvPr>
        </p:nvSpPr>
        <p:spPr>
          <a:xfrm>
            <a:off x="1828800" y="4638261"/>
            <a:ext cx="9899374" cy="1956559"/>
          </a:xfrm>
        </p:spPr>
        <p:txBody>
          <a:bodyPr>
            <a:normAutofit fontScale="92500"/>
          </a:bodyPr>
          <a:lstStyle/>
          <a:p>
            <a:r>
              <a:rPr lang="id-ID" sz="2400" dirty="0">
                <a:solidFill>
                  <a:schemeClr val="tx1"/>
                </a:solidFill>
              </a:rPr>
              <a:t>Disusun Oleh :</a:t>
            </a:r>
          </a:p>
          <a:p>
            <a:pPr marL="342900" indent="-342900">
              <a:buFontTx/>
              <a:buChar char="-"/>
            </a:pPr>
            <a:r>
              <a:rPr lang="id-ID" sz="2400" dirty="0">
                <a:solidFill>
                  <a:schemeClr val="tx1"/>
                </a:solidFill>
              </a:rPr>
              <a:t>Muhamad Fahrul Azis (1511510453)			</a:t>
            </a:r>
          </a:p>
          <a:p>
            <a:pPr marL="342900" indent="-342900">
              <a:buFontTx/>
              <a:buChar char="-"/>
            </a:pPr>
            <a:r>
              <a:rPr lang="id-ID" sz="2400" dirty="0">
                <a:solidFill>
                  <a:schemeClr val="tx1"/>
                </a:solidFill>
              </a:rPr>
              <a:t>Jeffry Evanto Putra (1511510727)</a:t>
            </a:r>
            <a:r>
              <a:rPr lang="id-ID" dirty="0"/>
              <a:t>	</a:t>
            </a:r>
            <a:endParaRPr lang="id-ID" sz="2400" dirty="0">
              <a:solidFill>
                <a:schemeClr val="tx1"/>
              </a:solidFill>
            </a:endParaRPr>
          </a:p>
          <a:p>
            <a:pPr marL="342900" indent="-342900">
              <a:buFontTx/>
              <a:buChar char="-"/>
            </a:pPr>
            <a:r>
              <a:rPr lang="id-ID" sz="2400" dirty="0">
                <a:solidFill>
                  <a:schemeClr val="tx1"/>
                </a:solidFill>
              </a:rPr>
              <a:t>Tri Bogi (1511510404)		</a:t>
            </a:r>
            <a:r>
              <a:rPr lang="id-ID" sz="2400" dirty="0">
                <a:solidFill>
                  <a:srgbClr val="C00000"/>
                </a:solidFill>
              </a:rPr>
              <a:t>-</a:t>
            </a:r>
            <a:r>
              <a:rPr lang="id-ID" sz="2400" dirty="0">
                <a:solidFill>
                  <a:schemeClr val="tx1"/>
                </a:solidFill>
              </a:rPr>
              <a:t> Handitya Ciptaning Pratama (1511510594)</a:t>
            </a:r>
          </a:p>
        </p:txBody>
      </p:sp>
      <p:pic>
        <p:nvPicPr>
          <p:cNvPr id="4" name="Picture 3"/>
          <p:cNvPicPr>
            <a:picLocks noChangeAspect="1"/>
          </p:cNvPicPr>
          <p:nvPr/>
        </p:nvPicPr>
        <p:blipFill>
          <a:blip r:embed="rId2"/>
          <a:stretch>
            <a:fillRect/>
          </a:stretch>
        </p:blipFill>
        <p:spPr>
          <a:xfrm>
            <a:off x="5107158" y="1588810"/>
            <a:ext cx="2151770" cy="2212384"/>
          </a:xfrm>
          <a:prstGeom prst="rect">
            <a:avLst/>
          </a:prstGeom>
        </p:spPr>
      </p:pic>
      <p:sp>
        <p:nvSpPr>
          <p:cNvPr id="5" name="Subtitle 2"/>
          <p:cNvSpPr txBox="1">
            <a:spLocks/>
          </p:cNvSpPr>
          <p:nvPr/>
        </p:nvSpPr>
        <p:spPr>
          <a:xfrm>
            <a:off x="1233356" y="4016336"/>
            <a:ext cx="9899374" cy="62192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id-ID" sz="2800" b="1" dirty="0">
                <a:solidFill>
                  <a:schemeClr val="tx1"/>
                </a:solidFill>
              </a:rPr>
              <a:t>UNIVERSITAS BUDI LUHUR</a:t>
            </a:r>
          </a:p>
        </p:txBody>
      </p:sp>
    </p:spTree>
    <p:extLst>
      <p:ext uri="{BB962C8B-B14F-4D97-AF65-F5344CB8AC3E}">
        <p14:creationId xmlns:p14="http://schemas.microsoft.com/office/powerpoint/2010/main" val="414854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idx="1"/>
          </p:nvPr>
        </p:nvSpPr>
        <p:spPr>
          <a:xfrm>
            <a:off x="2293952" y="616226"/>
            <a:ext cx="8915400" cy="5416826"/>
          </a:xfrm>
        </p:spPr>
        <p:txBody>
          <a:bodyPr>
            <a:normAutofit/>
          </a:bodyPr>
          <a:lstStyle/>
          <a:p>
            <a:pPr marL="0" indent="0" fontAlgn="base">
              <a:buNone/>
            </a:pPr>
            <a:r>
              <a:rPr lang="id-ID" dirty="0">
                <a:solidFill>
                  <a:schemeClr val="tx1"/>
                </a:solidFill>
              </a:rPr>
              <a:t>2. </a:t>
            </a:r>
            <a:r>
              <a:rPr lang="nb-NO" dirty="0">
                <a:solidFill>
                  <a:schemeClr val="tx1"/>
                </a:solidFill>
              </a:rPr>
              <a:t>SPESIFIKASI HARDWARE DAN SOFTWARE</a:t>
            </a:r>
            <a:endParaRPr lang="id-ID" dirty="0">
              <a:solidFill>
                <a:schemeClr val="tx1"/>
              </a:solidFill>
            </a:endParaRPr>
          </a:p>
          <a:p>
            <a:pPr marL="0" indent="0" fontAlgn="base">
              <a:buNone/>
            </a:pPr>
            <a:r>
              <a:rPr lang="id-ID" dirty="0">
                <a:solidFill>
                  <a:schemeClr val="tx1"/>
                </a:solidFill>
              </a:rPr>
              <a:t>Spesifikasi hardware yang digunakan penulis dalam pembuatan website E-Commerce House Rent adalah sebagai berikut:</a:t>
            </a:r>
          </a:p>
          <a:p>
            <a:pPr marL="0" indent="0" fontAlgn="base">
              <a:buNone/>
            </a:pPr>
            <a:r>
              <a:rPr lang="id-ID" dirty="0">
                <a:solidFill>
                  <a:schemeClr val="tx1"/>
                </a:solidFill>
              </a:rPr>
              <a:t>-          Laptop</a:t>
            </a:r>
          </a:p>
          <a:p>
            <a:pPr marL="0" indent="0" fontAlgn="base">
              <a:buNone/>
            </a:pPr>
            <a:r>
              <a:rPr lang="id-ID" dirty="0">
                <a:solidFill>
                  <a:schemeClr val="tx1"/>
                </a:solidFill>
              </a:rPr>
              <a:t>-          RAM 2GB</a:t>
            </a:r>
          </a:p>
          <a:p>
            <a:pPr marL="0" indent="0" fontAlgn="base">
              <a:buNone/>
            </a:pPr>
            <a:r>
              <a:rPr lang="id-ID" dirty="0">
                <a:solidFill>
                  <a:schemeClr val="tx1"/>
                </a:solidFill>
              </a:rPr>
              <a:t>-          Intel(R) Core (TM) i3-2330M</a:t>
            </a:r>
          </a:p>
          <a:p>
            <a:pPr marL="0" indent="0" fontAlgn="base">
              <a:buNone/>
            </a:pPr>
            <a:r>
              <a:rPr lang="id-ID" dirty="0">
                <a:solidFill>
                  <a:schemeClr val="tx1"/>
                </a:solidFill>
              </a:rPr>
              <a:t>-          CPU @ 2.2 GHz (4CPUs), ~2.2GHz</a:t>
            </a:r>
          </a:p>
          <a:p>
            <a:pPr marL="0" indent="0" fontAlgn="base">
              <a:buNone/>
            </a:pPr>
            <a:r>
              <a:rPr lang="id-ID" dirty="0">
                <a:solidFill>
                  <a:schemeClr val="tx1"/>
                </a:solidFill>
              </a:rPr>
              <a:t>Spesifikasi software yangdigunakan penulis dalam pembuatan website E-Commerce House Rent adalah sebagai berikut:</a:t>
            </a:r>
          </a:p>
          <a:p>
            <a:pPr marL="0" indent="0" fontAlgn="base">
              <a:buNone/>
            </a:pPr>
            <a:r>
              <a:rPr lang="id-ID" dirty="0">
                <a:solidFill>
                  <a:schemeClr val="tx1"/>
                </a:solidFill>
              </a:rPr>
              <a:t>-          Sistem operasi Windows</a:t>
            </a:r>
          </a:p>
          <a:p>
            <a:pPr marL="0" indent="0" fontAlgn="base">
              <a:buNone/>
            </a:pPr>
            <a:r>
              <a:rPr lang="id-ID" dirty="0">
                <a:solidFill>
                  <a:schemeClr val="tx1"/>
                </a:solidFill>
              </a:rPr>
              <a:t>-          Notepad ++ 6.4.2</a:t>
            </a:r>
          </a:p>
          <a:p>
            <a:pPr marL="0" indent="0" fontAlgn="base">
              <a:buNone/>
            </a:pPr>
            <a:r>
              <a:rPr lang="id-ID" dirty="0">
                <a:solidFill>
                  <a:schemeClr val="tx1"/>
                </a:solidFill>
              </a:rPr>
              <a:t>-          Xampp 1.7.1 32-bit</a:t>
            </a:r>
          </a:p>
          <a:p>
            <a:pPr marL="0" indent="0" fontAlgn="base">
              <a:buNone/>
            </a:pPr>
            <a:r>
              <a:rPr lang="id-ID" dirty="0">
                <a:solidFill>
                  <a:schemeClr val="tx1"/>
                </a:solidFill>
              </a:rPr>
              <a:t>-          Mozila firefox</a:t>
            </a:r>
          </a:p>
          <a:p>
            <a:pPr marL="0" indent="0" fontAlgn="base">
              <a:buNone/>
            </a:pPr>
            <a:r>
              <a:rPr lang="id-ID" dirty="0">
                <a:solidFill>
                  <a:schemeClr val="tx1"/>
                </a:solidFill>
              </a:rPr>
              <a:t>-          Adobe Photoshop CS3</a:t>
            </a:r>
          </a:p>
        </p:txBody>
      </p:sp>
    </p:spTree>
    <p:extLst>
      <p:ext uri="{BB962C8B-B14F-4D97-AF65-F5344CB8AC3E}">
        <p14:creationId xmlns:p14="http://schemas.microsoft.com/office/powerpoint/2010/main" val="63152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589212" y="160284"/>
            <a:ext cx="8911687" cy="1280890"/>
          </a:xfrm>
        </p:spPr>
        <p:txBody>
          <a:bodyPr>
            <a:normAutofit/>
          </a:bodyPr>
          <a:lstStyle/>
          <a:p>
            <a:pPr algn="ctr" fontAlgn="base"/>
            <a:r>
              <a:rPr lang="id-ID" dirty="0"/>
              <a:t>BAB IV</a:t>
            </a:r>
            <a:br>
              <a:rPr lang="id-ID" dirty="0"/>
            </a:br>
            <a:r>
              <a:rPr lang="id-ID" dirty="0"/>
              <a:t>IMPLEMENTASI</a:t>
            </a:r>
          </a:p>
        </p:txBody>
      </p:sp>
      <p:sp>
        <p:nvSpPr>
          <p:cNvPr id="5" name="Content Placeholder 6"/>
          <p:cNvSpPr>
            <a:spLocks noGrp="1"/>
          </p:cNvSpPr>
          <p:nvPr>
            <p:ph idx="1"/>
          </p:nvPr>
        </p:nvSpPr>
        <p:spPr>
          <a:xfrm>
            <a:off x="2585499" y="1504122"/>
            <a:ext cx="8915400" cy="5416826"/>
          </a:xfrm>
          <a:ln>
            <a:gradFill>
              <a:gsLst>
                <a:gs pos="0">
                  <a:schemeClr val="tx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marL="0" indent="0" fontAlgn="base">
              <a:buNone/>
            </a:pPr>
            <a:r>
              <a:rPr lang="id-ID" dirty="0">
                <a:solidFill>
                  <a:schemeClr val="tx1"/>
                </a:solidFill>
              </a:rPr>
              <a:t>1. Struktur Navigasi</a:t>
            </a:r>
          </a:p>
          <a:p>
            <a:pPr marL="0" indent="0" fontAlgn="base">
              <a:buNone/>
            </a:pPr>
            <a:r>
              <a:rPr lang="id-ID" dirty="0">
                <a:solidFill>
                  <a:schemeClr val="tx1"/>
                </a:solidFill>
              </a:rPr>
              <a:t>	Struktur navigasi digunakan untuk menggambarkan secara garis besar isi dari seluruh website dan menggambarkan bagaimana hubungan antar menu yang ada. Dibawah ini adalah gambar dari struktur navigasi dari website ini:</a:t>
            </a:r>
          </a:p>
          <a:p>
            <a:pPr marL="0" indent="0" fontAlgn="base">
              <a:buNone/>
            </a:pPr>
            <a:endParaRPr lang="id-ID" dirty="0">
              <a:solidFill>
                <a:schemeClr val="tx1"/>
              </a:solidFill>
            </a:endParaRPr>
          </a:p>
          <a:p>
            <a:pPr marL="0" indent="0" fontAlgn="base">
              <a:buNone/>
            </a:pPr>
            <a:endParaRPr lang="id-ID" dirty="0">
              <a:solidFill>
                <a:schemeClr val="tx1"/>
              </a:solidFill>
            </a:endParaRPr>
          </a:p>
        </p:txBody>
      </p:sp>
      <p:sp>
        <p:nvSpPr>
          <p:cNvPr id="7" name="TextBox 6"/>
          <p:cNvSpPr txBox="1"/>
          <p:nvPr/>
        </p:nvSpPr>
        <p:spPr>
          <a:xfrm>
            <a:off x="4027105" y="2994072"/>
            <a:ext cx="1333578" cy="369332"/>
          </a:xfrm>
          <a:prstGeom prst="rect">
            <a:avLst/>
          </a:prstGeom>
          <a:noFill/>
          <a:ln w="31750">
            <a:solidFill>
              <a:schemeClr val="tx1"/>
            </a:solidFill>
          </a:ln>
        </p:spPr>
        <p:txBody>
          <a:bodyPr wrap="square" rtlCol="0">
            <a:spAutoFit/>
          </a:bodyPr>
          <a:lstStyle/>
          <a:p>
            <a:pPr algn="ctr"/>
            <a:r>
              <a:rPr lang="id-ID" b="1" dirty="0"/>
              <a:t>Admin</a:t>
            </a:r>
          </a:p>
        </p:txBody>
      </p:sp>
      <p:cxnSp>
        <p:nvCxnSpPr>
          <p:cNvPr id="9" name="Straight Connector 8"/>
          <p:cNvCxnSpPr/>
          <p:nvPr/>
        </p:nvCxnSpPr>
        <p:spPr>
          <a:xfrm flipH="1">
            <a:off x="4684541" y="3363404"/>
            <a:ext cx="9353" cy="54323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84541" y="3906637"/>
            <a:ext cx="113948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54411" y="3906637"/>
            <a:ext cx="113948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24024" y="3938215"/>
            <a:ext cx="0" cy="5486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54411" y="3919460"/>
            <a:ext cx="0" cy="5486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85499" y="4468100"/>
            <a:ext cx="1873960" cy="1200329"/>
          </a:xfrm>
          <a:prstGeom prst="rect">
            <a:avLst/>
          </a:prstGeom>
          <a:noFill/>
          <a:ln w="31750">
            <a:solidFill>
              <a:schemeClr val="tx1">
                <a:alpha val="82000"/>
              </a:schemeClr>
            </a:solidFill>
          </a:ln>
        </p:spPr>
        <p:txBody>
          <a:bodyPr wrap="square" rtlCol="0">
            <a:spAutoFit/>
          </a:bodyPr>
          <a:lstStyle/>
          <a:p>
            <a:pPr algn="ctr"/>
            <a:r>
              <a:rPr lang="id-ID" b="1" dirty="0"/>
              <a:t>Tracking data yang mengontrak kost</a:t>
            </a:r>
          </a:p>
        </p:txBody>
      </p:sp>
      <p:sp>
        <p:nvSpPr>
          <p:cNvPr id="24" name="TextBox 23"/>
          <p:cNvSpPr txBox="1"/>
          <p:nvPr/>
        </p:nvSpPr>
        <p:spPr>
          <a:xfrm>
            <a:off x="4965894" y="4486855"/>
            <a:ext cx="1814733" cy="1200329"/>
          </a:xfrm>
          <a:prstGeom prst="rect">
            <a:avLst/>
          </a:prstGeom>
          <a:noFill/>
          <a:ln w="31750">
            <a:solidFill>
              <a:schemeClr val="tx1">
                <a:alpha val="82000"/>
              </a:schemeClr>
            </a:solidFill>
          </a:ln>
        </p:spPr>
        <p:txBody>
          <a:bodyPr wrap="square" rtlCol="0">
            <a:spAutoFit/>
          </a:bodyPr>
          <a:lstStyle/>
          <a:p>
            <a:pPr algn="ctr"/>
            <a:r>
              <a:rPr lang="id-ID" b="1" dirty="0"/>
              <a:t>Tracking data yang menyediakan kost</a:t>
            </a:r>
          </a:p>
        </p:txBody>
      </p:sp>
      <p:sp>
        <p:nvSpPr>
          <p:cNvPr id="26" name="TextBox 25"/>
          <p:cNvSpPr txBox="1"/>
          <p:nvPr/>
        </p:nvSpPr>
        <p:spPr>
          <a:xfrm>
            <a:off x="8778590" y="2994071"/>
            <a:ext cx="955203" cy="369332"/>
          </a:xfrm>
          <a:prstGeom prst="rect">
            <a:avLst/>
          </a:prstGeom>
          <a:noFill/>
          <a:ln w="31750">
            <a:solidFill>
              <a:schemeClr val="tx1"/>
            </a:solidFill>
          </a:ln>
        </p:spPr>
        <p:txBody>
          <a:bodyPr wrap="square" rtlCol="0">
            <a:spAutoFit/>
          </a:bodyPr>
          <a:lstStyle/>
          <a:p>
            <a:pPr algn="ctr"/>
            <a:r>
              <a:rPr lang="id-ID" b="1" dirty="0"/>
              <a:t>Home</a:t>
            </a:r>
          </a:p>
        </p:txBody>
      </p:sp>
      <p:cxnSp>
        <p:nvCxnSpPr>
          <p:cNvPr id="27" name="Straight Connector 26"/>
          <p:cNvCxnSpPr/>
          <p:nvPr/>
        </p:nvCxnSpPr>
        <p:spPr>
          <a:xfrm flipH="1">
            <a:off x="9251514" y="3363403"/>
            <a:ext cx="4677" cy="27161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815910" y="3641546"/>
            <a:ext cx="1435604" cy="65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9251514" y="3635020"/>
            <a:ext cx="1435604" cy="65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815910" y="3667845"/>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687118" y="3635020"/>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06318" y="4057201"/>
            <a:ext cx="1772272" cy="646331"/>
          </a:xfrm>
          <a:prstGeom prst="rect">
            <a:avLst/>
          </a:prstGeom>
          <a:noFill/>
          <a:ln w="31750">
            <a:solidFill>
              <a:schemeClr val="tx1"/>
            </a:solidFill>
          </a:ln>
        </p:spPr>
        <p:txBody>
          <a:bodyPr wrap="square" rtlCol="0">
            <a:spAutoFit/>
          </a:bodyPr>
          <a:lstStyle/>
          <a:p>
            <a:pPr algn="ctr"/>
            <a:r>
              <a:rPr lang="id-ID" b="1" dirty="0"/>
              <a:t>Kotak Pencari Kost</a:t>
            </a:r>
          </a:p>
        </p:txBody>
      </p:sp>
      <p:sp>
        <p:nvSpPr>
          <p:cNvPr id="36" name="TextBox 35"/>
          <p:cNvSpPr txBox="1"/>
          <p:nvPr/>
        </p:nvSpPr>
        <p:spPr>
          <a:xfrm>
            <a:off x="9580098" y="4000703"/>
            <a:ext cx="1846881" cy="646331"/>
          </a:xfrm>
          <a:prstGeom prst="rect">
            <a:avLst/>
          </a:prstGeom>
          <a:noFill/>
          <a:ln w="31750">
            <a:solidFill>
              <a:schemeClr val="tx1"/>
            </a:solidFill>
          </a:ln>
        </p:spPr>
        <p:txBody>
          <a:bodyPr wrap="square" rtlCol="0">
            <a:spAutoFit/>
          </a:bodyPr>
          <a:lstStyle/>
          <a:p>
            <a:pPr algn="ctr"/>
            <a:r>
              <a:rPr lang="id-ID" b="1" dirty="0"/>
              <a:t>Tambahkan Kost</a:t>
            </a:r>
          </a:p>
        </p:txBody>
      </p:sp>
      <p:cxnSp>
        <p:nvCxnSpPr>
          <p:cNvPr id="37" name="Straight Arrow Connector 36"/>
          <p:cNvCxnSpPr/>
          <p:nvPr/>
        </p:nvCxnSpPr>
        <p:spPr>
          <a:xfrm>
            <a:off x="7815909" y="4703532"/>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687118" y="4647034"/>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08464" y="5092333"/>
            <a:ext cx="1844735" cy="369332"/>
          </a:xfrm>
          <a:prstGeom prst="rect">
            <a:avLst/>
          </a:prstGeom>
          <a:noFill/>
          <a:ln w="31750">
            <a:solidFill>
              <a:schemeClr val="tx1"/>
            </a:solidFill>
          </a:ln>
        </p:spPr>
        <p:txBody>
          <a:bodyPr wrap="square" rtlCol="0">
            <a:spAutoFit/>
          </a:bodyPr>
          <a:lstStyle/>
          <a:p>
            <a:pPr algn="ctr"/>
            <a:r>
              <a:rPr lang="id-ID" b="1" dirty="0"/>
              <a:t>Input Alamat</a:t>
            </a:r>
          </a:p>
        </p:txBody>
      </p:sp>
      <p:sp>
        <p:nvSpPr>
          <p:cNvPr id="40" name="TextBox 39"/>
          <p:cNvSpPr txBox="1"/>
          <p:nvPr/>
        </p:nvSpPr>
        <p:spPr>
          <a:xfrm>
            <a:off x="9580098" y="5013975"/>
            <a:ext cx="1846881" cy="369332"/>
          </a:xfrm>
          <a:prstGeom prst="rect">
            <a:avLst/>
          </a:prstGeom>
          <a:noFill/>
          <a:ln w="31750">
            <a:solidFill>
              <a:schemeClr val="tx1"/>
            </a:solidFill>
          </a:ln>
        </p:spPr>
        <p:txBody>
          <a:bodyPr wrap="square" rtlCol="0">
            <a:spAutoFit/>
          </a:bodyPr>
          <a:lstStyle/>
          <a:p>
            <a:pPr algn="ctr"/>
            <a:r>
              <a:rPr lang="id-ID" b="1" dirty="0"/>
              <a:t>Input Kost</a:t>
            </a:r>
          </a:p>
        </p:txBody>
      </p:sp>
      <p:cxnSp>
        <p:nvCxnSpPr>
          <p:cNvPr id="41" name="Straight Arrow Connector 40"/>
          <p:cNvCxnSpPr/>
          <p:nvPr/>
        </p:nvCxnSpPr>
        <p:spPr>
          <a:xfrm>
            <a:off x="7815909" y="5478747"/>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0693113" y="5383307"/>
            <a:ext cx="0" cy="3695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580098" y="5763066"/>
            <a:ext cx="1846881" cy="369332"/>
          </a:xfrm>
          <a:prstGeom prst="rect">
            <a:avLst/>
          </a:prstGeom>
          <a:noFill/>
          <a:ln w="31750">
            <a:solidFill>
              <a:schemeClr val="tx1"/>
            </a:solidFill>
          </a:ln>
        </p:spPr>
        <p:txBody>
          <a:bodyPr wrap="square" rtlCol="0">
            <a:spAutoFit/>
          </a:bodyPr>
          <a:lstStyle/>
          <a:p>
            <a:pPr algn="ctr"/>
            <a:r>
              <a:rPr lang="id-ID" b="1" dirty="0"/>
              <a:t>Pasarkan Kost</a:t>
            </a:r>
          </a:p>
        </p:txBody>
      </p:sp>
      <p:sp>
        <p:nvSpPr>
          <p:cNvPr id="44" name="TextBox 43"/>
          <p:cNvSpPr txBox="1"/>
          <p:nvPr/>
        </p:nvSpPr>
        <p:spPr>
          <a:xfrm>
            <a:off x="7006318" y="5824627"/>
            <a:ext cx="1846881" cy="923330"/>
          </a:xfrm>
          <a:prstGeom prst="rect">
            <a:avLst/>
          </a:prstGeom>
          <a:noFill/>
          <a:ln w="31750">
            <a:solidFill>
              <a:schemeClr val="tx1"/>
            </a:solidFill>
          </a:ln>
        </p:spPr>
        <p:txBody>
          <a:bodyPr wrap="square" rtlCol="0">
            <a:spAutoFit/>
          </a:bodyPr>
          <a:lstStyle/>
          <a:p>
            <a:pPr algn="ctr"/>
            <a:r>
              <a:rPr lang="id-ID" b="1" dirty="0"/>
              <a:t>Konfirmasi Penyewaan Kost</a:t>
            </a:r>
          </a:p>
        </p:txBody>
      </p:sp>
    </p:spTree>
    <p:extLst>
      <p:ext uri="{BB962C8B-B14F-4D97-AF65-F5344CB8AC3E}">
        <p14:creationId xmlns:p14="http://schemas.microsoft.com/office/powerpoint/2010/main" val="384911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589212" y="160284"/>
            <a:ext cx="8911687" cy="1280890"/>
          </a:xfrm>
        </p:spPr>
        <p:txBody>
          <a:bodyPr>
            <a:normAutofit/>
          </a:bodyPr>
          <a:lstStyle/>
          <a:p>
            <a:pPr algn="ctr" fontAlgn="base"/>
            <a:r>
              <a:rPr lang="id-ID" dirty="0"/>
              <a:t>BAB V</a:t>
            </a:r>
            <a:br>
              <a:rPr lang="id-ID" dirty="0"/>
            </a:br>
            <a:r>
              <a:rPr lang="id-ID" dirty="0"/>
              <a:t>PENUTUP</a:t>
            </a:r>
          </a:p>
        </p:txBody>
      </p:sp>
      <p:sp>
        <p:nvSpPr>
          <p:cNvPr id="5" name="Content Placeholder 6"/>
          <p:cNvSpPr>
            <a:spLocks noGrp="1"/>
          </p:cNvSpPr>
          <p:nvPr>
            <p:ph idx="1"/>
          </p:nvPr>
        </p:nvSpPr>
        <p:spPr>
          <a:xfrm>
            <a:off x="2585499" y="1504122"/>
            <a:ext cx="8915400" cy="5416826"/>
          </a:xfrm>
        </p:spPr>
        <p:txBody>
          <a:bodyPr>
            <a:normAutofit/>
          </a:bodyPr>
          <a:lstStyle/>
          <a:p>
            <a:pPr marL="0" indent="0" fontAlgn="base">
              <a:buNone/>
            </a:pPr>
            <a:r>
              <a:rPr lang="id-ID" sz="2400" dirty="0">
                <a:solidFill>
                  <a:schemeClr val="tx1"/>
                </a:solidFill>
              </a:rPr>
              <a:t>	Aplikasi ini peruntukkan untuk user yang memiliki dan membutuhkan kost-kostan berbasis web dan diakses secara online pada komputer yang tersedia di website. Aplikasi ini merubah sistem yang manual menjadi sistem yang terkomputerisasi sehingga mempermudah </a:t>
            </a:r>
            <a:r>
              <a:rPr lang="id-ID" sz="2400">
                <a:solidFill>
                  <a:schemeClr val="tx1"/>
                </a:solidFill>
              </a:rPr>
              <a:t>pekerjaan pemilik kost. </a:t>
            </a:r>
            <a:r>
              <a:rPr lang="id-ID" sz="2400" dirty="0">
                <a:solidFill>
                  <a:schemeClr val="tx1"/>
                </a:solidFill>
              </a:rPr>
              <a:t>Penulis berharap aplikasi ini dapat bermanfaat dan dapat diterapkan dengan baik sebagai bentuk penerapan teknologi informasi.</a:t>
            </a:r>
          </a:p>
        </p:txBody>
      </p:sp>
    </p:spTree>
    <p:extLst>
      <p:ext uri="{BB962C8B-B14F-4D97-AF65-F5344CB8AC3E}">
        <p14:creationId xmlns:p14="http://schemas.microsoft.com/office/powerpoint/2010/main" val="351864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9212" y="160284"/>
            <a:ext cx="8911687" cy="1280890"/>
          </a:xfrm>
        </p:spPr>
        <p:txBody>
          <a:bodyPr>
            <a:normAutofit/>
          </a:bodyPr>
          <a:lstStyle/>
          <a:p>
            <a:pPr algn="ctr" fontAlgn="base"/>
            <a:r>
              <a:rPr lang="id-ID" dirty="0"/>
              <a:t>BAB I</a:t>
            </a:r>
            <a:br>
              <a:rPr lang="id-ID" dirty="0"/>
            </a:br>
            <a:r>
              <a:rPr lang="id-ID" dirty="0"/>
              <a:t>PENDAHULUAN</a:t>
            </a:r>
          </a:p>
        </p:txBody>
      </p:sp>
      <p:sp>
        <p:nvSpPr>
          <p:cNvPr id="7" name="Content Placeholder 6"/>
          <p:cNvSpPr>
            <a:spLocks noGrp="1"/>
          </p:cNvSpPr>
          <p:nvPr>
            <p:ph idx="1"/>
          </p:nvPr>
        </p:nvSpPr>
        <p:spPr>
          <a:xfrm>
            <a:off x="2589212" y="1441174"/>
            <a:ext cx="8915400" cy="5416826"/>
          </a:xfrm>
        </p:spPr>
        <p:txBody>
          <a:bodyPr>
            <a:normAutofit/>
          </a:bodyPr>
          <a:lstStyle/>
          <a:p>
            <a:pPr marL="0" indent="0" fontAlgn="base">
              <a:buNone/>
            </a:pPr>
            <a:r>
              <a:rPr lang="id-ID" b="1" dirty="0">
                <a:solidFill>
                  <a:schemeClr val="tx1"/>
                </a:solidFill>
              </a:rPr>
              <a:t>A. Latar Belakang</a:t>
            </a:r>
          </a:p>
          <a:p>
            <a:pPr marL="0" indent="0" fontAlgn="base">
              <a:buNone/>
            </a:pPr>
            <a:r>
              <a:rPr lang="id-ID" dirty="0">
                <a:solidFill>
                  <a:schemeClr val="tx1"/>
                </a:solidFill>
              </a:rPr>
              <a:t>	Kost-Kostan mungkin tidak asing di telinga Mahasiswa, para pekerja yang merantau, pedangan atau pun eksekutif muda. Memiliki bisnis kos dan kontrakan didekat kampus, pabrik, mall dan dekat perkantoran adalah peluang bisnis yang menguntungkan. </a:t>
            </a:r>
          </a:p>
          <a:p>
            <a:pPr marL="0" indent="0" fontAlgn="base">
              <a:buNone/>
            </a:pPr>
            <a:r>
              <a:rPr lang="id-ID" dirty="0">
                <a:solidFill>
                  <a:schemeClr val="tx1"/>
                </a:solidFill>
              </a:rPr>
              <a:t>	Kota Jakarta adalah Kota yang sangat maju, dengan meningkatnya pertumbuhan indrustri di suatu daerah, tentu berakibat pada bertambah nya karyawan di daerah tersebut. Bagi karyawan yang cukup jauh domisilinya atau karyawan yang belum mampu untuk membeli rumah, maka solusi nya adalah mengontrak/menyewa rumah atau kost untuk tempat tinggal sementaranya.</a:t>
            </a:r>
          </a:p>
          <a:p>
            <a:pPr marL="0" indent="0" fontAlgn="base">
              <a:buNone/>
            </a:pPr>
            <a:r>
              <a:rPr lang="id-ID" dirty="0">
                <a:solidFill>
                  <a:schemeClr val="tx1"/>
                </a:solidFill>
              </a:rPr>
              <a:t>	Dengan melihat permasalahan tersebut, penulis menarik kesimpulan untuk pengembangan suatu aplikasi Website berbasis E-Commerce House Rent yang akan diterapkan pada kota kota di Indonesia. Aplikasi ini berbasis web yang dapat diakses secara online pada komputer yang menawarkan kost. Aplikasi ini dibangun menggunakan PHP, Github dan javascript.</a:t>
            </a:r>
          </a:p>
          <a:p>
            <a:pPr marL="0" indent="0" fontAlgn="base">
              <a:buNone/>
            </a:pPr>
            <a:r>
              <a:rPr lang="id-ID" dirty="0">
                <a:solidFill>
                  <a:schemeClr val="tx1"/>
                </a:solidFill>
              </a:rPr>
              <a:t>	</a:t>
            </a:r>
          </a:p>
        </p:txBody>
      </p:sp>
    </p:spTree>
    <p:extLst>
      <p:ext uri="{BB962C8B-B14F-4D97-AF65-F5344CB8AC3E}">
        <p14:creationId xmlns:p14="http://schemas.microsoft.com/office/powerpoint/2010/main" val="296565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idx="1"/>
          </p:nvPr>
        </p:nvSpPr>
        <p:spPr>
          <a:xfrm>
            <a:off x="1820586" y="743158"/>
            <a:ext cx="8915400" cy="5287962"/>
          </a:xfrm>
        </p:spPr>
        <p:txBody>
          <a:bodyPr>
            <a:normAutofit/>
          </a:bodyPr>
          <a:lstStyle/>
          <a:p>
            <a:pPr marL="0" indent="0" fontAlgn="base">
              <a:buNone/>
            </a:pPr>
            <a:r>
              <a:rPr lang="id-ID" b="1" dirty="0">
                <a:solidFill>
                  <a:schemeClr val="tx1"/>
                </a:solidFill>
              </a:rPr>
              <a:t>B. Tujuan</a:t>
            </a:r>
          </a:p>
          <a:p>
            <a:pPr marL="0" indent="0">
              <a:buNone/>
            </a:pPr>
            <a:r>
              <a:rPr lang="id-ID" b="1" dirty="0">
                <a:solidFill>
                  <a:schemeClr val="tx1"/>
                </a:solidFill>
              </a:rPr>
              <a:t>	</a:t>
            </a:r>
            <a:r>
              <a:rPr lang="id-ID" dirty="0">
                <a:solidFill>
                  <a:schemeClr val="tx1"/>
                </a:solidFill>
              </a:rPr>
              <a:t>Adapun tujuan yang dapat diperoleh dari sebuah perancangan dan pengembangan sebuah website E-Commerce House Rent adalah sebagai berikut :</a:t>
            </a:r>
          </a:p>
          <a:p>
            <a:pPr>
              <a:buFont typeface="+mj-lt"/>
              <a:buAutoNum type="arabicPeriod"/>
            </a:pPr>
            <a:r>
              <a:rPr lang="id-ID" dirty="0">
                <a:solidFill>
                  <a:schemeClr val="tx1"/>
                </a:solidFill>
              </a:rPr>
              <a:t>Mempermudah para pemilik kost-kostan untuk memasarkan kost-kostan nya secara global</a:t>
            </a:r>
          </a:p>
          <a:p>
            <a:pPr>
              <a:buFont typeface="+mj-lt"/>
              <a:buAutoNum type="arabicPeriod"/>
            </a:pPr>
            <a:r>
              <a:rPr lang="id-ID" dirty="0">
                <a:solidFill>
                  <a:schemeClr val="tx1"/>
                </a:solidFill>
              </a:rPr>
              <a:t>Pengelolaan yang berorientasi pada pelayanan, kombinasi konsepsi pelayanan konvensional dan virtual ,responsif (respon yang cepat dan ramah), dinamis, informatif dan komunikatif sehingga para konsumen dapat dengan mudah mencari kost di Website tersebut</a:t>
            </a:r>
          </a:p>
          <a:p>
            <a:pPr>
              <a:buFont typeface="+mj-lt"/>
              <a:buAutoNum type="arabicPeriod"/>
            </a:pPr>
            <a:r>
              <a:rPr lang="id-ID" dirty="0">
                <a:solidFill>
                  <a:schemeClr val="tx1"/>
                </a:solidFill>
              </a:rPr>
              <a:t>Proses pembayaran yang relatif mudah dengan model pembayaran bisa ditransfer atau on the spot.</a:t>
            </a:r>
          </a:p>
          <a:p>
            <a:pPr>
              <a:buFont typeface="+mj-lt"/>
              <a:buAutoNum type="arabicPeriod"/>
            </a:pPr>
            <a:r>
              <a:rPr lang="id-ID" dirty="0">
                <a:solidFill>
                  <a:schemeClr val="tx1"/>
                </a:solidFill>
              </a:rPr>
              <a:t>Mempermudah konsumen untuk mencari kost–kostan sesuai budget.</a:t>
            </a:r>
          </a:p>
          <a:p>
            <a:pPr marL="0" indent="0" fontAlgn="base">
              <a:buNone/>
            </a:pPr>
            <a:endParaRPr lang="id-ID" b="1" dirty="0">
              <a:solidFill>
                <a:schemeClr val="tx1"/>
              </a:solidFill>
            </a:endParaRPr>
          </a:p>
        </p:txBody>
      </p:sp>
    </p:spTree>
    <p:extLst>
      <p:ext uri="{BB962C8B-B14F-4D97-AF65-F5344CB8AC3E}">
        <p14:creationId xmlns:p14="http://schemas.microsoft.com/office/powerpoint/2010/main" val="1237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idx="1"/>
          </p:nvPr>
        </p:nvSpPr>
        <p:spPr>
          <a:xfrm>
            <a:off x="1820586" y="743158"/>
            <a:ext cx="8915400" cy="5287962"/>
          </a:xfrm>
        </p:spPr>
        <p:txBody>
          <a:bodyPr>
            <a:normAutofit/>
          </a:bodyPr>
          <a:lstStyle/>
          <a:p>
            <a:pPr marL="0" indent="0">
              <a:buNone/>
            </a:pPr>
            <a:r>
              <a:rPr lang="id-ID" b="1" dirty="0">
                <a:solidFill>
                  <a:schemeClr val="tx1"/>
                </a:solidFill>
              </a:rPr>
              <a:t>C. Proses Pelaksanaan</a:t>
            </a:r>
            <a:endParaRPr lang="id-ID" dirty="0">
              <a:solidFill>
                <a:schemeClr val="tx1"/>
              </a:solidFill>
            </a:endParaRPr>
          </a:p>
          <a:p>
            <a:pPr>
              <a:buFont typeface="+mj-lt"/>
              <a:buAutoNum type="arabicPeriod"/>
            </a:pPr>
            <a:r>
              <a:rPr lang="id-ID" dirty="0">
                <a:solidFill>
                  <a:schemeClr val="tx1"/>
                </a:solidFill>
              </a:rPr>
              <a:t>Pengumpulan data</a:t>
            </a:r>
          </a:p>
          <a:p>
            <a:pPr>
              <a:buFont typeface="+mj-lt"/>
              <a:buAutoNum type="arabicPeriod"/>
            </a:pPr>
            <a:r>
              <a:rPr lang="id-ID" dirty="0">
                <a:solidFill>
                  <a:schemeClr val="tx1"/>
                </a:solidFill>
              </a:rPr>
              <a:t>Analisa data</a:t>
            </a:r>
          </a:p>
          <a:p>
            <a:pPr>
              <a:buFont typeface="+mj-lt"/>
              <a:buAutoNum type="arabicPeriod"/>
            </a:pPr>
            <a:r>
              <a:rPr lang="id-ID" dirty="0">
                <a:solidFill>
                  <a:schemeClr val="tx1"/>
                </a:solidFill>
              </a:rPr>
              <a:t>Registrasi domain dan hosting</a:t>
            </a:r>
          </a:p>
          <a:p>
            <a:pPr>
              <a:buFont typeface="+mj-lt"/>
              <a:buAutoNum type="arabicPeriod"/>
            </a:pPr>
            <a:r>
              <a:rPr lang="id-ID" dirty="0">
                <a:solidFill>
                  <a:schemeClr val="tx1"/>
                </a:solidFill>
              </a:rPr>
              <a:t>Perancangan awal layout website</a:t>
            </a:r>
          </a:p>
          <a:p>
            <a:pPr>
              <a:buFont typeface="+mj-lt"/>
              <a:buAutoNum type="arabicPeriod"/>
            </a:pPr>
            <a:r>
              <a:rPr lang="id-ID" dirty="0">
                <a:solidFill>
                  <a:schemeClr val="tx1"/>
                </a:solidFill>
              </a:rPr>
              <a:t>Penyempurnaan layout website</a:t>
            </a:r>
          </a:p>
          <a:p>
            <a:pPr>
              <a:buFont typeface="+mj-lt"/>
              <a:buAutoNum type="arabicPeriod"/>
            </a:pPr>
            <a:r>
              <a:rPr lang="id-ID" dirty="0">
                <a:solidFill>
                  <a:schemeClr val="tx1"/>
                </a:solidFill>
              </a:rPr>
              <a:t>Publikasi website e-commerce</a:t>
            </a:r>
          </a:p>
          <a:p>
            <a:pPr>
              <a:buFont typeface="+mj-lt"/>
              <a:buAutoNum type="arabicPeriod"/>
            </a:pPr>
            <a:r>
              <a:rPr lang="id-ID" dirty="0">
                <a:solidFill>
                  <a:schemeClr val="tx1"/>
                </a:solidFill>
              </a:rPr>
              <a:t>Percobaan</a:t>
            </a:r>
          </a:p>
          <a:p>
            <a:pPr>
              <a:buFont typeface="+mj-lt"/>
              <a:buAutoNum type="arabicPeriod"/>
            </a:pPr>
            <a:r>
              <a:rPr lang="id-ID" dirty="0">
                <a:solidFill>
                  <a:schemeClr val="tx1"/>
                </a:solidFill>
              </a:rPr>
              <a:t>Penyempurnaan performance akhir website e-commerce</a:t>
            </a:r>
          </a:p>
          <a:p>
            <a:pPr>
              <a:buFont typeface="+mj-lt"/>
              <a:buAutoNum type="arabicPeriod"/>
            </a:pPr>
            <a:endParaRPr lang="id-ID" b="1" dirty="0">
              <a:solidFill>
                <a:schemeClr val="tx1"/>
              </a:solidFill>
            </a:endParaRPr>
          </a:p>
        </p:txBody>
      </p:sp>
    </p:spTree>
    <p:extLst>
      <p:ext uri="{BB962C8B-B14F-4D97-AF65-F5344CB8AC3E}">
        <p14:creationId xmlns:p14="http://schemas.microsoft.com/office/powerpoint/2010/main" val="49050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txBox="1">
            <a:spLocks/>
          </p:cNvSpPr>
          <p:nvPr/>
        </p:nvSpPr>
        <p:spPr>
          <a:xfrm>
            <a:off x="1820586" y="743158"/>
            <a:ext cx="8915400" cy="52879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d-ID" b="1" dirty="0">
                <a:solidFill>
                  <a:schemeClr val="tx1"/>
                </a:solidFill>
              </a:rPr>
              <a:t>C. Fitur Website E-Commerce (House Rent Online)</a:t>
            </a:r>
            <a:endParaRPr lang="id-ID" dirty="0">
              <a:solidFill>
                <a:schemeClr val="tx1"/>
              </a:solidFill>
            </a:endParaRPr>
          </a:p>
          <a:p>
            <a:pPr>
              <a:buFont typeface="Wingdings" panose="05000000000000000000" pitchFamily="2" charset="2"/>
              <a:buChar char="Ø"/>
            </a:pPr>
            <a:r>
              <a:rPr lang="id-ID" dirty="0">
                <a:solidFill>
                  <a:schemeClr val="tx1"/>
                </a:solidFill>
              </a:rPr>
              <a:t>Website dengan Tema </a:t>
            </a:r>
            <a:r>
              <a:rPr lang="id-ID" b="1" dirty="0" smtClean="0">
                <a:solidFill>
                  <a:schemeClr val="tx1"/>
                </a:solidFill>
              </a:rPr>
              <a:t>Kost</a:t>
            </a:r>
            <a:r>
              <a:rPr lang="en-US" b="1" smtClean="0">
                <a:solidFill>
                  <a:schemeClr val="tx1"/>
                </a:solidFill>
              </a:rPr>
              <a:t>Line</a:t>
            </a:r>
            <a:r>
              <a:rPr lang="id-ID" smtClean="0">
                <a:solidFill>
                  <a:schemeClr val="tx1"/>
                </a:solidFill>
              </a:rPr>
              <a:t> </a:t>
            </a:r>
            <a:r>
              <a:rPr lang="id-ID" dirty="0">
                <a:solidFill>
                  <a:schemeClr val="tx1"/>
                </a:solidFill>
              </a:rPr>
              <a:t>dilengkapi dengan waktu House Rent.</a:t>
            </a:r>
          </a:p>
          <a:p>
            <a:pPr>
              <a:buFont typeface="Wingdings" panose="05000000000000000000" pitchFamily="2" charset="2"/>
              <a:buChar char="Ø"/>
            </a:pPr>
            <a:r>
              <a:rPr lang="id-ID" dirty="0">
                <a:solidFill>
                  <a:schemeClr val="tx1"/>
                </a:solidFill>
              </a:rPr>
              <a:t>Menampilkan daftar kost dengan thumbnail.</a:t>
            </a:r>
          </a:p>
          <a:p>
            <a:pPr>
              <a:buFont typeface="Wingdings" panose="05000000000000000000" pitchFamily="2" charset="2"/>
              <a:buChar char="Ø"/>
            </a:pPr>
            <a:r>
              <a:rPr lang="id-ID" dirty="0">
                <a:solidFill>
                  <a:schemeClr val="tx1"/>
                </a:solidFill>
              </a:rPr>
              <a:t>Navigasi melayang.</a:t>
            </a:r>
          </a:p>
          <a:p>
            <a:pPr>
              <a:buFont typeface="Wingdings" panose="05000000000000000000" pitchFamily="2" charset="2"/>
              <a:buChar char="Ø"/>
            </a:pPr>
            <a:r>
              <a:rPr lang="id-ID" dirty="0">
                <a:solidFill>
                  <a:schemeClr val="tx1"/>
                </a:solidFill>
              </a:rPr>
              <a:t>Admin panel -&gt; mengolah dan memanajemen user, kost ,pesanan</a:t>
            </a:r>
          </a:p>
          <a:p>
            <a:pPr>
              <a:buFont typeface="Wingdings" panose="05000000000000000000" pitchFamily="2" charset="2"/>
              <a:buChar char="Ø"/>
            </a:pPr>
            <a:r>
              <a:rPr lang="id-ID" dirty="0">
                <a:solidFill>
                  <a:schemeClr val="tx1"/>
                </a:solidFill>
              </a:rPr>
              <a:t>Website menggunakan template yang kami sediakan.</a:t>
            </a:r>
          </a:p>
          <a:p>
            <a:pPr>
              <a:buFont typeface="Wingdings" panose="05000000000000000000" pitchFamily="2" charset="2"/>
              <a:buChar char="Ø"/>
            </a:pPr>
            <a:r>
              <a:rPr lang="id-ID" dirty="0">
                <a:solidFill>
                  <a:schemeClr val="tx1"/>
                </a:solidFill>
              </a:rPr>
              <a:t>Halaman Default (Home; Cara Menyewa kost; Filter kost sesuai budget; Kotak Pencarian tempat kost; Pesanan; Bantuan).</a:t>
            </a:r>
          </a:p>
          <a:p>
            <a:pPr>
              <a:buFont typeface="Wingdings" panose="05000000000000000000" pitchFamily="2" charset="2"/>
              <a:buChar char="Ø"/>
            </a:pPr>
            <a:r>
              <a:rPr lang="id-ID" dirty="0">
                <a:solidFill>
                  <a:schemeClr val="tx1"/>
                </a:solidFill>
              </a:rPr>
              <a:t>Menggunakan PHP, Github dan javascript.</a:t>
            </a:r>
          </a:p>
          <a:p>
            <a:pPr>
              <a:buFont typeface="Wingdings" panose="05000000000000000000" pitchFamily="2" charset="2"/>
              <a:buChar char="Ø"/>
            </a:pPr>
            <a:r>
              <a:rPr lang="id-ID" dirty="0">
                <a:solidFill>
                  <a:schemeClr val="tx1"/>
                </a:solidFill>
              </a:rPr>
              <a:t>Harga Termasuk Hosting  3GB dan Pendaftaran Domain:(.com)</a:t>
            </a:r>
          </a:p>
          <a:p>
            <a:pPr>
              <a:buFont typeface="Wingdings" panose="05000000000000000000" pitchFamily="2" charset="2"/>
              <a:buChar char="Ø"/>
            </a:pPr>
            <a:r>
              <a:rPr lang="id-ID" dirty="0">
                <a:solidFill>
                  <a:schemeClr val="tx1"/>
                </a:solidFill>
              </a:rPr>
              <a:t>Pendaftaran Ke Search Engine (Google;Bing;Altavista;Yahoo;dll).</a:t>
            </a:r>
          </a:p>
        </p:txBody>
      </p:sp>
    </p:spTree>
    <p:extLst>
      <p:ext uri="{BB962C8B-B14F-4D97-AF65-F5344CB8AC3E}">
        <p14:creationId xmlns:p14="http://schemas.microsoft.com/office/powerpoint/2010/main" val="120425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589212" y="160284"/>
            <a:ext cx="8911687" cy="1280890"/>
          </a:xfrm>
        </p:spPr>
        <p:txBody>
          <a:bodyPr>
            <a:normAutofit/>
          </a:bodyPr>
          <a:lstStyle/>
          <a:p>
            <a:pPr algn="ctr" fontAlgn="base"/>
            <a:r>
              <a:rPr lang="id-ID" dirty="0"/>
              <a:t>BAB II</a:t>
            </a:r>
            <a:br>
              <a:rPr lang="id-ID" dirty="0"/>
            </a:br>
            <a:r>
              <a:rPr lang="id-ID" dirty="0"/>
              <a:t>RUANG LINGKUP</a:t>
            </a:r>
          </a:p>
        </p:txBody>
      </p:sp>
      <p:sp>
        <p:nvSpPr>
          <p:cNvPr id="5" name="Content Placeholder 6"/>
          <p:cNvSpPr>
            <a:spLocks noGrp="1"/>
          </p:cNvSpPr>
          <p:nvPr>
            <p:ph idx="1"/>
          </p:nvPr>
        </p:nvSpPr>
        <p:spPr>
          <a:xfrm>
            <a:off x="1802296" y="1504122"/>
            <a:ext cx="9698603" cy="5416826"/>
          </a:xfrm>
        </p:spPr>
        <p:txBody>
          <a:bodyPr>
            <a:normAutofit/>
          </a:bodyPr>
          <a:lstStyle/>
          <a:p>
            <a:pPr marL="0" indent="0" fontAlgn="base">
              <a:buNone/>
            </a:pPr>
            <a:r>
              <a:rPr lang="id-ID" dirty="0">
                <a:solidFill>
                  <a:schemeClr val="tx1"/>
                </a:solidFill>
              </a:rPr>
              <a:t>	Aplikasi ini berbentuk web yang diperuntukan untuk user yang mengontrak atau menyediakan kost-kostan dan pegawai/user Web yang bertindak sebagai Administrator. Website ini dibangun menggunakan PHP sebagai script pemrogramannya dan Github sebagai layanan berbasis web hosting untuk proyek-proyek pengembangan perangkat lunak yang menggunakan sistem kontrol revisi Git.</a:t>
            </a:r>
          </a:p>
          <a:p>
            <a:pPr marL="0" indent="0" fontAlgn="base">
              <a:buNone/>
            </a:pPr>
            <a:r>
              <a:rPr lang="fr-FR" dirty="0" err="1">
                <a:solidFill>
                  <a:schemeClr val="tx1"/>
                </a:solidFill>
              </a:rPr>
              <a:t>Dalam</a:t>
            </a:r>
            <a:r>
              <a:rPr lang="fr-FR" dirty="0">
                <a:solidFill>
                  <a:schemeClr val="tx1"/>
                </a:solidFill>
              </a:rPr>
              <a:t> </a:t>
            </a:r>
            <a:r>
              <a:rPr lang="fr-FR" dirty="0" err="1">
                <a:solidFill>
                  <a:schemeClr val="tx1"/>
                </a:solidFill>
              </a:rPr>
              <a:t>website</a:t>
            </a:r>
            <a:r>
              <a:rPr lang="fr-FR" dirty="0">
                <a:solidFill>
                  <a:schemeClr val="tx1"/>
                </a:solidFill>
              </a:rPr>
              <a:t> </a:t>
            </a:r>
            <a:r>
              <a:rPr lang="fr-FR" dirty="0" err="1">
                <a:solidFill>
                  <a:schemeClr val="tx1"/>
                </a:solidFill>
              </a:rPr>
              <a:t>ini</a:t>
            </a:r>
            <a:r>
              <a:rPr lang="fr-FR" dirty="0">
                <a:solidFill>
                  <a:schemeClr val="tx1"/>
                </a:solidFill>
              </a:rPr>
              <a:t> </a:t>
            </a:r>
            <a:r>
              <a:rPr lang="fr-FR" dirty="0" err="1">
                <a:solidFill>
                  <a:schemeClr val="tx1"/>
                </a:solidFill>
              </a:rPr>
              <a:t>terdapat</a:t>
            </a:r>
            <a:r>
              <a:rPr lang="fr-FR" dirty="0">
                <a:solidFill>
                  <a:schemeClr val="tx1"/>
                </a:solidFill>
              </a:rPr>
              <a:t> </a:t>
            </a:r>
            <a:r>
              <a:rPr lang="fr-FR" dirty="0" err="1">
                <a:solidFill>
                  <a:schemeClr val="tx1"/>
                </a:solidFill>
              </a:rPr>
              <a:t>dua</a:t>
            </a:r>
            <a:r>
              <a:rPr lang="fr-FR" dirty="0">
                <a:solidFill>
                  <a:schemeClr val="tx1"/>
                </a:solidFill>
              </a:rPr>
              <a:t> </a:t>
            </a:r>
            <a:r>
              <a:rPr lang="fr-FR" dirty="0" err="1">
                <a:solidFill>
                  <a:schemeClr val="tx1"/>
                </a:solidFill>
              </a:rPr>
              <a:t>akses</a:t>
            </a:r>
            <a:r>
              <a:rPr lang="fr-FR" dirty="0">
                <a:solidFill>
                  <a:schemeClr val="tx1"/>
                </a:solidFill>
              </a:rPr>
              <a:t> </a:t>
            </a:r>
            <a:r>
              <a:rPr lang="fr-FR" dirty="0" err="1">
                <a:solidFill>
                  <a:schemeClr val="tx1"/>
                </a:solidFill>
              </a:rPr>
              <a:t>yaitu</a:t>
            </a:r>
            <a:r>
              <a:rPr lang="fr-FR" dirty="0">
                <a:solidFill>
                  <a:schemeClr val="tx1"/>
                </a:solidFill>
              </a:rPr>
              <a:t>:</a:t>
            </a:r>
            <a:endParaRPr lang="id-ID" dirty="0">
              <a:solidFill>
                <a:schemeClr val="tx1"/>
              </a:solidFill>
            </a:endParaRPr>
          </a:p>
          <a:p>
            <a:pPr fontAlgn="base">
              <a:buFont typeface="+mj-lt"/>
              <a:buAutoNum type="arabicPeriod"/>
            </a:pPr>
            <a:r>
              <a:rPr lang="id-ID" sz="2000" b="1" dirty="0">
                <a:solidFill>
                  <a:schemeClr val="tx1"/>
                </a:solidFill>
              </a:rPr>
              <a:t>Administrator (admin)</a:t>
            </a:r>
          </a:p>
          <a:p>
            <a:pPr marL="0" indent="0" fontAlgn="base">
              <a:buNone/>
            </a:pPr>
            <a:r>
              <a:rPr lang="id-ID" dirty="0">
                <a:solidFill>
                  <a:schemeClr val="tx1"/>
                </a:solidFill>
              </a:rPr>
              <a:t>	Pada akses sebagai admin yaitu pegawai Web bertugas untuk 	mentracking data yang ingin menyewa atau menyediakan. Pada akses 	ini terdapat 2 menu yaitu:</a:t>
            </a:r>
          </a:p>
          <a:p>
            <a:pPr marL="0" indent="0" fontAlgn="base">
              <a:buNone/>
            </a:pPr>
            <a:r>
              <a:rPr lang="id-ID" dirty="0">
                <a:solidFill>
                  <a:schemeClr val="tx1"/>
                </a:solidFill>
              </a:rPr>
              <a:t>	A. Tracking data yang mengontrak kost</a:t>
            </a:r>
          </a:p>
          <a:p>
            <a:pPr marL="0" indent="0" fontAlgn="base">
              <a:buNone/>
            </a:pPr>
            <a:r>
              <a:rPr lang="id-ID" dirty="0">
                <a:solidFill>
                  <a:schemeClr val="tx1"/>
                </a:solidFill>
              </a:rPr>
              <a:t>		Pada menu ini admin diharuskan memasukkan data pribadi yang 	mengontrak yang akan mengontrak kost.</a:t>
            </a:r>
          </a:p>
          <a:p>
            <a:pPr marL="0" indent="0" fontAlgn="base">
              <a:buNone/>
            </a:pPr>
            <a:r>
              <a:rPr lang="id-ID" dirty="0">
                <a:solidFill>
                  <a:schemeClr val="tx1"/>
                </a:solidFill>
              </a:rPr>
              <a:t>	B. Tracking data yang menyediakan kost</a:t>
            </a:r>
          </a:p>
          <a:p>
            <a:pPr marL="0" indent="0" fontAlgn="base">
              <a:buNone/>
            </a:pPr>
            <a:r>
              <a:rPr lang="id-ID" dirty="0">
                <a:solidFill>
                  <a:schemeClr val="tx1"/>
                </a:solidFill>
              </a:rPr>
              <a:t>		Pada menu ini admin diharuskan memasukkan data penyedia kost 		yang akan menyediakan kost kepada customer.</a:t>
            </a:r>
          </a:p>
        </p:txBody>
      </p:sp>
    </p:spTree>
    <p:extLst>
      <p:ext uri="{BB962C8B-B14F-4D97-AF65-F5344CB8AC3E}">
        <p14:creationId xmlns:p14="http://schemas.microsoft.com/office/powerpoint/2010/main" val="170577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6"/>
          <p:cNvSpPr>
            <a:spLocks noGrp="1"/>
          </p:cNvSpPr>
          <p:nvPr>
            <p:ph idx="1"/>
          </p:nvPr>
        </p:nvSpPr>
        <p:spPr>
          <a:xfrm>
            <a:off x="1656522" y="192156"/>
            <a:ext cx="9460065" cy="6182139"/>
          </a:xfrm>
        </p:spPr>
        <p:txBody>
          <a:bodyPr>
            <a:normAutofit lnSpcReduction="10000"/>
          </a:bodyPr>
          <a:lstStyle/>
          <a:p>
            <a:pPr marL="0" indent="0" fontAlgn="base">
              <a:buNone/>
            </a:pPr>
            <a:r>
              <a:rPr lang="id-ID" sz="2200" b="1" dirty="0">
                <a:solidFill>
                  <a:srgbClr val="C00000"/>
                </a:solidFill>
              </a:rPr>
              <a:t>2. </a:t>
            </a:r>
            <a:r>
              <a:rPr lang="id-ID" sz="2200" b="1" dirty="0">
                <a:solidFill>
                  <a:schemeClr val="tx1"/>
                </a:solidFill>
              </a:rPr>
              <a:t>User</a:t>
            </a:r>
          </a:p>
          <a:p>
            <a:pPr marL="0" indent="0" fontAlgn="base">
              <a:buNone/>
            </a:pPr>
            <a:r>
              <a:rPr lang="id-ID" dirty="0">
                <a:solidFill>
                  <a:schemeClr val="tx1"/>
                </a:solidFill>
              </a:rPr>
              <a:t>     Pada akses user ini ada menu-menu yang dapat digunakan yaitu:</a:t>
            </a:r>
          </a:p>
          <a:p>
            <a:pPr marL="0" indent="0" fontAlgn="base">
              <a:buNone/>
            </a:pPr>
            <a:r>
              <a:rPr lang="id-ID" dirty="0">
                <a:solidFill>
                  <a:schemeClr val="tx1"/>
                </a:solidFill>
              </a:rPr>
              <a:t>	</a:t>
            </a:r>
            <a:r>
              <a:rPr lang="id-ID" b="1" dirty="0">
                <a:solidFill>
                  <a:schemeClr val="tx1"/>
                </a:solidFill>
              </a:rPr>
              <a:t>A. Home</a:t>
            </a:r>
          </a:p>
          <a:p>
            <a:pPr marL="0" indent="0" fontAlgn="base">
              <a:buNone/>
            </a:pPr>
            <a:r>
              <a:rPr lang="id-ID" dirty="0">
                <a:solidFill>
                  <a:schemeClr val="tx1"/>
                </a:solidFill>
              </a:rPr>
              <a:t>		Pada menu Home ini user yang ingin mempromosikan kost-kostan nya dan 	user yang ingin mencari kost-kostan diharuskan untuk mengisikan data 	registrasi.</a:t>
            </a:r>
          </a:p>
          <a:p>
            <a:pPr marL="0" indent="0" fontAlgn="base">
              <a:buNone/>
            </a:pPr>
            <a:r>
              <a:rPr lang="id-ID" dirty="0">
                <a:solidFill>
                  <a:schemeClr val="tx1"/>
                </a:solidFill>
              </a:rPr>
              <a:t>	</a:t>
            </a:r>
            <a:r>
              <a:rPr lang="id-ID" b="1" dirty="0">
                <a:solidFill>
                  <a:schemeClr val="tx1"/>
                </a:solidFill>
              </a:rPr>
              <a:t>B. Cara Menyewa Kost</a:t>
            </a:r>
          </a:p>
          <a:p>
            <a:pPr marL="0" indent="0" fontAlgn="base">
              <a:buNone/>
            </a:pPr>
            <a:r>
              <a:rPr lang="id-ID" dirty="0">
                <a:solidFill>
                  <a:schemeClr val="tx1"/>
                </a:solidFill>
              </a:rPr>
              <a:t>		Pada menu ini digunakan sebagai petunjuk cara menyewa kost-kostan 	bagi user yang tidak biasa menggunakan aplikasi web.</a:t>
            </a:r>
          </a:p>
          <a:p>
            <a:pPr marL="0" indent="0" fontAlgn="base">
              <a:buNone/>
            </a:pPr>
            <a:r>
              <a:rPr lang="id-ID" dirty="0">
                <a:solidFill>
                  <a:schemeClr val="tx1"/>
                </a:solidFill>
              </a:rPr>
              <a:t>	</a:t>
            </a:r>
            <a:r>
              <a:rPr lang="id-ID" b="1" dirty="0">
                <a:solidFill>
                  <a:schemeClr val="tx1"/>
                </a:solidFill>
              </a:rPr>
              <a:t>C. Pesanan</a:t>
            </a:r>
          </a:p>
          <a:p>
            <a:pPr marL="0" indent="0" fontAlgn="base">
              <a:buNone/>
            </a:pPr>
            <a:r>
              <a:rPr lang="id-ID" dirty="0">
                <a:solidFill>
                  <a:schemeClr val="tx1"/>
                </a:solidFill>
              </a:rPr>
              <a:t>		Pada menu ini user dapat melihat list pesanan yang konsumen pesan.</a:t>
            </a:r>
          </a:p>
          <a:p>
            <a:pPr marL="0" indent="0" fontAlgn="base">
              <a:buNone/>
            </a:pPr>
            <a:r>
              <a:rPr lang="id-ID" dirty="0">
                <a:solidFill>
                  <a:schemeClr val="tx1"/>
                </a:solidFill>
              </a:rPr>
              <a:t>	</a:t>
            </a:r>
            <a:r>
              <a:rPr lang="id-ID" b="1" dirty="0">
                <a:solidFill>
                  <a:schemeClr val="tx1"/>
                </a:solidFill>
              </a:rPr>
              <a:t>D. Kotak Pencarian tempat kost</a:t>
            </a:r>
          </a:p>
          <a:p>
            <a:pPr marL="0" indent="0" fontAlgn="base">
              <a:buNone/>
            </a:pPr>
            <a:r>
              <a:rPr lang="id-ID" dirty="0">
                <a:solidFill>
                  <a:schemeClr val="tx1"/>
                </a:solidFill>
              </a:rPr>
              <a:t>		Pada menu ini user dapat mencari tempat kost sesuai yang di inginkan 	dengan praktis dan mudah.</a:t>
            </a:r>
          </a:p>
          <a:p>
            <a:pPr marL="0" indent="0" fontAlgn="base">
              <a:buNone/>
            </a:pPr>
            <a:r>
              <a:rPr lang="id-ID" dirty="0">
                <a:solidFill>
                  <a:schemeClr val="tx1"/>
                </a:solidFill>
              </a:rPr>
              <a:t>	</a:t>
            </a:r>
            <a:r>
              <a:rPr lang="id-ID" b="1" dirty="0">
                <a:solidFill>
                  <a:schemeClr val="tx1"/>
                </a:solidFill>
              </a:rPr>
              <a:t>E. Bantuan</a:t>
            </a:r>
          </a:p>
          <a:p>
            <a:pPr marL="0" indent="0" fontAlgn="base">
              <a:buNone/>
            </a:pPr>
            <a:r>
              <a:rPr lang="id-ID" dirty="0">
                <a:solidFill>
                  <a:schemeClr val="tx1"/>
                </a:solidFill>
              </a:rPr>
              <a:t>		Pada menu ini berfungsi untuk memberi bantuan kepada user yang belum 	tahu tentang website kami.</a:t>
            </a:r>
          </a:p>
          <a:p>
            <a:pPr marL="0" indent="0" fontAlgn="base">
              <a:buNone/>
            </a:pPr>
            <a:r>
              <a:rPr lang="id-ID" dirty="0">
                <a:solidFill>
                  <a:schemeClr val="tx1"/>
                </a:solidFill>
              </a:rPr>
              <a:t>	</a:t>
            </a:r>
          </a:p>
        </p:txBody>
      </p:sp>
    </p:spTree>
    <p:extLst>
      <p:ext uri="{BB962C8B-B14F-4D97-AF65-F5344CB8AC3E}">
        <p14:creationId xmlns:p14="http://schemas.microsoft.com/office/powerpoint/2010/main" val="182805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589212" y="160284"/>
            <a:ext cx="8911687" cy="1280890"/>
          </a:xfrm>
        </p:spPr>
        <p:txBody>
          <a:bodyPr>
            <a:normAutofit/>
          </a:bodyPr>
          <a:lstStyle/>
          <a:p>
            <a:pPr algn="ctr" fontAlgn="base"/>
            <a:r>
              <a:rPr lang="id-ID" dirty="0"/>
              <a:t>BAB III</a:t>
            </a:r>
            <a:br>
              <a:rPr lang="id-ID" dirty="0"/>
            </a:br>
            <a:r>
              <a:rPr lang="id-ID" dirty="0"/>
              <a:t> METODOLOGI PEMBUATAN WEBSITE</a:t>
            </a:r>
          </a:p>
        </p:txBody>
      </p:sp>
      <p:sp>
        <p:nvSpPr>
          <p:cNvPr id="5" name="Content Placeholder 6"/>
          <p:cNvSpPr>
            <a:spLocks noGrp="1"/>
          </p:cNvSpPr>
          <p:nvPr>
            <p:ph idx="1"/>
          </p:nvPr>
        </p:nvSpPr>
        <p:spPr>
          <a:xfrm>
            <a:off x="2585499" y="1504122"/>
            <a:ext cx="8915400" cy="5416826"/>
          </a:xfrm>
        </p:spPr>
        <p:txBody>
          <a:bodyPr>
            <a:normAutofit/>
          </a:bodyPr>
          <a:lstStyle/>
          <a:p>
            <a:pPr fontAlgn="base">
              <a:buAutoNum type="arabicPeriod"/>
            </a:pPr>
            <a:r>
              <a:rPr lang="id-ID" dirty="0">
                <a:solidFill>
                  <a:schemeClr val="tx1"/>
                </a:solidFill>
              </a:rPr>
              <a:t>METODE WATERFALL</a:t>
            </a:r>
          </a:p>
          <a:p>
            <a:pPr marL="0" indent="0" fontAlgn="base">
              <a:buNone/>
            </a:pPr>
            <a:r>
              <a:rPr lang="id-ID" dirty="0">
                <a:solidFill>
                  <a:schemeClr val="tx1"/>
                </a:solidFill>
              </a:rPr>
              <a:t>	Dalam pembuatan website Self Service Library ini adalah metode Waterfall yang merupakan bagian dari System Development Life Cycle (SDLC). Tahapan SDLC adalah sebagai berikut: </a:t>
            </a:r>
          </a:p>
          <a:p>
            <a:pPr fontAlgn="base"/>
            <a:r>
              <a:rPr lang="id-ID" dirty="0">
                <a:solidFill>
                  <a:schemeClr val="tx1"/>
                </a:solidFill>
              </a:rPr>
              <a:t>Perencanaan</a:t>
            </a:r>
          </a:p>
          <a:p>
            <a:pPr marL="0" indent="0" fontAlgn="base">
              <a:buNone/>
            </a:pPr>
            <a:r>
              <a:rPr lang="id-ID" dirty="0">
                <a:solidFill>
                  <a:schemeClr val="tx1"/>
                </a:solidFill>
              </a:rPr>
              <a:t>Tahap awal yang dilakukan adalah melakukan perencanaan konsep dari website. Selain itu, perencanaan terhadap bahasa pemrograman yang digunakan serta mencari sumber melalui buku dan media online terkait dengan website yang akan dibuat. </a:t>
            </a:r>
          </a:p>
          <a:p>
            <a:pPr fontAlgn="base"/>
            <a:r>
              <a:rPr lang="id-ID" dirty="0">
                <a:solidFill>
                  <a:schemeClr val="tx1"/>
                </a:solidFill>
              </a:rPr>
              <a:t>Analisis</a:t>
            </a:r>
          </a:p>
          <a:p>
            <a:pPr marL="0" indent="0" fontAlgn="base">
              <a:buNone/>
            </a:pPr>
            <a:r>
              <a:rPr lang="id-ID" dirty="0">
                <a:solidFill>
                  <a:schemeClr val="tx1"/>
                </a:solidFill>
              </a:rPr>
              <a:t>Tahap selanjutnya yaitu analisis. Pada tahap ini, mencari masalah-masalah yang dihadapi dan juga informasi yang ada pada kost-kostan. Masalah dan informasi yang didapat dijadikan acuan dalam pembuatan website ini. </a:t>
            </a:r>
          </a:p>
        </p:txBody>
      </p:sp>
    </p:spTree>
    <p:extLst>
      <p:ext uri="{BB962C8B-B14F-4D97-AF65-F5344CB8AC3E}">
        <p14:creationId xmlns:p14="http://schemas.microsoft.com/office/powerpoint/2010/main" val="229511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a:spLocks noGrp="1"/>
          </p:cNvSpPr>
          <p:nvPr>
            <p:ph idx="1"/>
          </p:nvPr>
        </p:nvSpPr>
        <p:spPr>
          <a:xfrm>
            <a:off x="2572247" y="921026"/>
            <a:ext cx="8915400" cy="5416826"/>
          </a:xfrm>
        </p:spPr>
        <p:txBody>
          <a:bodyPr>
            <a:normAutofit/>
          </a:bodyPr>
          <a:lstStyle/>
          <a:p>
            <a:pPr fontAlgn="base"/>
            <a:r>
              <a:rPr lang="id-ID" dirty="0">
                <a:solidFill>
                  <a:schemeClr val="tx1"/>
                </a:solidFill>
              </a:rPr>
              <a:t>Perancangan</a:t>
            </a:r>
          </a:p>
          <a:p>
            <a:pPr marL="0" indent="0" fontAlgn="base">
              <a:buNone/>
            </a:pPr>
            <a:r>
              <a:rPr lang="id-ID" dirty="0">
                <a:solidFill>
                  <a:schemeClr val="tx1"/>
                </a:solidFill>
              </a:rPr>
              <a:t>Tahap selanjutnya yaitu perancangan. Pada tahap ini dilakukan perancangan interface dari website. Perancangan interface sangat penting karena akan digunakan user untuk berinteraksi dengan website sehingga dibuat agar </a:t>
            </a:r>
            <a:r>
              <a:rPr lang="id-ID" i="1" dirty="0">
                <a:solidFill>
                  <a:schemeClr val="tx1"/>
                </a:solidFill>
              </a:rPr>
              <a:t>user friendly.</a:t>
            </a:r>
            <a:endParaRPr lang="id-ID" dirty="0">
              <a:solidFill>
                <a:schemeClr val="tx1"/>
              </a:solidFill>
            </a:endParaRPr>
          </a:p>
          <a:p>
            <a:pPr fontAlgn="base"/>
            <a:r>
              <a:rPr lang="id-ID" dirty="0">
                <a:solidFill>
                  <a:schemeClr val="tx1"/>
                </a:solidFill>
              </a:rPr>
              <a:t>Implementasi</a:t>
            </a:r>
          </a:p>
          <a:p>
            <a:pPr marL="0" indent="0" fontAlgn="base">
              <a:buNone/>
            </a:pPr>
            <a:r>
              <a:rPr lang="id-ID" dirty="0">
                <a:solidFill>
                  <a:schemeClr val="tx1"/>
                </a:solidFill>
              </a:rPr>
              <a:t>Tahap selanjutnya yaitu implementasi. Pada tahap ini dilakukan perubahan atas perancangan yang telah dibuat dengan menggunakan bahasa pemrograman. </a:t>
            </a:r>
          </a:p>
          <a:p>
            <a:pPr fontAlgn="base"/>
            <a:r>
              <a:rPr lang="id-ID" dirty="0">
                <a:solidFill>
                  <a:schemeClr val="tx1"/>
                </a:solidFill>
              </a:rPr>
              <a:t>Uji Coba</a:t>
            </a:r>
          </a:p>
          <a:p>
            <a:pPr marL="0" indent="0" fontAlgn="base">
              <a:buNone/>
            </a:pPr>
            <a:r>
              <a:rPr lang="id-ID" dirty="0">
                <a:solidFill>
                  <a:schemeClr val="tx1"/>
                </a:solidFill>
              </a:rPr>
              <a:t>Tahap terakhir yaitu uji coba. Pada tahap ini dilakukan uji coba website dengan melibatkan user. Jika ada error maka akan segera diperbaiki.</a:t>
            </a:r>
          </a:p>
        </p:txBody>
      </p:sp>
    </p:spTree>
    <p:extLst>
      <p:ext uri="{BB962C8B-B14F-4D97-AF65-F5344CB8AC3E}">
        <p14:creationId xmlns:p14="http://schemas.microsoft.com/office/powerpoint/2010/main" val="22181052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905</TotalTime>
  <Words>225</Words>
  <Application>Microsoft Office PowerPoint</Application>
  <PresentationFormat>Custom</PresentationFormat>
  <Paragraphs>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PROPOSAL PEMBUATAN WEBSITE APLIKASI  E-COMMERCE HOUSE RENT  </vt:lpstr>
      <vt:lpstr>BAB I PENDAHULUAN</vt:lpstr>
      <vt:lpstr>PowerPoint Presentation</vt:lpstr>
      <vt:lpstr>PowerPoint Presentation</vt:lpstr>
      <vt:lpstr>PowerPoint Presentation</vt:lpstr>
      <vt:lpstr>BAB II RUANG LINGKUP</vt:lpstr>
      <vt:lpstr>PowerPoint Presentation</vt:lpstr>
      <vt:lpstr>BAB III  METODOLOGI PEMBUATAN WEBSITE</vt:lpstr>
      <vt:lpstr>PowerPoint Presentation</vt:lpstr>
      <vt:lpstr>PowerPoint Presentation</vt:lpstr>
      <vt:lpstr>BAB IV IMPLEMENTASI</vt:lpstr>
      <vt:lpstr>BAB V PENUTUP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PEMBUATAN WEBSITE APLIKASI  E-COMMERCE HOUSE RENT</dc:title>
  <dc:creator>go gojek62</dc:creator>
  <cp:lastModifiedBy>pemvis</cp:lastModifiedBy>
  <cp:revision>41</cp:revision>
  <dcterms:created xsi:type="dcterms:W3CDTF">2016-09-28T03:17:17Z</dcterms:created>
  <dcterms:modified xsi:type="dcterms:W3CDTF">2016-10-10T12:31:10Z</dcterms:modified>
</cp:coreProperties>
</file>