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9" d="100"/>
          <a:sy n="79" d="100"/>
        </p:scale>
        <p:origin x="13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0F0C3-89FA-4833-B97C-8F376098F31B}"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F8DF8-008E-41CF-A982-A4BAAFA54809}" type="slidenum">
              <a:rPr lang="en-US" smtClean="0"/>
              <a:t>‹#›</a:t>
            </a:fld>
            <a:endParaRPr lang="en-US"/>
          </a:p>
        </p:txBody>
      </p:sp>
    </p:spTree>
    <p:extLst>
      <p:ext uri="{BB962C8B-B14F-4D97-AF65-F5344CB8AC3E}">
        <p14:creationId xmlns:p14="http://schemas.microsoft.com/office/powerpoint/2010/main" val="82437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1C9E0D-ED01-4E76-BA0E-6388B7289882}" type="datetime1">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574949-7463-4FFF-B5CA-8B024BA9EB93}" type="datetime1">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9BF2241-721C-4938-8ED4-896AAA8F895D}" type="datetime1">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32D6BE4-5626-4610-9901-4E5FDC16E81C}" type="datetime1">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B9F8CA-309D-4402-AA36-05549229B46F}" type="datetime1">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C83A01-2BF5-4399-BDA2-59C7D87152E7}" type="datetime1">
              <a:rPr lang="en-US" smtClean="0"/>
              <a:t>1/27/2023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A73DB2-B74A-4133-A2FE-C35BF4DB891C}" type="datetime1">
              <a:rPr lang="en-US" smtClean="0"/>
              <a:t>1/27/2023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CD521-C0FC-492E-8296-44DD64C3F35C}" type="datetime1">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8EC241-8A5B-43D7-A0DB-2A6125E502C7}" type="datetime1">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CD457E-2339-4B26-BF22-3AC68DBF78B0}" type="datetime1">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7150E3-AC6F-4E3F-A0E4-E362E7F680F3}" type="datetime1">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976B27-BF60-4B73-B6C0-767783D07609}" type="datetime1">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548809-244E-4AA3-9CA0-48A5D480BAFC}" type="datetime1">
              <a:rPr lang="en-US" smtClean="0"/>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4CEFDD-EF78-47D6-A8B5-B9C967342A85}" type="datetime1">
              <a:rPr lang="en-US" smtClean="0"/>
              <a:t>1/27/2023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E43992-EE24-42BD-944E-4C15D93A068C}" type="datetime1">
              <a:rPr lang="en-US" smtClean="0"/>
              <a:t>1/27/2023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03B07AC-9840-4F00-A672-414B0B3A7D60}" type="datetime1">
              <a:rPr lang="en-US" smtClean="0"/>
              <a:t>1/27/2023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1C5C03-5E42-4DBA-A956-8FFB54457822}" type="datetime1">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7A38EF-3E10-4F54-8216-619D915B0544}" type="datetime1">
              <a:rPr lang="en-US" smtClean="0"/>
              <a:t>1/27/2023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529E-7ADF-451B-AE1D-A958FDCCF542}"/>
              </a:ext>
            </a:extLst>
          </p:cNvPr>
          <p:cNvSpPr>
            <a:spLocks noGrp="1"/>
          </p:cNvSpPr>
          <p:nvPr>
            <p:ph type="ctrTitle"/>
          </p:nvPr>
        </p:nvSpPr>
        <p:spPr/>
        <p:txBody>
          <a:bodyPr/>
          <a:lstStyle/>
          <a:p>
            <a:r>
              <a:rPr lang="en-US" dirty="0">
                <a:effectLst>
                  <a:outerShdw blurRad="38100" dist="38100" dir="2700000" algn="tl">
                    <a:srgbClr val="000000">
                      <a:alpha val="43137"/>
                    </a:srgbClr>
                  </a:outerShdw>
                </a:effectLst>
                <a:latin typeface="22 03" panose="00000400000000000000" pitchFamily="2" charset="0"/>
              </a:rPr>
              <a:t>UDAPEOPLE</a:t>
            </a:r>
            <a:r>
              <a:rPr lang="en-US" dirty="0">
                <a:effectLst>
                  <a:outerShdw blurRad="38100" dist="38100" dir="2700000" algn="tl">
                    <a:srgbClr val="000000">
                      <a:alpha val="43137"/>
                    </a:srgbClr>
                  </a:outerShdw>
                </a:effectLst>
              </a:rPr>
              <a:t> </a:t>
            </a:r>
            <a:br>
              <a:rPr lang="en-US" sz="6000" dirty="0"/>
            </a:br>
            <a:r>
              <a:rPr lang="en-US" sz="6000" dirty="0">
                <a:effectLst>
                  <a:outerShdw blurRad="38100" dist="38100" dir="2700000" algn="tl">
                    <a:srgbClr val="000000">
                      <a:alpha val="43137"/>
                    </a:srgbClr>
                  </a:outerShdw>
                </a:effectLst>
              </a:rPr>
              <a:t>CI/CD PROPOSAL</a:t>
            </a:r>
          </a:p>
        </p:txBody>
      </p:sp>
      <p:sp>
        <p:nvSpPr>
          <p:cNvPr id="3" name="Subtitle 2">
            <a:extLst>
              <a:ext uri="{FF2B5EF4-FFF2-40B4-BE49-F238E27FC236}">
                <a16:creationId xmlns:a16="http://schemas.microsoft.com/office/drawing/2014/main" id="{D5FF4B1F-4D50-45AD-831C-229EAB8A0845}"/>
              </a:ext>
            </a:extLst>
          </p:cNvPr>
          <p:cNvSpPr>
            <a:spLocks noGrp="1"/>
          </p:cNvSpPr>
          <p:nvPr>
            <p:ph type="subTitle" idx="1"/>
          </p:nvPr>
        </p:nvSpPr>
        <p:spPr/>
        <p:txBody>
          <a:bodyPr/>
          <a:lstStyle/>
          <a:p>
            <a:r>
              <a:rPr lang="en-US" dirty="0">
                <a:effectLst>
                  <a:outerShdw blurRad="38100" dist="38100" dir="2700000" algn="tl">
                    <a:srgbClr val="000000">
                      <a:alpha val="43137"/>
                    </a:srgbClr>
                  </a:outerShdw>
                </a:effectLst>
              </a:rPr>
              <a:t>Give Your Application Auto-Deploy Superpowers</a:t>
            </a:r>
          </a:p>
          <a:p>
            <a:endParaRPr lang="en-US" dirty="0"/>
          </a:p>
        </p:txBody>
      </p:sp>
      <p:pic>
        <p:nvPicPr>
          <p:cNvPr id="5" name="Picture 4">
            <a:extLst>
              <a:ext uri="{FF2B5EF4-FFF2-40B4-BE49-F238E27FC236}">
                <a16:creationId xmlns:a16="http://schemas.microsoft.com/office/drawing/2014/main" id="{C110E58D-491C-45BF-9EA6-1448375206CF}"/>
              </a:ext>
            </a:extLst>
          </p:cNvPr>
          <p:cNvPicPr>
            <a:picLocks noChangeAspect="1"/>
          </p:cNvPicPr>
          <p:nvPr/>
        </p:nvPicPr>
        <p:blipFill>
          <a:blip r:embed="rId2"/>
          <a:stretch>
            <a:fillRect/>
          </a:stretch>
        </p:blipFill>
        <p:spPr>
          <a:xfrm>
            <a:off x="7297053" y="1048511"/>
            <a:ext cx="2646984" cy="2637663"/>
          </a:xfrm>
          <a:prstGeom prst="rect">
            <a:avLst/>
          </a:prstGeom>
        </p:spPr>
      </p:pic>
    </p:spTree>
    <p:extLst>
      <p:ext uri="{BB962C8B-B14F-4D97-AF65-F5344CB8AC3E}">
        <p14:creationId xmlns:p14="http://schemas.microsoft.com/office/powerpoint/2010/main" val="83257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99C7-2A29-41BA-B4D1-97EB19FF6457}"/>
              </a:ext>
            </a:extLst>
          </p:cNvPr>
          <p:cNvSpPr>
            <a:spLocks noGrp="1"/>
          </p:cNvSpPr>
          <p:nvPr>
            <p:ph type="title"/>
          </p:nvPr>
        </p:nvSpPr>
        <p:spPr/>
        <p:txBody>
          <a:bodyPr/>
          <a:lstStyle/>
          <a:p>
            <a:r>
              <a:rPr lang="en-US" sz="4800" dirty="0">
                <a:solidFill>
                  <a:srgbClr val="FFFF00"/>
                </a:solidFill>
                <a:effectLst>
                  <a:outerShdw blurRad="38100" dist="38100" dir="2700000" algn="tl">
                    <a:srgbClr val="000000">
                      <a:alpha val="43137"/>
                    </a:srgbClr>
                  </a:outerShdw>
                </a:effectLst>
                <a:latin typeface="Antique-Olive" pitchFamily="2" charset="0"/>
                <a:cs typeface="(A) Arslan Wessam B" panose="03020402040406030203" pitchFamily="66" charset="-78"/>
              </a:rPr>
              <a:t>OVERVIEW</a:t>
            </a:r>
          </a:p>
        </p:txBody>
      </p:sp>
      <p:sp>
        <p:nvSpPr>
          <p:cNvPr id="3" name="Content Placeholder 2">
            <a:extLst>
              <a:ext uri="{FF2B5EF4-FFF2-40B4-BE49-F238E27FC236}">
                <a16:creationId xmlns:a16="http://schemas.microsoft.com/office/drawing/2014/main" id="{A6A98E09-63CB-4C8B-AA0B-851D3ACFEAD2}"/>
              </a:ext>
            </a:extLst>
          </p:cNvPr>
          <p:cNvSpPr>
            <a:spLocks noGrp="1"/>
          </p:cNvSpPr>
          <p:nvPr>
            <p:ph idx="1"/>
          </p:nvPr>
        </p:nvSpPr>
        <p:spPr/>
        <p:txBody>
          <a:bodyPr>
            <a:normAutofit/>
          </a:bodyPr>
          <a:lstStyle/>
          <a:p>
            <a:pPr>
              <a:buFont typeface="Wingdings" panose="05000000000000000000" pitchFamily="2" charset="2"/>
              <a:buChar char="Ø"/>
            </a:pPr>
            <a:r>
              <a:rPr lang="en-US" sz="2800" dirty="0">
                <a:solidFill>
                  <a:schemeClr val="accent2">
                    <a:lumMod val="20000"/>
                    <a:lumOff val="80000"/>
                  </a:schemeClr>
                </a:solidFill>
              </a:rPr>
              <a:t>What CI &amp; CD actually are?</a:t>
            </a:r>
          </a:p>
          <a:p>
            <a:pPr>
              <a:buFont typeface="Wingdings" panose="05000000000000000000" pitchFamily="2" charset="2"/>
              <a:buChar char="Ø"/>
            </a:pPr>
            <a:r>
              <a:rPr lang="en-US" sz="2800" dirty="0">
                <a:solidFill>
                  <a:schemeClr val="accent2">
                    <a:lumMod val="20000"/>
                    <a:lumOff val="80000"/>
                  </a:schemeClr>
                </a:solidFill>
              </a:rPr>
              <a:t>Why CI/CD ? current pain points.</a:t>
            </a:r>
          </a:p>
          <a:p>
            <a:pPr>
              <a:buFont typeface="Wingdings" panose="05000000000000000000" pitchFamily="2" charset="2"/>
              <a:buChar char="Ø"/>
            </a:pPr>
            <a:r>
              <a:rPr lang="en-US" sz="2800" dirty="0">
                <a:solidFill>
                  <a:schemeClr val="accent2">
                    <a:lumMod val="20000"/>
                    <a:lumOff val="80000"/>
                  </a:schemeClr>
                </a:solidFill>
              </a:rPr>
              <a:t>How we could beneﬁt from CI/CD? business value. </a:t>
            </a:r>
          </a:p>
          <a:p>
            <a:pPr>
              <a:buFont typeface="Wingdings" panose="05000000000000000000" pitchFamily="2" charset="2"/>
              <a:buChar char="Ø"/>
            </a:pPr>
            <a:r>
              <a:rPr lang="en-US" sz="2800" dirty="0">
                <a:solidFill>
                  <a:schemeClr val="accent2">
                    <a:lumMod val="20000"/>
                    <a:lumOff val="80000"/>
                  </a:schemeClr>
                </a:solidFill>
              </a:rPr>
              <a:t>CI/CD the challenges.</a:t>
            </a:r>
            <a:endParaRPr lang="en-US" sz="2800" b="1" dirty="0">
              <a:solidFill>
                <a:schemeClr val="accent2">
                  <a:lumMod val="20000"/>
                  <a:lumOff val="80000"/>
                </a:schemeClr>
              </a:solidFill>
            </a:endParaRPr>
          </a:p>
        </p:txBody>
      </p:sp>
      <p:sp>
        <p:nvSpPr>
          <p:cNvPr id="4" name="Date Placeholder 3">
            <a:extLst>
              <a:ext uri="{FF2B5EF4-FFF2-40B4-BE49-F238E27FC236}">
                <a16:creationId xmlns:a16="http://schemas.microsoft.com/office/drawing/2014/main" id="{FEFFDEA7-63C3-445A-8E90-6E7F7E3BD046}"/>
              </a:ext>
            </a:extLst>
          </p:cNvPr>
          <p:cNvSpPr>
            <a:spLocks noGrp="1"/>
          </p:cNvSpPr>
          <p:nvPr>
            <p:ph type="dt" sz="half" idx="10"/>
          </p:nvPr>
        </p:nvSpPr>
        <p:spPr>
          <a:xfrm rot="5400000">
            <a:off x="8217441" y="3450308"/>
            <a:ext cx="5029197" cy="566992"/>
          </a:xfrm>
        </p:spPr>
        <p:txBody>
          <a:bodyPr/>
          <a:lstStyle/>
          <a:p>
            <a:r>
              <a:rPr lang="en-US" sz="2400" dirty="0">
                <a:solidFill>
                  <a:srgbClr val="FFFF00">
                    <a:alpha val="60000"/>
                  </a:srgbClr>
                </a:solidFill>
                <a:effectLst>
                  <a:outerShdw blurRad="38100" dist="38100" dir="2700000" algn="tl">
                    <a:srgbClr val="000000">
                      <a:alpha val="43137"/>
                    </a:srgbClr>
                  </a:outerShdw>
                </a:effectLst>
              </a:rPr>
              <a:t>UDAPEOPLE – CI/CD PROPOSAL</a:t>
            </a:r>
          </a:p>
        </p:txBody>
      </p:sp>
    </p:spTree>
    <p:extLst>
      <p:ext uri="{BB962C8B-B14F-4D97-AF65-F5344CB8AC3E}">
        <p14:creationId xmlns:p14="http://schemas.microsoft.com/office/powerpoint/2010/main" val="184645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66FF-4284-41CC-9087-636AB5DB013E}"/>
              </a:ext>
            </a:extLst>
          </p:cNvPr>
          <p:cNvSpPr>
            <a:spLocks noGrp="1"/>
          </p:cNvSpPr>
          <p:nvPr>
            <p:ph type="title"/>
          </p:nvPr>
        </p:nvSpPr>
        <p:spPr>
          <a:xfrm>
            <a:off x="646111" y="452718"/>
            <a:ext cx="9404723" cy="950966"/>
          </a:xfrm>
        </p:spPr>
        <p:txBody>
          <a:bodyPr/>
          <a:lstStyle/>
          <a:p>
            <a:r>
              <a:rPr lang="en-US" sz="4000" dirty="0">
                <a:solidFill>
                  <a:srgbClr val="FFFF00"/>
                </a:solidFill>
                <a:effectLst>
                  <a:outerShdw blurRad="38100" dist="38100" dir="2700000" algn="tl">
                    <a:srgbClr val="000000">
                      <a:alpha val="43137"/>
                    </a:srgbClr>
                  </a:outerShdw>
                </a:effectLst>
                <a:latin typeface="Antique-Olive" pitchFamily="2" charset="0"/>
                <a:cs typeface="(A) Arslan Wessam B" panose="03020402040406030203" pitchFamily="66" charset="-78"/>
              </a:rPr>
              <a:t>WHAT CI &amp; CD ACTUALLY ARE?</a:t>
            </a:r>
          </a:p>
        </p:txBody>
      </p:sp>
      <p:sp>
        <p:nvSpPr>
          <p:cNvPr id="3" name="Content Placeholder 2">
            <a:extLst>
              <a:ext uri="{FF2B5EF4-FFF2-40B4-BE49-F238E27FC236}">
                <a16:creationId xmlns:a16="http://schemas.microsoft.com/office/drawing/2014/main" id="{57BF80BD-BEC0-4E50-AB18-3905A5F1B667}"/>
              </a:ext>
            </a:extLst>
          </p:cNvPr>
          <p:cNvSpPr>
            <a:spLocks noGrp="1"/>
          </p:cNvSpPr>
          <p:nvPr>
            <p:ph idx="1"/>
          </p:nvPr>
        </p:nvSpPr>
        <p:spPr>
          <a:xfrm>
            <a:off x="1103312" y="1315454"/>
            <a:ext cx="8946541" cy="4932946"/>
          </a:xfrm>
        </p:spPr>
        <p:txBody>
          <a:bodyPr>
            <a:normAutofit lnSpcReduction="10000"/>
          </a:bodyPr>
          <a:lstStyle/>
          <a:p>
            <a:pPr algn="just"/>
            <a:r>
              <a:rPr lang="en-US" sz="2400" dirty="0"/>
              <a:t>CI &amp; CD stands for continuous integration, continuous delivery and continuous deployment.</a:t>
            </a:r>
          </a:p>
          <a:p>
            <a:pPr algn="just"/>
            <a:r>
              <a:rPr lang="en-US" sz="2400" b="1" dirty="0">
                <a:solidFill>
                  <a:srgbClr val="FFC000"/>
                </a:solidFill>
                <a:effectLst>
                  <a:outerShdw blurRad="38100" dist="38100" dir="2700000" algn="tl">
                    <a:srgbClr val="000000">
                      <a:alpha val="43137"/>
                    </a:srgbClr>
                  </a:outerShdw>
                </a:effectLst>
              </a:rPr>
              <a:t>What is Continuous Integration (CI)?</a:t>
            </a:r>
          </a:p>
          <a:p>
            <a:pPr marL="0" indent="0" algn="just">
              <a:buNone/>
            </a:pPr>
            <a:r>
              <a:rPr lang="en-US" sz="2400" b="1" dirty="0">
                <a:solidFill>
                  <a:srgbClr val="FFC000"/>
                </a:solidFill>
                <a:effectLst>
                  <a:outerShdw blurRad="38100" dist="38100" dir="2700000" algn="tl">
                    <a:srgbClr val="000000">
                      <a:alpha val="43137"/>
                    </a:srgbClr>
                  </a:outerShdw>
                </a:effectLst>
              </a:rPr>
              <a:t>	</a:t>
            </a:r>
            <a:r>
              <a:rPr lang="en-US" dirty="0"/>
              <a:t>It is a practice of integrating code form multiple developers into a 	central repository multiple times per day.</a:t>
            </a:r>
          </a:p>
          <a:p>
            <a:pPr algn="just"/>
            <a:r>
              <a:rPr lang="en-US" b="1" dirty="0">
                <a:solidFill>
                  <a:srgbClr val="FFC000"/>
                </a:solidFill>
                <a:effectLst>
                  <a:outerShdw blurRad="38100" dist="38100" dir="2700000" algn="tl">
                    <a:srgbClr val="000000">
                      <a:alpha val="43137"/>
                    </a:srgbClr>
                  </a:outerShdw>
                </a:effectLst>
              </a:rPr>
              <a:t>What is Continuous Delivery (CD)?</a:t>
            </a:r>
          </a:p>
          <a:p>
            <a:pPr marL="0" indent="0" algn="just">
              <a:buNone/>
            </a:pPr>
            <a:r>
              <a:rPr lang="en-US" b="1" dirty="0">
                <a:solidFill>
                  <a:srgbClr val="FFC000"/>
                </a:solidFill>
                <a:effectLst>
                  <a:outerShdw blurRad="38100" dist="38100" dir="2700000" algn="tl">
                    <a:srgbClr val="000000">
                      <a:alpha val="43137"/>
                    </a:srgbClr>
                  </a:outerShdw>
                </a:effectLst>
              </a:rPr>
              <a:t>	</a:t>
            </a:r>
            <a:r>
              <a:rPr lang="en-US" dirty="0"/>
              <a:t>Continuous delivery is an extension of CI where code changes are 	automatically prepared (lint, compile, test, scan and smoke) for a release to 	production.</a:t>
            </a:r>
          </a:p>
          <a:p>
            <a:pPr algn="just"/>
            <a:r>
              <a:rPr lang="en-US" b="1" dirty="0">
                <a:solidFill>
                  <a:srgbClr val="FFC000"/>
                </a:solidFill>
                <a:effectLst>
                  <a:outerShdw blurRad="38100" dist="38100" dir="2700000" algn="tl">
                    <a:srgbClr val="000000">
                      <a:alpha val="43137"/>
                    </a:srgbClr>
                  </a:outerShdw>
                </a:effectLst>
              </a:rPr>
              <a:t>What is Continuous Deployment (CD)?</a:t>
            </a:r>
          </a:p>
          <a:p>
            <a:pPr marL="0" indent="0" algn="just">
              <a:buNone/>
            </a:pPr>
            <a:r>
              <a:rPr lang="en-US" b="1" dirty="0">
                <a:solidFill>
                  <a:srgbClr val="FFC000"/>
                </a:solidFill>
                <a:effectLst>
                  <a:outerShdw blurRad="38100" dist="38100" dir="2700000" algn="tl">
                    <a:srgbClr val="000000">
                      <a:alpha val="43137"/>
                    </a:srgbClr>
                  </a:outerShdw>
                </a:effectLst>
              </a:rPr>
              <a:t>	</a:t>
            </a:r>
            <a:r>
              <a:rPr lang="en-US" dirty="0"/>
              <a:t>Continuous deployment goes one step further than continuous 	delivery, every change that passes all stages of production pipeline 	is released without any human intervention.</a:t>
            </a:r>
          </a:p>
        </p:txBody>
      </p:sp>
      <p:sp>
        <p:nvSpPr>
          <p:cNvPr id="5" name="Date Placeholder 3">
            <a:extLst>
              <a:ext uri="{FF2B5EF4-FFF2-40B4-BE49-F238E27FC236}">
                <a16:creationId xmlns:a16="http://schemas.microsoft.com/office/drawing/2014/main" id="{C6B88715-810B-4D8B-A802-B578CACE7BFE}"/>
              </a:ext>
            </a:extLst>
          </p:cNvPr>
          <p:cNvSpPr>
            <a:spLocks noGrp="1"/>
          </p:cNvSpPr>
          <p:nvPr>
            <p:ph type="dt" sz="half" idx="10"/>
          </p:nvPr>
        </p:nvSpPr>
        <p:spPr>
          <a:xfrm rot="5400000">
            <a:off x="8211345" y="3444212"/>
            <a:ext cx="5029197" cy="579184"/>
          </a:xfrm>
        </p:spPr>
        <p:txBody>
          <a:bodyPr/>
          <a:lstStyle/>
          <a:p>
            <a:r>
              <a:rPr lang="en-US" sz="2400" dirty="0">
                <a:solidFill>
                  <a:srgbClr val="FFFF00">
                    <a:alpha val="60000"/>
                  </a:srgbClr>
                </a:solidFill>
                <a:effectLst>
                  <a:outerShdw blurRad="38100" dist="38100" dir="2700000" algn="tl">
                    <a:srgbClr val="000000">
                      <a:alpha val="43137"/>
                    </a:srgbClr>
                  </a:outerShdw>
                </a:effectLst>
              </a:rPr>
              <a:t>UDAPEOPLE – CI/CD PROPOSAL</a:t>
            </a:r>
          </a:p>
        </p:txBody>
      </p:sp>
    </p:spTree>
    <p:extLst>
      <p:ext uri="{BB962C8B-B14F-4D97-AF65-F5344CB8AC3E}">
        <p14:creationId xmlns:p14="http://schemas.microsoft.com/office/powerpoint/2010/main" val="187282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D8213-BA70-4633-9A5F-0B7ED1A66F04}"/>
              </a:ext>
            </a:extLst>
          </p:cNvPr>
          <p:cNvSpPr>
            <a:spLocks noGrp="1"/>
          </p:cNvSpPr>
          <p:nvPr>
            <p:ph idx="1"/>
          </p:nvPr>
        </p:nvSpPr>
        <p:spPr>
          <a:xfrm>
            <a:off x="1103312" y="1621536"/>
            <a:ext cx="8946541" cy="4626863"/>
          </a:xfrm>
        </p:spPr>
        <p:txBody>
          <a:bodyPr/>
          <a:lstStyle/>
          <a:p>
            <a:pPr algn="just">
              <a:buFont typeface="Wingdings" panose="05000000000000000000" pitchFamily="2" charset="2"/>
              <a:buChar char="Ø"/>
            </a:pPr>
            <a:r>
              <a:rPr lang="en-US" dirty="0"/>
              <a:t>Manual release processes always a painful processes with a lot of errors to handle, time consume and  poor quality.</a:t>
            </a:r>
          </a:p>
          <a:p>
            <a:pPr algn="just">
              <a:buFont typeface="Wingdings" panose="05000000000000000000" pitchFamily="2" charset="2"/>
              <a:buChar char="Ø"/>
            </a:pPr>
            <a:r>
              <a:rPr lang="en-US" dirty="0"/>
              <a:t>Time consumed in linting, compiling, testing, smoke test and deployment is a waste and delay delivery of applications.</a:t>
            </a:r>
          </a:p>
          <a:p>
            <a:pPr algn="just">
              <a:buFont typeface="Wingdings" panose="05000000000000000000" pitchFamily="2" charset="2"/>
              <a:buChar char="Ø"/>
            </a:pPr>
            <a:r>
              <a:rPr lang="en-US" dirty="0"/>
              <a:t>Deployments are pretty complex. Only a chosen few experts are able to understand the whole process and tons of hand crafted helper scripts. No smoke tests and rollback mechanisms.</a:t>
            </a:r>
          </a:p>
          <a:p>
            <a:pPr algn="just">
              <a:buFont typeface="Wingdings" panose="05000000000000000000" pitchFamily="2" charset="2"/>
              <a:buChar char="Ø"/>
            </a:pPr>
            <a:r>
              <a:rPr lang="en-US" dirty="0"/>
              <a:t>Late feedbacks from customers leads to low quality bug fixes.</a:t>
            </a:r>
          </a:p>
          <a:p>
            <a:pPr algn="just">
              <a:buFont typeface="Wingdings" panose="05000000000000000000" pitchFamily="2" charset="2"/>
              <a:buChar char="Ø"/>
            </a:pPr>
            <a:r>
              <a:rPr lang="en-US" dirty="0"/>
              <a:t>The overall process cost is very high.</a:t>
            </a:r>
          </a:p>
          <a:p>
            <a:pPr algn="just">
              <a:buFont typeface="Wingdings" panose="05000000000000000000" pitchFamily="2" charset="2"/>
              <a:buChar char="Ø"/>
            </a:pPr>
            <a:r>
              <a:rPr lang="en-US" dirty="0"/>
              <a:t>With Manual release process, downtime of application increase as you go for deploy.</a:t>
            </a:r>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8A12BD01-D5AF-45EB-891A-9C37E1E8E18B}"/>
              </a:ext>
            </a:extLst>
          </p:cNvPr>
          <p:cNvSpPr>
            <a:spLocks noGrp="1"/>
          </p:cNvSpPr>
          <p:nvPr>
            <p:ph type="title"/>
          </p:nvPr>
        </p:nvSpPr>
        <p:spPr>
          <a:xfrm>
            <a:off x="646113" y="452439"/>
            <a:ext cx="9404350" cy="730186"/>
          </a:xfrm>
        </p:spPr>
        <p:txBody>
          <a:bodyPr/>
          <a:lstStyle/>
          <a:p>
            <a:r>
              <a:rPr lang="en-US" sz="4000" dirty="0">
                <a:solidFill>
                  <a:srgbClr val="FFFF00"/>
                </a:solidFill>
                <a:effectLst>
                  <a:outerShdw blurRad="38100" dist="38100" dir="2700000" algn="tl">
                    <a:srgbClr val="000000">
                      <a:alpha val="43137"/>
                    </a:srgbClr>
                  </a:outerShdw>
                </a:effectLst>
                <a:latin typeface="Antique-Olive" pitchFamily="2" charset="0"/>
                <a:cs typeface="(A) Arslan Wessam B" panose="03020402040406030203" pitchFamily="66" charset="-78"/>
              </a:rPr>
              <a:t>Why CI/CD ? current pain points.</a:t>
            </a:r>
          </a:p>
        </p:txBody>
      </p:sp>
      <p:sp>
        <p:nvSpPr>
          <p:cNvPr id="6" name="Date Placeholder 3">
            <a:extLst>
              <a:ext uri="{FF2B5EF4-FFF2-40B4-BE49-F238E27FC236}">
                <a16:creationId xmlns:a16="http://schemas.microsoft.com/office/drawing/2014/main" id="{7395F1B4-8979-4B0C-81C6-754488C92C0F}"/>
              </a:ext>
            </a:extLst>
          </p:cNvPr>
          <p:cNvSpPr>
            <a:spLocks noGrp="1"/>
          </p:cNvSpPr>
          <p:nvPr>
            <p:ph type="dt" sz="half" idx="10"/>
          </p:nvPr>
        </p:nvSpPr>
        <p:spPr>
          <a:xfrm rot="5400000">
            <a:off x="8211345" y="3444212"/>
            <a:ext cx="5029197" cy="579184"/>
          </a:xfrm>
        </p:spPr>
        <p:txBody>
          <a:bodyPr/>
          <a:lstStyle/>
          <a:p>
            <a:r>
              <a:rPr lang="en-US" sz="2400" dirty="0">
                <a:solidFill>
                  <a:srgbClr val="FFFF00">
                    <a:alpha val="60000"/>
                  </a:srgbClr>
                </a:solidFill>
                <a:effectLst>
                  <a:outerShdw blurRad="38100" dist="38100" dir="2700000" algn="tl">
                    <a:srgbClr val="000000">
                      <a:alpha val="43137"/>
                    </a:srgbClr>
                  </a:outerShdw>
                </a:effectLst>
              </a:rPr>
              <a:t>UDAPEOPLE – CI/CD PROPOSAL</a:t>
            </a:r>
          </a:p>
        </p:txBody>
      </p:sp>
    </p:spTree>
    <p:extLst>
      <p:ext uri="{BB962C8B-B14F-4D97-AF65-F5344CB8AC3E}">
        <p14:creationId xmlns:p14="http://schemas.microsoft.com/office/powerpoint/2010/main" val="78908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B62D-1E8A-4AC9-959D-DC817EAC4A61}"/>
              </a:ext>
            </a:extLst>
          </p:cNvPr>
          <p:cNvSpPr>
            <a:spLocks noGrp="1"/>
          </p:cNvSpPr>
          <p:nvPr>
            <p:ph type="title"/>
          </p:nvPr>
        </p:nvSpPr>
        <p:spPr>
          <a:xfrm>
            <a:off x="646111" y="282030"/>
            <a:ext cx="9404723" cy="1290738"/>
          </a:xfrm>
        </p:spPr>
        <p:txBody>
          <a:bodyPr/>
          <a:lstStyle/>
          <a:p>
            <a:r>
              <a:rPr lang="en-US" sz="4000" dirty="0">
                <a:solidFill>
                  <a:srgbClr val="FFFF00"/>
                </a:solidFill>
                <a:effectLst>
                  <a:outerShdw blurRad="38100" dist="38100" dir="2700000" algn="tl">
                    <a:srgbClr val="000000">
                      <a:alpha val="43137"/>
                    </a:srgbClr>
                  </a:outerShdw>
                </a:effectLst>
                <a:latin typeface="Antique-Olive" pitchFamily="2" charset="0"/>
                <a:cs typeface="(A) Arslan Wessam B" panose="03020402040406030203" pitchFamily="66" charset="-78"/>
              </a:rPr>
              <a:t>How we could beneﬁt from CI/CD? business value. </a:t>
            </a:r>
            <a:endParaRPr lang="en-US" sz="4000" dirty="0"/>
          </a:p>
        </p:txBody>
      </p:sp>
      <p:sp>
        <p:nvSpPr>
          <p:cNvPr id="3" name="Content Placeholder 2">
            <a:extLst>
              <a:ext uri="{FF2B5EF4-FFF2-40B4-BE49-F238E27FC236}">
                <a16:creationId xmlns:a16="http://schemas.microsoft.com/office/drawing/2014/main" id="{7BF4374C-FBAE-4A59-A90A-18A5617A5410}"/>
              </a:ext>
            </a:extLst>
          </p:cNvPr>
          <p:cNvSpPr>
            <a:spLocks noGrp="1"/>
          </p:cNvSpPr>
          <p:nvPr>
            <p:ph idx="1"/>
          </p:nvPr>
        </p:nvSpPr>
        <p:spPr>
          <a:xfrm>
            <a:off x="1103312" y="1585024"/>
            <a:ext cx="8946541" cy="4990946"/>
          </a:xfrm>
        </p:spPr>
        <p:txBody>
          <a:bodyPr>
            <a:normAutofit/>
          </a:bodyPr>
          <a:lstStyle/>
          <a:p>
            <a:pPr algn="just">
              <a:buFont typeface="Wingdings 2" panose="05020102010507070707" pitchFamily="18" charset="2"/>
              <a:buChar char=""/>
            </a:pPr>
            <a:r>
              <a:rPr lang="en-US" dirty="0"/>
              <a:t>CI/CD help to accelerate development workflows, improve software quality, address security vulnerabilities faster and increase team's overall efficiency by removing manual checkpoints, improving code quality, reducing development risks, increasing productivity and creating a more collaborative environment. It also makes engineering teams more productive as it allows them to focus on solving problems rather than having to work with large amounts of legacy systems.</a:t>
            </a:r>
          </a:p>
          <a:p>
            <a:pPr algn="just">
              <a:buFont typeface="Wingdings 2" panose="05020102010507070707" pitchFamily="18" charset="2"/>
              <a:buChar char=""/>
            </a:pPr>
            <a:r>
              <a:rPr lang="en-US" dirty="0"/>
              <a:t>CI/CD process reduces the needs of a lot of hand crafted scripts and experts to handle.</a:t>
            </a:r>
          </a:p>
          <a:p>
            <a:pPr algn="just">
              <a:buFont typeface="Wingdings 2" panose="05020102010507070707" pitchFamily="18" charset="2"/>
              <a:buChar char=""/>
            </a:pPr>
            <a:r>
              <a:rPr lang="en-US" dirty="0"/>
              <a:t>With automated tests and checks CI/CD benefits include lower deployment costs, faster feedback loops and reduced risk of introducing defects.</a:t>
            </a:r>
          </a:p>
          <a:p>
            <a:pPr algn="just">
              <a:buFont typeface="Wingdings 2" panose="05020102010507070707" pitchFamily="18" charset="2"/>
              <a:buChar char=""/>
            </a:pPr>
            <a:r>
              <a:rPr lang="en-US" dirty="0"/>
              <a:t>CI/CD reduces the downtime with Blue-Green Deployment strategy.</a:t>
            </a:r>
          </a:p>
          <a:p>
            <a:pPr algn="just"/>
            <a:endParaRPr lang="en-US" dirty="0"/>
          </a:p>
        </p:txBody>
      </p:sp>
      <p:sp>
        <p:nvSpPr>
          <p:cNvPr id="5" name="Date Placeholder 3">
            <a:extLst>
              <a:ext uri="{FF2B5EF4-FFF2-40B4-BE49-F238E27FC236}">
                <a16:creationId xmlns:a16="http://schemas.microsoft.com/office/drawing/2014/main" id="{25E4A067-4F95-4E1D-8318-7607EC89A30B}"/>
              </a:ext>
            </a:extLst>
          </p:cNvPr>
          <p:cNvSpPr>
            <a:spLocks noGrp="1"/>
          </p:cNvSpPr>
          <p:nvPr>
            <p:ph type="dt" sz="half" idx="10"/>
          </p:nvPr>
        </p:nvSpPr>
        <p:spPr>
          <a:xfrm rot="5400000">
            <a:off x="8211345" y="3444212"/>
            <a:ext cx="5029197" cy="579184"/>
          </a:xfrm>
        </p:spPr>
        <p:txBody>
          <a:bodyPr/>
          <a:lstStyle/>
          <a:p>
            <a:r>
              <a:rPr lang="en-US" sz="2400" dirty="0">
                <a:solidFill>
                  <a:srgbClr val="FFFF00">
                    <a:alpha val="60000"/>
                  </a:srgbClr>
                </a:solidFill>
                <a:effectLst>
                  <a:outerShdw blurRad="38100" dist="38100" dir="2700000" algn="tl">
                    <a:srgbClr val="000000">
                      <a:alpha val="43137"/>
                    </a:srgbClr>
                  </a:outerShdw>
                </a:effectLst>
              </a:rPr>
              <a:t>UDAPEOPLE – CI/CD PROPOSAL</a:t>
            </a:r>
          </a:p>
        </p:txBody>
      </p:sp>
    </p:spTree>
    <p:extLst>
      <p:ext uri="{BB962C8B-B14F-4D97-AF65-F5344CB8AC3E}">
        <p14:creationId xmlns:p14="http://schemas.microsoft.com/office/powerpoint/2010/main" val="101203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6ACC-91A2-4CB5-BB3E-43A78008F10E}"/>
              </a:ext>
            </a:extLst>
          </p:cNvPr>
          <p:cNvSpPr>
            <a:spLocks noGrp="1"/>
          </p:cNvSpPr>
          <p:nvPr>
            <p:ph type="title"/>
          </p:nvPr>
        </p:nvSpPr>
        <p:spPr/>
        <p:txBody>
          <a:bodyPr/>
          <a:lstStyle/>
          <a:p>
            <a:r>
              <a:rPr lang="en-US" sz="4400" dirty="0">
                <a:solidFill>
                  <a:srgbClr val="FFFF00"/>
                </a:solidFill>
                <a:effectLst>
                  <a:outerShdw blurRad="38100" dist="38100" dir="2700000" algn="tl">
                    <a:srgbClr val="000000">
                      <a:alpha val="43137"/>
                    </a:srgbClr>
                  </a:outerShdw>
                </a:effectLst>
                <a:latin typeface="Antique-Olive" pitchFamily="2" charset="0"/>
                <a:cs typeface="(A) Arslan Wessam B" panose="03020402040406030203" pitchFamily="66" charset="-78"/>
              </a:rPr>
              <a:t>CI/CD the challenges.</a:t>
            </a:r>
          </a:p>
        </p:txBody>
      </p:sp>
      <p:sp>
        <p:nvSpPr>
          <p:cNvPr id="3" name="Content Placeholder 2">
            <a:extLst>
              <a:ext uri="{FF2B5EF4-FFF2-40B4-BE49-F238E27FC236}">
                <a16:creationId xmlns:a16="http://schemas.microsoft.com/office/drawing/2014/main" id="{7D2601C9-5971-46DF-A464-862BB7CA61B2}"/>
              </a:ext>
            </a:extLst>
          </p:cNvPr>
          <p:cNvSpPr>
            <a:spLocks noGrp="1"/>
          </p:cNvSpPr>
          <p:nvPr>
            <p:ph idx="1"/>
          </p:nvPr>
        </p:nvSpPr>
        <p:spPr/>
        <p:txBody>
          <a:bodyPr/>
          <a:lstStyle/>
          <a:p>
            <a:pPr>
              <a:buFont typeface="Wingdings" panose="05000000000000000000" pitchFamily="2" charset="2"/>
              <a:buChar char="v"/>
            </a:pPr>
            <a:r>
              <a:rPr lang="en-US" dirty="0"/>
              <a:t>CI/CD is a powerful way to deploy software, but it can be challenging to implement in some organizations.</a:t>
            </a:r>
          </a:p>
          <a:p>
            <a:pPr>
              <a:buFont typeface="Wingdings" panose="05000000000000000000" pitchFamily="2" charset="2"/>
              <a:buChar char="v"/>
            </a:pPr>
            <a:r>
              <a:rPr lang="en-US" dirty="0"/>
              <a:t>Implementing CI/CD needs skilled people to develop and maintain this process.</a:t>
            </a:r>
          </a:p>
          <a:p>
            <a:pPr>
              <a:buFont typeface="Wingdings" panose="05000000000000000000" pitchFamily="2" charset="2"/>
              <a:buChar char="v"/>
            </a:pPr>
            <a:r>
              <a:rPr lang="en-US" dirty="0"/>
              <a:t>Effective CI/CD requires that teams have seamless and easy access to a wide range of tools and resources. Documenting those tools, including ones that are homegrown, is a great way to empower team members with the ability to make smarter, faster decisions.</a:t>
            </a:r>
          </a:p>
        </p:txBody>
      </p:sp>
      <p:sp>
        <p:nvSpPr>
          <p:cNvPr id="5" name="Date Placeholder 3">
            <a:extLst>
              <a:ext uri="{FF2B5EF4-FFF2-40B4-BE49-F238E27FC236}">
                <a16:creationId xmlns:a16="http://schemas.microsoft.com/office/drawing/2014/main" id="{814933E6-319D-4896-96E9-DA505BA867CF}"/>
              </a:ext>
            </a:extLst>
          </p:cNvPr>
          <p:cNvSpPr>
            <a:spLocks noGrp="1"/>
          </p:cNvSpPr>
          <p:nvPr>
            <p:ph type="dt" sz="half" idx="10"/>
          </p:nvPr>
        </p:nvSpPr>
        <p:spPr>
          <a:xfrm rot="5400000">
            <a:off x="8211345" y="3444212"/>
            <a:ext cx="5029197" cy="579184"/>
          </a:xfrm>
        </p:spPr>
        <p:txBody>
          <a:bodyPr/>
          <a:lstStyle/>
          <a:p>
            <a:r>
              <a:rPr lang="en-US" sz="2400" dirty="0">
                <a:solidFill>
                  <a:srgbClr val="FFFF00">
                    <a:alpha val="60000"/>
                  </a:srgbClr>
                </a:solidFill>
                <a:effectLst>
                  <a:outerShdw blurRad="38100" dist="38100" dir="2700000" algn="tl">
                    <a:srgbClr val="000000">
                      <a:alpha val="43137"/>
                    </a:srgbClr>
                  </a:outerShdw>
                </a:effectLst>
              </a:rPr>
              <a:t>UDAPEOPLE – CI/CD PROPOSAL</a:t>
            </a:r>
          </a:p>
        </p:txBody>
      </p:sp>
    </p:spTree>
    <p:extLst>
      <p:ext uri="{BB962C8B-B14F-4D97-AF65-F5344CB8AC3E}">
        <p14:creationId xmlns:p14="http://schemas.microsoft.com/office/powerpoint/2010/main" val="168695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03B3-6689-4801-B023-C6F9704F98E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8800321-5CE7-4648-BDAF-EDEF745A100B}"/>
              </a:ext>
            </a:extLst>
          </p:cNvPr>
          <p:cNvSpPr>
            <a:spLocks noGrp="1"/>
          </p:cNvSpPr>
          <p:nvPr>
            <p:ph idx="1"/>
          </p:nvPr>
        </p:nvSpPr>
        <p:spPr/>
        <p:txBody>
          <a:bodyPr>
            <a:normAutofit/>
          </a:bodyPr>
          <a:lstStyle/>
          <a:p>
            <a:pPr marL="0" indent="0">
              <a:buNone/>
            </a:pPr>
            <a:r>
              <a:rPr lang="en-US" sz="7200" b="1" dirty="0">
                <a:solidFill>
                  <a:srgbClr val="FFFF00"/>
                </a:solidFill>
                <a:effectLst>
                  <a:outerShdw blurRad="38100" dist="38100" dir="2700000" algn="tl">
                    <a:srgbClr val="000000">
                      <a:alpha val="43137"/>
                    </a:srgbClr>
                  </a:outerShdw>
                </a:effectLst>
                <a:latin typeface="AdLib BT" panose="04040805040B02020603" pitchFamily="82" charset="0"/>
              </a:rPr>
              <a:t>THANK YOU</a:t>
            </a:r>
          </a:p>
        </p:txBody>
      </p:sp>
      <p:sp>
        <p:nvSpPr>
          <p:cNvPr id="5" name="Date Placeholder 3">
            <a:extLst>
              <a:ext uri="{FF2B5EF4-FFF2-40B4-BE49-F238E27FC236}">
                <a16:creationId xmlns:a16="http://schemas.microsoft.com/office/drawing/2014/main" id="{AE3A04D3-F5B2-4CF3-887A-9BC930E75E2D}"/>
              </a:ext>
            </a:extLst>
          </p:cNvPr>
          <p:cNvSpPr>
            <a:spLocks noGrp="1"/>
          </p:cNvSpPr>
          <p:nvPr>
            <p:ph type="dt" sz="half" idx="10"/>
          </p:nvPr>
        </p:nvSpPr>
        <p:spPr>
          <a:xfrm rot="5400000">
            <a:off x="8211345" y="3444212"/>
            <a:ext cx="5029197" cy="579184"/>
          </a:xfrm>
        </p:spPr>
        <p:txBody>
          <a:bodyPr/>
          <a:lstStyle/>
          <a:p>
            <a:r>
              <a:rPr lang="en-US" sz="2400" dirty="0">
                <a:solidFill>
                  <a:srgbClr val="FFFF00">
                    <a:alpha val="60000"/>
                  </a:srgbClr>
                </a:solidFill>
                <a:effectLst>
                  <a:outerShdw blurRad="38100" dist="38100" dir="2700000" algn="tl">
                    <a:srgbClr val="000000">
                      <a:alpha val="43137"/>
                    </a:srgbClr>
                  </a:outerShdw>
                </a:effectLst>
              </a:rPr>
              <a:t>UDAPEOPLE – CI/CD PROPOSAL</a:t>
            </a:r>
          </a:p>
        </p:txBody>
      </p:sp>
    </p:spTree>
    <p:extLst>
      <p:ext uri="{BB962C8B-B14F-4D97-AF65-F5344CB8AC3E}">
        <p14:creationId xmlns:p14="http://schemas.microsoft.com/office/powerpoint/2010/main" val="842221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458</TotalTime>
  <Words>454</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 Arslan Wessam B</vt:lpstr>
      <vt:lpstr>22 03</vt:lpstr>
      <vt:lpstr>AdLib BT</vt:lpstr>
      <vt:lpstr>Antique-Olive</vt:lpstr>
      <vt:lpstr>Arial</vt:lpstr>
      <vt:lpstr>Calibri</vt:lpstr>
      <vt:lpstr>Century Gothic</vt:lpstr>
      <vt:lpstr>Wingdings</vt:lpstr>
      <vt:lpstr>Wingdings 2</vt:lpstr>
      <vt:lpstr>Wingdings 3</vt:lpstr>
      <vt:lpstr>Ion</vt:lpstr>
      <vt:lpstr>UDAPEOPLE  CI/CD PROPOSAL</vt:lpstr>
      <vt:lpstr>OVERVIEW</vt:lpstr>
      <vt:lpstr>WHAT CI &amp; CD ACTUALLY ARE?</vt:lpstr>
      <vt:lpstr>Why CI/CD ? current pain points.</vt:lpstr>
      <vt:lpstr>How we could beneﬁt from CI/CD? business value. </vt:lpstr>
      <vt:lpstr>CI/CD the 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  CI/CD PROPOSAL</dc:title>
  <dc:creator>Muhammad Hamdy</dc:creator>
  <cp:lastModifiedBy>Muhammad Hamdy</cp:lastModifiedBy>
  <cp:revision>22</cp:revision>
  <dcterms:created xsi:type="dcterms:W3CDTF">2023-01-27T11:50:33Z</dcterms:created>
  <dcterms:modified xsi:type="dcterms:W3CDTF">2023-01-27T19:48:56Z</dcterms:modified>
</cp:coreProperties>
</file>