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88" r:id="rId3"/>
    <p:sldId id="289" r:id="rId4"/>
    <p:sldId id="277" r:id="rId5"/>
    <p:sldId id="290" r:id="rId6"/>
    <p:sldId id="292" r:id="rId7"/>
    <p:sldId id="294" r:id="rId8"/>
    <p:sldId id="295"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AEC7"/>
    <a:srgbClr val="F59F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434" autoAdjust="0"/>
  </p:normalViewPr>
  <p:slideViewPr>
    <p:cSldViewPr snapToGrid="0" showGuides="1">
      <p:cViewPr varScale="1">
        <p:scale>
          <a:sx n="67" d="100"/>
          <a:sy n="67" d="100"/>
        </p:scale>
        <p:origin x="810"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8/27/2019</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8/27/2019</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00AEF-1595-4419-801B-6E36A33BB8CF}"/>
              </a:ext>
            </a:extLst>
          </p:cNvPr>
          <p:cNvSpPr>
            <a:spLocks noGrp="1"/>
          </p:cNvSpPr>
          <p:nvPr>
            <p:ph type="ctrTitle"/>
          </p:nvPr>
        </p:nvSpPr>
        <p:spPr>
          <a:xfrm>
            <a:off x="442913" y="804146"/>
            <a:ext cx="11258549" cy="1384995"/>
          </a:xfrm>
        </p:spPr>
        <p:txBody>
          <a:bodyPr wrap="square" lIns="0" tIns="0" rIns="0" bIns="0" anchor="t">
            <a:spAutoFit/>
          </a:bodyPr>
          <a:lstStyle/>
          <a:p>
            <a:r>
              <a:rPr lang="id-ID" b="1" dirty="0" smtClean="0">
                <a:solidFill>
                  <a:schemeClr val="bg1"/>
                </a:solidFill>
              </a:rPr>
              <a:t>Aplikasi Sistem Jasa Laundry</a:t>
            </a:r>
            <a:r>
              <a:rPr lang="en-US" dirty="0">
                <a:solidFill>
                  <a:schemeClr val="bg1"/>
                </a:solidFill>
              </a:rPr>
              <a:t/>
            </a:r>
            <a:br>
              <a:rPr lang="en-US" dirty="0">
                <a:solidFill>
                  <a:schemeClr val="bg1"/>
                </a:solidFill>
              </a:rPr>
            </a:br>
            <a:r>
              <a:rPr lang="id-ID" sz="4000" dirty="0" smtClean="0">
                <a:solidFill>
                  <a:schemeClr val="accent4"/>
                </a:solidFill>
              </a:rPr>
              <a:t>Menggunakan VB.NET dan SQL Server</a:t>
            </a:r>
            <a:endParaRPr lang="en-US" dirty="0">
              <a:solidFill>
                <a:schemeClr val="accent4"/>
              </a:solidFill>
            </a:endParaRPr>
          </a:p>
        </p:txBody>
      </p:sp>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rot="16200000" flipH="1" flipV="1">
            <a:off x="4792319" y="4778157"/>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rot="16200000" flipH="1" flipV="1">
            <a:off x="4325258" y="510155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 xmlns:a16="http://schemas.microsoft.com/office/drawing/2014/main" id="{B95DF07A-CE7E-4D89-9AA0-25F4FFF3B9C7}"/>
              </a:ext>
            </a:extLst>
          </p:cNvPr>
          <p:cNvGrpSpPr/>
          <p:nvPr/>
        </p:nvGrpSpPr>
        <p:grpSpPr>
          <a:xfrm>
            <a:off x="5851021" y="153078"/>
            <a:ext cx="489958" cy="492680"/>
            <a:chOff x="2025650" y="4786313"/>
            <a:chExt cx="285750" cy="287338"/>
          </a:xfrm>
          <a:solidFill>
            <a:schemeClr val="bg1"/>
          </a:solidFill>
        </p:grpSpPr>
        <p:sp>
          <p:nvSpPr>
            <p:cNvPr id="8" name="Freeform 565">
              <a:extLst>
                <a:ext uri="{FF2B5EF4-FFF2-40B4-BE49-F238E27FC236}">
                  <a16:creationId xmlns=""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Rectangle 10">
            <a:extLst>
              <a:ext uri="{FF2B5EF4-FFF2-40B4-BE49-F238E27FC236}">
                <a16:creationId xmlns="" xmlns:a16="http://schemas.microsoft.com/office/drawing/2014/main" id="{5ECF613A-FCF5-4CC5-AA46-DABB088D7230}"/>
              </a:ext>
            </a:extLst>
          </p:cNvPr>
          <p:cNvSpPr/>
          <p:nvPr/>
        </p:nvSpPr>
        <p:spPr>
          <a:xfrm>
            <a:off x="1030570" y="3296825"/>
            <a:ext cx="4162870" cy="1692771"/>
          </a:xfrm>
          <a:prstGeom prst="rect">
            <a:avLst/>
          </a:prstGeom>
        </p:spPr>
        <p:txBody>
          <a:bodyPr wrap="square" lIns="0" tIns="0" rIns="0" bIns="0" anchor="t">
            <a:spAutoFit/>
          </a:bodyPr>
          <a:lstStyle/>
          <a:p>
            <a:pPr>
              <a:spcBef>
                <a:spcPts val="1200"/>
              </a:spcBef>
              <a:buClr>
                <a:schemeClr val="tx2"/>
              </a:buClr>
            </a:pPr>
            <a:r>
              <a:rPr lang="id-ID" sz="2000" dirty="0" smtClean="0">
                <a:solidFill>
                  <a:schemeClr val="bg1"/>
                </a:solidFill>
                <a:cs typeface="Segoe UI" panose="020B0502040204020203" pitchFamily="34" charset="0"/>
              </a:rPr>
              <a:t>Nama 	: Muhamad Jaya</a:t>
            </a:r>
          </a:p>
          <a:p>
            <a:pPr>
              <a:spcBef>
                <a:spcPts val="1200"/>
              </a:spcBef>
              <a:buClr>
                <a:schemeClr val="tx2"/>
              </a:buClr>
            </a:pPr>
            <a:r>
              <a:rPr lang="id-ID" sz="2000" dirty="0" smtClean="0">
                <a:solidFill>
                  <a:schemeClr val="bg1"/>
                </a:solidFill>
                <a:cs typeface="Segoe UI" panose="020B0502040204020203" pitchFamily="34" charset="0"/>
              </a:rPr>
              <a:t>NPM 	: 14118340</a:t>
            </a:r>
          </a:p>
          <a:p>
            <a:pPr>
              <a:spcBef>
                <a:spcPts val="1200"/>
              </a:spcBef>
              <a:buClr>
                <a:schemeClr val="tx2"/>
              </a:buClr>
            </a:pPr>
            <a:r>
              <a:rPr lang="id-ID" sz="2000" dirty="0" smtClean="0">
                <a:solidFill>
                  <a:schemeClr val="bg1"/>
                </a:solidFill>
                <a:cs typeface="Segoe UI" panose="020B0502040204020203" pitchFamily="34" charset="0"/>
              </a:rPr>
              <a:t>Kelas 	: 1KA06</a:t>
            </a:r>
          </a:p>
          <a:p>
            <a:pPr>
              <a:spcBef>
                <a:spcPts val="1200"/>
              </a:spcBef>
              <a:buClr>
                <a:schemeClr val="tx2"/>
              </a:buClr>
            </a:pPr>
            <a:r>
              <a:rPr lang="id-ID" sz="2000" dirty="0" smtClean="0">
                <a:solidFill>
                  <a:schemeClr val="bg1"/>
                </a:solidFill>
                <a:cs typeface="Segoe UI" panose="020B0502040204020203" pitchFamily="34" charset="0"/>
              </a:rPr>
              <a:t>Jurusan 	: Sistem Informasi</a:t>
            </a:r>
            <a:endParaRPr lang="en-US" sz="2000" dirty="0">
              <a:solidFill>
                <a:schemeClr val="bg1"/>
              </a:solidFill>
              <a:cs typeface="Segoe UI" panose="020B0502040204020203" pitchFamily="34" charset="0"/>
            </a:endParaRPr>
          </a:p>
        </p:txBody>
      </p:sp>
      <p:sp>
        <p:nvSpPr>
          <p:cNvPr id="12" name="Rectangle 11">
            <a:extLst>
              <a:ext uri="{FF2B5EF4-FFF2-40B4-BE49-F238E27FC236}">
                <a16:creationId xmlns="" xmlns:a16="http://schemas.microsoft.com/office/drawing/2014/main" id="{6173DD7D-A9F5-4D7E-A942-64AE3F48B264}"/>
              </a:ext>
            </a:extLst>
          </p:cNvPr>
          <p:cNvSpPr/>
          <p:nvPr/>
        </p:nvSpPr>
        <p:spPr>
          <a:xfrm>
            <a:off x="1030561" y="2776226"/>
            <a:ext cx="4162870" cy="430887"/>
          </a:xfrm>
          <a:prstGeom prst="rect">
            <a:avLst/>
          </a:prstGeom>
        </p:spPr>
        <p:txBody>
          <a:bodyPr wrap="square" lIns="0" tIns="0" rIns="0" bIns="0" anchor="t">
            <a:spAutoFit/>
          </a:bodyPr>
          <a:lstStyle/>
          <a:p>
            <a:r>
              <a:rPr lang="id-ID" sz="2800" b="1" dirty="0" smtClean="0">
                <a:solidFill>
                  <a:schemeClr val="bg1"/>
                </a:solidFill>
                <a:cs typeface="Segoe UI" panose="020B0502040204020203" pitchFamily="34" charset="0"/>
              </a:rPr>
              <a:t>DATA DIRI</a:t>
            </a:r>
            <a:endParaRPr lang="en-US" sz="2800" b="1" dirty="0">
              <a:solidFill>
                <a:schemeClr val="bg1"/>
              </a:solidFill>
              <a:cs typeface="Segoe UI" panose="020B0502040204020203" pitchFamily="34" charset="0"/>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048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800" b="1" dirty="0" smtClean="0">
                <a:solidFill>
                  <a:schemeClr val="tx1">
                    <a:lumMod val="75000"/>
                    <a:lumOff val="25000"/>
                  </a:schemeClr>
                </a:solidFill>
              </a:rPr>
              <a:t>Jasa Laundry</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 xmlns:a16="http://schemas.microsoft.com/office/drawing/2014/main" id="{3C1CAF08-13B9-48BA-A271-8CE5B568A664}"/>
              </a:ext>
            </a:extLst>
          </p:cNvPr>
          <p:cNvSpPr/>
          <p:nvPr/>
        </p:nvSpPr>
        <p:spPr>
          <a:xfrm>
            <a:off x="644297"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latin typeface="+mj-lt"/>
              </a:rPr>
              <a:t>Latar belakang</a:t>
            </a:r>
            <a:endParaRPr lang="en-US" sz="2000" b="1" dirty="0">
              <a:latin typeface="+mj-lt"/>
            </a:endParaRPr>
          </a:p>
        </p:txBody>
      </p:sp>
      <p:sp>
        <p:nvSpPr>
          <p:cNvPr id="26" name="Rectangle: Rounded Corners 25">
            <a:extLst>
              <a:ext uri="{FF2B5EF4-FFF2-40B4-BE49-F238E27FC236}">
                <a16:creationId xmlns="" xmlns:a16="http://schemas.microsoft.com/office/drawing/2014/main" id="{D1B1E083-D07C-4934-9782-F7CCA3539ACF}"/>
              </a:ext>
            </a:extLst>
          </p:cNvPr>
          <p:cNvSpPr/>
          <p:nvPr/>
        </p:nvSpPr>
        <p:spPr>
          <a:xfrm>
            <a:off x="659946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latin typeface="+mj-lt"/>
              </a:rPr>
              <a:t>Tujuan</a:t>
            </a:r>
            <a:endParaRPr lang="en-US" sz="2000" b="1" dirty="0">
              <a:latin typeface="+mj-lt"/>
            </a:endParaRPr>
          </a:p>
        </p:txBody>
      </p:sp>
      <p:cxnSp>
        <p:nvCxnSpPr>
          <p:cNvPr id="33" name="Straight Connector 32">
            <a:extLst>
              <a:ext uri="{FF2B5EF4-FFF2-40B4-BE49-F238E27FC236}">
                <a16:creationId xmlns="" xmlns:a16="http://schemas.microsoft.com/office/drawing/2014/main" id="{B31A2EAE-EBE4-4CB7-9D0A-105837E80B0E}"/>
              </a:ext>
              <a:ext uri="{C183D7F6-B498-43B3-948B-1728B52AA6E4}">
                <adec:decorative xmlns=""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 xmlns:a16="http://schemas.microsoft.com/office/drawing/2014/main" id="{5ECF613A-FCF5-4CC5-AA46-DABB088D7230}"/>
              </a:ext>
            </a:extLst>
          </p:cNvPr>
          <p:cNvSpPr/>
          <p:nvPr/>
        </p:nvSpPr>
        <p:spPr>
          <a:xfrm>
            <a:off x="485775" y="2204410"/>
            <a:ext cx="5429249" cy="4339650"/>
          </a:xfrm>
          <a:prstGeom prst="rect">
            <a:avLst/>
          </a:prstGeom>
        </p:spPr>
        <p:txBody>
          <a:bodyPr wrap="square" lIns="0" tIns="0" rIns="0" bIns="0" anchor="t">
            <a:spAutoFit/>
          </a:bodyPr>
          <a:lstStyle/>
          <a:p>
            <a:pPr algn="just" defTabSz="444500"/>
            <a:r>
              <a:rPr lang="id-ID" sz="1600" dirty="0" smtClean="0"/>
              <a:t>	Saat </a:t>
            </a:r>
            <a:r>
              <a:rPr lang="id-ID" sz="1600" dirty="0"/>
              <a:t>ini, perkembangan teknologi, khususnya teknologi komputer telah mengalami kemajuan yang sangat pesat. Perkembangan teknologi tersebut tidak lepas dari peran manusia yang setiap saat terus memperbaiki dan mencari inovasi baru agar teknologi tersebut dapat digunakan untuk membantu pekerjaan manusia. Kita tahu bahwa teknologi komputer telah banyak digunakan di perusahaan atau organisasi, baik di bidang perdagangan maupun jasa yang menggunakan teknologi tersebut sebagai alat bantu untuk mempermudah pekerjaan.</a:t>
            </a:r>
          </a:p>
          <a:p>
            <a:pPr algn="just" defTabSz="444500"/>
            <a:r>
              <a:rPr lang="id-ID" sz="1600" dirty="0"/>
              <a:t>	Kenyataannya, masih ada perusahaan atau organisasi yang belum menggunakan teknologi komputer sebagai alat bantu pekerjaan, seperti sistem jasa laundry yang saya jadikan kasus dalam pembuatan project lepkom ini masih menggunakan cara manual dalam pekerjaannya tanpa menggunakan komputer sebagai alat bantunya.</a:t>
            </a:r>
            <a:endParaRPr lang="en-ZA" sz="1600" dirty="0"/>
          </a:p>
          <a:p>
            <a:pPr marL="171450" indent="-171450">
              <a:spcBef>
                <a:spcPts val="1200"/>
              </a:spcBef>
              <a:buClr>
                <a:schemeClr val="tx2"/>
              </a:buClr>
              <a:buFont typeface="Segoe UI Light" panose="020B0502040204020203" pitchFamily="34" charset="0"/>
              <a:buChar char="›"/>
            </a:pPr>
            <a:endParaRPr lang="en-US" sz="1600" dirty="0">
              <a:solidFill>
                <a:schemeClr val="tx1">
                  <a:lumMod val="75000"/>
                  <a:lumOff val="25000"/>
                </a:schemeClr>
              </a:solidFill>
              <a:cs typeface="Segoe UI" panose="020B0502040204020203" pitchFamily="34" charset="0"/>
            </a:endParaRPr>
          </a:p>
        </p:txBody>
      </p:sp>
      <p:sp>
        <p:nvSpPr>
          <p:cNvPr id="20" name="Rectangle 19">
            <a:extLst>
              <a:ext uri="{FF2B5EF4-FFF2-40B4-BE49-F238E27FC236}">
                <a16:creationId xmlns="" xmlns:a16="http://schemas.microsoft.com/office/drawing/2014/main" id="{5ECF613A-FCF5-4CC5-AA46-DABB088D7230}"/>
              </a:ext>
            </a:extLst>
          </p:cNvPr>
          <p:cNvSpPr/>
          <p:nvPr/>
        </p:nvSpPr>
        <p:spPr>
          <a:xfrm>
            <a:off x="6596293" y="2204410"/>
            <a:ext cx="5043487" cy="2339102"/>
          </a:xfrm>
          <a:prstGeom prst="rect">
            <a:avLst/>
          </a:prstGeom>
        </p:spPr>
        <p:txBody>
          <a:bodyPr wrap="square" lIns="0" tIns="0" rIns="0" bIns="0" anchor="t">
            <a:spAutoFit/>
          </a:bodyPr>
          <a:lstStyle/>
          <a:p>
            <a:pPr algn="just" defTabSz="444500"/>
            <a:r>
              <a:rPr lang="id-ID" sz="1600" dirty="0" smtClean="0"/>
              <a:t>	Adapun </a:t>
            </a:r>
            <a:r>
              <a:rPr lang="id-ID" sz="1600" dirty="0"/>
              <a:t>tujuan yang ingin dicapai dalam project lepkom ini adalah sebagai berikut :</a:t>
            </a:r>
          </a:p>
          <a:p>
            <a:pPr marL="285750" indent="-285750" algn="just" defTabSz="444500">
              <a:lnSpc>
                <a:spcPct val="150000"/>
              </a:lnSpc>
              <a:buFont typeface="Arial" panose="020B0604020202020204" pitchFamily="34" charset="0"/>
              <a:buChar char="•"/>
            </a:pPr>
            <a:r>
              <a:rPr lang="id-ID" sz="1600" dirty="0"/>
              <a:t>Menghasilkan sistem informasi transaksi jasa laundry</a:t>
            </a:r>
            <a:endParaRPr lang="en-ZA" sz="1600" dirty="0"/>
          </a:p>
          <a:p>
            <a:pPr marL="285750" indent="-285750" algn="just" defTabSz="444500">
              <a:lnSpc>
                <a:spcPct val="150000"/>
              </a:lnSpc>
              <a:buFont typeface="Arial" panose="020B0604020202020204" pitchFamily="34" charset="0"/>
              <a:buChar char="•"/>
            </a:pPr>
            <a:r>
              <a:rPr lang="id-ID" sz="1600" dirty="0"/>
              <a:t>Menghasilkan perangkat lunak untuk sistem informasi transaksi pelayanan jasa laundry</a:t>
            </a:r>
          </a:p>
          <a:p>
            <a:pPr marL="285750" indent="-285750" algn="just" defTabSz="444500">
              <a:lnSpc>
                <a:spcPct val="150000"/>
              </a:lnSpc>
              <a:buFont typeface="Arial" panose="020B0604020202020204" pitchFamily="34" charset="0"/>
              <a:buChar char="•"/>
            </a:pPr>
            <a:r>
              <a:rPr lang="id-ID" sz="1600" dirty="0"/>
              <a:t>Mempermudah dan menunjang kinerja perusahaan laundry.</a:t>
            </a:r>
            <a:endParaRPr lang="en-ZA" sz="1600" dirty="0"/>
          </a:p>
        </p:txBody>
      </p:sp>
    </p:spTree>
    <p:extLst>
      <p:ext uri="{BB962C8B-B14F-4D97-AF65-F5344CB8AC3E}">
        <p14:creationId xmlns:p14="http://schemas.microsoft.com/office/powerpoint/2010/main" val="2887413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03" name="Trapezoid 102">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329912" y="4344977"/>
            <a:ext cx="3707736" cy="1111714"/>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263525" y="257808"/>
            <a:ext cx="4003675" cy="6448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t>Database</a:t>
            </a:r>
            <a:endParaRPr lang="en-US" sz="2000" b="1" dirty="0"/>
          </a:p>
        </p:txBody>
      </p:sp>
      <p:sp>
        <p:nvSpPr>
          <p:cNvPr id="105" name="Oval 104">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190500" y="220318"/>
            <a:ext cx="720447" cy="720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rapezoid 108">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68490" y="3984061"/>
            <a:ext cx="3707735" cy="1111714"/>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0" name="Group 109" descr="Icon of abacus. ">
            <a:extLst>
              <a:ext uri="{FF2B5EF4-FFF2-40B4-BE49-F238E27FC236}">
                <a16:creationId xmlns="" xmlns:a16="http://schemas.microsoft.com/office/drawing/2014/main" id="{201B668C-AA5F-454E-8E64-CEA32A839FB8}"/>
              </a:ext>
            </a:extLst>
          </p:cNvPr>
          <p:cNvGrpSpPr/>
          <p:nvPr/>
        </p:nvGrpSpPr>
        <p:grpSpPr>
          <a:xfrm>
            <a:off x="359499" y="389012"/>
            <a:ext cx="382447" cy="382447"/>
            <a:chOff x="877888" y="771525"/>
            <a:chExt cx="287338" cy="287338"/>
          </a:xfrm>
          <a:solidFill>
            <a:schemeClr val="bg1"/>
          </a:solidFill>
        </p:grpSpPr>
        <p:sp>
          <p:nvSpPr>
            <p:cNvPr id="111" name="Freeform 324">
              <a:extLst>
                <a:ext uri="{FF2B5EF4-FFF2-40B4-BE49-F238E27FC236}">
                  <a16:creationId xmlns=""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325">
              <a:extLst>
                <a:ext uri="{FF2B5EF4-FFF2-40B4-BE49-F238E27FC236}">
                  <a16:creationId xmlns=""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26">
              <a:extLst>
                <a:ext uri="{FF2B5EF4-FFF2-40B4-BE49-F238E27FC236}">
                  <a16:creationId xmlns=""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27">
              <a:extLst>
                <a:ext uri="{FF2B5EF4-FFF2-40B4-BE49-F238E27FC236}">
                  <a16:creationId xmlns=""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5" name="Trapezoid 114">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8843221" y="2180840"/>
            <a:ext cx="3707736" cy="1111714"/>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9104643" y="1819924"/>
            <a:ext cx="3707735" cy="1111714"/>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 name="Picture 101"/>
          <p:cNvPicPr>
            <a:picLocks noChangeAspect="1"/>
          </p:cNvPicPr>
          <p:nvPr/>
        </p:nvPicPr>
        <p:blipFill>
          <a:blip r:embed="rId2"/>
          <a:stretch>
            <a:fillRect/>
          </a:stretch>
        </p:blipFill>
        <p:spPr>
          <a:xfrm>
            <a:off x="1914524" y="1076565"/>
            <a:ext cx="9043987" cy="5418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5435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rapezoid 81">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3995002" y="3821855"/>
            <a:ext cx="2572595" cy="1111714"/>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692464" y="3355370"/>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75065" y="335537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263525" y="257808"/>
            <a:ext cx="4003675" cy="6448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t>Form Login</a:t>
            </a:r>
            <a:endParaRPr lang="en-US" sz="2000" b="1" dirty="0"/>
          </a:p>
        </p:txBody>
      </p:sp>
      <p:sp>
        <p:nvSpPr>
          <p:cNvPr id="42" name="Oval 4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190500" y="220318"/>
            <a:ext cx="720447" cy="720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descr="Icon of human being and gear. ">
            <a:extLst>
              <a:ext uri="{FF2B5EF4-FFF2-40B4-BE49-F238E27FC236}">
                <a16:creationId xmlns="" xmlns:a16="http://schemas.microsoft.com/office/drawing/2014/main" id="{ECC5F635-1712-4572-A9EC-F94E2199DDBD}"/>
              </a:ext>
            </a:extLst>
          </p:cNvPr>
          <p:cNvGrpSpPr/>
          <p:nvPr/>
        </p:nvGrpSpPr>
        <p:grpSpPr>
          <a:xfrm>
            <a:off x="415165" y="444020"/>
            <a:ext cx="294210" cy="295884"/>
            <a:chOff x="6450013" y="5349875"/>
            <a:chExt cx="279399" cy="280988"/>
          </a:xfrm>
          <a:solidFill>
            <a:schemeClr val="bg1"/>
          </a:solidFill>
        </p:grpSpPr>
        <p:sp>
          <p:nvSpPr>
            <p:cNvPr id="74" name="Freeform 3673">
              <a:extLst>
                <a:ext uri="{FF2B5EF4-FFF2-40B4-BE49-F238E27FC236}">
                  <a16:creationId xmlns=""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674">
              <a:extLst>
                <a:ext uri="{FF2B5EF4-FFF2-40B4-BE49-F238E27FC236}">
                  <a16:creationId xmlns=""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Rounded Rectangle 4"/>
          <p:cNvSpPr/>
          <p:nvPr/>
        </p:nvSpPr>
        <p:spPr>
          <a:xfrm>
            <a:off x="190500" y="1011443"/>
            <a:ext cx="5134364" cy="753100"/>
          </a:xfrm>
          <a:prstGeom prst="roundRect">
            <a:avLst/>
          </a:prstGeom>
          <a:ln>
            <a:solidFill>
              <a:srgbClr val="F59F2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76" name="Rectangle 75">
            <a:extLst>
              <a:ext uri="{FF2B5EF4-FFF2-40B4-BE49-F238E27FC236}">
                <a16:creationId xmlns="" xmlns:a16="http://schemas.microsoft.com/office/drawing/2014/main" id="{5ECF613A-FCF5-4CC5-AA46-DABB088D7230}"/>
              </a:ext>
            </a:extLst>
          </p:cNvPr>
          <p:cNvSpPr/>
          <p:nvPr/>
        </p:nvSpPr>
        <p:spPr>
          <a:xfrm>
            <a:off x="350650" y="1134344"/>
            <a:ext cx="4839463" cy="553998"/>
          </a:xfrm>
          <a:prstGeom prst="rect">
            <a:avLst/>
          </a:prstGeom>
        </p:spPr>
        <p:txBody>
          <a:bodyPr wrap="square" lIns="0" tIns="0" rIns="0" bIns="0" anchor="t">
            <a:spAutoFit/>
          </a:bodyPr>
          <a:lstStyle/>
          <a:p>
            <a:pPr algn="just" defTabSz="444500"/>
            <a:r>
              <a:rPr lang="id-ID" dirty="0" smtClean="0"/>
              <a:t>Form ini digunakan untuk membedakan hak akses pegawai laundry dan menjaga keamanan data.</a:t>
            </a:r>
          </a:p>
        </p:txBody>
      </p:sp>
      <p:pic>
        <p:nvPicPr>
          <p:cNvPr id="6" name="Picture 5"/>
          <p:cNvPicPr>
            <a:picLocks noChangeAspect="1"/>
          </p:cNvPicPr>
          <p:nvPr/>
        </p:nvPicPr>
        <p:blipFill>
          <a:blip r:embed="rId2"/>
          <a:stretch>
            <a:fillRect/>
          </a:stretch>
        </p:blipFill>
        <p:spPr>
          <a:xfrm>
            <a:off x="649244" y="2879112"/>
            <a:ext cx="3819525" cy="2743200"/>
          </a:xfrm>
          <a:prstGeom prst="rect">
            <a:avLst/>
          </a:prstGeom>
          <a:ln>
            <a:noFill/>
          </a:ln>
          <a:effectLst>
            <a:outerShdw blurRad="292100" dist="139700" dir="2700000" algn="tl" rotWithShape="0">
              <a:srgbClr val="333333">
                <a:alpha val="65000"/>
              </a:srgbClr>
            </a:outerShdw>
          </a:effectLst>
        </p:spPr>
      </p:pic>
      <p:sp>
        <p:nvSpPr>
          <p:cNvPr id="77"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7734299" y="324271"/>
            <a:ext cx="4003200" cy="64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t>Menu Utama</a:t>
            </a:r>
            <a:endParaRPr lang="en-US" sz="2000" b="1" dirty="0"/>
          </a:p>
        </p:txBody>
      </p:sp>
      <p:sp>
        <p:nvSpPr>
          <p:cNvPr id="78" name="Oval 77">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11090552" y="286471"/>
            <a:ext cx="720000" cy="720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rapezoid 80">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4256425" y="3460940"/>
            <a:ext cx="2572594" cy="1111714"/>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Picture 79"/>
          <p:cNvPicPr>
            <a:picLocks noChangeAspect="1"/>
          </p:cNvPicPr>
          <p:nvPr/>
        </p:nvPicPr>
        <p:blipFill>
          <a:blip r:embed="rId3"/>
          <a:stretch>
            <a:fillRect/>
          </a:stretch>
        </p:blipFill>
        <p:spPr>
          <a:xfrm>
            <a:off x="5653436" y="2514600"/>
            <a:ext cx="6157116" cy="3283795"/>
          </a:xfrm>
          <a:prstGeom prst="rect">
            <a:avLst/>
          </a:prstGeom>
          <a:ln>
            <a:noFill/>
          </a:ln>
          <a:effectLst>
            <a:outerShdw blurRad="292100" dist="139700" dir="2700000" algn="tl" rotWithShape="0">
              <a:srgbClr val="333333">
                <a:alpha val="65000"/>
              </a:srgbClr>
            </a:outerShdw>
          </a:effectLst>
        </p:spPr>
      </p:pic>
      <p:sp>
        <p:nvSpPr>
          <p:cNvPr id="83" name="Rounded Rectangle 82"/>
          <p:cNvSpPr/>
          <p:nvPr/>
        </p:nvSpPr>
        <p:spPr>
          <a:xfrm>
            <a:off x="6676188" y="1026335"/>
            <a:ext cx="5134364" cy="753100"/>
          </a:xfrm>
          <a:prstGeom prst="roundRect">
            <a:avLst/>
          </a:prstGeom>
          <a:ln>
            <a:solidFill>
              <a:srgbClr val="11AEC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84" name="Rectangle 83">
            <a:extLst>
              <a:ext uri="{FF2B5EF4-FFF2-40B4-BE49-F238E27FC236}">
                <a16:creationId xmlns="" xmlns:a16="http://schemas.microsoft.com/office/drawing/2014/main" id="{5ECF613A-FCF5-4CC5-AA46-DABB088D7230}"/>
              </a:ext>
            </a:extLst>
          </p:cNvPr>
          <p:cNvSpPr/>
          <p:nvPr/>
        </p:nvSpPr>
        <p:spPr>
          <a:xfrm>
            <a:off x="7316167" y="1248346"/>
            <a:ext cx="4494385" cy="276999"/>
          </a:xfrm>
          <a:prstGeom prst="rect">
            <a:avLst/>
          </a:prstGeom>
        </p:spPr>
        <p:txBody>
          <a:bodyPr wrap="square" lIns="0" tIns="0" rIns="0" bIns="0" anchor="t">
            <a:spAutoFit/>
          </a:bodyPr>
          <a:lstStyle/>
          <a:p>
            <a:pPr algn="just" defTabSz="444500"/>
            <a:r>
              <a:rPr lang="id-ID" dirty="0" smtClean="0"/>
              <a:t>Semua menu dapat di akses dari menu utama</a:t>
            </a:r>
          </a:p>
        </p:txBody>
      </p:sp>
      <p:grpSp>
        <p:nvGrpSpPr>
          <p:cNvPr id="85" name="Group 84" descr="Icon of computer monitor. ">
            <a:extLst>
              <a:ext uri="{FF2B5EF4-FFF2-40B4-BE49-F238E27FC236}">
                <a16:creationId xmlns="" xmlns:a16="http://schemas.microsoft.com/office/drawing/2014/main" id="{9418C6B8-1E51-409C-A0E5-16AE173CE45B}"/>
              </a:ext>
            </a:extLst>
          </p:cNvPr>
          <p:cNvGrpSpPr/>
          <p:nvPr/>
        </p:nvGrpSpPr>
        <p:grpSpPr>
          <a:xfrm>
            <a:off x="11306883" y="517090"/>
            <a:ext cx="287338" cy="258762"/>
            <a:chOff x="879475" y="817563"/>
            <a:chExt cx="287338" cy="258762"/>
          </a:xfrm>
          <a:solidFill>
            <a:schemeClr val="bg1"/>
          </a:solidFill>
        </p:grpSpPr>
        <p:sp>
          <p:nvSpPr>
            <p:cNvPr id="86" name="Freeform 1593">
              <a:extLst>
                <a:ext uri="{FF2B5EF4-FFF2-40B4-BE49-F238E27FC236}">
                  <a16:creationId xmlns=""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594">
              <a:extLst>
                <a:ext uri="{FF2B5EF4-FFF2-40B4-BE49-F238E27FC236}">
                  <a16:creationId xmlns=""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213052" y="440731"/>
            <a:ext cx="4565448" cy="1192071"/>
          </a:xfrm>
          <a:prstGeom prst="roundRect">
            <a:avLst/>
          </a:prstGeom>
          <a:ln>
            <a:solidFill>
              <a:srgbClr val="11AEC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908406" y="3176096"/>
            <a:ext cx="4238174" cy="941239"/>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576151" y="3639578"/>
            <a:ext cx="4238173" cy="941239"/>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p:nvPicPr>
        <p:blipFill>
          <a:blip r:embed="rId2"/>
          <a:stretch>
            <a:fillRect/>
          </a:stretch>
        </p:blipFill>
        <p:spPr>
          <a:xfrm>
            <a:off x="948385" y="1931109"/>
            <a:ext cx="4479774" cy="3748382"/>
          </a:xfrm>
          <a:prstGeom prst="rect">
            <a:avLst/>
          </a:prstGeom>
        </p:spPr>
      </p:pic>
      <p:sp>
        <p:nvSpPr>
          <p:cNvPr id="18"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397945" y="292370"/>
            <a:ext cx="4003200" cy="64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Transaksi Penerimaan</a:t>
            </a:r>
            <a:endParaRPr lang="en-US" b="1" dirty="0"/>
          </a:p>
        </p:txBody>
      </p:sp>
      <p:sp>
        <p:nvSpPr>
          <p:cNvPr id="19" name="Oval 18">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397945" y="254571"/>
            <a:ext cx="720000" cy="720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5ECF613A-FCF5-4CC5-AA46-DABB088D7230}"/>
              </a:ext>
            </a:extLst>
          </p:cNvPr>
          <p:cNvSpPr/>
          <p:nvPr/>
        </p:nvSpPr>
        <p:spPr>
          <a:xfrm>
            <a:off x="1422458" y="1008146"/>
            <a:ext cx="4264544" cy="553998"/>
          </a:xfrm>
          <a:prstGeom prst="rect">
            <a:avLst/>
          </a:prstGeom>
        </p:spPr>
        <p:txBody>
          <a:bodyPr wrap="square" lIns="0" tIns="0" rIns="0" bIns="0" anchor="t">
            <a:spAutoFit/>
          </a:bodyPr>
          <a:lstStyle/>
          <a:p>
            <a:pPr algn="just" defTabSz="444500"/>
            <a:r>
              <a:rPr lang="id-ID" dirty="0" smtClean="0"/>
              <a:t>Transaksi ketika konsumen memberikan pakaian untuk di laundry</a:t>
            </a:r>
            <a:endParaRPr lang="en-ZA" dirty="0"/>
          </a:p>
        </p:txBody>
      </p:sp>
      <p:sp>
        <p:nvSpPr>
          <p:cNvPr id="23" name="Rounded Rectangle 22"/>
          <p:cNvSpPr/>
          <p:nvPr/>
        </p:nvSpPr>
        <p:spPr>
          <a:xfrm>
            <a:off x="7066598" y="440731"/>
            <a:ext cx="4565448" cy="1192071"/>
          </a:xfrm>
          <a:prstGeom prst="roundRect">
            <a:avLst/>
          </a:prstGeom>
          <a:ln>
            <a:solidFill>
              <a:srgbClr val="11AEC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4"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6251491" y="292370"/>
            <a:ext cx="4003200" cy="64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Transaksi Pengambilan</a:t>
            </a:r>
            <a:endParaRPr lang="en-US" b="1" dirty="0"/>
          </a:p>
        </p:txBody>
      </p:sp>
      <p:sp>
        <p:nvSpPr>
          <p:cNvPr id="28" name="Trapezoid 27">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8551230" y="4103060"/>
            <a:ext cx="4238173" cy="941239"/>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apezoid 26">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8218975" y="4541278"/>
            <a:ext cx="4238174" cy="941239"/>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p:cNvPicPr>
            <a:picLocks noChangeAspect="1"/>
          </p:cNvPicPr>
          <p:nvPr/>
        </p:nvPicPr>
        <p:blipFill>
          <a:blip r:embed="rId3"/>
          <a:stretch>
            <a:fillRect/>
          </a:stretch>
        </p:blipFill>
        <p:spPr>
          <a:xfrm>
            <a:off x="6859937" y="1969276"/>
            <a:ext cx="4772109" cy="3667512"/>
          </a:xfrm>
          <a:prstGeom prst="rect">
            <a:avLst/>
          </a:prstGeom>
        </p:spPr>
      </p:pic>
      <p:sp>
        <p:nvSpPr>
          <p:cNvPr id="6" name="Rectangle 5"/>
          <p:cNvSpPr/>
          <p:nvPr/>
        </p:nvSpPr>
        <p:spPr>
          <a:xfrm>
            <a:off x="7213599" y="961979"/>
            <a:ext cx="4318001" cy="646331"/>
          </a:xfrm>
          <a:prstGeom prst="rect">
            <a:avLst/>
          </a:prstGeom>
        </p:spPr>
        <p:txBody>
          <a:bodyPr wrap="square">
            <a:spAutoFit/>
          </a:bodyPr>
          <a:lstStyle/>
          <a:p>
            <a:pPr algn="just" defTabSz="444500"/>
            <a:r>
              <a:rPr lang="id-ID" dirty="0"/>
              <a:t>Transaksi ketika konsumen mengambil pakaian yang sudah selesai di laundry.</a:t>
            </a:r>
            <a:endParaRPr lang="en-ZA" dirty="0"/>
          </a:p>
        </p:txBody>
      </p:sp>
      <p:sp>
        <p:nvSpPr>
          <p:cNvPr id="30" name="Oval 29">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6251052" y="267570"/>
            <a:ext cx="720000" cy="720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descr="Icon of paper and pen. ">
            <a:extLst>
              <a:ext uri="{FF2B5EF4-FFF2-40B4-BE49-F238E27FC236}">
                <a16:creationId xmlns="" xmlns:a16="http://schemas.microsoft.com/office/drawing/2014/main" id="{2FA1B3F0-F0C6-4C2E-ABD3-6AE2AAF66A07}"/>
              </a:ext>
            </a:extLst>
          </p:cNvPr>
          <p:cNvGrpSpPr/>
          <p:nvPr/>
        </p:nvGrpSpPr>
        <p:grpSpPr>
          <a:xfrm>
            <a:off x="614276" y="484694"/>
            <a:ext cx="287337" cy="285750"/>
            <a:chOff x="7018338" y="4656138"/>
            <a:chExt cx="287337" cy="285750"/>
          </a:xfrm>
          <a:solidFill>
            <a:schemeClr val="bg1"/>
          </a:solidFill>
        </p:grpSpPr>
        <p:sp>
          <p:nvSpPr>
            <p:cNvPr id="54" name="Freeform 4604">
              <a:extLst>
                <a:ext uri="{FF2B5EF4-FFF2-40B4-BE49-F238E27FC236}">
                  <a16:creationId xmlns=""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4605">
              <a:extLst>
                <a:ext uri="{FF2B5EF4-FFF2-40B4-BE49-F238E27FC236}">
                  <a16:creationId xmlns=""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4606">
              <a:extLst>
                <a:ext uri="{FF2B5EF4-FFF2-40B4-BE49-F238E27FC236}">
                  <a16:creationId xmlns=""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4607">
              <a:extLst>
                <a:ext uri="{FF2B5EF4-FFF2-40B4-BE49-F238E27FC236}">
                  <a16:creationId xmlns=""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descr="Icon of paper. ">
            <a:extLst>
              <a:ext uri="{FF2B5EF4-FFF2-40B4-BE49-F238E27FC236}">
                <a16:creationId xmlns="" xmlns:a16="http://schemas.microsoft.com/office/drawing/2014/main" id="{5A7B4376-F48C-4D8D-B85C-E30B7B3E6434}"/>
              </a:ext>
            </a:extLst>
          </p:cNvPr>
          <p:cNvGrpSpPr/>
          <p:nvPr/>
        </p:nvGrpSpPr>
        <p:grpSpPr>
          <a:xfrm>
            <a:off x="6513420" y="471994"/>
            <a:ext cx="220663" cy="285750"/>
            <a:chOff x="4926013" y="796925"/>
            <a:chExt cx="220663" cy="285750"/>
          </a:xfrm>
          <a:solidFill>
            <a:schemeClr val="bg1"/>
          </a:solidFill>
        </p:grpSpPr>
        <p:sp>
          <p:nvSpPr>
            <p:cNvPr id="59" name="Rectangle 946">
              <a:extLst>
                <a:ext uri="{FF2B5EF4-FFF2-40B4-BE49-F238E27FC236}">
                  <a16:creationId xmlns=""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947">
              <a:extLst>
                <a:ext uri="{FF2B5EF4-FFF2-40B4-BE49-F238E27FC236}">
                  <a16:creationId xmlns=""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48">
              <a:extLst>
                <a:ext uri="{FF2B5EF4-FFF2-40B4-BE49-F238E27FC236}">
                  <a16:creationId xmlns=""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949">
              <a:extLst>
                <a:ext uri="{FF2B5EF4-FFF2-40B4-BE49-F238E27FC236}">
                  <a16:creationId xmlns=""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73655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788215" y="3399156"/>
            <a:ext cx="3340424" cy="1385606"/>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8238956" y="207406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1" name="Rounded Rectangle 20"/>
          <p:cNvSpPr/>
          <p:nvPr/>
        </p:nvSpPr>
        <p:spPr>
          <a:xfrm>
            <a:off x="413858" y="966902"/>
            <a:ext cx="5072542" cy="709646"/>
          </a:xfrm>
          <a:prstGeom prst="roundRect">
            <a:avLst/>
          </a:prstGeom>
          <a:ln>
            <a:solidFill>
              <a:srgbClr val="F59F2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2" name="Rectangle 21">
            <a:extLst>
              <a:ext uri="{FF2B5EF4-FFF2-40B4-BE49-F238E27FC236}">
                <a16:creationId xmlns="" xmlns:a16="http://schemas.microsoft.com/office/drawing/2014/main" id="{5ECF613A-FCF5-4CC5-AA46-DABB088D7230}"/>
              </a:ext>
            </a:extLst>
          </p:cNvPr>
          <p:cNvSpPr/>
          <p:nvPr/>
        </p:nvSpPr>
        <p:spPr>
          <a:xfrm>
            <a:off x="708068" y="1044726"/>
            <a:ext cx="4422731" cy="553998"/>
          </a:xfrm>
          <a:prstGeom prst="rect">
            <a:avLst/>
          </a:prstGeom>
        </p:spPr>
        <p:txBody>
          <a:bodyPr wrap="square" lIns="0" tIns="0" rIns="0" bIns="0" anchor="t">
            <a:spAutoFit/>
          </a:bodyPr>
          <a:lstStyle/>
          <a:p>
            <a:pPr algn="just" defTabSz="444500"/>
            <a:r>
              <a:rPr lang="id-ID" dirty="0" smtClean="0"/>
              <a:t>Form tempat transaksi ketika membeli barang dari Supplier.</a:t>
            </a:r>
            <a:endParaRPr lang="en-ZA" dirty="0"/>
          </a:p>
        </p:txBody>
      </p:sp>
      <p:pic>
        <p:nvPicPr>
          <p:cNvPr id="15" name="Picture 14"/>
          <p:cNvPicPr>
            <a:picLocks noChangeAspect="1"/>
          </p:cNvPicPr>
          <p:nvPr/>
        </p:nvPicPr>
        <p:blipFill>
          <a:blip r:embed="rId2"/>
          <a:stretch>
            <a:fillRect/>
          </a:stretch>
        </p:blipFill>
        <p:spPr>
          <a:xfrm>
            <a:off x="457505" y="1877409"/>
            <a:ext cx="5219395" cy="3347699"/>
          </a:xfrm>
          <a:prstGeom prst="rect">
            <a:avLst/>
          </a:prstGeom>
        </p:spPr>
      </p:pic>
      <p:sp>
        <p:nvSpPr>
          <p:cNvPr id="16"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262219" y="207008"/>
            <a:ext cx="4003675" cy="6448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a:t>Data </a:t>
            </a:r>
            <a:r>
              <a:rPr lang="id-ID" sz="2000" b="1" dirty="0" smtClean="0"/>
              <a:t>Pembelian Barang</a:t>
            </a:r>
            <a:endParaRPr lang="en-US" sz="2000" b="1" dirty="0"/>
          </a:p>
        </p:txBody>
      </p:sp>
      <p:sp>
        <p:nvSpPr>
          <p:cNvPr id="23" name="Oval 22">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189194" y="169518"/>
            <a:ext cx="720447" cy="720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9562285" y="3907156"/>
            <a:ext cx="3340424" cy="1385606"/>
          </a:xfrm>
          <a:prstGeom prst="trapezoid">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3"/>
          <a:stretch>
            <a:fillRect/>
          </a:stretch>
        </p:blipFill>
        <p:spPr>
          <a:xfrm>
            <a:off x="6578600" y="1877409"/>
            <a:ext cx="5178744" cy="3356182"/>
          </a:xfrm>
          <a:prstGeom prst="rect">
            <a:avLst/>
          </a:prstGeom>
        </p:spPr>
      </p:pic>
      <p:sp>
        <p:nvSpPr>
          <p:cNvPr id="30"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7733326" y="245565"/>
            <a:ext cx="4003200" cy="64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a:t>Data Pemakaian </a:t>
            </a:r>
            <a:r>
              <a:rPr lang="id-ID" sz="2000" b="1" dirty="0" smtClean="0"/>
              <a:t>Barang</a:t>
            </a:r>
            <a:endParaRPr lang="en-US" sz="2000" b="1" dirty="0"/>
          </a:p>
        </p:txBody>
      </p:sp>
      <p:sp>
        <p:nvSpPr>
          <p:cNvPr id="31" name="Oval 30">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11089579" y="207765"/>
            <a:ext cx="720000" cy="720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6134100" y="947629"/>
            <a:ext cx="5675479" cy="753100"/>
          </a:xfrm>
          <a:prstGeom prst="roundRect">
            <a:avLst/>
          </a:prstGeom>
          <a:ln>
            <a:solidFill>
              <a:srgbClr val="11AEC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9" name="Rectangle 28">
            <a:extLst>
              <a:ext uri="{FF2B5EF4-FFF2-40B4-BE49-F238E27FC236}">
                <a16:creationId xmlns="" xmlns:a16="http://schemas.microsoft.com/office/drawing/2014/main" id="{5ECF613A-FCF5-4CC5-AA46-DABB088D7230}"/>
              </a:ext>
            </a:extLst>
          </p:cNvPr>
          <p:cNvSpPr/>
          <p:nvPr/>
        </p:nvSpPr>
        <p:spPr>
          <a:xfrm>
            <a:off x="6301900" y="1044726"/>
            <a:ext cx="5333026" cy="553998"/>
          </a:xfrm>
          <a:prstGeom prst="rect">
            <a:avLst/>
          </a:prstGeom>
        </p:spPr>
        <p:txBody>
          <a:bodyPr wrap="square" lIns="0" tIns="0" rIns="0" bIns="0" anchor="t">
            <a:spAutoFit/>
          </a:bodyPr>
          <a:lstStyle/>
          <a:p>
            <a:pPr algn="r" defTabSz="444500"/>
            <a:r>
              <a:rPr lang="id-ID" dirty="0" smtClean="0"/>
              <a:t>Form ini digunakan ketika pegawai akan menggunakan barang, seperti sabun, pewangi, dan sebagainya.</a:t>
            </a:r>
            <a:endParaRPr lang="en-ZA" dirty="0"/>
          </a:p>
        </p:txBody>
      </p:sp>
      <p:sp>
        <p:nvSpPr>
          <p:cNvPr id="47" name="Freeform 4197" descr="Icon of shopping cart.">
            <a:extLst>
              <a:ext uri="{FF2B5EF4-FFF2-40B4-BE49-F238E27FC236}">
                <a16:creationId xmlns="" xmlns:a16="http://schemas.microsoft.com/office/drawing/2014/main" id="{DEC447B3-FDD1-438D-A671-84CC56DF3DFC}"/>
              </a:ext>
            </a:extLst>
          </p:cNvPr>
          <p:cNvSpPr>
            <a:spLocks noEditPoints="1"/>
          </p:cNvSpPr>
          <p:nvPr/>
        </p:nvSpPr>
        <p:spPr bwMode="auto">
          <a:xfrm>
            <a:off x="375667" y="355116"/>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3" name="Group 52" descr="Icon of boxes. ">
            <a:extLst>
              <a:ext uri="{FF2B5EF4-FFF2-40B4-BE49-F238E27FC236}">
                <a16:creationId xmlns="" xmlns:a16="http://schemas.microsoft.com/office/drawing/2014/main" id="{75BF619E-615D-4C1A-A3A1-04DFC90E2F3F}"/>
              </a:ext>
            </a:extLst>
          </p:cNvPr>
          <p:cNvGrpSpPr/>
          <p:nvPr/>
        </p:nvGrpSpPr>
        <p:grpSpPr>
          <a:xfrm>
            <a:off x="11305910" y="430664"/>
            <a:ext cx="287337" cy="285750"/>
            <a:chOff x="5465763" y="3068638"/>
            <a:chExt cx="287337" cy="285750"/>
          </a:xfrm>
          <a:solidFill>
            <a:schemeClr val="bg1"/>
          </a:solidFill>
        </p:grpSpPr>
        <p:sp>
          <p:nvSpPr>
            <p:cNvPr id="54" name="Freeform 617">
              <a:extLst>
                <a:ext uri="{FF2B5EF4-FFF2-40B4-BE49-F238E27FC236}">
                  <a16:creationId xmlns=""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618">
              <a:extLst>
                <a:ext uri="{FF2B5EF4-FFF2-40B4-BE49-F238E27FC236}">
                  <a16:creationId xmlns=""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619">
              <a:extLst>
                <a:ext uri="{FF2B5EF4-FFF2-40B4-BE49-F238E27FC236}">
                  <a16:creationId xmlns=""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620">
              <a:extLst>
                <a:ext uri="{FF2B5EF4-FFF2-40B4-BE49-F238E27FC236}">
                  <a16:creationId xmlns=""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621">
              <a:extLst>
                <a:ext uri="{FF2B5EF4-FFF2-40B4-BE49-F238E27FC236}">
                  <a16:creationId xmlns=""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622">
              <a:extLst>
                <a:ext uri="{FF2B5EF4-FFF2-40B4-BE49-F238E27FC236}">
                  <a16:creationId xmlns=""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623">
              <a:extLst>
                <a:ext uri="{FF2B5EF4-FFF2-40B4-BE49-F238E27FC236}">
                  <a16:creationId xmlns=""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624">
              <a:extLst>
                <a:ext uri="{FF2B5EF4-FFF2-40B4-BE49-F238E27FC236}">
                  <a16:creationId xmlns=""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625">
              <a:extLst>
                <a:ext uri="{FF2B5EF4-FFF2-40B4-BE49-F238E27FC236}">
                  <a16:creationId xmlns=""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37904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767621" y="2196422"/>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767622" y="219642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808723" y="5289050"/>
            <a:ext cx="5384113" cy="538239"/>
          </a:xfrm>
          <a:prstGeom prst="roundRect">
            <a:avLst/>
          </a:prstGeom>
          <a:ln>
            <a:solidFill>
              <a:srgbClr val="F59F2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2" name="Rectangle 21">
            <a:extLst>
              <a:ext uri="{FF2B5EF4-FFF2-40B4-BE49-F238E27FC236}">
                <a16:creationId xmlns="" xmlns:a16="http://schemas.microsoft.com/office/drawing/2014/main" id="{5ECF613A-FCF5-4CC5-AA46-DABB088D7230}"/>
              </a:ext>
            </a:extLst>
          </p:cNvPr>
          <p:cNvSpPr/>
          <p:nvPr/>
        </p:nvSpPr>
        <p:spPr>
          <a:xfrm>
            <a:off x="1009704" y="5380420"/>
            <a:ext cx="5010096" cy="276999"/>
          </a:xfrm>
          <a:prstGeom prst="rect">
            <a:avLst/>
          </a:prstGeom>
        </p:spPr>
        <p:txBody>
          <a:bodyPr wrap="square" lIns="0" tIns="0" rIns="0" bIns="0" anchor="t">
            <a:spAutoFit/>
          </a:bodyPr>
          <a:lstStyle/>
          <a:p>
            <a:pPr algn="just" defTabSz="444500"/>
            <a:r>
              <a:rPr lang="id-ID" dirty="0" smtClean="0"/>
              <a:t>Laporan dihitung berdasarkan transaksi per bulan.</a:t>
            </a:r>
            <a:endParaRPr lang="en-ZA" dirty="0"/>
          </a:p>
        </p:txBody>
      </p:sp>
      <p:pic>
        <p:nvPicPr>
          <p:cNvPr id="3" name="Picture 2"/>
          <p:cNvPicPr>
            <a:picLocks noChangeAspect="1"/>
          </p:cNvPicPr>
          <p:nvPr/>
        </p:nvPicPr>
        <p:blipFill>
          <a:blip r:embed="rId2"/>
          <a:stretch>
            <a:fillRect/>
          </a:stretch>
        </p:blipFill>
        <p:spPr>
          <a:xfrm>
            <a:off x="808724" y="610240"/>
            <a:ext cx="5384113" cy="445149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7259771" y="1087175"/>
            <a:ext cx="3973671" cy="3497624"/>
          </a:xfrm>
          <a:prstGeom prst="rect">
            <a:avLst/>
          </a:prstGeom>
          <a:ln>
            <a:noFill/>
          </a:ln>
          <a:effectLst>
            <a:outerShdw blurRad="292100" dist="139700" dir="2700000" algn="tl" rotWithShape="0">
              <a:srgbClr val="333333">
                <a:alpha val="65000"/>
              </a:srgbClr>
            </a:outerShdw>
          </a:effectLst>
        </p:spPr>
      </p:pic>
      <p:sp>
        <p:nvSpPr>
          <p:cNvPr id="6" name="Right Arrow 5"/>
          <p:cNvSpPr/>
          <p:nvPr/>
        </p:nvSpPr>
        <p:spPr>
          <a:xfrm>
            <a:off x="6421504" y="2670887"/>
            <a:ext cx="609600" cy="330200"/>
          </a:xfrm>
          <a:prstGeom prst="rightArrow">
            <a:avLst/>
          </a:prstGeom>
          <a:solidFill>
            <a:srgbClr val="F59F26"/>
          </a:solidFill>
          <a:ln>
            <a:solidFill>
              <a:srgbClr val="F59F2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7259771" y="182065"/>
            <a:ext cx="4003200" cy="64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t>Laporan Bulanan</a:t>
            </a:r>
            <a:endParaRPr lang="en-US" sz="2000" b="1" dirty="0"/>
          </a:p>
        </p:txBody>
      </p:sp>
      <p:sp>
        <p:nvSpPr>
          <p:cNvPr id="18" name="Oval 17">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10616024" y="144265"/>
            <a:ext cx="720000" cy="720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Icons of bar chart and line graph.">
            <a:extLst>
              <a:ext uri="{FF2B5EF4-FFF2-40B4-BE49-F238E27FC236}">
                <a16:creationId xmlns="" xmlns:a16="http://schemas.microsoft.com/office/drawing/2014/main" id="{044C3643-8A0E-47C1-BEB8-C73203B5E58D}"/>
              </a:ext>
            </a:extLst>
          </p:cNvPr>
          <p:cNvGrpSpPr/>
          <p:nvPr/>
        </p:nvGrpSpPr>
        <p:grpSpPr>
          <a:xfrm>
            <a:off x="10802184" y="275261"/>
            <a:ext cx="347679" cy="347679"/>
            <a:chOff x="4319588" y="2492375"/>
            <a:chExt cx="287338" cy="287338"/>
          </a:xfrm>
          <a:solidFill>
            <a:schemeClr val="bg1"/>
          </a:solidFill>
        </p:grpSpPr>
        <p:sp>
          <p:nvSpPr>
            <p:cNvPr id="24"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23986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746794" y="980714"/>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8144149" y="2718904"/>
            <a:ext cx="3847413" cy="693973"/>
          </a:xfrm>
          <a:prstGeom prst="roundRect">
            <a:avLst/>
          </a:prstGeom>
          <a:ln>
            <a:solidFill>
              <a:srgbClr val="11AEC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2" name="Rectangle 21">
            <a:extLst>
              <a:ext uri="{FF2B5EF4-FFF2-40B4-BE49-F238E27FC236}">
                <a16:creationId xmlns="" xmlns:a16="http://schemas.microsoft.com/office/drawing/2014/main" id="{5ECF613A-FCF5-4CC5-AA46-DABB088D7230}"/>
              </a:ext>
            </a:extLst>
          </p:cNvPr>
          <p:cNvSpPr/>
          <p:nvPr/>
        </p:nvSpPr>
        <p:spPr>
          <a:xfrm>
            <a:off x="8272927" y="2927390"/>
            <a:ext cx="3684952" cy="276999"/>
          </a:xfrm>
          <a:prstGeom prst="rect">
            <a:avLst/>
          </a:prstGeom>
        </p:spPr>
        <p:txBody>
          <a:bodyPr wrap="square" lIns="0" tIns="0" rIns="0" bIns="0" anchor="t">
            <a:spAutoFit/>
          </a:bodyPr>
          <a:lstStyle/>
          <a:p>
            <a:pPr algn="just" defTabSz="444500"/>
            <a:r>
              <a:rPr lang="id-ID" dirty="0" smtClean="0"/>
              <a:t>Form untuk mengelola data karyawan</a:t>
            </a:r>
            <a:endParaRPr lang="en-ZA" dirty="0"/>
          </a:p>
        </p:txBody>
      </p:sp>
      <p:sp>
        <p:nvSpPr>
          <p:cNvPr id="17"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7988362" y="1884470"/>
            <a:ext cx="4003200" cy="64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t>Data Karyawan</a:t>
            </a:r>
            <a:endParaRPr lang="en-US" sz="2000" b="1" dirty="0"/>
          </a:p>
        </p:txBody>
      </p:sp>
      <p:sp>
        <p:nvSpPr>
          <p:cNvPr id="18" name="Oval 17">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11344615" y="1846670"/>
            <a:ext cx="720000" cy="720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Icons of bar chart and line graph.">
            <a:extLst>
              <a:ext uri="{FF2B5EF4-FFF2-40B4-BE49-F238E27FC236}">
                <a16:creationId xmlns="" xmlns:a16="http://schemas.microsoft.com/office/drawing/2014/main" id="{044C3643-8A0E-47C1-BEB8-C73203B5E58D}"/>
              </a:ext>
            </a:extLst>
          </p:cNvPr>
          <p:cNvGrpSpPr/>
          <p:nvPr/>
        </p:nvGrpSpPr>
        <p:grpSpPr>
          <a:xfrm>
            <a:off x="11530775" y="1977666"/>
            <a:ext cx="347679" cy="347679"/>
            <a:chOff x="4319588" y="2492375"/>
            <a:chExt cx="287338" cy="287338"/>
          </a:xfrm>
          <a:solidFill>
            <a:schemeClr val="bg1"/>
          </a:solidFill>
        </p:grpSpPr>
        <p:sp>
          <p:nvSpPr>
            <p:cNvPr id="24"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Trapezoid 15">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4624302" y="3970698"/>
            <a:ext cx="4336142" cy="1329209"/>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6084295" y="4937688"/>
            <a:ext cx="2352390" cy="819270"/>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134088" y="144488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2"/>
          <a:stretch>
            <a:fillRect/>
          </a:stretch>
        </p:blipFill>
        <p:spPr>
          <a:xfrm>
            <a:off x="581547" y="774136"/>
            <a:ext cx="6976722" cy="4906323"/>
          </a:xfrm>
          <a:prstGeom prst="rect">
            <a:avLst/>
          </a:prstGeom>
        </p:spPr>
      </p:pic>
    </p:spTree>
    <p:extLst>
      <p:ext uri="{BB962C8B-B14F-4D97-AF65-F5344CB8AC3E}">
        <p14:creationId xmlns:p14="http://schemas.microsoft.com/office/powerpoint/2010/main" val="773686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smtClean="0">
                <a:solidFill>
                  <a:schemeClr val="bg1"/>
                </a:solidFill>
              </a:rPr>
              <a:t>T</a:t>
            </a:r>
            <a:r>
              <a:rPr lang="id-ID" sz="7200" b="1" dirty="0" smtClean="0">
                <a:solidFill>
                  <a:schemeClr val="bg1"/>
                </a:solidFill>
              </a:rPr>
              <a:t>erima</a:t>
            </a:r>
            <a:r>
              <a:rPr lang="en-US" sz="7200" b="1" dirty="0" smtClean="0">
                <a:solidFill>
                  <a:schemeClr val="bg1"/>
                </a:solidFill>
              </a:rPr>
              <a:t> </a:t>
            </a:r>
            <a:r>
              <a:rPr lang="id-ID" sz="7200" b="1" dirty="0" smtClean="0">
                <a:solidFill>
                  <a:schemeClr val="bg1"/>
                </a:solidFill>
              </a:rPr>
              <a:t>Kasih</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141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Segoe UI</vt:lpstr>
      <vt:lpstr>Segoe UI Light</vt:lpstr>
      <vt:lpstr>Office Theme</vt:lpstr>
      <vt:lpstr>Aplikasi Sistem Jasa Laundry Menggunakan VB.NET dan SQL Server</vt:lpstr>
      <vt:lpstr>Project analysis slide 8</vt:lpstr>
      <vt:lpstr>Project analysis slide 3</vt:lpstr>
      <vt:lpstr>Project analysis slide 3</vt:lpstr>
      <vt:lpstr>Project analysis slide 3</vt:lpstr>
      <vt:lpstr>Project analysis slide 3</vt:lpstr>
      <vt:lpstr>Project analysis slide 3</vt:lpstr>
      <vt:lpstr>Project analysis slide 3</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2019-08-22T08:15:58Z</dcterms:created>
  <dcterms:modified xsi:type="dcterms:W3CDTF">2019-08-27T05:21:00Z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