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7"/>
  </p:notesMasterIdLst>
  <p:handoutMasterIdLst>
    <p:handoutMasterId r:id="rId138"/>
  </p:handoutMasterIdLst>
  <p:sldIdLst>
    <p:sldId id="256" r:id="rId5"/>
    <p:sldId id="263" r:id="rId6"/>
    <p:sldId id="262" r:id="rId7"/>
    <p:sldId id="264" r:id="rId8"/>
    <p:sldId id="265" r:id="rId9"/>
    <p:sldId id="275" r:id="rId10"/>
    <p:sldId id="269" r:id="rId11"/>
    <p:sldId id="266" r:id="rId12"/>
    <p:sldId id="267" r:id="rId13"/>
    <p:sldId id="270" r:id="rId14"/>
    <p:sldId id="268" r:id="rId15"/>
    <p:sldId id="271" r:id="rId16"/>
    <p:sldId id="272" r:id="rId17"/>
    <p:sldId id="273" r:id="rId18"/>
    <p:sldId id="274" r:id="rId19"/>
    <p:sldId id="327" r:id="rId20"/>
    <p:sldId id="276" r:id="rId21"/>
    <p:sldId id="278" r:id="rId22"/>
    <p:sldId id="279" r:id="rId23"/>
    <p:sldId id="280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28" r:id="rId46"/>
    <p:sldId id="316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29" r:id="rId61"/>
    <p:sldId id="317" r:id="rId62"/>
    <p:sldId id="318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19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4" r:id="rId93"/>
    <p:sldId id="355" r:id="rId94"/>
    <p:sldId id="356" r:id="rId95"/>
    <p:sldId id="357" r:id="rId96"/>
    <p:sldId id="358" r:id="rId97"/>
    <p:sldId id="359" r:id="rId98"/>
    <p:sldId id="360" r:id="rId99"/>
    <p:sldId id="361" r:id="rId100"/>
    <p:sldId id="362" r:id="rId101"/>
    <p:sldId id="363" r:id="rId102"/>
    <p:sldId id="364" r:id="rId103"/>
    <p:sldId id="365" r:id="rId104"/>
    <p:sldId id="366" r:id="rId105"/>
    <p:sldId id="367" r:id="rId106"/>
    <p:sldId id="368" r:id="rId107"/>
    <p:sldId id="369" r:id="rId108"/>
    <p:sldId id="370" r:id="rId109"/>
    <p:sldId id="371" r:id="rId110"/>
    <p:sldId id="372" r:id="rId111"/>
    <p:sldId id="373" r:id="rId112"/>
    <p:sldId id="374" r:id="rId113"/>
    <p:sldId id="375" r:id="rId114"/>
    <p:sldId id="376" r:id="rId115"/>
    <p:sldId id="377" r:id="rId116"/>
    <p:sldId id="378" r:id="rId117"/>
    <p:sldId id="379" r:id="rId118"/>
    <p:sldId id="380" r:id="rId119"/>
    <p:sldId id="381" r:id="rId120"/>
    <p:sldId id="382" r:id="rId121"/>
    <p:sldId id="383" r:id="rId122"/>
    <p:sldId id="384" r:id="rId123"/>
    <p:sldId id="385" r:id="rId124"/>
    <p:sldId id="386" r:id="rId125"/>
    <p:sldId id="387" r:id="rId126"/>
    <p:sldId id="388" r:id="rId127"/>
    <p:sldId id="389" r:id="rId128"/>
    <p:sldId id="390" r:id="rId129"/>
    <p:sldId id="392" r:id="rId130"/>
    <p:sldId id="391" r:id="rId131"/>
    <p:sldId id="393" r:id="rId132"/>
    <p:sldId id="351" r:id="rId133"/>
    <p:sldId id="352" r:id="rId134"/>
    <p:sldId id="261" r:id="rId135"/>
    <p:sldId id="353" r:id="rId1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BADD"/>
    <a:srgbClr val="BEA4D9"/>
    <a:srgbClr val="9900CC"/>
    <a:srgbClr val="62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0251" autoAdjust="0"/>
  </p:normalViewPr>
  <p:slideViewPr>
    <p:cSldViewPr>
      <p:cViewPr varScale="1">
        <p:scale>
          <a:sx n="60" d="100"/>
          <a:sy n="60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38" Type="http://schemas.openxmlformats.org/officeDocument/2006/relationships/handoutMaster" Target="handoutMasters/handoutMaster1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slide" Target="slides/slide112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13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4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579EF-D86F-4F8C-A529-4E1530B4BF80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5416A-86B3-4581-B3B7-2960484E0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21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6A1E5-4AFA-490B-8D51-62FEFEF6C453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A721B-2472-494E-9A1A-401BFF7F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277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540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540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540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540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E02B0BB0-674C-47DB-8A85-37C409CF984A}" type="slidenum">
              <a:rPr lang="en-AU" smtClean="0">
                <a:latin typeface="Arial" charset="0"/>
              </a:rPr>
              <a:pPr eaLnBrk="1" hangingPunct="1"/>
              <a:t>16</a:t>
            </a:fld>
            <a:endParaRPr lang="en-AU" smtClean="0">
              <a:latin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307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Markup extension is a feature of XAML whereby you can specify an object reference by having the markup extension process the attribute string and return the object to a XAML loader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A721B-2472-494E-9A1A-401BFF7F903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57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540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540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540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540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E02B0BB0-674C-47DB-8A85-37C409CF984A}" type="slidenum">
              <a:rPr lang="en-AU" smtClean="0">
                <a:latin typeface="Arial" charset="0"/>
              </a:rPr>
              <a:pPr eaLnBrk="1" hangingPunct="1"/>
              <a:t>78</a:t>
            </a:fld>
            <a:endParaRPr lang="en-AU" smtClean="0">
              <a:latin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7219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540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540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540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540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E02B0BB0-674C-47DB-8A85-37C409CF984A}" type="slidenum">
              <a:rPr lang="en-AU" smtClean="0">
                <a:latin typeface="Arial" charset="0"/>
              </a:rPr>
              <a:pPr eaLnBrk="1" hangingPunct="1"/>
              <a:t>129</a:t>
            </a:fld>
            <a:endParaRPr lang="en-AU" smtClean="0">
              <a:latin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15618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A721B-2472-494E-9A1A-401BFF7F9033}" type="slidenum">
              <a:rPr lang="en-US" smtClean="0"/>
              <a:t>131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16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A721B-2472-494E-9A1A-401BFF7F9033}" type="slidenum">
              <a:rPr lang="en-US" smtClean="0"/>
              <a:t>132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43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XAML namespace syntax takes the following possible named tokens and following values:</a:t>
            </a:r>
          </a:p>
          <a:p>
            <a:pPr lvl="1">
              <a:buFontTx/>
              <a:buChar char="-"/>
            </a:pPr>
            <a:r>
              <a:rPr lang="en-US" dirty="0" err="1" smtClean="0"/>
              <a:t>clr</a:t>
            </a:r>
            <a:r>
              <a:rPr lang="en-US" dirty="0" smtClean="0"/>
              <a:t>-namespace – the namespace declared within the assembly that contains the public types to expose as elements</a:t>
            </a:r>
          </a:p>
          <a:p>
            <a:pPr lvl="1">
              <a:buFontTx/>
              <a:buChar char="-"/>
            </a:pPr>
            <a:r>
              <a:rPr lang="en-US" dirty="0" smtClean="0"/>
              <a:t>Assembly= –</a:t>
            </a:r>
            <a:r>
              <a:rPr lang="en-US" b="1" dirty="0" smtClean="0"/>
              <a:t> t</a:t>
            </a:r>
            <a:r>
              <a:rPr lang="en-US" dirty="0" smtClean="0"/>
              <a:t>he assembly that contains some or all of the referenced CLR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A721B-2472-494E-9A1A-401BFF7F903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3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Dispatcher –  WPF’s message processing system</a:t>
            </a:r>
          </a:p>
          <a:p>
            <a:endParaRPr lang="en-US" dirty="0" smtClean="0"/>
          </a:p>
          <a:p>
            <a:r>
              <a:rPr lang="en-US" dirty="0" err="1" smtClean="0"/>
              <a:t>CommandBindings</a:t>
            </a:r>
            <a:r>
              <a:rPr lang="en-US" dirty="0" smtClean="0"/>
              <a:t> allows developers to define functionality in terms of a command end point</a:t>
            </a:r>
          </a:p>
          <a:p>
            <a:endParaRPr lang="en-US" dirty="0" smtClean="0"/>
          </a:p>
          <a:p>
            <a:r>
              <a:rPr lang="en-US" dirty="0" err="1" smtClean="0"/>
              <a:t>FrameworkElement</a:t>
            </a:r>
            <a:r>
              <a:rPr lang="en-US" dirty="0" smtClean="0"/>
              <a:t> derives from </a:t>
            </a:r>
            <a:r>
              <a:rPr lang="en-US" dirty="0" err="1" smtClean="0"/>
              <a:t>UIElement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A721B-2472-494E-9A1A-401BFF7F903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70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FrameworkContentElement</a:t>
            </a:r>
            <a:r>
              <a:rPr lang="en-US" dirty="0" smtClean="0"/>
              <a:t> do not generate their own appearance</a:t>
            </a:r>
          </a:p>
          <a:p>
            <a:endParaRPr lang="en-US" dirty="0" smtClean="0"/>
          </a:p>
          <a:p>
            <a:r>
              <a:rPr lang="en-US" dirty="0" smtClean="0"/>
              <a:t>Freezable </a:t>
            </a:r>
            <a:r>
              <a:rPr lang="en-US" dirty="0" smtClean="0"/>
              <a:t>examples: brushes, geometries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A721B-2472-494E-9A1A-401BFF7F903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10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540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540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540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540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E02B0BB0-674C-47DB-8A85-37C409CF984A}" type="slidenum">
              <a:rPr lang="en-AU" smtClean="0">
                <a:latin typeface="Arial" charset="0"/>
              </a:rPr>
              <a:pPr eaLnBrk="1" hangingPunct="1"/>
              <a:t>42</a:t>
            </a:fld>
            <a:endParaRPr lang="en-AU" smtClean="0">
              <a:latin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6822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Three common control lifetime events:</a:t>
            </a:r>
          </a:p>
          <a:p>
            <a:pPr lvl="1">
              <a:buFontTx/>
              <a:buChar char="-"/>
            </a:pPr>
            <a:r>
              <a:rPr lang="en-US" dirty="0" smtClean="0"/>
              <a:t>Initialized – roughly corresponds to the initialization of the object by the call to its constructor; guaranteed that all properties of the object are set</a:t>
            </a:r>
          </a:p>
          <a:p>
            <a:pPr lvl="1">
              <a:buFontTx/>
              <a:buChar char="-"/>
            </a:pPr>
            <a:r>
              <a:rPr lang="en-US" dirty="0" smtClean="0"/>
              <a:t>Loaded – raised before the final rendering; after the layout system has calculated all necessary values for rendering</a:t>
            </a:r>
          </a:p>
          <a:p>
            <a:pPr lvl="1">
              <a:buFontTx/>
              <a:buChar char="-"/>
            </a:pPr>
            <a:r>
              <a:rPr lang="en-US" dirty="0" smtClean="0"/>
              <a:t>Unloaded – raised last; initiated by either the presentation source or the visual parent being removed; data binding, resource references, and styles may not be set to their normal or last known run-time value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A721B-2472-494E-9A1A-401BFF7F903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61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process that occurs when the layout system is invoked</a:t>
            </a:r>
          </a:p>
          <a:p>
            <a:pPr lvl="1">
              <a:buFontTx/>
              <a:buChar char="-"/>
            </a:pPr>
            <a:r>
              <a:rPr lang="en-US" dirty="0" smtClean="0"/>
              <a:t>A child </a:t>
            </a:r>
            <a:r>
              <a:rPr lang="en-US" dirty="0" err="1" smtClean="0"/>
              <a:t>UIElement</a:t>
            </a:r>
            <a:r>
              <a:rPr lang="en-US" dirty="0" smtClean="0"/>
              <a:t> begins the layout process by first having its core properties measured</a:t>
            </a:r>
          </a:p>
          <a:p>
            <a:pPr lvl="1">
              <a:buFontTx/>
              <a:buChar char="-"/>
            </a:pPr>
            <a:r>
              <a:rPr lang="en-US" dirty="0" smtClean="0"/>
              <a:t>Sizing properties defined on </a:t>
            </a:r>
            <a:r>
              <a:rPr lang="en-US" dirty="0" err="1" smtClean="0"/>
              <a:t>FrameworkElement</a:t>
            </a:r>
            <a:r>
              <a:rPr lang="en-US" dirty="0" smtClean="0"/>
              <a:t> are evaluated, such as Width, Height, and Margin</a:t>
            </a:r>
          </a:p>
          <a:p>
            <a:pPr lvl="1">
              <a:buFontTx/>
              <a:buChar char="-"/>
            </a:pPr>
            <a:r>
              <a:rPr lang="en-US" dirty="0" smtClean="0"/>
              <a:t>Panel-specific logic is applied, such as Dock direction or stacking Orientation</a:t>
            </a:r>
          </a:p>
          <a:p>
            <a:pPr lvl="1">
              <a:buFontTx/>
              <a:buChar char="-"/>
            </a:pPr>
            <a:r>
              <a:rPr lang="en-US" dirty="0" smtClean="0"/>
              <a:t>Content is arranged after all children have been measured</a:t>
            </a:r>
          </a:p>
          <a:p>
            <a:pPr lvl="1">
              <a:buFontTx/>
              <a:buChar char="-"/>
            </a:pPr>
            <a:r>
              <a:rPr lang="en-US" dirty="0" smtClean="0"/>
              <a:t>The Children collection is drawn on the screen</a:t>
            </a:r>
          </a:p>
          <a:p>
            <a:pPr lvl="1">
              <a:buFontTx/>
              <a:buChar char="-"/>
            </a:pPr>
            <a:r>
              <a:rPr lang="en-US" dirty="0" smtClean="0"/>
              <a:t>The process is invoked again if additional Children are added to the collection, a </a:t>
            </a:r>
            <a:r>
              <a:rPr lang="en-US" dirty="0" err="1" smtClean="0"/>
              <a:t>LayoutTransform</a:t>
            </a:r>
            <a:r>
              <a:rPr lang="en-US" dirty="0" smtClean="0"/>
              <a:t> is applied, or the </a:t>
            </a:r>
            <a:r>
              <a:rPr lang="en-US" dirty="0" err="1" smtClean="0"/>
              <a:t>UpdateLayout</a:t>
            </a:r>
            <a:r>
              <a:rPr lang="en-US" dirty="0" smtClean="0"/>
              <a:t> method is called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A721B-2472-494E-9A1A-401BFF7F903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97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540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540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540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540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E02B0BB0-674C-47DB-8A85-37C409CF984A}" type="slidenum">
              <a:rPr lang="en-AU" smtClean="0">
                <a:latin typeface="Arial" charset="0"/>
              </a:rPr>
              <a:pPr eaLnBrk="1" hangingPunct="1"/>
              <a:t>57</a:t>
            </a:fld>
            <a:endParaRPr lang="en-AU" smtClean="0">
              <a:latin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852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Examples of resources include brushes and styles</a:t>
            </a:r>
          </a:p>
          <a:p>
            <a:endParaRPr lang="en-US" dirty="0" smtClean="0"/>
          </a:p>
          <a:p>
            <a:r>
              <a:rPr lang="en-US" dirty="0" smtClean="0"/>
              <a:t>Resource property, which is the property that contains the resources (as a </a:t>
            </a:r>
            <a:r>
              <a:rPr lang="en-US" dirty="0" err="1" smtClean="0"/>
              <a:t>ResourceDictionary</a:t>
            </a:r>
            <a:r>
              <a:rPr lang="en-US" dirty="0" smtClean="0"/>
              <a:t>) that a resource defines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A721B-2472-494E-9A1A-401BFF7F903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72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425575"/>
            <a:ext cx="7772400" cy="1241425"/>
          </a:xfrm>
        </p:spPr>
        <p:txBody>
          <a:bodyPr/>
          <a:lstStyle>
            <a:lvl1pPr algn="l">
              <a:defRPr sz="4000" b="1">
                <a:solidFill>
                  <a:srgbClr val="9900CC"/>
                </a:solidFill>
              </a:defRPr>
            </a:lvl1pPr>
          </a:lstStyle>
          <a:p>
            <a:r>
              <a:rPr lang="en-US" dirty="0" smtClean="0"/>
              <a:t>Presentation/ LO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4724401"/>
            <a:ext cx="4114800" cy="1066799"/>
          </a:xfrm>
          <a:noFill/>
        </p:spPr>
        <p:txBody>
          <a:bodyPr/>
          <a:lstStyle>
            <a:lvl1pPr marL="0" indent="0">
              <a:buNone/>
              <a:defRPr sz="1400">
                <a:solidFill>
                  <a:srgbClr val="9900CC"/>
                </a:solidFill>
              </a:defRPr>
            </a:lvl1pPr>
          </a:lstStyle>
          <a:p>
            <a:pPr lvl="0"/>
            <a:r>
              <a:rPr lang="en-US" sz="2000" b="0" dirty="0" smtClean="0"/>
              <a:t>Related competency </a:t>
            </a:r>
            <a:br>
              <a:rPr lang="en-US" sz="2000" b="0" dirty="0" smtClean="0"/>
            </a:br>
            <a:r>
              <a:rPr lang="en-US" sz="2000" b="0" dirty="0" smtClean="0"/>
              <a:t>Presenter/Author</a:t>
            </a:r>
            <a:br>
              <a:rPr lang="en-US" sz="2000" b="0" dirty="0" smtClean="0"/>
            </a:br>
            <a:r>
              <a:rPr lang="en-US" sz="2000" b="0" dirty="0" smtClean="0"/>
              <a:t>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ompet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Related Competency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43000"/>
            <a:ext cx="8229600" cy="48006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buClrTx/>
              <a:defRPr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 smtClean="0"/>
              <a:t>Please describe how this presentation / LO relates to the competency.</a:t>
            </a:r>
          </a:p>
        </p:txBody>
      </p:sp>
    </p:spTree>
    <p:extLst>
      <p:ext uri="{BB962C8B-B14F-4D97-AF65-F5344CB8AC3E}">
        <p14:creationId xmlns:p14="http://schemas.microsoft.com/office/powerpoint/2010/main" val="3518926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4800600"/>
          </a:xfrm>
          <a:noFill/>
        </p:spPr>
        <p:txBody>
          <a:bodyPr>
            <a:normAutofit/>
          </a:bodyPr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>
                <a:solidFill>
                  <a:schemeClr val="bg1"/>
                </a:solidFill>
              </a:rPr>
              <a:t>Click to edit Master text styles</a:t>
            </a:r>
          </a:p>
          <a:p>
            <a:pPr lvl="1"/>
            <a:r>
              <a:rPr lang="en-US" smtClean="0">
                <a:solidFill>
                  <a:schemeClr val="bg1"/>
                </a:solidFill>
              </a:rPr>
              <a:t>Second level</a:t>
            </a:r>
          </a:p>
          <a:p>
            <a:pPr lvl="2"/>
            <a:r>
              <a:rPr lang="en-US" smtClean="0">
                <a:solidFill>
                  <a:schemeClr val="bg1"/>
                </a:solidFill>
              </a:rPr>
              <a:t>Third level</a:t>
            </a:r>
          </a:p>
          <a:p>
            <a:pPr lvl="3"/>
            <a:r>
              <a:rPr lang="en-US" smtClean="0">
                <a:solidFill>
                  <a:schemeClr val="bg1"/>
                </a:solidFill>
              </a:rPr>
              <a:t>Fourth level</a:t>
            </a:r>
          </a:p>
          <a:p>
            <a:pPr lvl="4"/>
            <a:r>
              <a:rPr lang="en-US" smtClean="0">
                <a:solidFill>
                  <a:schemeClr val="bg1"/>
                </a:solidFill>
              </a:rPr>
              <a:t>Fifth level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5" r:id="rId2"/>
    <p:sldLayoutId id="2147483724" r:id="rId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Verdana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Tx/>
        <a:buChar char="•"/>
        <a:defRPr sz="3200">
          <a:solidFill>
            <a:sysClr val="windowText" lastClr="000000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Tx/>
        <a:buChar char="–"/>
        <a:defRPr sz="2800">
          <a:solidFill>
            <a:sysClr val="windowText" lastClr="000000"/>
          </a:solidFill>
          <a:latin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Tx/>
        <a:buChar char="•"/>
        <a:defRPr sz="2400">
          <a:solidFill>
            <a:sysClr val="windowText" lastClr="000000"/>
          </a:solidFill>
          <a:latin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Tx/>
        <a:buChar char="–"/>
        <a:defRPr sz="2000">
          <a:solidFill>
            <a:sysClr val="windowText" lastClr="000000"/>
          </a:solidFill>
          <a:latin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Tx/>
        <a:buChar char="»"/>
        <a:defRPr sz="2000">
          <a:solidFill>
            <a:sysClr val="windowText" lastClr="000000"/>
          </a:solidFill>
          <a:latin typeface="Verdan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1349375"/>
            <a:ext cx="8991600" cy="1470025"/>
          </a:xfrm>
        </p:spPr>
        <p:txBody>
          <a:bodyPr/>
          <a:lstStyle/>
          <a:p>
            <a:r>
              <a:rPr lang="en-US" dirty="0"/>
              <a:t>XAML, WPF AND WPF STYLE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52400" y="4114800"/>
            <a:ext cx="4648200" cy="14478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 baseline="0">
                <a:solidFill>
                  <a:srgbClr val="9900CC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bg1"/>
                </a:solidFill>
                <a:latin typeface="Verdana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bg1"/>
                </a:solidFill>
                <a:latin typeface="Verdana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Verdana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Verdana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Author: Rory Oktariansyah</a:t>
            </a:r>
          </a:p>
          <a:p>
            <a:r>
              <a:rPr lang="en-US" dirty="0" smtClean="0"/>
              <a:t>Last Revision: 8 September 2014</a:t>
            </a:r>
            <a:endParaRPr lang="en-US" dirty="0"/>
          </a:p>
        </p:txBody>
      </p:sp>
      <p:sp>
        <p:nvSpPr>
          <p:cNvPr id="11" name="Text Placeholder 11"/>
          <p:cNvSpPr txBox="1">
            <a:spLocks/>
          </p:cNvSpPr>
          <p:nvPr/>
        </p:nvSpPr>
        <p:spPr>
          <a:xfrm>
            <a:off x="152400" y="3581400"/>
            <a:ext cx="4191000" cy="1143000"/>
          </a:xfrm>
          <a:prstGeom prst="rect">
            <a:avLst/>
          </a:prstGeom>
        </p:spPr>
        <p:txBody>
          <a:bodyPr anchor="b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 baseline="0">
                <a:solidFill>
                  <a:srgbClr val="9900CC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Verdan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dirty="0" smtClean="0"/>
          </a:p>
        </p:txBody>
      </p:sp>
      <p:sp>
        <p:nvSpPr>
          <p:cNvPr id="15" name="Text Placeholder 11"/>
          <p:cNvSpPr txBox="1">
            <a:spLocks/>
          </p:cNvSpPr>
          <p:nvPr/>
        </p:nvSpPr>
        <p:spPr>
          <a:xfrm>
            <a:off x="140208" y="6050280"/>
            <a:ext cx="2209800" cy="307848"/>
          </a:xfrm>
          <a:prstGeom prst="rect">
            <a:avLst/>
          </a:prstGeom>
        </p:spPr>
        <p:txBody>
          <a:bodyPr anchor="b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aseline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Verdan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WPF (1)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Direct3D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Graphics, </a:t>
            </a:r>
            <a:r>
              <a:rPr lang="en-US" dirty="0"/>
              <a:t>are rendered using Direct3D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Data binding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One-time – the </a:t>
            </a:r>
            <a:r>
              <a:rPr lang="en-US" dirty="0"/>
              <a:t>client ignores updates on the server</a:t>
            </a:r>
          </a:p>
          <a:p>
            <a:pPr lvl="1">
              <a:buFontTx/>
              <a:buChar char="-"/>
            </a:pPr>
            <a:r>
              <a:rPr lang="en-US" dirty="0" smtClean="0"/>
              <a:t>One-way – </a:t>
            </a:r>
            <a:r>
              <a:rPr lang="en-US" dirty="0"/>
              <a:t>the client has read-only access to </a:t>
            </a:r>
            <a:r>
              <a:rPr lang="en-US" dirty="0" smtClean="0"/>
              <a:t>data</a:t>
            </a:r>
          </a:p>
          <a:p>
            <a:pPr lvl="1">
              <a:buFontTx/>
              <a:buChar char="-"/>
            </a:pPr>
            <a:r>
              <a:rPr lang="en-US" dirty="0" smtClean="0"/>
              <a:t>Two-way – </a:t>
            </a:r>
            <a:r>
              <a:rPr lang="en-US" dirty="0"/>
              <a:t>client can read from and write data to the </a:t>
            </a:r>
            <a:r>
              <a:rPr lang="en-US" dirty="0" smtClean="0"/>
              <a:t>server</a:t>
            </a:r>
          </a:p>
          <a:p>
            <a:pPr lvl="1">
              <a:buFontTx/>
              <a:buChar char="-"/>
            </a:pPr>
            <a:r>
              <a:rPr lang="en-US" dirty="0" smtClean="0"/>
              <a:t>One-way-to-source – </a:t>
            </a:r>
            <a:r>
              <a:rPr lang="en-US" dirty="0"/>
              <a:t>the client has write-only access to data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Media services</a:t>
            </a:r>
          </a:p>
          <a:p>
            <a:pPr lvl="1">
              <a:buFontTx/>
              <a:buChar char="-"/>
            </a:pPr>
            <a:r>
              <a:rPr lang="en-US" dirty="0" smtClean="0"/>
              <a:t>Provides </a:t>
            </a:r>
            <a:r>
              <a:rPr lang="en-US" dirty="0"/>
              <a:t>an integrated system for </a:t>
            </a:r>
            <a:r>
              <a:rPr lang="en-US" dirty="0" smtClean="0"/>
              <a:t>using vector </a:t>
            </a:r>
            <a:r>
              <a:rPr lang="en-US" dirty="0"/>
              <a:t>and raster images, audio, and </a:t>
            </a:r>
            <a:r>
              <a:rPr lang="en-US" dirty="0" smtClean="0"/>
              <a:t>video</a:t>
            </a:r>
          </a:p>
          <a:p>
            <a:pPr lvl="1">
              <a:buFontTx/>
              <a:buChar char="-"/>
            </a:pPr>
            <a:r>
              <a:rPr lang="en-US" dirty="0" smtClean="0"/>
              <a:t>Provides an </a:t>
            </a:r>
            <a:r>
              <a:rPr lang="en-US" dirty="0"/>
              <a:t>animation system and a 2D/3D rendering </a:t>
            </a:r>
            <a:r>
              <a:rPr lang="en-US" dirty="0" smtClean="0"/>
              <a:t>system</a:t>
            </a:r>
            <a:endParaRPr lang="en-US" dirty="0"/>
          </a:p>
          <a:p>
            <a:pPr lvl="1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319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Data Binding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ValueConverters</a:t>
            </a:r>
            <a:r>
              <a:rPr lang="en-US" sz="2400" dirty="0" smtClean="0"/>
              <a:t> (1)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ValueConverter</a:t>
            </a:r>
            <a:r>
              <a:rPr lang="en-US" dirty="0"/>
              <a:t> converts the value from a source type to a target type and back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typical example is to bind a </a:t>
            </a:r>
            <a:r>
              <a:rPr lang="en-US" dirty="0" err="1"/>
              <a:t>boolean</a:t>
            </a:r>
            <a:r>
              <a:rPr lang="en-US" dirty="0"/>
              <a:t> member to the Visibility property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749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Data Binding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ValueConverters</a:t>
            </a:r>
            <a:r>
              <a:rPr lang="en-US" sz="2400" dirty="0" smtClean="0"/>
              <a:t> (2)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Example (XAML):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StackPanel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StackPanel.Resources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BooleanToVisibilityConverter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="boolToVis" /&gt;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StackPanel.Resources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="chkShowDetails"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Content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="Show Details" /&gt;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StackPanel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="detailsPanel"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Visibility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="{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IsChecked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ElementName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chkShowDetails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Converter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StaticResource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boolToVis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}}"&gt;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StackPanel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x-non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x-non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x-non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StackPanel</a:t>
            </a:r>
            <a:r>
              <a:rPr lang="x-non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494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Data Binding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ValueConverters</a:t>
            </a:r>
            <a:r>
              <a:rPr lang="en-US" sz="2400" dirty="0" smtClean="0"/>
              <a:t> (3)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Example (code-behind):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07" y="1781204"/>
            <a:ext cx="8059186" cy="446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6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Data Binding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DataBinding</a:t>
            </a:r>
            <a:r>
              <a:rPr lang="en-US" sz="2400" dirty="0" smtClean="0"/>
              <a:t> (1)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MainWindow.xaml</a:t>
            </a:r>
            <a:r>
              <a:rPr lang="en-US" dirty="0" smtClean="0"/>
              <a:t>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="DataBinding.MainWindow"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="http://schemas.microsoft.com/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winfx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/2006/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/presentation"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="http://schemas.microsoft.com/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winfx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/2006/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Title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MainWindow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Height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="350"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Width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="525"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Loaded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Window_Loaded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TextBlock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Text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="{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FormattedDate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StringFormat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-MMMM-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 /&gt;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92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Data Binding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DataBinding</a:t>
            </a:r>
            <a:r>
              <a:rPr lang="en-US" sz="2400" dirty="0" smtClean="0"/>
              <a:t> (2)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MainWindow.xaml.cs</a:t>
            </a:r>
            <a:r>
              <a:rPr lang="en-US" dirty="0" smtClean="0"/>
              <a:t> – part 1: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System;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System.Collections.Generic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System.Linq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System.Threading.Tasks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System.Windows.Controls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System.Windows.Data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System.Windows.Documents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System.Windows.Media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System.Windows.Media.Imaging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System.Windows.Navigation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System.Windows.Shapes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DataBinding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&lt;summary&gt;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Interaction logic for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MainWindow.xaml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&lt;/summary&gt;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MainWindow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Data Binding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DataBinding</a:t>
            </a:r>
            <a:r>
              <a:rPr lang="en-US" sz="2400" dirty="0" smtClean="0"/>
              <a:t> (3)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MainWindow.xaml.cs</a:t>
            </a:r>
            <a:r>
              <a:rPr lang="en-US" dirty="0" smtClean="0"/>
              <a:t> – part 2: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private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formattedDate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(2014, 8, 20);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FormattedDate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formattedDate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_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formattedDate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MainWindow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InitializeComponent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Window_Loaded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sender,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RoutedEventArgs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.DataContext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49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Data Binding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DataBinding</a:t>
            </a:r>
            <a:r>
              <a:rPr lang="en-US" sz="2400" dirty="0" smtClean="0"/>
              <a:t> (4)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Result:</a:t>
            </a: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12" y="1752600"/>
            <a:ext cx="7039377" cy="46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10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Data Binding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DataBinding</a:t>
            </a:r>
            <a:r>
              <a:rPr lang="en-US" sz="2400" dirty="0" smtClean="0"/>
              <a:t> (5)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MainWindow.xaml</a:t>
            </a:r>
            <a:r>
              <a:rPr lang="en-US" dirty="0" smtClean="0"/>
              <a:t> (display format):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Grid.Resources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="styleFormat"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TargetType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TextBlock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Setter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Property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TextDecorations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="Underline"&gt;&lt;/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Setter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Grid.Resources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TextBlock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Text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="{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FormattedDate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StringFormat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-MMMM-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Style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="{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StaticResource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styleFormat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Data Binding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DataBinding</a:t>
            </a:r>
            <a:r>
              <a:rPr lang="en-US" sz="2400" dirty="0" smtClean="0"/>
              <a:t> (6)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Result:</a:t>
            </a: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7162800" cy="472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6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Data Binding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DataBinding</a:t>
            </a:r>
            <a:r>
              <a:rPr lang="en-US" sz="2400" dirty="0" smtClean="0"/>
              <a:t> (7)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Binding directions:</a:t>
            </a:r>
          </a:p>
        </p:txBody>
      </p:sp>
      <p:pic>
        <p:nvPicPr>
          <p:cNvPr id="86018" name="Picture 2" descr="Data binding data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62" y="2400300"/>
            <a:ext cx="7079876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7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WPF (2)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Templates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Style – a </a:t>
            </a:r>
            <a:r>
              <a:rPr lang="en-US" dirty="0"/>
              <a:t>combination of property settings that can be applied to a UI template with a single property </a:t>
            </a:r>
            <a:r>
              <a:rPr lang="en-US" dirty="0" smtClean="0"/>
              <a:t>attribute</a:t>
            </a:r>
          </a:p>
          <a:p>
            <a:pPr lvl="1">
              <a:buFontTx/>
              <a:buChar char="-"/>
            </a:pPr>
            <a:r>
              <a:rPr lang="en-US" dirty="0" smtClean="0"/>
              <a:t>Templates – a </a:t>
            </a:r>
            <a:r>
              <a:rPr lang="en-US" dirty="0"/>
              <a:t>mechanism for defining alternate UI for an </a:t>
            </a:r>
            <a:r>
              <a:rPr lang="en-US" dirty="0" smtClean="0"/>
              <a:t>element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Animations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Supports </a:t>
            </a:r>
            <a:r>
              <a:rPr lang="en-US" dirty="0"/>
              <a:t>time-based </a:t>
            </a:r>
            <a:r>
              <a:rPr lang="en-US" dirty="0" smtClean="0"/>
              <a:t>animations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Imaging</a:t>
            </a:r>
          </a:p>
          <a:p>
            <a:pPr lvl="1">
              <a:buFontTx/>
              <a:buChar char="-"/>
            </a:pPr>
            <a:r>
              <a:rPr lang="en-US" dirty="0" smtClean="0"/>
              <a:t>Natively </a:t>
            </a:r>
            <a:r>
              <a:rPr lang="en-US" dirty="0"/>
              <a:t>access Windows Imaging Component (WIC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Tx/>
              <a:buChar char="-"/>
            </a:pPr>
            <a:endParaRPr lang="en-US" dirty="0" smtClean="0"/>
          </a:p>
          <a:p>
            <a:r>
              <a:rPr lang="en-US" dirty="0"/>
              <a:t>Documents</a:t>
            </a:r>
          </a:p>
          <a:p>
            <a:pPr lvl="1">
              <a:buFontTx/>
              <a:buChar char="-"/>
            </a:pPr>
            <a:r>
              <a:rPr lang="en-US" dirty="0"/>
              <a:t>Natively supports paginated documents using the </a:t>
            </a:r>
            <a:r>
              <a:rPr lang="en-US" dirty="0" err="1"/>
              <a:t>DocumentViewer</a:t>
            </a:r>
            <a:r>
              <a:rPr lang="en-US" dirty="0"/>
              <a:t> and </a:t>
            </a:r>
            <a:r>
              <a:rPr lang="en-US" dirty="0" err="1" smtClean="0"/>
              <a:t>FlowDocumentReader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9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Data Binding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DataBinding</a:t>
            </a:r>
            <a:r>
              <a:rPr lang="en-US" sz="2400" dirty="0" smtClean="0"/>
              <a:t> (7)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Binding directions:</a:t>
            </a:r>
          </a:p>
          <a:p>
            <a:pPr lvl="1">
              <a:buFontTx/>
              <a:buChar char="-"/>
            </a:pPr>
            <a:r>
              <a:rPr lang="en-US" dirty="0" err="1"/>
              <a:t>OneWay</a:t>
            </a:r>
            <a:r>
              <a:rPr lang="en-US" dirty="0"/>
              <a:t> binding causes changes to the source property to automatically update the target property, but changes to the target property are not propagated back to the source </a:t>
            </a:r>
            <a:r>
              <a:rPr lang="en-US" dirty="0" smtClean="0"/>
              <a:t>property</a:t>
            </a:r>
          </a:p>
          <a:p>
            <a:pPr lvl="1">
              <a:buFontTx/>
              <a:buChar char="-"/>
            </a:pPr>
            <a:r>
              <a:rPr lang="en-US" dirty="0" err="1"/>
              <a:t>TwoWay</a:t>
            </a:r>
            <a:r>
              <a:rPr lang="en-US" dirty="0"/>
              <a:t> binding causes changes to either the source property or the target property to automatically update the </a:t>
            </a:r>
            <a:r>
              <a:rPr lang="en-US" dirty="0" smtClean="0"/>
              <a:t>other</a:t>
            </a:r>
          </a:p>
          <a:p>
            <a:pPr lvl="1">
              <a:buFontTx/>
              <a:buChar char="-"/>
            </a:pPr>
            <a:r>
              <a:rPr lang="en-US" dirty="0" err="1"/>
              <a:t>OneWayToSource</a:t>
            </a:r>
            <a:r>
              <a:rPr lang="en-US" dirty="0"/>
              <a:t> </a:t>
            </a:r>
            <a:r>
              <a:rPr lang="en-US" dirty="0" smtClean="0"/>
              <a:t>updates </a:t>
            </a:r>
            <a:r>
              <a:rPr lang="en-US" dirty="0"/>
              <a:t>the source property when the target property </a:t>
            </a:r>
            <a:r>
              <a:rPr lang="en-US" dirty="0" smtClean="0"/>
              <a:t>changes</a:t>
            </a:r>
          </a:p>
          <a:p>
            <a:pPr lvl="1">
              <a:buFontTx/>
              <a:buChar char="-"/>
            </a:pPr>
            <a:r>
              <a:rPr lang="en-US" dirty="0" err="1"/>
              <a:t>OneTime</a:t>
            </a:r>
            <a:r>
              <a:rPr lang="en-US" dirty="0"/>
              <a:t> </a:t>
            </a:r>
            <a:r>
              <a:rPr lang="en-US" dirty="0" smtClean="0"/>
              <a:t>binding </a:t>
            </a:r>
            <a:r>
              <a:rPr lang="en-US" dirty="0"/>
              <a:t>causes the source property to initialize the target property, but subsequent changes do not propagate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74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Input Validation and Dialogs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Input </a:t>
            </a:r>
            <a:r>
              <a:rPr lang="en-US" sz="2400" dirty="0" smtClean="0"/>
              <a:t>Validation (1)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IP4ValidationRule.cs – part 1: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System;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System.Globalization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System.Windows.Controls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InputValidation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IP4ValidationRule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ValidationRule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Validate(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CultureInfo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cultureInfo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value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.IsNullOrEmpty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"Please enter an IP Address."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parts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str.Split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'.'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parts.Length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4)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"IP Address should be four octets,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seperated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 decimals."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12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Input Validation and Dialogs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Input </a:t>
            </a:r>
            <a:r>
              <a:rPr lang="en-US" sz="2400" dirty="0" smtClean="0"/>
              <a:t>Validation (2)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IP4ValidationRule.cs – part 2: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parts)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intPart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(!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.TryParse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NumberStyles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.Integer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cultureInfo.NumberFormat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intPart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"Each octet of an IP Address should be a number."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intPart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0 ||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intPart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255)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"Each octet of an IP Address should be between 0 and 255."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31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Input Validation and Dialogs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Input </a:t>
            </a:r>
            <a:r>
              <a:rPr lang="en-US" sz="2400" dirty="0" smtClean="0"/>
              <a:t>Validation (3)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ErrorToMessageConverter.cs</a:t>
            </a:r>
            <a:r>
              <a:rPr lang="en-US" dirty="0" smtClean="0"/>
              <a:t>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System;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System.Collections.ObjectModel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System.Linq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System.Windows.Controls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InputValidation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ErrorsToMessageConverter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IValueConverter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Convert(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parameter,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System.Globalization.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CultureInfo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culture)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StringBuilder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errors = value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ReadOnlyCollection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ValidationError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(errors !=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errors.Where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e.ErrorContent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{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sb.AppendLine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e.ErrorContent.ToString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 }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sb.ToString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parameter,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System.Globalization.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CultureInfo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culture)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NotImplementedException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2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x-non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125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Input Validation and Dialogs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Input </a:t>
            </a:r>
            <a:r>
              <a:rPr lang="en-US" sz="2400" dirty="0" smtClean="0"/>
              <a:t>Validation (4)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MainWindow.xaml</a:t>
            </a:r>
            <a:r>
              <a:rPr lang="en-US" dirty="0" smtClean="0"/>
              <a:t>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="InputValidation.MainWindow"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="http://schemas.microsoft.com/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winfx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/2006/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/presentation"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="http://schemas.microsoft.com/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winfx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/2006/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clr-namespace:InputValidation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Title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MainWindow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Height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="350"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Width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="525"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Loaded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Window_Loaded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Window.Resources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ErrorsToMessageConverter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="eToMConverter" /&gt;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Window.Resources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StackPanel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="5"&gt;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TextBlock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="2"&gt;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An IPv4 Address: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TextBlock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="AddressBox"&gt;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TextBox.Text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Path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IPAddress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UpdateSourceTrigger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PropertyChanged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Binding.ValidationRules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IP4ValidationRule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Binding.ValidationRules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TextBox.Text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TextBlock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="2"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Foreground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="Red"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FontWeight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="Bold"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="{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AddressBox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Path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Validation.Errors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Converter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StaticResource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eToMConverter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}}" /&gt;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SubmitButton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Content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="Submit"/&gt;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StackPanel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718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Input Validation and Dialogs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Input </a:t>
            </a:r>
            <a:r>
              <a:rPr lang="en-US" sz="2400" dirty="0" smtClean="0"/>
              <a:t>Validation (5)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4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MainWindow.xaml.cs</a:t>
            </a:r>
            <a:r>
              <a:rPr lang="en-US" dirty="0" smtClean="0"/>
              <a:t> – part 1: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System;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System.Collections.Generic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System.Linq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System.Text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System.Threading.Tasks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System.Windows.Controls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System.Windows.Data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System.Windows.Documents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System.Windows.Input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System.Windows.Media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System.Windows.Media.Imaging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System.Windows.Navigation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System.Windows.Shapes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InputValidation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</a:t>
            </a:r>
            <a:r>
              <a:rPr lang="en-US" sz="2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&lt;summary&gt;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</a:t>
            </a:r>
            <a:r>
              <a:rPr lang="en-US" sz="2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Interaction logic for </a:t>
            </a:r>
            <a:r>
              <a:rPr lang="en-US" sz="25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MainWindow.xaml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</a:t>
            </a:r>
            <a:r>
              <a:rPr lang="en-US" sz="2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&lt;/summary&gt;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MainWindow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ipAddress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"1.1.1.1"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IPAddress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ipAddress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_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ipAddress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628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Input Validation and Dialogs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Input </a:t>
            </a:r>
            <a:r>
              <a:rPr lang="en-US" sz="2400" dirty="0" smtClean="0"/>
              <a:t>Validation (6)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MainWindow.xaml.cs</a:t>
            </a:r>
            <a:r>
              <a:rPr lang="en-US" dirty="0" smtClean="0"/>
              <a:t> – part 2:</a:t>
            </a: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MainWindow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InitializeComponent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Window_Loaded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sender,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RoutedEventArgs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.DataContext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87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Input Validation and Dialogs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Input </a:t>
            </a:r>
            <a:r>
              <a:rPr lang="en-US" sz="2400" dirty="0" smtClean="0"/>
              <a:t>Validation (7)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Result (initial screen):</a:t>
            </a: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599"/>
            <a:ext cx="7010400" cy="466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071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Input Validation and Dialogs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Input </a:t>
            </a:r>
            <a:r>
              <a:rPr lang="en-US" sz="2400" dirty="0" smtClean="0"/>
              <a:t>Validation (8)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Result (error warning):</a:t>
            </a: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752600"/>
            <a:ext cx="7086600" cy="467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12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Input Validation and Dialogs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Using Dialogs (1)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can also use the built-in .NET dialog boxes to show the validation messages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538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WPF (3)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Text</a:t>
            </a:r>
          </a:p>
          <a:p>
            <a:pPr lvl="1">
              <a:buFontTx/>
              <a:buChar char="-"/>
            </a:pPr>
            <a:r>
              <a:rPr lang="en-US" dirty="0" smtClean="0"/>
              <a:t>Supports </a:t>
            </a:r>
            <a:r>
              <a:rPr lang="en-US" dirty="0" err="1"/>
              <a:t>OpenType</a:t>
            </a:r>
            <a:r>
              <a:rPr lang="en-US" dirty="0"/>
              <a:t>, TrueType, and </a:t>
            </a:r>
            <a:r>
              <a:rPr lang="en-US" dirty="0" err="1"/>
              <a:t>OpenType</a:t>
            </a:r>
            <a:r>
              <a:rPr lang="en-US" dirty="0"/>
              <a:t> CFF (Compact Font Format) fonts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Interoperability</a:t>
            </a:r>
          </a:p>
          <a:p>
            <a:pPr lvl="1">
              <a:buFontTx/>
              <a:buChar char="-"/>
            </a:pPr>
            <a:r>
              <a:rPr lang="en-US" dirty="0"/>
              <a:t>UI elements from Windows Forms can also be used using </a:t>
            </a:r>
            <a:r>
              <a:rPr lang="en-US" dirty="0" err="1"/>
              <a:t>ElementHost</a:t>
            </a:r>
            <a:r>
              <a:rPr lang="en-US" dirty="0"/>
              <a:t> and </a:t>
            </a:r>
            <a:r>
              <a:rPr lang="en-US" dirty="0" err="1"/>
              <a:t>WindowsFormHost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Alternative Input</a:t>
            </a:r>
          </a:p>
          <a:p>
            <a:pPr lvl="1">
              <a:buFontTx/>
              <a:buChar char="-"/>
            </a:pPr>
            <a:r>
              <a:rPr lang="en-US" dirty="0" smtClean="0"/>
              <a:t>Supports </a:t>
            </a:r>
            <a:r>
              <a:rPr lang="en-US" dirty="0"/>
              <a:t>digital ink-related functionality and multi-touch </a:t>
            </a:r>
            <a:r>
              <a:rPr lang="en-US" dirty="0" smtClean="0"/>
              <a:t>input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Accessibility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Supports </a:t>
            </a:r>
            <a:r>
              <a:rPr lang="en-US" dirty="0"/>
              <a:t>Microsoft UI Automation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87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Input Validation and Dialogs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Using Dialogs (2)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MainWindow.xaml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n-US" sz="1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="InputValidation.MainWindow"</a:t>
            </a: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="http://schemas.microsoft.com/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winfx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/2006/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xaml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/presentation"</a:t>
            </a: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="http://schemas.microsoft.com/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winfx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/2006/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xaml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clr-namespace:InputValidation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Title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MainWindow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Height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="350"</a:t>
            </a:r>
            <a:r>
              <a:rPr lang="en-US" sz="1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Width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="525"</a:t>
            </a:r>
            <a:r>
              <a:rPr lang="en-US" sz="1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Loaded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Window_Loaded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Window.Resources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ErrorsToMessageConverter</a:t>
            </a:r>
            <a:r>
              <a:rPr lang="en-US" sz="1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="eToMConverter" /&gt;</a:t>
            </a: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Window.Resources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StackPanel</a:t>
            </a:r>
            <a:r>
              <a:rPr lang="en-US" sz="1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Margin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="5"&gt;</a:t>
            </a: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TextBlock</a:t>
            </a:r>
            <a:r>
              <a:rPr lang="en-US" sz="1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Margin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="2"&gt;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An IPv4 Address: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TextBlock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r>
              <a:rPr lang="en-US" sz="1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="AddressBox"&gt;</a:t>
            </a: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TextBox.Text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r>
              <a:rPr lang="en-US" sz="1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Path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IPAddress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UpdateSourceTrigger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PropertyChanged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Binding.ValidationRules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IP4ValidationRule</a:t>
            </a:r>
            <a:r>
              <a:rPr lang="en-US" sz="1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="ValidationRule" /&gt;</a:t>
            </a: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Binding.ValidationRules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TextBox.Text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TextBlock</a:t>
            </a:r>
            <a:r>
              <a:rPr lang="en-US" sz="1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Margin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="2"</a:t>
            </a:r>
            <a:r>
              <a:rPr lang="en-US" sz="1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Foreground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="Red"</a:t>
            </a:r>
            <a:r>
              <a:rPr lang="en-US" sz="1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FontWeight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="Bold"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Text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="{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r>
              <a:rPr lang="en-US" sz="1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ElementName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AddressBox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Path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Validation.Errors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1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Converter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sz="1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StaticResource</a:t>
            </a:r>
            <a:r>
              <a:rPr lang="en-US" sz="1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eToMConverter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}}" /&gt;</a:t>
            </a: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1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SubmitButton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Content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="Submit"</a:t>
            </a:r>
            <a:r>
              <a:rPr lang="en-US" sz="1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Click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SubmitButton_Click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StackPanel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n-US" sz="1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8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Input Validation and Dialogs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Using Dialogs (2)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800" dirty="0" err="1" smtClean="0"/>
              <a:t>MainWindow.xaml.cs</a:t>
            </a:r>
            <a:r>
              <a:rPr lang="en-US" sz="4800" dirty="0" smtClean="0"/>
              <a:t> – part 1: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System;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System.Collections.Generic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System.Linq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System.Text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System.Threading.Tasks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System.Windows.Controls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System.Windows.Data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System.Windows.Documents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System.Windows.Input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System.Windows.Media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System.Windows.Media.Imaging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System.Windows.Navigation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System.Windows.Shapes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System.Globalization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InputValidation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</a:t>
            </a:r>
            <a:r>
              <a:rPr lang="en-US" sz="4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&lt;summary&gt;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</a:t>
            </a:r>
            <a:r>
              <a:rPr lang="en-US" sz="4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Interaction logic for </a:t>
            </a:r>
            <a:r>
              <a:rPr lang="en-US" sz="4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MainWindow.xaml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</a:t>
            </a:r>
            <a:r>
              <a:rPr lang="en-US" sz="4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&lt;/summary&gt;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MainWindow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4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ipAddress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4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"1.1.1.1"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IPAddress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ipAddress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_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ipAddress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63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Input Validation and Dialogs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Using Dialogs (3)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800" dirty="0" err="1" smtClean="0"/>
              <a:t>MainWindow.xaml.cs</a:t>
            </a:r>
            <a:r>
              <a:rPr lang="en-US" sz="4800" dirty="0" smtClean="0"/>
              <a:t> – part 2: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MainWindow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InitializeComponent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Window_Loaded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sender, </a:t>
            </a:r>
            <a:r>
              <a:rPr lang="en-US" sz="4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RoutedEventArgs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4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.DataContext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SubmitButton_Click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sender, </a:t>
            </a:r>
            <a:r>
              <a:rPr lang="en-US" sz="4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RoutedEventArgs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4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ValidationRule.Validate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AddressBox.Text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CultureInfo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.CurrentCulture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(!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validationResult.IsValid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4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.Show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validationResult.ErrorContent.ToString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4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"Warning</a:t>
            </a:r>
            <a:r>
              <a:rPr lang="en-US" sz="4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4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MessageBoxButton</a:t>
            </a:r>
            <a:r>
              <a:rPr lang="en-US" sz="4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.OK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4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.Show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"Data is valid."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"Information"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MessageBoxButton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.OK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4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0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Input Validation and Dialogs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Using Dialogs (4)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800" dirty="0" smtClean="0"/>
              <a:t>Result:</a:t>
            </a:r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02" y="1905000"/>
            <a:ext cx="7960196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127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Input Validation and Dialogs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Using Dialogs (5)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800" dirty="0" err="1" smtClean="0"/>
              <a:t>MainWindow.xaml.cs</a:t>
            </a:r>
            <a:r>
              <a:rPr lang="en-US" sz="4800" dirty="0" smtClean="0"/>
              <a:t>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4800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SubmitButton_Click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sender, </a:t>
            </a:r>
            <a:r>
              <a:rPr lang="en-US" sz="4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RoutedEventArgs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  <a:endParaRPr lang="en-US" sz="4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4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.Show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"Do you want to submit the data?"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"Confirmation"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MessageBoxButton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.YesNo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== </a:t>
            </a:r>
            <a:r>
              <a:rPr lang="en-US" sz="4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MessageBoxResult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.Yes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  <a:endParaRPr lang="en-US" sz="4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4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ValidationRule.Validate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AddressBox.Text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CultureInfo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.CurrentCulture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4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(!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validationResult.IsValid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  <a:endParaRPr lang="en-US" sz="4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4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.Show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validationResult.ErrorContent.ToString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4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"Warning"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MessageBoxButton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.OK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  <a:endParaRPr lang="en-US" sz="4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sz="4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  <a:endParaRPr lang="en-US" sz="4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4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.Show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"Data is valid."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"Information"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MessageBoxButton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.OK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  <a:endParaRPr lang="en-US" sz="4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en-US" sz="4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4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2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Input Validation and Dialogs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Using Dialogs (6)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800" dirty="0" smtClean="0"/>
              <a:t>Result:</a:t>
            </a: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6858000" cy="423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19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Creating and Using Context </a:t>
            </a:r>
            <a:r>
              <a:rPr lang="en-US" sz="3200" dirty="0" smtClean="0"/>
              <a:t>Menu (1)</a:t>
            </a:r>
            <a:endParaRPr lang="en-US" sz="3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800" dirty="0" smtClean="0"/>
              <a:t>Context </a:t>
            </a:r>
            <a:r>
              <a:rPr lang="en-US" sz="4800" dirty="0"/>
              <a:t>Menus can be defined on any WPF </a:t>
            </a:r>
            <a:r>
              <a:rPr lang="en-US" sz="4800" dirty="0" smtClean="0"/>
              <a:t>controls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/>
              <a:t>The items of a context menu are normal </a:t>
            </a:r>
            <a:r>
              <a:rPr lang="en-US" sz="4800" dirty="0" err="1"/>
              <a:t>MenuItems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90702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Creating and Using Context </a:t>
            </a:r>
            <a:r>
              <a:rPr lang="en-US" sz="3200" dirty="0" smtClean="0"/>
              <a:t>Menu (2)</a:t>
            </a:r>
            <a:endParaRPr lang="en-US" sz="3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800" dirty="0" err="1" smtClean="0"/>
              <a:t>MainWindow.xaml</a:t>
            </a:r>
            <a:r>
              <a:rPr lang="en-US" sz="4800" dirty="0" smtClean="0"/>
              <a:t>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sz="4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4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n-US" sz="4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="ContextMenu.MainWindow"</a:t>
            </a:r>
            <a:endParaRPr lang="en-US" sz="4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4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="http://schemas.microsoft.com/</a:t>
            </a:r>
            <a:r>
              <a:rPr lang="en-US" sz="4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winfx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/2006/</a:t>
            </a:r>
            <a:r>
              <a:rPr lang="en-US" sz="4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xaml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/presentation"</a:t>
            </a:r>
            <a:endParaRPr lang="en-US" sz="4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4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4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="http://schemas.microsoft.com/</a:t>
            </a:r>
            <a:r>
              <a:rPr lang="en-US" sz="4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winfx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/2006/</a:t>
            </a:r>
            <a:r>
              <a:rPr lang="en-US" sz="4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xaml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4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4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Title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4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MainWindow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4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Height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="350"</a:t>
            </a:r>
            <a:r>
              <a:rPr lang="en-US" sz="4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Width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="525"&gt;</a:t>
            </a:r>
            <a:endParaRPr lang="en-US" sz="4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4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4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TextBlock</a:t>
            </a:r>
            <a:r>
              <a:rPr lang="en-US" sz="4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Text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="Test"</a:t>
            </a:r>
            <a:r>
              <a:rPr lang="en-US" sz="4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Width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="400"</a:t>
            </a:r>
            <a:r>
              <a:rPr lang="en-US" sz="4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Height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="100"&gt;</a:t>
            </a:r>
            <a:endParaRPr lang="en-US" sz="4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4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TextBlock.ContextMenu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4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ContextMenu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4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MenuItem</a:t>
            </a:r>
            <a:r>
              <a:rPr lang="en-US" sz="4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="Cut"&gt;</a:t>
            </a:r>
            <a:endParaRPr lang="en-US" sz="4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4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MenuItem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4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MenuItem</a:t>
            </a:r>
            <a:r>
              <a:rPr lang="en-US" sz="4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="Copy"&gt;</a:t>
            </a:r>
            <a:endParaRPr lang="en-US" sz="4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4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MenuItem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4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MenuItem</a:t>
            </a:r>
            <a:r>
              <a:rPr lang="en-US" sz="4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="Paste"&gt;</a:t>
            </a:r>
            <a:endParaRPr lang="en-US" sz="4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4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MenuItem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4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ContextMenu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4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TextBlock.ContextMenu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4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TextBlock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4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4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n-US" sz="4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4800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7115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Creating and Using Context </a:t>
            </a:r>
            <a:r>
              <a:rPr lang="en-US" sz="3200" dirty="0" smtClean="0"/>
              <a:t>Menu (3)</a:t>
            </a:r>
            <a:endParaRPr lang="en-US" sz="3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800" dirty="0" smtClean="0"/>
              <a:t>Result:</a:t>
            </a: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234" y="1981200"/>
            <a:ext cx="6411532" cy="426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177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Questions?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0" y="914400"/>
            <a:ext cx="9106320" cy="556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95793"/>
            <a:ext cx="3733800" cy="2495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44303"/>
            <a:ext cx="1524000" cy="110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897" y="2239418"/>
            <a:ext cx="572069" cy="414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686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XML is a markup language</a:t>
            </a:r>
            <a:endParaRPr lang="en-US" dirty="0" smtClean="0"/>
          </a:p>
          <a:p>
            <a:r>
              <a:rPr lang="en-US" dirty="0"/>
              <a:t>XAML is </a:t>
            </a:r>
            <a:r>
              <a:rPr lang="en-US" dirty="0" smtClean="0"/>
              <a:t>a </a:t>
            </a:r>
            <a:r>
              <a:rPr lang="en-US" dirty="0"/>
              <a:t>declarative application markup </a:t>
            </a:r>
            <a:r>
              <a:rPr lang="en-US" dirty="0" smtClean="0"/>
              <a:t>language</a:t>
            </a:r>
          </a:p>
          <a:p>
            <a:pPr lvl="1">
              <a:buFontTx/>
              <a:buChar char="-"/>
            </a:pPr>
            <a:r>
              <a:rPr lang="en-US" dirty="0" smtClean="0"/>
              <a:t>Introduced in WPF as its design language</a:t>
            </a:r>
          </a:p>
          <a:p>
            <a:pPr lvl="1">
              <a:buFontTx/>
              <a:buChar char="-"/>
            </a:pPr>
            <a:r>
              <a:rPr lang="en-US" dirty="0" smtClean="0"/>
              <a:t>Elements </a:t>
            </a:r>
            <a:r>
              <a:rPr lang="en-US" dirty="0"/>
              <a:t>and attributes map to classes and properties in the underlying </a:t>
            </a:r>
            <a:r>
              <a:rPr lang="en-US" dirty="0" smtClean="0"/>
              <a:t>APIs</a:t>
            </a:r>
          </a:p>
          <a:p>
            <a:r>
              <a:rPr lang="en-US" dirty="0" smtClean="0"/>
              <a:t>Advantages of using XAML:</a:t>
            </a:r>
          </a:p>
          <a:p>
            <a:pPr lvl="1">
              <a:buFontTx/>
              <a:buChar char="-"/>
            </a:pPr>
            <a:r>
              <a:rPr lang="en-US" dirty="0" smtClean="0"/>
              <a:t>Shorter </a:t>
            </a:r>
            <a:r>
              <a:rPr lang="en-US" dirty="0"/>
              <a:t>and clearer to </a:t>
            </a:r>
            <a:r>
              <a:rPr lang="en-US" dirty="0" smtClean="0"/>
              <a:t>read</a:t>
            </a:r>
          </a:p>
          <a:p>
            <a:pPr lvl="1">
              <a:buFontTx/>
              <a:buChar char="-"/>
            </a:pPr>
            <a:r>
              <a:rPr lang="en-US" dirty="0"/>
              <a:t>Clear separation of designer role (UI design) and developer (code and logic</a:t>
            </a:r>
            <a:r>
              <a:rPr lang="en-US" dirty="0" smtClean="0"/>
              <a:t>)</a:t>
            </a:r>
          </a:p>
          <a:p>
            <a:pPr lvl="1">
              <a:buFontTx/>
              <a:buChar char="-"/>
            </a:pPr>
            <a:r>
              <a:rPr lang="en-US" dirty="0" smtClean="0"/>
              <a:t>Native source for graphical design tools like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792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Session 6</a:t>
            </a:r>
          </a:p>
        </p:txBody>
      </p:sp>
    </p:spTree>
    <p:extLst>
      <p:ext uri="{BB962C8B-B14F-4D97-AF65-F5344CB8AC3E}">
        <p14:creationId xmlns:p14="http://schemas.microsoft.com/office/powerpoint/2010/main" val="36879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43000"/>
            <a:ext cx="8229600" cy="48006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Final Test</a:t>
            </a:r>
          </a:p>
        </p:txBody>
      </p:sp>
    </p:spTree>
    <p:extLst>
      <p:ext uri="{BB962C8B-B14F-4D97-AF65-F5344CB8AC3E}">
        <p14:creationId xmlns:p14="http://schemas.microsoft.com/office/powerpoint/2010/main" val="63524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43000"/>
            <a:ext cx="8229600" cy="48006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have completed the </a:t>
            </a:r>
            <a:r>
              <a:rPr lang="en-US" dirty="0"/>
              <a:t>XAML, WPF AND WPF STYLE</a:t>
            </a:r>
            <a:r>
              <a:rPr lang="en-US" b="1" dirty="0" smtClean="0"/>
              <a:t> </a:t>
            </a:r>
            <a:r>
              <a:rPr lang="en-US" dirty="0" smtClean="0"/>
              <a:t>Learning Offering.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Feel free to contact the subject matter expert to discuss this topic further.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1784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Styling </a:t>
            </a:r>
            <a:r>
              <a:rPr lang="en-US" dirty="0"/>
              <a:t>to XAML </a:t>
            </a:r>
            <a:r>
              <a:rPr lang="en-US" dirty="0" smtClean="0"/>
              <a:t>is what </a:t>
            </a:r>
            <a:r>
              <a:rPr lang="en-US" dirty="0"/>
              <a:t>CSS is to </a:t>
            </a:r>
            <a:r>
              <a:rPr lang="en-US" dirty="0" smtClean="0"/>
              <a:t>HTML</a:t>
            </a:r>
          </a:p>
          <a:p>
            <a:r>
              <a:rPr lang="en-US" dirty="0" smtClean="0"/>
              <a:t>Styling allows </a:t>
            </a:r>
            <a:r>
              <a:rPr lang="en-US" dirty="0"/>
              <a:t>developers and designers to create visually compelling </a:t>
            </a:r>
            <a:r>
              <a:rPr lang="en-US" dirty="0" smtClean="0"/>
              <a:t>effects</a:t>
            </a:r>
          </a:p>
          <a:p>
            <a:r>
              <a:rPr lang="en-US" dirty="0" smtClean="0"/>
              <a:t>Styling allows developers and designers </a:t>
            </a:r>
            <a:r>
              <a:rPr lang="en-US" dirty="0"/>
              <a:t>to create a consistent appearance for their </a:t>
            </a:r>
            <a:r>
              <a:rPr lang="en-US" dirty="0" smtClean="0"/>
              <a:t>product</a:t>
            </a:r>
          </a:p>
          <a:p>
            <a:r>
              <a:rPr lang="en-US" dirty="0" smtClean="0"/>
              <a:t>Separation </a:t>
            </a:r>
            <a:r>
              <a:rPr lang="en-US" dirty="0"/>
              <a:t>of presentation and </a:t>
            </a:r>
            <a:r>
              <a:rPr lang="en-US" dirty="0" smtClean="0"/>
              <a:t>logic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10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/>
              <a:t>Every predefined control in the WPF that has a visual appearance also has a template that entirely defines the appearance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replace that default template with one of your own </a:t>
            </a:r>
            <a:r>
              <a:rPr lang="en-US" dirty="0" smtClean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1953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Questions?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0" y="914400"/>
            <a:ext cx="9106320" cy="556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95793"/>
            <a:ext cx="3733800" cy="2495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44303"/>
            <a:ext cx="1524000" cy="110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897" y="2239418"/>
            <a:ext cx="572069" cy="414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71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Session 2</a:t>
            </a:r>
          </a:p>
        </p:txBody>
      </p:sp>
    </p:spTree>
    <p:extLst>
      <p:ext uri="{BB962C8B-B14F-4D97-AF65-F5344CB8AC3E}">
        <p14:creationId xmlns:p14="http://schemas.microsoft.com/office/powerpoint/2010/main" val="26100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Use XAML to Create UI Elements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Create </a:t>
            </a:r>
            <a:r>
              <a:rPr lang="en-US" sz="2400" dirty="0"/>
              <a:t>A New WPF </a:t>
            </a:r>
            <a:r>
              <a:rPr lang="en-US" sz="2400" dirty="0" smtClean="0"/>
              <a:t>Project </a:t>
            </a:r>
            <a:r>
              <a:rPr lang="en-US" sz="2400" dirty="0" smtClean="0"/>
              <a:t>(1)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Example of a new project structure: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763000" cy="467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41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Use XAML to Create UI Elements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Create </a:t>
            </a:r>
            <a:r>
              <a:rPr lang="en-US" sz="2400" dirty="0"/>
              <a:t>A New WPF </a:t>
            </a:r>
            <a:r>
              <a:rPr lang="en-US" sz="2400" dirty="0" smtClean="0"/>
              <a:t>Project </a:t>
            </a:r>
            <a:r>
              <a:rPr lang="en-US" sz="2400" dirty="0" smtClean="0"/>
              <a:t>(2)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Example of an XAML file: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63" y="2209800"/>
            <a:ext cx="856447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Session 1</a:t>
            </a:r>
          </a:p>
          <a:p>
            <a:pPr lvl="1">
              <a:buFontTx/>
              <a:buChar char="-"/>
            </a:pPr>
            <a:r>
              <a:rPr lang="en-US" dirty="0" smtClean="0"/>
              <a:t>WPF Architecture</a:t>
            </a:r>
          </a:p>
          <a:p>
            <a:pPr lvl="1">
              <a:buFontTx/>
              <a:buChar char="-"/>
            </a:pPr>
            <a:r>
              <a:rPr lang="en-US" dirty="0" smtClean="0"/>
              <a:t>Features of WPF</a:t>
            </a:r>
          </a:p>
          <a:p>
            <a:pPr lvl="1">
              <a:buFontTx/>
              <a:buChar char="-"/>
            </a:pPr>
            <a:r>
              <a:rPr lang="en-US" dirty="0" smtClean="0"/>
              <a:t>XAML</a:t>
            </a:r>
          </a:p>
          <a:p>
            <a:pPr lvl="1">
              <a:buFontTx/>
              <a:buChar char="-"/>
            </a:pPr>
            <a:r>
              <a:rPr lang="en-US" dirty="0" smtClean="0"/>
              <a:t>Styling and </a:t>
            </a:r>
            <a:r>
              <a:rPr lang="en-US" dirty="0" err="1" smtClean="0"/>
              <a:t>Templating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Session 2</a:t>
            </a:r>
          </a:p>
          <a:p>
            <a:pPr lvl="1">
              <a:buFontTx/>
              <a:buChar char="-"/>
            </a:pPr>
            <a:r>
              <a:rPr lang="en-US" dirty="0"/>
              <a:t>Use XAML to Create UI Elements</a:t>
            </a:r>
            <a:endParaRPr lang="en-US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r>
              <a:rPr lang="en-US" dirty="0"/>
              <a:t>Using XAML Attributes to define the Look and Feel of UI </a:t>
            </a:r>
            <a:r>
              <a:rPr lang="en-US" dirty="0" smtClean="0"/>
              <a:t>Elements</a:t>
            </a:r>
          </a:p>
          <a:p>
            <a:pPr lvl="1">
              <a:buFontTx/>
              <a:buChar char="-"/>
            </a:pPr>
            <a:r>
              <a:rPr lang="en-US" dirty="0"/>
              <a:t>Using WPF Framework Elements in Applications</a:t>
            </a:r>
          </a:p>
          <a:p>
            <a:pPr lvl="1">
              <a:buFontTx/>
              <a:buChar char="-"/>
            </a:pPr>
            <a:r>
              <a:rPr lang="en-US" dirty="0"/>
              <a:t>Declaring, Using, and Debugging Basic WPF Controls Using </a:t>
            </a:r>
            <a:r>
              <a:rPr lang="en-US" dirty="0" smtClean="0"/>
              <a:t>XAML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7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Use XAML to Create UI Elements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XAML Namespace (1)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extension of the concept of an XML </a:t>
            </a:r>
            <a:r>
              <a:rPr lang="en-US" dirty="0" smtClean="0"/>
              <a:t>namespace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XML namespace </a:t>
            </a:r>
            <a:r>
              <a:rPr lang="en-US" dirty="0" smtClean="0"/>
              <a:t>syntax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the convention of using URIs as namespace </a:t>
            </a:r>
            <a:r>
              <a:rPr lang="en-US" dirty="0" smtClean="0"/>
              <a:t>identifiers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 prefixes </a:t>
            </a:r>
            <a:r>
              <a:rPr lang="en-US" dirty="0"/>
              <a:t>to provide a means to reference multiple namespaces from the same markup </a:t>
            </a:r>
            <a:r>
              <a:rPr lang="en-US" dirty="0" smtClean="0"/>
              <a:t>source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Example: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="http://schemas.microsoft.com/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winfx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/2006/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/presentation"</a:t>
            </a:r>
            <a:endParaRPr lang="en-US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x-non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x-non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x-non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x-non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="http://schemas.microsoft.com/winfx/2006/xaml"</a:t>
            </a:r>
            <a:endParaRPr lang="en-US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18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Use XAML to Create UI Elements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XAML Namespace (2)</a:t>
            </a:r>
            <a:endParaRPr lang="en-US" sz="2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4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can map XML namespaces to assemblies using a series of tokens within an </a:t>
            </a:r>
            <a:r>
              <a:rPr lang="en-US" dirty="0" err="1"/>
              <a:t>xmlns</a:t>
            </a:r>
            <a:r>
              <a:rPr lang="en-US" dirty="0"/>
              <a:t> prefix declaration, similar to how the standard WPF and XAML-</a:t>
            </a:r>
            <a:r>
              <a:rPr lang="en-US" dirty="0" err="1"/>
              <a:t>intrinsics</a:t>
            </a:r>
            <a:r>
              <a:rPr lang="en-US" dirty="0"/>
              <a:t> XAML namespaces are mapped to prefixes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XAML namespace syntax takes the following possible named tokens and following values: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err="1" smtClean="0"/>
              <a:t>clr</a:t>
            </a:r>
            <a:r>
              <a:rPr lang="en-US" dirty="0" smtClean="0"/>
              <a:t>-namespace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Assembly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MainWindow.xaml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="XAMLBasics.MainWindow"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="http://schemas.microsoft.com/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winfx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/2006/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/presentation"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="http://schemas.microsoft.com/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winfx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/2006/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clr-namespace:SDKSample;assembly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SDKSampleLibrary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Title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MainWindow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Height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="350"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Width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="525"&gt;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custom:ExampleClass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 smtClean="0"/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53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Use XAML to Create UI Elements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Add a Control to a Window Using XAML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Button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Name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myButton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"&gt;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Mitrais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Certification Program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Button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 </a:t>
            </a:r>
            <a:r>
              <a:rPr lang="en-US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 smtClean="0"/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024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Use XAML to Create UI Elements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Using XAML Attributes to define the Look and Feel of UI </a:t>
            </a:r>
            <a:r>
              <a:rPr lang="en-US" sz="2000" dirty="0" smtClean="0"/>
              <a:t>Elements (1)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XAML attributes are very much like XML attributes, which determine the properties of the object element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Two types of attribute declaration:</a:t>
            </a:r>
          </a:p>
          <a:p>
            <a:pPr lvl="1">
              <a:buFontTx/>
              <a:buChar char="-"/>
            </a:pPr>
            <a:r>
              <a:rPr lang="en-US" dirty="0" smtClean="0"/>
              <a:t>Inline Attributes	(attribute syntax)</a:t>
            </a:r>
          </a:p>
          <a:p>
            <a:pPr lvl="1">
              <a:buFontTx/>
              <a:buChar char="-"/>
            </a:pPr>
            <a:r>
              <a:rPr lang="en-US" dirty="0" smtClean="0"/>
              <a:t>Explicitly-Declared Attributes (property element syntax)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Primitive properties </a:t>
            </a:r>
            <a:r>
              <a:rPr lang="en-US" dirty="0"/>
              <a:t>of an object can often be expressed as attributes of the object </a:t>
            </a:r>
            <a:r>
              <a:rPr lang="en-US" dirty="0" smtClean="0"/>
              <a:t>element (inline declaration)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dirty="0" smtClean="0"/>
              <a:t>complex properties, </a:t>
            </a:r>
            <a:r>
              <a:rPr lang="en-US" dirty="0"/>
              <a:t>a different syntax known as property element syntax, or explicit attribute declaration, can be </a:t>
            </a:r>
            <a:r>
              <a:rPr lang="en-US" dirty="0" smtClean="0"/>
              <a:t>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Use XAML to Create UI Elements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Using XAML Attributes to define the Look and Feel of UI </a:t>
            </a:r>
            <a:r>
              <a:rPr lang="en-US" sz="2000" dirty="0" smtClean="0"/>
              <a:t>Elements (2)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4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Inline attribute example:</a:t>
            </a:r>
          </a:p>
          <a:p>
            <a:pPr marL="0" indent="0">
              <a:buNone/>
            </a:pPr>
            <a:endParaRPr lang="en-US" dirty="0" smtClean="0"/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x-none" sz="2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x-none" sz="25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x-none" sz="25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sz="25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x-none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="myButton"</a:t>
            </a:r>
            <a:r>
              <a:rPr lang="x-none" sz="25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Background</a:t>
            </a:r>
            <a:r>
              <a:rPr lang="x-none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="Blue"</a:t>
            </a:r>
            <a:r>
              <a:rPr lang="x-none" sz="25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Foreground</a:t>
            </a:r>
            <a:r>
              <a:rPr lang="x-none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="Red"&gt;</a:t>
            </a:r>
            <a:r>
              <a:rPr lang="x-none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Mitrais Certification Program</a:t>
            </a:r>
            <a:r>
              <a:rPr lang="x-none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x-none" sz="2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x-none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Explicitly-declared attribute example: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Mitrais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Certification Program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5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Button.Name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myButton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5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Button.Name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5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Button.Background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5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SolidColorBrush</a:t>
            </a:r>
            <a:r>
              <a:rPr lang="en-US" sz="25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Color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="Blue"/&gt;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5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Button.Background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5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Button.Foreground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5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SolidColorBrush</a:t>
            </a:r>
            <a:r>
              <a:rPr lang="en-US" sz="25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Color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="Red"/&gt;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5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Button.Foreground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471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Use XAML to Create UI Elements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Using WPF Framework Elements in </a:t>
            </a:r>
            <a:r>
              <a:rPr lang="en-US" sz="2000" dirty="0" smtClean="0"/>
              <a:t>Applications (1)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WPF core types: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2" name="Picture 4" descr="WPF Core 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807" y="1828800"/>
            <a:ext cx="5386387" cy="457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43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Use XAML to Create UI Elements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Using WPF Framework Elements in </a:t>
            </a:r>
            <a:r>
              <a:rPr lang="en-US" sz="2000" dirty="0" smtClean="0"/>
              <a:t>Applications (2)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WPF core types:</a:t>
            </a:r>
          </a:p>
          <a:p>
            <a:pPr lvl="1">
              <a:buFontTx/>
              <a:buChar char="-"/>
            </a:pPr>
            <a:r>
              <a:rPr lang="en-US" dirty="0" err="1" smtClean="0"/>
              <a:t>DispatcherObject</a:t>
            </a:r>
            <a:r>
              <a:rPr lang="en-US" dirty="0" smtClean="0"/>
              <a:t> – </a:t>
            </a:r>
            <a:r>
              <a:rPr lang="en-US" dirty="0"/>
              <a:t>base class of any type associated with a </a:t>
            </a:r>
            <a:r>
              <a:rPr lang="en-US" dirty="0" smtClean="0"/>
              <a:t>Dispatcher</a:t>
            </a:r>
          </a:p>
          <a:p>
            <a:pPr lvl="1">
              <a:buFontTx/>
              <a:buChar char="-"/>
            </a:pPr>
            <a:r>
              <a:rPr lang="en-US" dirty="0" err="1" smtClean="0"/>
              <a:t>DependencyObject</a:t>
            </a:r>
            <a:r>
              <a:rPr lang="en-US" dirty="0" smtClean="0"/>
              <a:t> – employs WPF’s dependency property system, taking advantage of data binding</a:t>
            </a:r>
          </a:p>
          <a:p>
            <a:pPr lvl="1">
              <a:buFontTx/>
              <a:buChar char="-"/>
            </a:pPr>
            <a:r>
              <a:rPr lang="en-US" dirty="0" smtClean="0"/>
              <a:t>Visual </a:t>
            </a:r>
            <a:r>
              <a:rPr lang="en-US" dirty="0" smtClean="0"/>
              <a:t>– </a:t>
            </a:r>
            <a:r>
              <a:rPr lang="en-US" dirty="0"/>
              <a:t>the abstract base class of all 2D </a:t>
            </a:r>
            <a:r>
              <a:rPr lang="en-US" dirty="0" smtClean="0"/>
              <a:t>elements</a:t>
            </a:r>
          </a:p>
          <a:p>
            <a:pPr lvl="1">
              <a:buFontTx/>
              <a:buChar char="-"/>
            </a:pPr>
            <a:r>
              <a:rPr lang="en-US" dirty="0" smtClean="0"/>
              <a:t>Visual3D – all </a:t>
            </a:r>
            <a:r>
              <a:rPr lang="en-US" dirty="0"/>
              <a:t>3D elements derive from </a:t>
            </a:r>
            <a:r>
              <a:rPr lang="en-US" dirty="0" smtClean="0"/>
              <a:t>Visual3D</a:t>
            </a:r>
          </a:p>
          <a:p>
            <a:pPr lvl="1">
              <a:buFontTx/>
              <a:buChar char="-"/>
            </a:pPr>
            <a:r>
              <a:rPr lang="en-US" dirty="0" err="1" smtClean="0"/>
              <a:t>UIElement</a:t>
            </a:r>
            <a:r>
              <a:rPr lang="en-US" dirty="0" smtClean="0"/>
              <a:t> – </a:t>
            </a:r>
            <a:r>
              <a:rPr lang="en-US" dirty="0"/>
              <a:t>introduces the notion of </a:t>
            </a:r>
            <a:r>
              <a:rPr lang="en-US" dirty="0" err="1" smtClean="0"/>
              <a:t>CommandBindings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err="1" smtClean="0"/>
              <a:t>FrameworkElement</a:t>
            </a:r>
            <a:r>
              <a:rPr lang="en-US" dirty="0" smtClean="0"/>
              <a:t> – </a:t>
            </a:r>
            <a:r>
              <a:rPr lang="en-US" dirty="0"/>
              <a:t>the base class of the majority of visible elements in </a:t>
            </a:r>
            <a:r>
              <a:rPr lang="en-US" dirty="0" smtClean="0"/>
              <a:t>WPF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Decorator – </a:t>
            </a:r>
            <a:r>
              <a:rPr lang="en-US" dirty="0"/>
              <a:t>the base class for </a:t>
            </a:r>
            <a:r>
              <a:rPr lang="en-US" dirty="0" smtClean="0"/>
              <a:t>elements </a:t>
            </a:r>
            <a:r>
              <a:rPr lang="en-US" dirty="0"/>
              <a:t>that contain a single </a:t>
            </a:r>
            <a:r>
              <a:rPr lang="en-US" dirty="0" smtClean="0"/>
              <a:t>child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354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Use XAML to Create UI Elements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Using WPF Framework Elements in </a:t>
            </a:r>
            <a:r>
              <a:rPr lang="en-US" sz="2000" dirty="0" smtClean="0"/>
              <a:t>Applications (3)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WPF core types:</a:t>
            </a:r>
          </a:p>
          <a:p>
            <a:pPr lvl="1">
              <a:buFontTx/>
              <a:buChar char="-"/>
            </a:pPr>
            <a:r>
              <a:rPr lang="en-US" dirty="0" smtClean="0"/>
              <a:t>Panel – </a:t>
            </a:r>
            <a:r>
              <a:rPr lang="en-US" dirty="0"/>
              <a:t>the abstract base class of elements that contain and arrange multiple child </a:t>
            </a:r>
            <a:r>
              <a:rPr lang="en-US" dirty="0" smtClean="0"/>
              <a:t>elements</a:t>
            </a:r>
          </a:p>
          <a:p>
            <a:pPr lvl="1">
              <a:buFontTx/>
              <a:buChar char="-"/>
            </a:pPr>
            <a:r>
              <a:rPr lang="en-US" dirty="0" smtClean="0"/>
              <a:t>Shape – </a:t>
            </a:r>
            <a:r>
              <a:rPr lang="en-US" dirty="0"/>
              <a:t>the abstract base class of graphical shape elements that can be added to the </a:t>
            </a:r>
            <a:r>
              <a:rPr lang="en-US" dirty="0" smtClean="0"/>
              <a:t>UI</a:t>
            </a:r>
          </a:p>
          <a:p>
            <a:pPr lvl="1">
              <a:buFontTx/>
              <a:buChar char="-"/>
            </a:pPr>
            <a:r>
              <a:rPr lang="en-AU" dirty="0" smtClean="0"/>
              <a:t>Control – </a:t>
            </a:r>
            <a:r>
              <a:rPr lang="en-US" dirty="0"/>
              <a:t>the base class for elements that offer a particular interactive </a:t>
            </a:r>
            <a:r>
              <a:rPr lang="en-US" dirty="0" smtClean="0"/>
              <a:t>behavior</a:t>
            </a:r>
          </a:p>
          <a:p>
            <a:pPr lvl="1">
              <a:buFontTx/>
              <a:buChar char="-"/>
            </a:pPr>
            <a:r>
              <a:rPr lang="en-US" dirty="0" err="1"/>
              <a:t>ContentControl</a:t>
            </a:r>
            <a:r>
              <a:rPr lang="en-US" dirty="0"/>
              <a:t> </a:t>
            </a:r>
            <a:r>
              <a:rPr lang="en-US" dirty="0" smtClean="0"/>
              <a:t>– a </a:t>
            </a:r>
            <a:r>
              <a:rPr lang="en-US" dirty="0"/>
              <a:t>specialized type of </a:t>
            </a:r>
            <a:r>
              <a:rPr lang="en-US" dirty="0" smtClean="0"/>
              <a:t>Control; </a:t>
            </a:r>
            <a:r>
              <a:rPr lang="en-US" dirty="0"/>
              <a:t>the base class for any control that can host a single content, which goes in the Content </a:t>
            </a:r>
            <a:r>
              <a:rPr lang="en-US" dirty="0" smtClean="0"/>
              <a:t>property</a:t>
            </a:r>
          </a:p>
          <a:p>
            <a:pPr lvl="1">
              <a:buFontTx/>
              <a:buChar char="-"/>
            </a:pPr>
            <a:r>
              <a:rPr lang="en-US" dirty="0" err="1" smtClean="0"/>
              <a:t>ItemsControl</a:t>
            </a:r>
            <a:r>
              <a:rPr lang="en-US" dirty="0" smtClean="0"/>
              <a:t> – </a:t>
            </a:r>
            <a:r>
              <a:rPr lang="en-US" dirty="0"/>
              <a:t>the base class for all controls that present lists or trees of items</a:t>
            </a:r>
          </a:p>
          <a:p>
            <a:pPr lvl="1">
              <a:buFontTx/>
              <a:buChar char="-"/>
            </a:pPr>
            <a:r>
              <a:rPr lang="en-US" dirty="0" err="1" smtClean="0"/>
              <a:t>HeaderedItemsControl</a:t>
            </a:r>
            <a:r>
              <a:rPr lang="en-US" dirty="0"/>
              <a:t> </a:t>
            </a:r>
            <a:r>
              <a:rPr lang="en-US" dirty="0" smtClean="0"/>
              <a:t>– derives </a:t>
            </a:r>
            <a:r>
              <a:rPr lang="en-US" dirty="0"/>
              <a:t>from </a:t>
            </a:r>
            <a:r>
              <a:rPr lang="en-US" dirty="0" err="1" smtClean="0"/>
              <a:t>ItemsControl</a:t>
            </a:r>
            <a:r>
              <a:rPr lang="en-US" dirty="0" smtClean="0"/>
              <a:t>; adds </a:t>
            </a:r>
            <a:r>
              <a:rPr lang="en-US" dirty="0"/>
              <a:t>a Header property designed to hold a single item of </a:t>
            </a:r>
            <a:r>
              <a:rPr lang="en-US" dirty="0" smtClean="0"/>
              <a:t>content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5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Use XAML to Create UI Elements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Using WPF Framework Elements in </a:t>
            </a:r>
            <a:r>
              <a:rPr lang="en-US" sz="2000" dirty="0" smtClean="0"/>
              <a:t>Applications (4)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WPF core types:</a:t>
            </a:r>
          </a:p>
          <a:p>
            <a:pPr lvl="1">
              <a:buFontTx/>
              <a:buChar char="-"/>
            </a:pPr>
            <a:r>
              <a:rPr lang="en-US" dirty="0" err="1" smtClean="0"/>
              <a:t>FrameworkContentElement</a:t>
            </a:r>
            <a:r>
              <a:rPr lang="en-US" dirty="0" smtClean="0"/>
              <a:t> – </a:t>
            </a:r>
            <a:r>
              <a:rPr lang="en-US" dirty="0"/>
              <a:t>the base class of all types in WPF’s text object </a:t>
            </a:r>
            <a:r>
              <a:rPr lang="en-US" dirty="0" smtClean="0"/>
              <a:t>model</a:t>
            </a:r>
          </a:p>
          <a:p>
            <a:pPr lvl="1">
              <a:buFontTx/>
              <a:buChar char="-"/>
            </a:pPr>
            <a:r>
              <a:rPr lang="en-US" dirty="0" smtClean="0"/>
              <a:t>Freezable – describe features of the user interface rather than being UI elements</a:t>
            </a:r>
          </a:p>
          <a:p>
            <a:pPr lvl="1">
              <a:buFontTx/>
              <a:buChar char="-"/>
            </a:pPr>
            <a:r>
              <a:rPr lang="en-US" dirty="0" err="1" smtClean="0"/>
              <a:t>Animatable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/>
              <a:t>provides WPF’s animation system with the hooks it needs to change properties over </a:t>
            </a:r>
            <a:r>
              <a:rPr lang="en-US" dirty="0" smtClean="0"/>
              <a:t>time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069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Declaring, Using, and Debugging Basic WPF Controls Using XAML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Button (1)</a:t>
            </a:r>
            <a:endParaRPr lang="en-US" sz="1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Buttons are the most commonly used control in WPF </a:t>
            </a:r>
            <a:r>
              <a:rPr lang="en-US" dirty="0" smtClean="0"/>
              <a:t>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MainWindow.xaml</a:t>
            </a:r>
            <a:r>
              <a:rPr lang="en-US" dirty="0" smtClean="0"/>
              <a:t>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myButton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Background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="Green"</a:t>
            </a:r>
            <a:endParaRPr lang="en-US" sz="17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BorderBrush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="Black"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BorderThickness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="1"</a:t>
            </a:r>
            <a:endParaRPr lang="en-US" sz="17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Click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myButton_Click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ClickMode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="Press"&gt;</a:t>
            </a:r>
            <a:endParaRPr lang="en-US" sz="17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Mitrais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Certification Program</a:t>
            </a:r>
            <a:endParaRPr lang="en-US" sz="17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7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MainWindow.xaml.cs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myButton_Click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sender, </a:t>
            </a:r>
            <a:r>
              <a:rPr lang="en-US" sz="1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RoutedEventArgs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myButton.Background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Brushes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.Red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89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Session 3</a:t>
            </a:r>
          </a:p>
          <a:p>
            <a:pPr lvl="1">
              <a:buFontTx/>
              <a:buChar char="-"/>
            </a:pPr>
            <a:r>
              <a:rPr lang="en-US" dirty="0"/>
              <a:t>Declaring, Using, and Debugging Basic WPF Controls Programmatically With Basic Event Handlers Using Control Lifecycle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/>
              <a:t>Showing, Hiding, and Focusing on UI Elements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/>
              <a:t>Using the Layout System and Layout </a:t>
            </a:r>
            <a:r>
              <a:rPr lang="en-US" dirty="0" smtClean="0"/>
              <a:t>Controls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Session 4</a:t>
            </a:r>
          </a:p>
          <a:p>
            <a:pPr lvl="1">
              <a:buFontTx/>
              <a:buChar char="-"/>
            </a:pPr>
            <a:r>
              <a:rPr lang="en-US" dirty="0" smtClean="0"/>
              <a:t>Using </a:t>
            </a:r>
            <a:r>
              <a:rPr lang="en-US" dirty="0"/>
              <a:t>WPF-Specific Controls</a:t>
            </a:r>
          </a:p>
          <a:p>
            <a:pPr lvl="1">
              <a:buFontTx/>
              <a:buChar char="-"/>
            </a:pPr>
            <a:r>
              <a:rPr lang="en-US" dirty="0"/>
              <a:t>Styling WPF </a:t>
            </a:r>
            <a:r>
              <a:rPr lang="en-US" dirty="0" smtClean="0"/>
              <a:t>Controls</a:t>
            </a:r>
          </a:p>
        </p:txBody>
      </p:sp>
    </p:spTree>
    <p:extLst>
      <p:ext uri="{BB962C8B-B14F-4D97-AF65-F5344CB8AC3E}">
        <p14:creationId xmlns:p14="http://schemas.microsoft.com/office/powerpoint/2010/main" val="333846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Declaring, Using, and Debugging Basic WPF Controls Using XAML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Button (2)</a:t>
            </a:r>
            <a:endParaRPr lang="en-US" sz="1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Result: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18" y="1841678"/>
            <a:ext cx="6854964" cy="4559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29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Declaring, Using, and Debugging Basic WPF Controls Using XAML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TextBlock</a:t>
            </a:r>
            <a:r>
              <a:rPr lang="en-US" sz="1800" dirty="0" smtClean="0"/>
              <a:t> (1)</a:t>
            </a:r>
            <a:endParaRPr lang="en-US" sz="1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Allows </a:t>
            </a:r>
            <a:r>
              <a:rPr lang="en-US" dirty="0"/>
              <a:t>you to put text on the </a:t>
            </a:r>
            <a:r>
              <a:rPr lang="en-US" dirty="0" smtClean="0"/>
              <a:t>screen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Behaves like </a:t>
            </a:r>
            <a:r>
              <a:rPr lang="en-US" dirty="0"/>
              <a:t>a Label control does, but </a:t>
            </a:r>
            <a:r>
              <a:rPr lang="en-US" dirty="0" smtClean="0"/>
              <a:t>simpler </a:t>
            </a:r>
            <a:r>
              <a:rPr lang="en-US" dirty="0"/>
              <a:t>and less resource </a:t>
            </a:r>
            <a:r>
              <a:rPr lang="en-US" dirty="0" smtClean="0"/>
              <a:t>demanding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MainWindow.xaml</a:t>
            </a:r>
            <a:r>
              <a:rPr lang="en-US" dirty="0" smtClean="0"/>
              <a:t>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sz="18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StackPanel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TextBlock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Foreground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="Red"&gt;</a:t>
            </a:r>
            <a:endParaRPr lang="en-US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Mitrais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Certification Program is a comprehensive certification program aimed to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LineBreak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empower the developers</a:t>
            </a:r>
            <a:endParaRPr lang="en-US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TextBlock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TextBlock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Foreground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="Green"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TextTrimming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CharacterEllipsis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Mitrais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Certification Program is a comprehensive certification program aimed to empower the developers</a:t>
            </a:r>
            <a:endParaRPr lang="en-US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TextBlock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TextBlock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Foreground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="Blue"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TextWrapping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="Wrap"&gt;</a:t>
            </a:r>
            <a:endParaRPr lang="en-US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Mitrais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Certification Program is a comprehensive certification program aimed to empower the developers</a:t>
            </a:r>
            <a:endParaRPr lang="en-US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TextBlock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StackPanel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3565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Declaring, Using, and Debugging Basic WPF Controls Using XAML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/>
              <a:t>TextBlock</a:t>
            </a:r>
            <a:r>
              <a:rPr lang="en-US" sz="1800" dirty="0" smtClean="0"/>
              <a:t> (2)</a:t>
            </a:r>
            <a:endParaRPr lang="en-US" sz="1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Result: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694" y="1828800"/>
            <a:ext cx="6900612" cy="454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5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Declaring, Using, and Debugging Basic WPF Controls Using XAML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Label (1)</a:t>
            </a:r>
            <a:endParaRPr lang="en-US" sz="1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Looks like </a:t>
            </a:r>
            <a:r>
              <a:rPr lang="en-US" dirty="0"/>
              <a:t>the </a:t>
            </a:r>
            <a:r>
              <a:rPr lang="en-US" dirty="0" err="1"/>
              <a:t>TextBlock</a:t>
            </a:r>
            <a:r>
              <a:rPr lang="en-US" dirty="0"/>
              <a:t> </a:t>
            </a:r>
            <a:r>
              <a:rPr lang="en-US" dirty="0" smtClean="0"/>
              <a:t>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Instead </a:t>
            </a:r>
            <a:r>
              <a:rPr lang="en-US" dirty="0"/>
              <a:t>of a Text property, Label has a Content </a:t>
            </a:r>
            <a:r>
              <a:rPr lang="en-US" dirty="0" smtClean="0"/>
              <a:t>property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Label </a:t>
            </a:r>
            <a:r>
              <a:rPr lang="en-US" dirty="0"/>
              <a:t>can host any kind of control directly inside of it, instead of just </a:t>
            </a:r>
            <a:r>
              <a:rPr lang="en-US" dirty="0" smtClean="0"/>
              <a:t>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MainWindow.xaml</a:t>
            </a:r>
            <a:r>
              <a:rPr lang="en-US" dirty="0" smtClean="0"/>
              <a:t>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Mitrais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Certification Program</a:t>
            </a:r>
            <a:endParaRPr lang="en-US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069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Declaring, Using, and Debugging Basic WPF Controls Using XAML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Label (2)</a:t>
            </a:r>
            <a:endParaRPr lang="en-US" sz="1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Result: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64" y="1676400"/>
            <a:ext cx="710347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69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Declaring, Using, and Debugging Basic WPF Controls Using XAML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TextBox</a:t>
            </a:r>
            <a:endParaRPr lang="en-US" sz="1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MainWindow.xaml</a:t>
            </a:r>
            <a:r>
              <a:rPr lang="en-US" dirty="0" smtClean="0"/>
              <a:t>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Mitrais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Certification Program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Result: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2914650"/>
            <a:ext cx="500062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04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Declaring, Using, and Debugging Basic WPF Controls Using XAML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CheckBox</a:t>
            </a:r>
            <a:r>
              <a:rPr lang="en-US" sz="1800" dirty="0" smtClean="0"/>
              <a:t> (1)</a:t>
            </a:r>
            <a:endParaRPr lang="en-US" sz="1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Allows </a:t>
            </a:r>
            <a:r>
              <a:rPr lang="en-US" dirty="0"/>
              <a:t>the end-user to toggle an option on or </a:t>
            </a:r>
            <a:r>
              <a:rPr lang="en-US" dirty="0" smtClean="0"/>
              <a:t>off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Usually </a:t>
            </a:r>
            <a:r>
              <a:rPr lang="en-US" dirty="0"/>
              <a:t>reflecting a Boolean value in the code-behind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MainWindow.xaml</a:t>
            </a:r>
            <a:r>
              <a:rPr lang="en-US" dirty="0" smtClean="0"/>
              <a:t>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StackPanel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FontWeight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="Bold"&gt;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Mitrais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Certification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Course Options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WPF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WPF Style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StackPanel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834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Declaring, Using, and Debugging Basic WPF Controls Using XAML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CheckBox</a:t>
            </a:r>
            <a:r>
              <a:rPr lang="en-US" sz="1800" dirty="0" smtClean="0"/>
              <a:t> (2)</a:t>
            </a:r>
            <a:endParaRPr lang="en-US" sz="1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Result: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399"/>
            <a:ext cx="7010400" cy="466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Declaring, Using, and Debugging Basic WPF Controls Using XAML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RadioButton</a:t>
            </a:r>
            <a:r>
              <a:rPr lang="en-US" sz="1800" dirty="0" smtClean="0"/>
              <a:t> (1)</a:t>
            </a:r>
            <a:endParaRPr lang="en-US" sz="1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Allows </a:t>
            </a:r>
            <a:r>
              <a:rPr lang="en-US" dirty="0"/>
              <a:t>you to give your user a list of possible options, with only one of them selected at the same time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MainWindow.xaml</a:t>
            </a:r>
            <a:r>
              <a:rPr lang="en-US" dirty="0" smtClean="0"/>
              <a:t>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StackPanel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FontWeight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="Bold"&gt;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you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satisfied with the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Mitrais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Certification Program?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RadioButton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RadioButton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RadioButton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RadioButton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RadioButton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Sure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RadioButton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StackPanel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37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Declaring, Using, and Debugging Basic WPF Controls Using XAML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RadioButton</a:t>
            </a:r>
            <a:r>
              <a:rPr lang="en-US" sz="1800" dirty="0" smtClean="0"/>
              <a:t> (2)</a:t>
            </a:r>
            <a:endParaRPr lang="en-US" sz="1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Result: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399"/>
            <a:ext cx="7010400" cy="466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4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 5</a:t>
            </a:r>
          </a:p>
          <a:p>
            <a:pPr lvl="1">
              <a:buFontTx/>
              <a:buChar char="-"/>
            </a:pPr>
            <a:r>
              <a:rPr lang="en-US" dirty="0"/>
              <a:t>Creating and Using Custom Controls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/>
              <a:t>Using Data </a:t>
            </a:r>
            <a:r>
              <a:rPr lang="en-US" dirty="0" smtClean="0"/>
              <a:t>Binding</a:t>
            </a:r>
          </a:p>
          <a:p>
            <a:pPr lvl="1">
              <a:buFontTx/>
              <a:buChar char="-"/>
            </a:pPr>
            <a:r>
              <a:rPr lang="en-US" dirty="0"/>
              <a:t>Using Input Validation and </a:t>
            </a:r>
            <a:r>
              <a:rPr lang="en-US" dirty="0" smtClean="0"/>
              <a:t>Dialogs</a:t>
            </a:r>
          </a:p>
          <a:p>
            <a:pPr lvl="1">
              <a:buFontTx/>
              <a:buChar char="-"/>
            </a:pPr>
            <a:r>
              <a:rPr lang="en-US" dirty="0"/>
              <a:t>Creating and Using Context Menu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Session 6</a:t>
            </a:r>
          </a:p>
          <a:p>
            <a:pPr lvl="1">
              <a:buFontTx/>
              <a:buChar char="-"/>
            </a:pPr>
            <a:r>
              <a:rPr lang="en-US" dirty="0" smtClean="0"/>
              <a:t>Final Test</a:t>
            </a:r>
          </a:p>
        </p:txBody>
      </p:sp>
    </p:spTree>
    <p:extLst>
      <p:ext uri="{BB962C8B-B14F-4D97-AF65-F5344CB8AC3E}">
        <p14:creationId xmlns:p14="http://schemas.microsoft.com/office/powerpoint/2010/main" val="321025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Declaring, Using, and Debugging Basic WPF Controls Using XAML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DataGrid</a:t>
            </a:r>
            <a:r>
              <a:rPr lang="en-US" sz="1800" dirty="0" smtClean="0"/>
              <a:t> (1)</a:t>
            </a:r>
            <a:endParaRPr lang="en-US" sz="1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Provides </a:t>
            </a:r>
            <a:r>
              <a:rPr lang="en-US" dirty="0"/>
              <a:t>a flexible way to display a collection of data in rows and </a:t>
            </a:r>
            <a:r>
              <a:rPr lang="en-US" dirty="0" smtClean="0"/>
              <a:t>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Includes </a:t>
            </a:r>
            <a:r>
              <a:rPr lang="en-US" dirty="0"/>
              <a:t>built-in column types and a template column for hosting custom content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MainWindow.xaml</a:t>
            </a:r>
            <a:r>
              <a:rPr lang="en-US" dirty="0" smtClean="0"/>
              <a:t>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StackPanel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DataGrid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ItemsSource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="{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Customers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}"/&gt;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StackPanel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03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Declaring, Using, and Debugging Basic WPF Controls Using XAML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DataGrid</a:t>
            </a:r>
            <a:r>
              <a:rPr lang="en-US" sz="1800" dirty="0" smtClean="0"/>
              <a:t> (2)</a:t>
            </a:r>
            <a:endParaRPr lang="en-US" sz="1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Result: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9" y="1683600"/>
            <a:ext cx="7993363" cy="349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23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Questions?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0" y="914400"/>
            <a:ext cx="9106320" cy="556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95793"/>
            <a:ext cx="3733800" cy="2495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44303"/>
            <a:ext cx="1524000" cy="110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897" y="2239418"/>
            <a:ext cx="572069" cy="414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807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Session 3</a:t>
            </a:r>
          </a:p>
        </p:txBody>
      </p:sp>
    </p:spTree>
    <p:extLst>
      <p:ext uri="{BB962C8B-B14F-4D97-AF65-F5344CB8AC3E}">
        <p14:creationId xmlns:p14="http://schemas.microsoft.com/office/powerpoint/2010/main" val="267073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Declaring, Using, and Debugging Basic WPF Controls Programmatically With Basic Event Handlers Using Control </a:t>
            </a:r>
            <a:r>
              <a:rPr lang="en-US" sz="1600" dirty="0" smtClean="0"/>
              <a:t>Lifecycle (1)</a:t>
            </a:r>
            <a:endParaRPr lang="en-US" sz="1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Besides using XAML, we can fully use the code-behind to create and add controls to a window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Creating </a:t>
            </a:r>
            <a:r>
              <a:rPr lang="en-US" dirty="0"/>
              <a:t>basic event handlers can also be done programmatically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MainWindow.xaml</a:t>
            </a:r>
            <a:r>
              <a:rPr lang="en-US" dirty="0" smtClean="0"/>
              <a:t>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="CodeBehindControls.MainWindow"</a:t>
            </a:r>
            <a:endParaRPr lang="en-US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="http://schemas.microsoft.com/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winfx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/2006/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xaml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/presentation"</a:t>
            </a:r>
            <a:endParaRPr lang="en-US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="http://schemas.microsoft.com/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winfx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/2006/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xaml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Title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MainWindow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Height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="350"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Width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="525"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Loaded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Window_Loaded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StackPanel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myStackPanel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StackPanel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195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Declaring, Using, and Debugging Basic WPF Controls Programmatically With Basic Event Handlers Using Control Lifecycle </a:t>
            </a:r>
            <a:r>
              <a:rPr lang="en-US" sz="1600" dirty="0" smtClean="0"/>
              <a:t>(2)</a:t>
            </a:r>
            <a:endParaRPr lang="en-US" sz="1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MainWindow.xaml.cs</a:t>
            </a:r>
            <a:r>
              <a:rPr lang="en-US" dirty="0" smtClean="0"/>
              <a:t>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Window_Loaded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sender,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RoutedEventArgs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myButton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myButton.Content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"Click Me!"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myButton.Click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myButton_Click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myStackPanel.Children.Add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myButton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myButton_Click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sender,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RoutedEventArgs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e)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.Show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"Clicked"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837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Declaring, Using, and Debugging Basic WPF Controls Programmatically With Basic Event Handlers Using Control Lifecycle </a:t>
            </a:r>
            <a:r>
              <a:rPr lang="en-US" sz="1600" dirty="0" smtClean="0"/>
              <a:t>(3)</a:t>
            </a:r>
            <a:endParaRPr lang="en-US" sz="1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Result (Debug):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752600"/>
            <a:ext cx="6981825" cy="464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6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Declaring, Using, and Debugging Basic WPF Controls Programmatically With Basic Event Handlers Using Control Lifecycle </a:t>
            </a:r>
            <a:r>
              <a:rPr lang="en-US" sz="1600" dirty="0" smtClean="0"/>
              <a:t>(4)</a:t>
            </a:r>
            <a:endParaRPr lang="en-US" sz="1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Result (Clicked):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2038907"/>
            <a:ext cx="2762250" cy="278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65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Declaring, Using, and Debugging Basic WPF Controls Programmatically With Basic Event Handlers Using Control </a:t>
            </a:r>
            <a:r>
              <a:rPr lang="en-US" sz="1600" dirty="0" smtClean="0"/>
              <a:t>Lifecycle (5)</a:t>
            </a:r>
            <a:endParaRPr lang="en-US" sz="1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Three </a:t>
            </a:r>
            <a:r>
              <a:rPr lang="en-US" dirty="0"/>
              <a:t>common </a:t>
            </a:r>
            <a:r>
              <a:rPr lang="en-US" dirty="0" smtClean="0"/>
              <a:t>control lifetime events:</a:t>
            </a:r>
          </a:p>
          <a:p>
            <a:pPr lvl="1">
              <a:buFontTx/>
              <a:buChar char="-"/>
            </a:pPr>
            <a:r>
              <a:rPr lang="en-US" dirty="0" smtClean="0"/>
              <a:t>Initialized –corresponds to the initialization of the object</a:t>
            </a:r>
          </a:p>
          <a:p>
            <a:pPr lvl="1">
              <a:buFontTx/>
              <a:buChar char="-"/>
            </a:pPr>
            <a:r>
              <a:rPr lang="en-US" dirty="0" smtClean="0"/>
              <a:t>Loaded – raised before the final rendering</a:t>
            </a:r>
          </a:p>
          <a:p>
            <a:pPr lvl="1">
              <a:buFontTx/>
              <a:buChar char="-"/>
            </a:pPr>
            <a:r>
              <a:rPr lang="en-US" dirty="0" smtClean="0"/>
              <a:t>Unloaded </a:t>
            </a:r>
            <a:r>
              <a:rPr lang="en-US" dirty="0" smtClean="0"/>
              <a:t>– raised </a:t>
            </a:r>
            <a:r>
              <a:rPr lang="en-US" dirty="0" smtClean="0"/>
              <a:t>last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259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Showing, Hiding, and Focusing on UI </a:t>
            </a:r>
            <a:r>
              <a:rPr lang="en-US" sz="2000" dirty="0" smtClean="0"/>
              <a:t>Elements (1)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can change a control’s visibility to show or hide </a:t>
            </a:r>
            <a:r>
              <a:rPr lang="en-US" dirty="0" smtClean="0"/>
              <a:t>it</a:t>
            </a:r>
          </a:p>
          <a:p>
            <a:pPr lvl="1">
              <a:buFontTx/>
              <a:buChar char="-"/>
            </a:pPr>
            <a:r>
              <a:rPr lang="en-US" dirty="0" err="1"/>
              <a:t>Visibility.Visible</a:t>
            </a:r>
            <a:r>
              <a:rPr lang="en-US" dirty="0"/>
              <a:t> – makes the control visible</a:t>
            </a:r>
          </a:p>
          <a:p>
            <a:pPr lvl="1">
              <a:buFontTx/>
              <a:buChar char="-"/>
            </a:pPr>
            <a:r>
              <a:rPr lang="en-US" dirty="0" err="1"/>
              <a:t>Visibility.Hidden</a:t>
            </a:r>
            <a:r>
              <a:rPr lang="en-US" dirty="0"/>
              <a:t> – hides the control, but still use up the space in the layout system</a:t>
            </a:r>
          </a:p>
          <a:p>
            <a:pPr lvl="1">
              <a:buFontTx/>
              <a:buChar char="-"/>
            </a:pPr>
            <a:r>
              <a:rPr lang="en-US" dirty="0" err="1"/>
              <a:t>Visibility.Collapsed</a:t>
            </a:r>
            <a:r>
              <a:rPr lang="en-US" dirty="0"/>
              <a:t> – hides the control and not use up space.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Visibility property applies for both Window and its </a:t>
            </a:r>
            <a:r>
              <a:rPr lang="en-US" dirty="0" smtClean="0"/>
              <a:t>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focus on a UI element, the common method is to use the Focus() </a:t>
            </a:r>
            <a:r>
              <a:rPr lang="en-US" dirty="0" smtClean="0"/>
              <a:t>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Window objects, </a:t>
            </a:r>
            <a:r>
              <a:rPr lang="en-US" dirty="0" smtClean="0"/>
              <a:t>Hide</a:t>
            </a:r>
            <a:r>
              <a:rPr lang="en-US" dirty="0"/>
              <a:t>() and Show() </a:t>
            </a:r>
            <a:r>
              <a:rPr lang="en-US" dirty="0" smtClean="0"/>
              <a:t>methods can be used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99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XAML basics</a:t>
            </a:r>
          </a:p>
          <a:p>
            <a:r>
              <a:rPr lang="en-US" dirty="0" smtClean="0"/>
              <a:t>Understand WPF basics</a:t>
            </a:r>
          </a:p>
          <a:p>
            <a:r>
              <a:rPr lang="en-US" dirty="0" smtClean="0"/>
              <a:t>Understand WPF Styling basics</a:t>
            </a:r>
          </a:p>
        </p:txBody>
      </p:sp>
    </p:spTree>
    <p:extLst>
      <p:ext uri="{BB962C8B-B14F-4D97-AF65-F5344CB8AC3E}">
        <p14:creationId xmlns:p14="http://schemas.microsoft.com/office/powerpoint/2010/main" val="1634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Showing, Hiding, and Focusing on UI </a:t>
            </a:r>
            <a:r>
              <a:rPr lang="en-US" sz="2000" dirty="0" smtClean="0"/>
              <a:t>Elements (2)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MainWindow.xaml</a:t>
            </a:r>
            <a:r>
              <a:rPr lang="en-US" dirty="0" smtClean="0"/>
              <a:t>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="Focusing.MainWindow"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="http://schemas.microsoft.com/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winfx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/2006/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/presentation"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="http://schemas.microsoft.com/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winfx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/2006/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Title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MainWindow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Height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="350"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Width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="525"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Loaded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Window_Loaded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MainWindow.xaml.cs</a:t>
            </a:r>
            <a:r>
              <a:rPr lang="en-US" dirty="0" smtClean="0"/>
              <a:t>:</a:t>
            </a:r>
            <a:endParaRPr lang="en-US" dirty="0"/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Window_Loaded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sender,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RoutedEventArgs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  <a:endParaRPr lang="en-US" sz="13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13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.Visibility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</a:t>
            </a:r>
            <a:r>
              <a:rPr lang="en-US" sz="13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Visibility</a:t>
            </a:r>
            <a:r>
              <a:rPr lang="en-US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.Collapsed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3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3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1683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Using the Layout System and Layout </a:t>
            </a:r>
            <a:r>
              <a:rPr lang="en-US" sz="2000" dirty="0" smtClean="0"/>
              <a:t>Controls</a:t>
            </a:r>
            <a:br>
              <a:rPr lang="en-US" sz="2000" dirty="0" smtClean="0"/>
            </a:br>
            <a:r>
              <a:rPr lang="en-US" sz="2000" dirty="0" smtClean="0"/>
              <a:t>Layout (1)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recursive system that leads to an element being sized, positioned, and </a:t>
            </a:r>
            <a:r>
              <a:rPr lang="en-US" dirty="0" smtClean="0"/>
              <a:t>drawn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Layout </a:t>
            </a:r>
            <a:r>
              <a:rPr lang="en-US" dirty="0"/>
              <a:t>describes the process of measuring and arranging the members of a Panel element’s Children </a:t>
            </a:r>
            <a:r>
              <a:rPr lang="en-US" dirty="0" smtClean="0"/>
              <a:t>collection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process that occurs when the layout system is invoked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/>
              <a:t>A child </a:t>
            </a:r>
            <a:r>
              <a:rPr lang="en-US" dirty="0" err="1"/>
              <a:t>UIElement</a:t>
            </a: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/>
              <a:t>its core properties </a:t>
            </a:r>
            <a:r>
              <a:rPr lang="en-US" dirty="0" smtClean="0"/>
              <a:t>measured</a:t>
            </a:r>
          </a:p>
          <a:p>
            <a:pPr lvl="1">
              <a:buFontTx/>
              <a:buChar char="-"/>
            </a:pPr>
            <a:r>
              <a:rPr lang="en-US" dirty="0"/>
              <a:t>Sizing properties defined on </a:t>
            </a:r>
            <a:r>
              <a:rPr lang="en-US" dirty="0" err="1"/>
              <a:t>FrameworkElement</a:t>
            </a:r>
            <a:r>
              <a:rPr lang="en-US" dirty="0"/>
              <a:t> are </a:t>
            </a:r>
            <a:r>
              <a:rPr lang="en-US" dirty="0" smtClean="0"/>
              <a:t>evaluated</a:t>
            </a:r>
          </a:p>
          <a:p>
            <a:pPr lvl="1">
              <a:buFontTx/>
              <a:buChar char="-"/>
            </a:pPr>
            <a:r>
              <a:rPr lang="en-US" dirty="0" smtClean="0"/>
              <a:t>Panel-specific logic is applied</a:t>
            </a:r>
          </a:p>
          <a:p>
            <a:pPr lvl="1">
              <a:buFontTx/>
              <a:buChar char="-"/>
            </a:pPr>
            <a:r>
              <a:rPr lang="en-US" dirty="0" smtClean="0"/>
              <a:t>Content </a:t>
            </a:r>
            <a:r>
              <a:rPr lang="en-US" dirty="0"/>
              <a:t>is </a:t>
            </a:r>
            <a:r>
              <a:rPr lang="en-US" dirty="0" smtClean="0"/>
              <a:t>arranged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/>
              <a:t>The Children collection is drawn on the </a:t>
            </a:r>
            <a:r>
              <a:rPr lang="en-US" dirty="0" smtClean="0"/>
              <a:t>screen</a:t>
            </a:r>
          </a:p>
          <a:p>
            <a:pPr lvl="1">
              <a:buFontTx/>
              <a:buChar char="-"/>
            </a:pPr>
            <a:r>
              <a:rPr lang="en-US" dirty="0"/>
              <a:t>The process is invoked again if additional Children are added to the </a:t>
            </a:r>
            <a:r>
              <a:rPr lang="en-US" dirty="0" smtClean="0"/>
              <a:t>collection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972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Using the Layout System and Layout </a:t>
            </a:r>
            <a:r>
              <a:rPr lang="en-US" sz="2000" dirty="0" smtClean="0"/>
              <a:t>Controls</a:t>
            </a:r>
            <a:br>
              <a:rPr lang="en-US" sz="2000" dirty="0" smtClean="0"/>
            </a:br>
            <a:r>
              <a:rPr lang="en-US" sz="2000" dirty="0" smtClean="0"/>
              <a:t>Layout (2)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Layout completes </a:t>
            </a:r>
            <a:r>
              <a:rPr lang="en-US" dirty="0"/>
              <a:t>two passes for each member of the Children collection: a measure pass and an arrange </a:t>
            </a:r>
            <a:r>
              <a:rPr lang="en-US" dirty="0" smtClean="0"/>
              <a:t>pass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During the measure pass, each member of the Children collection is </a:t>
            </a:r>
            <a:r>
              <a:rPr lang="en-US" dirty="0" smtClean="0"/>
              <a:t>evaluated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Measure process </a:t>
            </a:r>
            <a:r>
              <a:rPr lang="en-US" dirty="0"/>
              <a:t>begins with a call to the Measure </a:t>
            </a:r>
            <a:r>
              <a:rPr lang="en-US" dirty="0" smtClean="0"/>
              <a:t>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ultimate goal of the measure pass is for the child element to determine its </a:t>
            </a:r>
            <a:r>
              <a:rPr lang="en-US" dirty="0" err="1"/>
              <a:t>DesiredSize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arrange pass begins with a call to the Arrange </a:t>
            </a:r>
            <a:r>
              <a:rPr lang="en-US" dirty="0" smtClean="0"/>
              <a:t>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During the arrange pass, the parent Panel element generates a rectangle that represents the bounds of the child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60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Using the Layout System and Layout </a:t>
            </a:r>
            <a:r>
              <a:rPr lang="en-US" sz="2000" dirty="0" smtClean="0"/>
              <a:t>Controls</a:t>
            </a:r>
            <a:br>
              <a:rPr lang="en-US" sz="2000" dirty="0" smtClean="0"/>
            </a:br>
            <a:r>
              <a:rPr lang="en-US" sz="2000" dirty="0" smtClean="0"/>
              <a:t>Layout Panel Controls (1)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4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WPF includes a group of elements that derive from </a:t>
            </a:r>
            <a:r>
              <a:rPr lang="en-US" dirty="0" smtClean="0"/>
              <a:t>Panel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Panel allows </a:t>
            </a:r>
            <a:r>
              <a:rPr lang="en-US" dirty="0"/>
              <a:t>many complex </a:t>
            </a:r>
            <a:r>
              <a:rPr lang="en-US" dirty="0" smtClean="0"/>
              <a:t>layouts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Canvas</a:t>
            </a:r>
          </a:p>
          <a:p>
            <a:pPr lvl="1">
              <a:buFontTx/>
              <a:buChar char="-"/>
            </a:pPr>
            <a:r>
              <a:rPr lang="en-US" dirty="0" smtClean="0"/>
              <a:t>Defines an </a:t>
            </a:r>
            <a:r>
              <a:rPr lang="en-US" dirty="0"/>
              <a:t>area within which you can explicitly position child elements by coordinates relative to the Canvas </a:t>
            </a:r>
            <a:r>
              <a:rPr lang="en-US" dirty="0" smtClean="0"/>
              <a:t>area</a:t>
            </a:r>
          </a:p>
          <a:p>
            <a:pPr lvl="1">
              <a:buFontTx/>
              <a:buChar char="-"/>
            </a:pPr>
            <a:r>
              <a:rPr lang="en-US" dirty="0" smtClean="0"/>
              <a:t>The </a:t>
            </a:r>
            <a:r>
              <a:rPr lang="en-US" dirty="0"/>
              <a:t>most basic layout panel in </a:t>
            </a:r>
            <a:r>
              <a:rPr lang="en-US" dirty="0" smtClean="0"/>
              <a:t>WPF</a:t>
            </a:r>
          </a:p>
          <a:p>
            <a:pPr lvl="1">
              <a:buFontTx/>
              <a:buChar char="-"/>
            </a:pPr>
            <a:r>
              <a:rPr lang="en-US" dirty="0"/>
              <a:t>Its child elements are positioned by explicit </a:t>
            </a:r>
            <a:r>
              <a:rPr lang="en-US" dirty="0" smtClean="0"/>
              <a:t>coordinates: </a:t>
            </a:r>
            <a:r>
              <a:rPr lang="en-US" dirty="0" err="1"/>
              <a:t>Canvas.Left</a:t>
            </a:r>
            <a:r>
              <a:rPr lang="en-US" dirty="0"/>
              <a:t>, </a:t>
            </a:r>
            <a:r>
              <a:rPr lang="en-US" dirty="0" err="1"/>
              <a:t>Canvas.Top</a:t>
            </a:r>
            <a:r>
              <a:rPr lang="en-US" dirty="0"/>
              <a:t>, </a:t>
            </a:r>
            <a:r>
              <a:rPr lang="en-US" dirty="0" err="1"/>
              <a:t>Canvas.Bottom</a:t>
            </a:r>
            <a:r>
              <a:rPr lang="en-US" dirty="0"/>
              <a:t>, and </a:t>
            </a:r>
            <a:r>
              <a:rPr lang="en-US" dirty="0" err="1"/>
              <a:t>Canvas.Right</a:t>
            </a:r>
            <a:r>
              <a:rPr lang="en-US" dirty="0"/>
              <a:t> attached properties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Attached properties are the properties that are not owned by a class, but available to it via its parent (usually a container control)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DockPanel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/>
              <a:t>Defines an area within which you can arrange child elements either horizontally or vertically, relative to each </a:t>
            </a:r>
            <a:r>
              <a:rPr lang="en-US" dirty="0" smtClean="0"/>
              <a:t>other</a:t>
            </a:r>
          </a:p>
          <a:p>
            <a:pPr lvl="1">
              <a:buFontTx/>
              <a:buChar char="-"/>
            </a:pPr>
            <a:r>
              <a:rPr lang="en-US" dirty="0" smtClean="0"/>
              <a:t>Provides </a:t>
            </a:r>
            <a:r>
              <a:rPr lang="en-US" dirty="0"/>
              <a:t>an easy docking of elements to the left, right, top, bottom or center of the </a:t>
            </a:r>
            <a:r>
              <a:rPr lang="en-US" dirty="0" smtClean="0"/>
              <a:t>panel</a:t>
            </a:r>
          </a:p>
          <a:p>
            <a:pPr lvl="1">
              <a:buFontTx/>
              <a:buChar char="-"/>
            </a:pPr>
            <a:r>
              <a:rPr lang="en-US" dirty="0"/>
              <a:t>The dock side of an element is defined by the attached property </a:t>
            </a:r>
            <a:r>
              <a:rPr lang="en-US" dirty="0" err="1" smtClean="0"/>
              <a:t>DockPanel.Dock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Grid</a:t>
            </a:r>
          </a:p>
          <a:p>
            <a:pPr lvl="1">
              <a:buFontTx/>
              <a:buChar char="-"/>
            </a:pPr>
            <a:r>
              <a:rPr lang="en-US" dirty="0" smtClean="0"/>
              <a:t>Arranges </a:t>
            </a:r>
            <a:r>
              <a:rPr lang="en-US" dirty="0"/>
              <a:t>its child controls in a tabular structure of rows and </a:t>
            </a:r>
            <a:r>
              <a:rPr lang="en-US" dirty="0" smtClean="0"/>
              <a:t>columns</a:t>
            </a:r>
          </a:p>
          <a:p>
            <a:pPr lvl="1">
              <a:buFontTx/>
              <a:buChar char="-"/>
            </a:pPr>
            <a:r>
              <a:rPr lang="en-US" dirty="0" smtClean="0"/>
              <a:t>Similar </a:t>
            </a:r>
            <a:r>
              <a:rPr lang="en-US" dirty="0"/>
              <a:t>to the HTML table but more </a:t>
            </a:r>
            <a:r>
              <a:rPr lang="en-US" dirty="0" smtClean="0"/>
              <a:t>flexible</a:t>
            </a:r>
          </a:p>
          <a:p>
            <a:pPr lvl="1">
              <a:buFontTx/>
              <a:buChar char="-"/>
            </a:pPr>
            <a:r>
              <a:rPr lang="en-US" dirty="0"/>
              <a:t>A cell can contain multiple controls; they can span over multiple cells and even overlap </a:t>
            </a:r>
            <a:r>
              <a:rPr lang="en-US" dirty="0" smtClean="0"/>
              <a:t>themselves</a:t>
            </a:r>
          </a:p>
        </p:txBody>
      </p:sp>
    </p:spTree>
    <p:extLst>
      <p:ext uri="{BB962C8B-B14F-4D97-AF65-F5344CB8AC3E}">
        <p14:creationId xmlns:p14="http://schemas.microsoft.com/office/powerpoint/2010/main" val="21227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Using the Layout System and Layout </a:t>
            </a:r>
            <a:r>
              <a:rPr lang="en-US" sz="2000" dirty="0" smtClean="0"/>
              <a:t>Controls</a:t>
            </a:r>
            <a:br>
              <a:rPr lang="en-US" sz="2000" dirty="0" smtClean="0"/>
            </a:br>
            <a:r>
              <a:rPr lang="en-US" sz="2000" dirty="0" smtClean="0"/>
              <a:t>Layout Panel Controls (2)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UniformGrid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Provides </a:t>
            </a:r>
            <a:r>
              <a:rPr lang="en-US" dirty="0"/>
              <a:t>a similar layout to that given by the Grid layout control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Its child controls are organized into a tabular structure of rows and columns</a:t>
            </a:r>
          </a:p>
          <a:p>
            <a:pPr lvl="1">
              <a:buFontTx/>
              <a:buChar char="-"/>
            </a:pPr>
            <a:r>
              <a:rPr lang="en-US" dirty="0"/>
              <a:t>The column widths and row heights cannot be modified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StackPanel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A </a:t>
            </a:r>
            <a:r>
              <a:rPr lang="en-US" dirty="0"/>
              <a:t>simple and useful layout panel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/>
              <a:t>It stacks its child elements below or beside each other, </a:t>
            </a:r>
            <a:r>
              <a:rPr lang="en-US" dirty="0" err="1"/>
              <a:t>dependening</a:t>
            </a:r>
            <a:r>
              <a:rPr lang="en-US" dirty="0"/>
              <a:t> on its orientation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/>
              <a:t>The dock side of an element is defined by the attached property </a:t>
            </a:r>
            <a:r>
              <a:rPr lang="en-US" dirty="0" err="1" smtClean="0"/>
              <a:t>DockPanel.Dock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/>
              <a:t>The stack panel aligns the two buttons depending on their desired size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ViewBox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/>
              <a:t>It does not resize the content, but it transforms it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/>
              <a:t>It is about the same behavior as if you set the Stretch property on an Image or Path to Uniform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WrapPanel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Similar </a:t>
            </a:r>
            <a:r>
              <a:rPr lang="en-US" dirty="0"/>
              <a:t>to the </a:t>
            </a:r>
            <a:r>
              <a:rPr lang="en-US" dirty="0" err="1"/>
              <a:t>StackPanel</a:t>
            </a:r>
            <a:r>
              <a:rPr lang="en-US" dirty="0"/>
              <a:t>, but it does not just stack all child elements to one row, it wraps them to new lines if no space is </a:t>
            </a:r>
            <a:r>
              <a:rPr lang="en-US" dirty="0" smtClean="0"/>
              <a:t>left</a:t>
            </a:r>
          </a:p>
          <a:p>
            <a:pPr lvl="1">
              <a:buFontTx/>
              <a:buChar char="-"/>
            </a:pPr>
            <a:r>
              <a:rPr lang="en-US" dirty="0" smtClean="0"/>
              <a:t>Can </a:t>
            </a:r>
            <a:r>
              <a:rPr lang="en-US" dirty="0"/>
              <a:t>be used to arrange tabs of a tab control, menu items in a toolbar or items in a Windows Explorer-like list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77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Using the Layout System and Layout </a:t>
            </a:r>
            <a:r>
              <a:rPr lang="en-US" sz="2000" dirty="0" smtClean="0"/>
              <a:t>Controls</a:t>
            </a:r>
            <a:br>
              <a:rPr lang="en-US" sz="2000" dirty="0" smtClean="0"/>
            </a:br>
            <a:r>
              <a:rPr lang="en-US" sz="2000" dirty="0"/>
              <a:t>Margins, Padding, and </a:t>
            </a:r>
            <a:r>
              <a:rPr lang="en-US" sz="2000" dirty="0" smtClean="0"/>
              <a:t>Alignment (1)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4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Fine control of positioning requires an understanding of the </a:t>
            </a:r>
            <a:r>
              <a:rPr lang="en-US" dirty="0" err="1"/>
              <a:t>HorizontalAlignment</a:t>
            </a:r>
            <a:r>
              <a:rPr lang="en-US" dirty="0"/>
              <a:t>, Margin, Padding and </a:t>
            </a:r>
            <a:r>
              <a:rPr lang="en-US" dirty="0" err="1"/>
              <a:t>VerticalAlignment</a:t>
            </a:r>
            <a:r>
              <a:rPr lang="en-US" dirty="0"/>
              <a:t> </a:t>
            </a:r>
            <a:r>
              <a:rPr lang="en-US" dirty="0" smtClean="0"/>
              <a:t>properties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MainWindow.xaml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n-US" sz="3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="MarginPaddingAlignment.MainWindow"</a:t>
            </a:r>
            <a:endParaRPr lang="en-US" sz="3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3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="http://schemas.microsoft.com/</a:t>
            </a:r>
            <a:r>
              <a:rPr lang="en-US" sz="3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winfx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/2006/</a:t>
            </a:r>
            <a:r>
              <a:rPr lang="en-US" sz="3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xaml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/presentation"</a:t>
            </a:r>
            <a:endParaRPr lang="en-US" sz="3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3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3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="http://schemas.microsoft.com/</a:t>
            </a:r>
            <a:r>
              <a:rPr lang="en-US" sz="3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winfx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/2006/</a:t>
            </a:r>
            <a:r>
              <a:rPr lang="en-US" sz="3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xaml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3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3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Title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3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MainWindow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3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Height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="220"</a:t>
            </a:r>
            <a:r>
              <a:rPr lang="en-US" sz="3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Width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="400"&gt;</a:t>
            </a:r>
            <a:endParaRPr lang="en-US" sz="3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en-US" sz="3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Background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3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LightBlue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3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BorderBrush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="Black"</a:t>
            </a:r>
            <a:r>
              <a:rPr lang="en-US" sz="3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BorderThickness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="2"</a:t>
            </a:r>
            <a:r>
              <a:rPr lang="en-US" sz="3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Padding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="15"&gt;</a:t>
            </a:r>
            <a:endParaRPr lang="en-US" sz="3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StackPanel</a:t>
            </a:r>
            <a:r>
              <a:rPr lang="en-US" sz="3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Background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="White"</a:t>
            </a:r>
            <a:r>
              <a:rPr lang="en-US" sz="3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HorizontalAlignment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="Center"</a:t>
            </a:r>
            <a:r>
              <a:rPr lang="en-US" sz="3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VerticalAlignment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="Top"&gt;</a:t>
            </a:r>
            <a:endParaRPr lang="en-US" sz="3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TextBlock</a:t>
            </a:r>
            <a:r>
              <a:rPr lang="en-US" sz="3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Margin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="5,0,5,0"</a:t>
            </a:r>
            <a:r>
              <a:rPr lang="en-US" sz="3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="18"</a:t>
            </a:r>
            <a:r>
              <a:rPr lang="en-US" sz="3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HorizontalAlignment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="Center"&gt;</a:t>
            </a: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Alignment, Margin and Padding </a:t>
            </a:r>
            <a:r>
              <a:rPr lang="en-US" sz="3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3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TextBlock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3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3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HorizontalAlignment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="Left"</a:t>
            </a:r>
            <a:r>
              <a:rPr lang="en-US" sz="3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Margin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="20"&gt;</a:t>
            </a: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 1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3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3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3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HorizontalAlignment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="Right"</a:t>
            </a:r>
            <a:r>
              <a:rPr lang="en-US" sz="3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Margin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="10"&gt;</a:t>
            </a: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 2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3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3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3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HorizontalAlignment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="Stretch"</a:t>
            </a:r>
            <a:r>
              <a:rPr lang="en-US" sz="3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Margin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="0"&gt;</a:t>
            </a: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 3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3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3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3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StackPanel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3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3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3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3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3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603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Using the Layout System and Layout </a:t>
            </a:r>
            <a:r>
              <a:rPr lang="en-US" sz="2000" dirty="0" smtClean="0"/>
              <a:t>Controls</a:t>
            </a:r>
            <a:br>
              <a:rPr lang="en-US" sz="2000" dirty="0" smtClean="0"/>
            </a:br>
            <a:r>
              <a:rPr lang="en-US" sz="2000" dirty="0"/>
              <a:t>Margins, Padding, and Alignment </a:t>
            </a:r>
            <a:r>
              <a:rPr lang="en-US" sz="2000" dirty="0" smtClean="0"/>
              <a:t>(2)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Result: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7" y="1676400"/>
            <a:ext cx="831272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54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Questions?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0" y="914400"/>
            <a:ext cx="9106320" cy="556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95793"/>
            <a:ext cx="3733800" cy="2495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44303"/>
            <a:ext cx="1524000" cy="110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897" y="2239418"/>
            <a:ext cx="572069" cy="414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44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Session 4</a:t>
            </a:r>
          </a:p>
        </p:txBody>
      </p:sp>
    </p:spTree>
    <p:extLst>
      <p:ext uri="{BB962C8B-B14F-4D97-AF65-F5344CB8AC3E}">
        <p14:creationId xmlns:p14="http://schemas.microsoft.com/office/powerpoint/2010/main" val="72496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Using WPF-Specific Controls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/>
              <a:t>AccessText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Converts </a:t>
            </a:r>
            <a:r>
              <a:rPr lang="en-US" dirty="0"/>
              <a:t>a character preceded by an underscore to an Access </a:t>
            </a:r>
            <a:r>
              <a:rPr lang="en-US" dirty="0" smtClean="0"/>
              <a:t>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Access Key is registered and therefore raises an event when </a:t>
            </a:r>
            <a:r>
              <a:rPr lang="en-US" dirty="0" smtClean="0"/>
              <a:t>pressed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Example (XAML)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="Button1"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Width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="120"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Height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="50"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Margin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="33,70,59,124"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="16"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Click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="Button1_Click"&gt;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AccessText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_Click Me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AccessText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290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Session 1</a:t>
            </a:r>
          </a:p>
        </p:txBody>
      </p:sp>
    </p:spTree>
    <p:extLst>
      <p:ext uri="{BB962C8B-B14F-4D97-AF65-F5344CB8AC3E}">
        <p14:creationId xmlns:p14="http://schemas.microsoft.com/office/powerpoint/2010/main" val="319946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Using WPF-Specific Controls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/>
              <a:t>AccessText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Result: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1752599"/>
            <a:ext cx="6905625" cy="459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7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Using WPF-Specific Controls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DocumentViewer</a:t>
            </a:r>
            <a:r>
              <a:rPr lang="en-US" sz="2000" dirty="0" smtClean="0"/>
              <a:t> (1)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Designed </a:t>
            </a:r>
            <a:r>
              <a:rPr lang="en-US" dirty="0"/>
              <a:t>to display fixed document </a:t>
            </a:r>
            <a:r>
              <a:rPr lang="en-US" dirty="0" smtClean="0"/>
              <a:t>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Provides </a:t>
            </a:r>
            <a:r>
              <a:rPr lang="en-US" dirty="0"/>
              <a:t>an intuitive user interface that provides built-in support for common </a:t>
            </a:r>
            <a:r>
              <a:rPr lang="en-US" dirty="0" smtClean="0"/>
              <a:t>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Provides </a:t>
            </a:r>
            <a:r>
              <a:rPr lang="en-US" dirty="0"/>
              <a:t>access to pages of content through a familiar scrolling </a:t>
            </a:r>
            <a:r>
              <a:rPr lang="en-US" dirty="0" smtClean="0"/>
              <a:t>mechanism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DocumentViewer</a:t>
            </a:r>
            <a:r>
              <a:rPr lang="en-US" dirty="0"/>
              <a:t> is designed to display content in a read-only manner; editing or modification of content is not available and is not supported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MainWindow.xaml</a:t>
            </a:r>
            <a:r>
              <a:rPr lang="en-US" dirty="0" smtClean="0"/>
              <a:t>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7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DocumentViewer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="documentViewer1"&gt;</a:t>
            </a:r>
            <a:endParaRPr lang="en-US" sz="17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7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FixedDocument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7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7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7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FixedDocument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7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7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DocumentViewer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7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915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Using WPF-Specific Controls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DocumentViewer</a:t>
            </a:r>
            <a:r>
              <a:rPr lang="en-US" sz="2000" dirty="0" smtClean="0"/>
              <a:t> (2)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MainWindow.xaml.cs</a:t>
            </a:r>
            <a:r>
              <a:rPr lang="en-US" dirty="0"/>
              <a:t>:</a:t>
            </a:r>
            <a:endParaRPr lang="en-US" dirty="0" smtClean="0"/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System.Collections.Generic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System.Linq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System.Threading.Tasks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System.Windows.Controls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System.Windows.Documents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System.Windows.Media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System.Windows.Media.Imaging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System.Windows.Navigation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System.Windows.Shapes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System.Windows.Xps.Packaging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DocumentViewer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&lt;summary&gt;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Interaction logic for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MainWindow.xaml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&lt;/summary&gt;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MainWindow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MainWindow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InitializeComponent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XpsDocument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document1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XpsDocument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@"D:\Text.xps"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System.IO.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FileAccess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documentViewer1.Document = document1.GetFixedDocumentSequence();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69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Using WPF-Specific Controls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DocumentViewer</a:t>
            </a:r>
            <a:r>
              <a:rPr lang="en-US" sz="2000" dirty="0" smtClean="0"/>
              <a:t> (3)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Result:</a:t>
            </a:r>
          </a:p>
        </p:txBody>
      </p:sp>
      <p:pic>
        <p:nvPicPr>
          <p:cNvPr id="14338" name="Picture 2" descr="FixdocWPF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03" y="1676400"/>
            <a:ext cx="7031194" cy="4682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979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Using WPF-Specific Controls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FlowDocumentReader</a:t>
            </a:r>
            <a:r>
              <a:rPr lang="en-US" sz="2000" dirty="0" smtClean="0"/>
              <a:t> (1)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3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Includes features that enable the user to dynamically choose between various viewing modes</a:t>
            </a:r>
          </a:p>
          <a:p>
            <a:pPr lvl="1">
              <a:buFontTx/>
              <a:buChar char="-"/>
            </a:pPr>
            <a:r>
              <a:rPr lang="en-US" dirty="0" smtClean="0"/>
              <a:t>Single-page (page-at-a-time)</a:t>
            </a:r>
          </a:p>
          <a:p>
            <a:pPr lvl="1">
              <a:buFontTx/>
              <a:buChar char="-"/>
            </a:pPr>
            <a:r>
              <a:rPr lang="en-US" dirty="0" smtClean="0"/>
              <a:t>Two-page-at-a-time (book reading format)</a:t>
            </a:r>
          </a:p>
          <a:p>
            <a:pPr lvl="1">
              <a:buFontTx/>
              <a:buChar char="-"/>
            </a:pPr>
            <a:r>
              <a:rPr lang="en-US" dirty="0" smtClean="0"/>
              <a:t>Continuous scrolling (bottomless)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MainWindow.xaml</a:t>
            </a:r>
            <a:r>
              <a:rPr lang="en-US" dirty="0" smtClean="0"/>
              <a:t>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FlowDocumentReader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2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FlowDocument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Bold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bold text in the paragraph.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Bold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Some text that is not bold.</a:t>
            </a:r>
            <a:endParaRPr lang="en-US" sz="2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ListItem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ListItem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ListItem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ListItem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ListItem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ListItem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ListItem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ListItem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ListItem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FlowDocument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FlowDocumentReader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6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Using WPF-Specific Controls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DocumentViewer</a:t>
            </a:r>
            <a:r>
              <a:rPr lang="en-US" sz="2000" dirty="0" smtClean="0"/>
              <a:t> (3)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Result: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7010400" cy="4620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48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Styling WPF Controls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Styling Fundamentals</a:t>
            </a:r>
            <a:r>
              <a:rPr lang="en-US" sz="2000" dirty="0" smtClean="0"/>
              <a:t> (1)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concept of styles let you remove all properties values from the individual user interface elements and combine them into a </a:t>
            </a:r>
            <a:r>
              <a:rPr lang="en-US" dirty="0" smtClean="0"/>
              <a:t>style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style consists of a list of </a:t>
            </a:r>
            <a:r>
              <a:rPr lang="en-US" dirty="0" smtClean="0"/>
              <a:t>setters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styling idea </a:t>
            </a:r>
            <a:r>
              <a:rPr lang="en-US" dirty="0"/>
              <a:t>is quite similar to Cascading Styles Sheets (CSS</a:t>
            </a:r>
            <a:r>
              <a:rPr lang="en-US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apply the style to a control we set the Style property to our </a:t>
            </a:r>
            <a:r>
              <a:rPr lang="en-US" dirty="0" smtClean="0"/>
              <a:t>style.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get </a:t>
            </a:r>
            <a:r>
              <a:rPr lang="en-US" dirty="0" smtClean="0"/>
              <a:t>the style from </a:t>
            </a:r>
            <a:r>
              <a:rPr lang="en-US" dirty="0"/>
              <a:t>the resources we use the {</a:t>
            </a:r>
            <a:r>
              <a:rPr lang="en-US" dirty="0" err="1"/>
              <a:t>StaticResource</a:t>
            </a:r>
            <a:r>
              <a:rPr lang="en-US" dirty="0"/>
              <a:t> [</a:t>
            </a:r>
            <a:r>
              <a:rPr lang="en-US" dirty="0" err="1"/>
              <a:t>resourceKey</a:t>
            </a:r>
            <a:r>
              <a:rPr lang="en-US" dirty="0"/>
              <a:t>]} markup </a:t>
            </a:r>
            <a:r>
              <a:rPr lang="en-US" dirty="0" smtClean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203733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Styling WPF Controls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Styling Fundamentals</a:t>
            </a:r>
            <a:r>
              <a:rPr lang="en-US" sz="2000" dirty="0" smtClean="0"/>
              <a:t> (2)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4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MainWindow.xaml</a:t>
            </a:r>
            <a:r>
              <a:rPr lang="en-US" dirty="0" smtClean="0"/>
              <a:t>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Window.Resources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="myStyle"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TargetType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="Button"&gt;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Setter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Property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="Background"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="Orange" /&gt;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Setter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Property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FontStyle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="Italic" /&gt;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Setter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Property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="Padding"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="8,4" /&gt;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Setter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Property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="Margin"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="4" /&gt;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Window.Resources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StackPanel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Orientation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="Horizontal"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VerticalAlignment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="Top"&gt;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Style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="{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StaticResource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myStyle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}"&gt;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Style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="{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StaticResource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myStyle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}"&gt;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Style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="{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StaticResource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myStyle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}"&gt;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StackPanel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Result:</a:t>
            </a:r>
            <a:endParaRPr lang="en-US" dirty="0"/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2" descr="style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029200"/>
            <a:ext cx="2671638" cy="66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145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Styling WPF Controls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Styling Fundamentals</a:t>
            </a:r>
            <a:r>
              <a:rPr lang="en-US" sz="2000" dirty="0" smtClean="0"/>
              <a:t> (3)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Example of style inheritance (XAML):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="baseStyle"&gt;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Setter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Property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="12" /&gt;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Setter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Property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="Background"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="Orange" /&gt;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="boldStyle"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BasedOn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="{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StaticResource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baseStyle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Setter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Property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FontWeight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="Bold" /&gt;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x-non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x-non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x-non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x-non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677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Styling WPF Controls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Resources (1)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resource is an object that can be reused in different places in your application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can also create and access resources by using code, or interchangeably between code and Extensible Application Markup Language (XAML</a:t>
            </a:r>
            <a:r>
              <a:rPr lang="en-US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Every framework-level element (</a:t>
            </a:r>
            <a:r>
              <a:rPr lang="en-US" dirty="0" err="1"/>
              <a:t>FrameworkElement</a:t>
            </a:r>
            <a:r>
              <a:rPr lang="en-US" dirty="0"/>
              <a:t> or </a:t>
            </a:r>
            <a:r>
              <a:rPr lang="en-US" dirty="0" err="1"/>
              <a:t>FrameworkContentElement</a:t>
            </a:r>
            <a:r>
              <a:rPr lang="en-US" dirty="0"/>
              <a:t>) has a Resource </a:t>
            </a:r>
            <a:r>
              <a:rPr lang="en-US" dirty="0" smtClean="0"/>
              <a:t>property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07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Overview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Windows Presentation Foundation (WPF) is Microsoft’s next generation UI framework that provides developers with a unified programming model for building rich Windows smart client user experiences incorporating UI, media, and documents.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398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Styling WPF Controls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Resources (2)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resource in a resource dictionary must have a unique key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can reference the resource to be used for a property value by using a resource markup extension syntax that specifies the key </a:t>
            </a:r>
            <a:r>
              <a:rPr lang="en-US" dirty="0" smtClean="0"/>
              <a:t>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Example (XAML):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="{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StaticResource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MyBrush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}"/&gt;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x-non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x-non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Ellipse</a:t>
            </a:r>
            <a:r>
              <a:rPr lang="x-none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Fill</a:t>
            </a:r>
            <a:r>
              <a:rPr lang="x-non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="{</a:t>
            </a:r>
            <a:r>
              <a:rPr lang="x-non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StaticResource</a:t>
            </a:r>
            <a:r>
              <a:rPr lang="x-none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MyBrush</a:t>
            </a:r>
            <a:r>
              <a:rPr lang="x-non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}"/&gt;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900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Styling WPF Controls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Static and Dynamic </a:t>
            </a:r>
            <a:r>
              <a:rPr lang="en-US" sz="2000" dirty="0" smtClean="0"/>
              <a:t>Resources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resource can be referenced as either a static resource or a dynamic </a:t>
            </a:r>
            <a:r>
              <a:rPr lang="en-US" dirty="0" smtClean="0"/>
              <a:t>resource using markup extension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/>
              <a:t>StaticResource</a:t>
            </a:r>
            <a:r>
              <a:rPr lang="en-US" dirty="0"/>
              <a:t> Markup Extension processes a key by looking up the value for that key in all available resource </a:t>
            </a:r>
            <a:r>
              <a:rPr lang="en-US" dirty="0" smtClean="0"/>
              <a:t>dictionaries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DynamicResource</a:t>
            </a:r>
            <a:r>
              <a:rPr lang="en-US" dirty="0"/>
              <a:t> </a:t>
            </a:r>
            <a:r>
              <a:rPr lang="en-US" dirty="0" smtClean="0"/>
              <a:t>processes </a:t>
            </a:r>
            <a:r>
              <a:rPr lang="en-US" dirty="0"/>
              <a:t>a key by creating an expression, and that expression remains unevaluated until the application is actually run, at which time the expression is evaluated and provides a value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69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Styling WPF Controls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Merged  Resource </a:t>
            </a:r>
            <a:r>
              <a:rPr lang="en-US" sz="2000" dirty="0" smtClean="0"/>
              <a:t>Dictionaries (1)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Merged Resource Dictionaries </a:t>
            </a:r>
            <a:r>
              <a:rPr lang="en-US" dirty="0"/>
              <a:t>feature provides a way to define the resources portion of a WPF application outside of the compiled XAML application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markup, you use the following syntax to introduce a merged resource dictionary into a </a:t>
            </a:r>
            <a:r>
              <a:rPr lang="en-US" dirty="0" smtClean="0"/>
              <a:t>page: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Page.Resources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ResourceDictionary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ResourceDictionary.MergedDictionaries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ResourceDictionary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Source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myresourcedictionary.xaml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ResourceDictionary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Source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="myresourcedictionary2.xaml"/&gt;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ResourceDictionary.MergedDictionaries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ResourceDictionary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x-non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x-non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Page.Resources</a:t>
            </a:r>
            <a:r>
              <a:rPr lang="x-non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537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Styling WPF Controls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Merged  Resource </a:t>
            </a:r>
            <a:r>
              <a:rPr lang="en-US" sz="2000" dirty="0" smtClean="0"/>
              <a:t>Dictionaries (2)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ResourceDictionary</a:t>
            </a:r>
            <a:r>
              <a:rPr lang="en-US" dirty="0"/>
              <a:t> that introduces a merged resource dictionary cannot have an x:Key </a:t>
            </a:r>
            <a:r>
              <a:rPr lang="en-US" dirty="0" smtClean="0"/>
              <a:t>Directive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Typically, each </a:t>
            </a:r>
            <a:r>
              <a:rPr lang="en-US" dirty="0" err="1"/>
              <a:t>ResourceDictionary</a:t>
            </a:r>
            <a:r>
              <a:rPr lang="en-US" dirty="0"/>
              <a:t> within the </a:t>
            </a:r>
            <a:r>
              <a:rPr lang="en-US" dirty="0" err="1"/>
              <a:t>MergedDictionaries</a:t>
            </a:r>
            <a:r>
              <a:rPr lang="en-US" dirty="0"/>
              <a:t> collection specifies a Source </a:t>
            </a:r>
            <a:r>
              <a:rPr lang="en-US" dirty="0" smtClean="0"/>
              <a:t>attribute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value of Source should be a uniform resource identifier (URI) that resolves to the location of the resources file to be </a:t>
            </a:r>
            <a:r>
              <a:rPr lang="en-US" dirty="0" smtClean="0"/>
              <a:t>merged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destination of that URI must be another XAML file, with </a:t>
            </a:r>
            <a:r>
              <a:rPr lang="en-US" dirty="0" err="1"/>
              <a:t>ResourceDictionary</a:t>
            </a:r>
            <a:r>
              <a:rPr lang="en-US" dirty="0"/>
              <a:t> as its root element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291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Styling WPF Controls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Styles and Resources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can use a style on any element that derives from </a:t>
            </a:r>
            <a:r>
              <a:rPr lang="en-US" dirty="0" err="1"/>
              <a:t>FrameworkElement</a:t>
            </a:r>
            <a:r>
              <a:rPr lang="en-US" dirty="0"/>
              <a:t> or </a:t>
            </a:r>
            <a:r>
              <a:rPr lang="en-US" dirty="0" err="1"/>
              <a:t>FrameworkContentElement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Styles obey </a:t>
            </a:r>
            <a:r>
              <a:rPr lang="en-US" dirty="0"/>
              <a:t>the same scoping rules that apply to all </a:t>
            </a:r>
            <a:r>
              <a:rPr lang="en-US" dirty="0" smtClean="0"/>
              <a:t>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assign a named style to an element programmatically, get the style from the resources collection and assign it to the element's Style </a:t>
            </a:r>
            <a:r>
              <a:rPr lang="en-US" dirty="0" smtClean="0"/>
              <a:t>property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Example: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x-non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textblock1.Style = (</a:t>
            </a:r>
            <a:r>
              <a:rPr lang="x-none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x-non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x-none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x-non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.Resources[</a:t>
            </a:r>
            <a:r>
              <a:rPr lang="x-none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"TitleText"</a:t>
            </a:r>
            <a:r>
              <a:rPr lang="x-non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en-US" sz="17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Once </a:t>
            </a:r>
            <a:r>
              <a:rPr lang="en-US" dirty="0"/>
              <a:t>a style has been applied, it is sealed and cannot be changed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you want to dynamically change a style that has already been applied, you must create a new style to replace the existing one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221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Styling WPF Controls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Control </a:t>
            </a:r>
            <a:r>
              <a:rPr lang="en-US" sz="2000" dirty="0" smtClean="0"/>
              <a:t>Templates (1)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4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ControlTemplate</a:t>
            </a:r>
            <a:r>
              <a:rPr lang="en-US" dirty="0"/>
              <a:t> of a control defines the appearance of the </a:t>
            </a:r>
            <a:r>
              <a:rPr lang="en-US" dirty="0" smtClean="0"/>
              <a:t>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can change the structure and appearance of a control by defining a new </a:t>
            </a:r>
            <a:r>
              <a:rPr lang="en-US" dirty="0" err="1"/>
              <a:t>ControlTemplate</a:t>
            </a:r>
            <a:r>
              <a:rPr lang="en-US" dirty="0"/>
              <a:t> for the </a:t>
            </a:r>
            <a:r>
              <a:rPr lang="en-US" dirty="0" smtClean="0"/>
              <a:t>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ControlTemplate</a:t>
            </a:r>
            <a:r>
              <a:rPr lang="en-US" dirty="0"/>
              <a:t> specifies the visual structure and visual behavior of a </a:t>
            </a:r>
            <a:r>
              <a:rPr lang="en-US" dirty="0" smtClean="0"/>
              <a:t>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control template is often included in a style that contains other property </a:t>
            </a:r>
            <a:r>
              <a:rPr lang="en-US" dirty="0" smtClean="0"/>
              <a:t>settings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following code sample shows a simple control template for a button with an ellipse </a:t>
            </a:r>
            <a:r>
              <a:rPr lang="en-US" dirty="0" smtClean="0"/>
              <a:t>shape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sz="2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="DialogButtonStyle"</a:t>
            </a:r>
            <a:r>
              <a:rPr lang="en-US" sz="2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TargetType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="Button"&gt;</a:t>
            </a:r>
            <a:endParaRPr lang="en-US" sz="2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Setter</a:t>
            </a:r>
            <a:r>
              <a:rPr lang="en-US" sz="2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Property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="Template"&gt;</a:t>
            </a:r>
            <a:endParaRPr lang="en-US" sz="2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Setter.Value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ControlTemplate</a:t>
            </a:r>
            <a:r>
              <a:rPr lang="en-US" sz="2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TargetType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="{</a:t>
            </a:r>
            <a:r>
              <a:rPr lang="en-US" sz="2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Button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}"&gt;</a:t>
            </a:r>
            <a:endParaRPr lang="en-US" sz="2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Ellipse</a:t>
            </a:r>
            <a:r>
              <a:rPr lang="en-US" sz="2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Fill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="{</a:t>
            </a:r>
            <a:r>
              <a:rPr lang="en-US" sz="2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TemplateBinding</a:t>
            </a:r>
            <a:r>
              <a:rPr lang="en-US" sz="2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Background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</a:t>
            </a:r>
            <a:endParaRPr lang="en-US" sz="2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Stroke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="{</a:t>
            </a:r>
            <a:r>
              <a:rPr lang="en-US" sz="2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TemplateBinding</a:t>
            </a:r>
            <a:r>
              <a:rPr lang="en-US" sz="2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BorderBrush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}"/&gt;</a:t>
            </a:r>
            <a:endParaRPr lang="en-US" sz="2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ContentPresenter</a:t>
            </a:r>
            <a:r>
              <a:rPr lang="en-US" sz="2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HorizontalAlignment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="Center"</a:t>
            </a:r>
            <a:endParaRPr lang="en-US" sz="2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2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VerticalAlignment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="Center"/&gt;</a:t>
            </a:r>
            <a:endParaRPr lang="en-US" sz="2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ControlTemplate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Setter.Value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Setter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4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x-none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x-none" sz="2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x-none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4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900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indent="0" algn="just">
              <a:lnSpc>
                <a:spcPts val="14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x-none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x-none" sz="2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x-none" sz="2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Style</a:t>
            </a:r>
            <a:r>
              <a:rPr lang="x-none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="{</a:t>
            </a:r>
            <a:r>
              <a:rPr lang="x-none" sz="2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StaticResource</a:t>
            </a:r>
            <a:r>
              <a:rPr lang="x-none" sz="2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DialogButtonStyle</a:t>
            </a:r>
            <a:r>
              <a:rPr lang="x-none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 </a:t>
            </a:r>
            <a:r>
              <a:rPr lang="x-none" sz="2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r>
              <a:rPr lang="en-US" sz="2900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84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Styling WPF Controls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Control </a:t>
            </a:r>
            <a:r>
              <a:rPr lang="en-US" sz="2000" dirty="0" smtClean="0"/>
              <a:t>Templates (2)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you create a custom control template and you want to define a placeholder that renders the content, you can use the </a:t>
            </a:r>
            <a:r>
              <a:rPr lang="en-US" dirty="0" err="1" smtClean="0"/>
              <a:t>ContentPresenter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display the content of another property you can set the </a:t>
            </a:r>
            <a:r>
              <a:rPr lang="en-US" dirty="0" err="1"/>
              <a:t>ContentSource</a:t>
            </a:r>
            <a:r>
              <a:rPr lang="en-US" dirty="0"/>
              <a:t> to the name of the property you </a:t>
            </a:r>
            <a:r>
              <a:rPr lang="en-US" dirty="0" smtClean="0"/>
              <a:t>like</a:t>
            </a:r>
          </a:p>
        </p:txBody>
      </p:sp>
    </p:spTree>
    <p:extLst>
      <p:ext uri="{BB962C8B-B14F-4D97-AF65-F5344CB8AC3E}">
        <p14:creationId xmlns:p14="http://schemas.microsoft.com/office/powerpoint/2010/main" val="210843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Styling WPF Controls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Data Templates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Templates are a similar concept as Control Templates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 Templates </a:t>
            </a:r>
            <a:r>
              <a:rPr lang="en-US" dirty="0"/>
              <a:t>give you a very flexible and powerful solution to replace the visual appearance of a data item in a </a:t>
            </a:r>
            <a:r>
              <a:rPr lang="en-US" dirty="0" smtClean="0"/>
              <a:t>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can easily bind against the data context to display various members of your data object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85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Questions?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0" y="914400"/>
            <a:ext cx="9106320" cy="556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95793"/>
            <a:ext cx="3733800" cy="2495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44303"/>
            <a:ext cx="1524000" cy="110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897" y="2239418"/>
            <a:ext cx="572069" cy="414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770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Session 5</a:t>
            </a:r>
          </a:p>
        </p:txBody>
      </p:sp>
    </p:spTree>
    <p:extLst>
      <p:ext uri="{BB962C8B-B14F-4D97-AF65-F5344CB8AC3E}">
        <p14:creationId xmlns:p14="http://schemas.microsoft.com/office/powerpoint/2010/main" val="135049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WPF Architecture (1)</a:t>
            </a:r>
            <a:endParaRPr lang="en-US" dirty="0"/>
          </a:p>
        </p:txBody>
      </p:sp>
      <p:pic>
        <p:nvPicPr>
          <p:cNvPr id="1026" name="Picture 2" descr="wpf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559" y="1053921"/>
            <a:ext cx="6034882" cy="5222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13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Creating and Using User-Defined Controls</a:t>
            </a:r>
            <a:endParaRPr lang="en-US" sz="3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WPF has two concepts of user-defined </a:t>
            </a:r>
            <a:r>
              <a:rPr lang="en-US" dirty="0" smtClean="0"/>
              <a:t>controls: </a:t>
            </a:r>
            <a:r>
              <a:rPr lang="en-US" dirty="0" err="1"/>
              <a:t>UserControls</a:t>
            </a:r>
            <a:r>
              <a:rPr lang="en-US" dirty="0"/>
              <a:t> and </a:t>
            </a:r>
            <a:r>
              <a:rPr lang="en-US" dirty="0" err="1" smtClean="0"/>
              <a:t>CustomControls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UserControl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/>
              <a:t>Composes multiple existing controls into a reusable "</a:t>
            </a:r>
            <a:r>
              <a:rPr lang="en-US" dirty="0" smtClean="0"/>
              <a:t>group“</a:t>
            </a:r>
          </a:p>
          <a:p>
            <a:pPr lvl="1">
              <a:buFontTx/>
              <a:buChar char="-"/>
            </a:pPr>
            <a:r>
              <a:rPr lang="en-US" dirty="0"/>
              <a:t>Consists of a XAML and a code behind </a:t>
            </a:r>
            <a:r>
              <a:rPr lang="en-US" dirty="0" smtClean="0"/>
              <a:t>file</a:t>
            </a:r>
          </a:p>
          <a:p>
            <a:pPr lvl="1">
              <a:buFontTx/>
              <a:buChar char="-"/>
            </a:pPr>
            <a:r>
              <a:rPr lang="en-US" dirty="0"/>
              <a:t>Cannot be </a:t>
            </a:r>
            <a:r>
              <a:rPr lang="en-US" dirty="0" smtClean="0"/>
              <a:t>styled/template</a:t>
            </a:r>
          </a:p>
          <a:p>
            <a:pPr lvl="1">
              <a:buFontTx/>
              <a:buChar char="-"/>
            </a:pPr>
            <a:r>
              <a:rPr lang="en-US" dirty="0"/>
              <a:t>Derives from </a:t>
            </a:r>
            <a:r>
              <a:rPr lang="en-US" dirty="0" err="1"/>
              <a:t>UserControl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CustomControl</a:t>
            </a:r>
            <a:r>
              <a:rPr lang="en-US" dirty="0"/>
              <a:t> (extend existing control)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/>
              <a:t>Extends an existing control with additional </a:t>
            </a:r>
            <a:r>
              <a:rPr lang="en-US" dirty="0" smtClean="0"/>
              <a:t>features</a:t>
            </a:r>
          </a:p>
          <a:p>
            <a:pPr lvl="1">
              <a:buFontTx/>
              <a:buChar char="-"/>
            </a:pPr>
            <a:r>
              <a:rPr lang="en-US" dirty="0"/>
              <a:t>Consists of a code file and a default style in </a:t>
            </a:r>
            <a:r>
              <a:rPr lang="en-US" dirty="0" smtClean="0"/>
              <a:t>Themes/</a:t>
            </a:r>
            <a:r>
              <a:rPr lang="en-US" dirty="0" err="1" smtClean="0"/>
              <a:t>Generic.xaml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/>
              <a:t>Can be </a:t>
            </a:r>
            <a:r>
              <a:rPr lang="en-US" dirty="0" smtClean="0"/>
              <a:t>styled/template</a:t>
            </a:r>
          </a:p>
          <a:p>
            <a:pPr lvl="1">
              <a:buFontTx/>
              <a:buChar char="-"/>
            </a:pPr>
            <a:r>
              <a:rPr lang="en-US" dirty="0"/>
              <a:t>The best approach to build a control library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513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Creating and Using User-Defined Controls</a:t>
            </a:r>
            <a:br>
              <a:rPr lang="en-US" sz="2400" dirty="0" smtClean="0"/>
            </a:br>
            <a:r>
              <a:rPr lang="en-US" sz="2400" dirty="0" err="1" smtClean="0"/>
              <a:t>UserControl</a:t>
            </a:r>
            <a:r>
              <a:rPr lang="en-US" sz="2400" dirty="0" smtClean="0"/>
              <a:t> (1)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this example, the user (composite) </a:t>
            </a:r>
            <a:r>
              <a:rPr lang="en-US" dirty="0"/>
              <a:t>control will be a file browser </a:t>
            </a:r>
            <a:r>
              <a:rPr lang="en-US" dirty="0" smtClean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261688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Creating and Using User-Defined Controls</a:t>
            </a:r>
            <a:br>
              <a:rPr lang="en-US" sz="2400" dirty="0" smtClean="0"/>
            </a:br>
            <a:r>
              <a:rPr lang="en-US" sz="2400" dirty="0" err="1" smtClean="0"/>
              <a:t>UserControl</a:t>
            </a:r>
            <a:r>
              <a:rPr lang="en-US" sz="2400" dirty="0" smtClean="0"/>
              <a:t> (2)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Add User Control screen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399"/>
            <a:ext cx="7772400" cy="472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09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Creating and Using User-Defined Controls</a:t>
            </a:r>
            <a:br>
              <a:rPr lang="en-US" sz="2400" dirty="0" smtClean="0"/>
            </a:br>
            <a:r>
              <a:rPr lang="en-US" sz="2400" dirty="0" err="1" smtClean="0"/>
              <a:t>UserControl</a:t>
            </a:r>
            <a:r>
              <a:rPr lang="en-US" sz="2400" dirty="0" smtClean="0"/>
              <a:t> (3)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XAMLFileBrowser.xaml</a:t>
            </a:r>
            <a:r>
              <a:rPr lang="en-US" dirty="0" smtClean="0"/>
              <a:t>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UserControl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="http://schemas.microsoft.com/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winfx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/2006/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/presentation"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="http://schemas.microsoft.com/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winfx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/2006/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mc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="http://schemas.openxmlformats.org/markup-compatibility/2006"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="http://schemas.microsoft.com/expression/blend/2008"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mc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Ignorable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="d"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="CustomControls.XamlFileBrowser"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="XAMLFileBrowserControl"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DesignHeight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="39"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DesignWidth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="397"&gt;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="LayoutRoot"&gt;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Grid.ColumnDefinitions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ColumnDefinition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Width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="0.352*"/&gt;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ColumnDefinition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Width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="0.648*"/&gt;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Grid.ColumnDefinitions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="FBCTextBox"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Margin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="4,10.313,137,4.001"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Text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TextWrapping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="Wrap"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Grid.ColumnSpan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="2"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TextChanged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FBCTextBox_TextChanged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="FBCButton"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HorizontalAlignment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="Right"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Margin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="0,8,13,4"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Width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="111"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Content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="Browse"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Grid.Column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="1"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Click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FBCButton_Click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UserControl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07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Creating and Using User-Defined Controls</a:t>
            </a:r>
            <a:br>
              <a:rPr lang="en-US" sz="2400" dirty="0" smtClean="0"/>
            </a:br>
            <a:r>
              <a:rPr lang="en-US" sz="2400" dirty="0" err="1" smtClean="0"/>
              <a:t>UserControl</a:t>
            </a:r>
            <a:r>
              <a:rPr lang="en-US" sz="2400" dirty="0" smtClean="0"/>
              <a:t> (4)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4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XAMLFileBrowser.xaml.cs</a:t>
            </a:r>
            <a:r>
              <a:rPr lang="en-US" dirty="0" smtClean="0"/>
              <a:t> (code-behind) – part 1:</a:t>
            </a:r>
            <a:endParaRPr lang="en-US" dirty="0"/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System;</a:t>
            </a:r>
            <a:endParaRPr lang="en-US" sz="23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System.Collections.Generic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3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System.Linq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3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System.Text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3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System.Threading.Tasks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3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3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System.Windows.Controls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3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System.Windows.Data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3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System.Windows.Documents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3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System.Windows.Input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3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System.Windows.Media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3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System.Windows.Media.Imaging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3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System.Windows.Navigation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3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System.Windows.Shapes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3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3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CustomControls</a:t>
            </a:r>
            <a:endParaRPr lang="en-US" sz="23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3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</a:t>
            </a:r>
            <a:r>
              <a:rPr lang="en-US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&lt;summary&gt;</a:t>
            </a:r>
            <a:endParaRPr lang="en-US" sz="23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</a:t>
            </a:r>
            <a:r>
              <a:rPr lang="en-US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Interaction logic for </a:t>
            </a:r>
            <a:r>
              <a:rPr lang="en-US" sz="23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XAMLFileBrowser.xaml</a:t>
            </a:r>
            <a:endParaRPr lang="en-US" sz="23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</a:t>
            </a:r>
            <a:r>
              <a:rPr lang="en-US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&lt;/summary&gt;</a:t>
            </a:r>
            <a:endParaRPr lang="en-US" sz="23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XAMLFileBrowser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UserControl</a:t>
            </a:r>
            <a:endParaRPr lang="en-US" sz="23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sz="23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endParaRPr lang="en-US" sz="23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23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FBCTextBox.Text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en-US" sz="23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FBCTextBox.Text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en-US" sz="23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3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EventHandler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FileNameChanged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3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398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Creating and Using User-Defined Controls</a:t>
            </a:r>
            <a:br>
              <a:rPr lang="en-US" sz="2400" dirty="0" smtClean="0"/>
            </a:br>
            <a:r>
              <a:rPr lang="en-US" sz="2400" dirty="0" err="1" smtClean="0"/>
              <a:t>UserControl</a:t>
            </a:r>
            <a:r>
              <a:rPr lang="en-US" sz="2400" dirty="0" smtClean="0"/>
              <a:t> (5)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XAMLFileBrowser.xaml.cs</a:t>
            </a:r>
            <a:r>
              <a:rPr lang="en-US" dirty="0" smtClean="0"/>
              <a:t> (code-behind) – part 2:</a:t>
            </a:r>
            <a:endParaRPr lang="en-US" dirty="0"/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XAMLFileBrowser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InitializeComponent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FBCButton_Click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sender,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RoutedEventArgs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Microsoft.Win32.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OpenFileDialog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openFileDlg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Microsoft.Win32.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OpenFileDialog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openFileDlg.ShowDialog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.FileName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openFileDlg.FileName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FBCTextBox_TextChanged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sender,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TextChangedEventArgs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e.Handled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FileNameChanged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FileNameChanged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.Empty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3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836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Creating and Using User-Defined Controls</a:t>
            </a:r>
            <a:br>
              <a:rPr lang="en-US" sz="2400" dirty="0" smtClean="0"/>
            </a:br>
            <a:r>
              <a:rPr lang="en-US" sz="2400" dirty="0" err="1" smtClean="0"/>
              <a:t>UserControl</a:t>
            </a:r>
            <a:r>
              <a:rPr lang="en-US" sz="2400" dirty="0" smtClean="0"/>
              <a:t> (6)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MainWindow.xaml</a:t>
            </a:r>
            <a:r>
              <a:rPr lang="en-US" dirty="0" smtClean="0"/>
              <a:t>:</a:t>
            </a:r>
            <a:endParaRPr lang="en-US" dirty="0"/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sz="2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="CustomControls.MainWindow"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="http://schemas.microsoft.com/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winfx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/2006/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/presentation"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="http://schemas.microsoft.com/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winfx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/2006/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clr-namespace:CustomControls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Title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MainWindow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Height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="100"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Width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="525"&gt;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XAMLFileBrowser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1506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Creating and Using User-Defined Controls</a:t>
            </a:r>
            <a:br>
              <a:rPr lang="en-US" sz="2400" dirty="0" smtClean="0"/>
            </a:br>
            <a:r>
              <a:rPr lang="en-US" sz="2400" dirty="0" err="1" smtClean="0"/>
              <a:t>UserControl</a:t>
            </a:r>
            <a:r>
              <a:rPr lang="en-US" sz="2400" dirty="0" smtClean="0"/>
              <a:t> (7)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Result: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8" y="2628900"/>
            <a:ext cx="836104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921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Creating and Using User-Defined Controls</a:t>
            </a:r>
            <a:br>
              <a:rPr lang="en-US" sz="2400" dirty="0" smtClean="0"/>
            </a:br>
            <a:r>
              <a:rPr lang="en-US" sz="2400" dirty="0" err="1" smtClean="0"/>
              <a:t>CustomControl</a:t>
            </a:r>
            <a:r>
              <a:rPr lang="en-US" sz="2400" dirty="0" smtClean="0"/>
              <a:t> (1)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CustomControl</a:t>
            </a:r>
            <a:r>
              <a:rPr lang="en-US" dirty="0" smtClean="0"/>
              <a:t> – where </a:t>
            </a:r>
            <a:r>
              <a:rPr lang="en-US" dirty="0"/>
              <a:t>we extend an existing control to suit our </a:t>
            </a:r>
            <a:r>
              <a:rPr lang="en-US" dirty="0" smtClean="0"/>
              <a:t>needs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example custom </a:t>
            </a:r>
            <a:r>
              <a:rPr lang="en-US" dirty="0"/>
              <a:t>control will be a button that can be decorated with an image</a:t>
            </a:r>
          </a:p>
        </p:txBody>
      </p:sp>
    </p:spTree>
    <p:extLst>
      <p:ext uri="{BB962C8B-B14F-4D97-AF65-F5344CB8AC3E}">
        <p14:creationId xmlns:p14="http://schemas.microsoft.com/office/powerpoint/2010/main" val="335258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Creating and Using User-Defined Controls</a:t>
            </a:r>
            <a:br>
              <a:rPr lang="en-US" sz="2400" dirty="0" smtClean="0"/>
            </a:br>
            <a:r>
              <a:rPr lang="en-US" sz="2400" dirty="0" err="1" smtClean="0"/>
              <a:t>CustomControl</a:t>
            </a:r>
            <a:r>
              <a:rPr lang="en-US" sz="2400" dirty="0" smtClean="0"/>
              <a:t> (2)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CustomControl</a:t>
            </a:r>
            <a:r>
              <a:rPr lang="en-US" dirty="0" smtClean="0"/>
              <a:t> Library Project screen: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7772400" cy="4170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45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Architecture (2)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Managed Layer</a:t>
            </a:r>
          </a:p>
          <a:p>
            <a:pPr lvl="1">
              <a:buFontTx/>
              <a:buChar char="-"/>
            </a:pPr>
            <a:r>
              <a:rPr lang="en-US" dirty="0" smtClean="0"/>
              <a:t>Presentation Framework</a:t>
            </a:r>
          </a:p>
          <a:p>
            <a:pPr lvl="1">
              <a:buFontTx/>
              <a:buChar char="-"/>
            </a:pPr>
            <a:r>
              <a:rPr lang="en-US" dirty="0" smtClean="0"/>
              <a:t>Presentation Core</a:t>
            </a:r>
          </a:p>
          <a:p>
            <a:pPr lvl="1">
              <a:buFontTx/>
              <a:buChar char="-"/>
            </a:pPr>
            <a:r>
              <a:rPr lang="en-US" dirty="0" smtClean="0"/>
              <a:t>Written in managed code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Unmanaged Layer</a:t>
            </a:r>
          </a:p>
          <a:p>
            <a:pPr lvl="1">
              <a:buFontTx/>
              <a:buChar char="-"/>
            </a:pPr>
            <a:r>
              <a:rPr lang="en-US" dirty="0" smtClean="0"/>
              <a:t>Also called </a:t>
            </a:r>
            <a:r>
              <a:rPr lang="en-US" dirty="0" err="1" smtClean="0"/>
              <a:t>MILCore</a:t>
            </a:r>
            <a:r>
              <a:rPr lang="en-US" dirty="0" smtClean="0"/>
              <a:t> (Media Integration Layer)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smtClean="0"/>
              <a:t>Written in unmanaged code</a:t>
            </a:r>
          </a:p>
          <a:p>
            <a:pPr lvl="1">
              <a:buFontTx/>
              <a:buChar char="-"/>
            </a:pPr>
            <a:r>
              <a:rPr lang="en-US" dirty="0" smtClean="0"/>
              <a:t>Tight integration with DirectX.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Core </a:t>
            </a:r>
            <a:r>
              <a:rPr lang="en-US" dirty="0"/>
              <a:t>API Layer</a:t>
            </a:r>
          </a:p>
          <a:p>
            <a:pPr lvl="1">
              <a:buFontTx/>
              <a:buChar char="-"/>
            </a:pPr>
            <a:r>
              <a:rPr lang="en-US" dirty="0"/>
              <a:t>OS core components</a:t>
            </a:r>
          </a:p>
          <a:p>
            <a:pPr lvl="1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345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Creating and Using User-Defined Controls</a:t>
            </a:r>
            <a:br>
              <a:rPr lang="en-US" sz="2400" dirty="0" smtClean="0"/>
            </a:br>
            <a:r>
              <a:rPr lang="en-US" sz="2400" dirty="0" err="1" smtClean="0"/>
              <a:t>CustomControl</a:t>
            </a:r>
            <a:r>
              <a:rPr lang="en-US" sz="2400" dirty="0" smtClean="0"/>
              <a:t> (3)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CustomControl</a:t>
            </a:r>
            <a:r>
              <a:rPr lang="en-US" dirty="0" smtClean="0"/>
              <a:t> Library project structure: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200275"/>
            <a:ext cx="4152900" cy="412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50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Creating and Using User-Defined Controls</a:t>
            </a:r>
            <a:br>
              <a:rPr lang="en-US" sz="2400" dirty="0" smtClean="0"/>
            </a:br>
            <a:r>
              <a:rPr lang="en-US" sz="2400" dirty="0" err="1" smtClean="0"/>
              <a:t>CustomControl</a:t>
            </a:r>
            <a:r>
              <a:rPr lang="en-US" sz="2400" dirty="0" smtClean="0"/>
              <a:t> (4)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ImageButtonControl.cs</a:t>
            </a:r>
            <a:r>
              <a:rPr lang="en-US" dirty="0" smtClean="0"/>
              <a:t>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ImageButtonControl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lang="en-US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DependencyProperty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SourceProperty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n-US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DependencyProperty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.Register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"Source"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ImageSource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ImageButtonControl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ImageSource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Source</a:t>
            </a:r>
            <a:endParaRPr lang="en-US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.GetValue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SourceProperty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ImageSource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en-US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.SetValue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SourceProperty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  <a:endParaRPr lang="en-US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ImageButtonControl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DefaultStyleKeyProperty.OverrideMetadata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ImageButtonControl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FrameworkPropertyMetadata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ImageButtonControl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)));</a:t>
            </a:r>
            <a:endParaRPr lang="en-US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08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Creating and Using User-Defined Controls</a:t>
            </a:r>
            <a:br>
              <a:rPr lang="en-US" sz="2400" dirty="0" smtClean="0"/>
            </a:br>
            <a:r>
              <a:rPr lang="en-US" sz="2400" dirty="0" err="1" smtClean="0"/>
              <a:t>CustomControl</a:t>
            </a:r>
            <a:r>
              <a:rPr lang="en-US" sz="2400" dirty="0" smtClean="0"/>
              <a:t> (5)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4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Themes\</a:t>
            </a:r>
            <a:r>
              <a:rPr lang="en-US" dirty="0" err="1"/>
              <a:t>Generix.xaml</a:t>
            </a:r>
            <a:r>
              <a:rPr lang="en-US" dirty="0" smtClean="0"/>
              <a:t>:</a:t>
            </a:r>
          </a:p>
          <a:p>
            <a:pPr marL="22860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ResourceDictionary</a:t>
            </a:r>
            <a:endParaRPr lang="en-US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="http://schemas.microsoft.com/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winfx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/2006/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/presentation"</a:t>
            </a:r>
            <a:endParaRPr lang="en-US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="http://schemas.microsoft.com/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winfx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/2006/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clr-namespace:ImageButton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TargetType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="{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ImageButtonControl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}"&gt;</a:t>
            </a:r>
            <a:endParaRPr lang="en-US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Setter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Property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="Template"&gt;</a:t>
            </a:r>
            <a:endParaRPr lang="en-US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Setter.Value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ControlTemplate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TargetType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="{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ImageButtonControl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}"&gt;</a:t>
            </a:r>
            <a:endParaRPr lang="en-US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Background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="{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TemplateBinding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Background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</a:t>
            </a:r>
            <a:endParaRPr lang="en-US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BorderBrush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="{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TemplateBinding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BorderBrush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</a:t>
            </a:r>
            <a:endParaRPr lang="en-US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BorderThickness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="{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TemplateBinding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BorderThickness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}"&gt;</a:t>
            </a:r>
            <a:endParaRPr lang="en-US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Grid.ColumnDefinitions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ColumnDefinition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Width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="100"/&gt;</a:t>
            </a:r>
            <a:endParaRPr lang="en-US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ColumnDefinition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Width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="*"/&gt;</a:t>
            </a:r>
            <a:endParaRPr lang="en-US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Grid.ColumnDefinitions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Source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="{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TemplateBinding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Source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Grid.Column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="0"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Height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="90"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Width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="90"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Stretch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="Uniform"/&gt;</a:t>
            </a:r>
            <a:endParaRPr lang="en-US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ContentPresenter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Grid.Column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="1"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VerticalAlignment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="Center"&gt;&lt;/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ContentPresenter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ControlTemplate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Setter.Value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Setter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ResourceDictionary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719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Creating and Using User-Defined Controls</a:t>
            </a:r>
            <a:br>
              <a:rPr lang="en-US" sz="2400" dirty="0" smtClean="0"/>
            </a:br>
            <a:r>
              <a:rPr lang="en-US" sz="2400" dirty="0" err="1" smtClean="0"/>
              <a:t>CustomControl</a:t>
            </a:r>
            <a:r>
              <a:rPr lang="en-US" sz="2400" dirty="0" smtClean="0"/>
              <a:t> (6)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Add Reference screen: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95449"/>
            <a:ext cx="6858000" cy="470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5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Creating and Using User-Defined Controls</a:t>
            </a:r>
            <a:br>
              <a:rPr lang="en-US" sz="2400" dirty="0" smtClean="0"/>
            </a:br>
            <a:r>
              <a:rPr lang="en-US" sz="2400" dirty="0" err="1" smtClean="0"/>
              <a:t>CustomControl</a:t>
            </a:r>
            <a:r>
              <a:rPr lang="en-US" sz="2400" dirty="0" smtClean="0"/>
              <a:t> (7)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MainWindow.xaml</a:t>
            </a:r>
            <a:r>
              <a:rPr lang="en-US" dirty="0" smtClean="0"/>
              <a:t>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="CustomControls.MainWindow"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="http://schemas.microsoft.com/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winfx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/2006/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/presentation"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="http://schemas.microsoft.com/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winfx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/2006/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clr-namespace:CustomControls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imageButton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clr-namespace:ImageButton;assembly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ImageButton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Title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MainWindow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Height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="250"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Width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="525"&gt;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Grid.RowDefinitions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RowDefinition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Height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="100"/&gt;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RowDefinition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Height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="*"/&gt;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Grid.RowDefinitions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XAMLFileBrowser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Grid.Row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="0" /&gt;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imageButton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ImageButtonControl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Grid.Row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="1"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Source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="D:\LOGO.bmp"&gt;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Test Image Button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imageButton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ImageButtonControl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806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Data Binding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Dependency </a:t>
            </a:r>
            <a:r>
              <a:rPr lang="en-US" sz="2400" dirty="0" smtClean="0"/>
              <a:t>Properties (1)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DataBinding</a:t>
            </a:r>
            <a:r>
              <a:rPr lang="en-US" dirty="0" smtClean="0"/>
              <a:t> is a mechanism provided by WPF to</a:t>
            </a:r>
            <a:r>
              <a:rPr lang="en-US" dirty="0"/>
              <a:t> auto-update data between the business model and the user </a:t>
            </a:r>
            <a:r>
              <a:rPr lang="en-US" dirty="0" smtClean="0"/>
              <a:t>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Every time the data of your business model changes, it automatically reflects the updates to the user interface and vice </a:t>
            </a:r>
            <a:r>
              <a:rPr lang="en-US" dirty="0" smtClean="0"/>
              <a:t>versa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is the preferred method in WPF to bring data to the user </a:t>
            </a:r>
            <a:r>
              <a:rPr lang="en-US" dirty="0" smtClean="0"/>
              <a:t>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source of a </a:t>
            </a:r>
            <a:r>
              <a:rPr lang="en-US" dirty="0" err="1"/>
              <a:t>databinding</a:t>
            </a:r>
            <a:r>
              <a:rPr lang="en-US" dirty="0"/>
              <a:t> can be a normal .NET property or a </a:t>
            </a:r>
            <a:r>
              <a:rPr lang="en-US" dirty="0" err="1" smtClean="0"/>
              <a:t>DependencyProperty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 target property of the binding must be a </a:t>
            </a:r>
            <a:r>
              <a:rPr lang="en-US" dirty="0" err="1"/>
              <a:t>DependencyProperty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139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Data Binding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Dependency </a:t>
            </a:r>
            <a:r>
              <a:rPr lang="en-US" sz="2400" dirty="0" smtClean="0"/>
              <a:t>Properties (2)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make the </a:t>
            </a:r>
            <a:r>
              <a:rPr lang="en-US" dirty="0" err="1"/>
              <a:t>databinding</a:t>
            </a:r>
            <a:r>
              <a:rPr lang="en-US" dirty="0"/>
              <a:t> properly work, both sides of a binding must provide a change notification that tells the binding when to update the target value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 normal .NET properties this is done by raising the </a:t>
            </a:r>
            <a:r>
              <a:rPr lang="en-US" dirty="0" err="1"/>
              <a:t>PropertyChanged</a:t>
            </a:r>
            <a:r>
              <a:rPr lang="en-US" dirty="0"/>
              <a:t> event of the </a:t>
            </a:r>
            <a:r>
              <a:rPr lang="en-US" dirty="0" err="1"/>
              <a:t>INotifyPropertyChanged</a:t>
            </a:r>
            <a:r>
              <a:rPr lang="en-US" dirty="0"/>
              <a:t> interface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 </a:t>
            </a:r>
            <a:r>
              <a:rPr lang="en-US" dirty="0" err="1"/>
              <a:t>DependencyProperties</a:t>
            </a:r>
            <a:r>
              <a:rPr lang="en-US" dirty="0"/>
              <a:t> </a:t>
            </a:r>
            <a:r>
              <a:rPr lang="en-US" dirty="0" smtClean="0"/>
              <a:t>this </a:t>
            </a:r>
            <a:r>
              <a:rPr lang="en-US" dirty="0"/>
              <a:t>is done by the </a:t>
            </a:r>
            <a:r>
              <a:rPr lang="en-US" dirty="0" err="1"/>
              <a:t>PropertyChanged</a:t>
            </a:r>
            <a:r>
              <a:rPr lang="en-US" dirty="0"/>
              <a:t> callback of the property </a:t>
            </a:r>
            <a:r>
              <a:rPr lang="en-US" dirty="0" smtClean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314037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Data Binding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Dependency </a:t>
            </a:r>
            <a:r>
              <a:rPr lang="en-US" sz="2400" dirty="0" smtClean="0"/>
              <a:t>Properties (3)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Example (XAML):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StackPanel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="txtInput" /&gt;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Content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="{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Text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ElementName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txtInput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UpdateSourceTrigger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PropertyChanged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 /&gt;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x-non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x-non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x-non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StackPanel</a:t>
            </a:r>
            <a:r>
              <a:rPr lang="x-non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589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Data Binding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DataContext</a:t>
            </a:r>
            <a:r>
              <a:rPr lang="en-US" sz="2400" dirty="0" smtClean="0"/>
              <a:t> (1)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Every WPF control derived from </a:t>
            </a:r>
            <a:r>
              <a:rPr lang="en-US" dirty="0" err="1"/>
              <a:t>FrameworkElement</a:t>
            </a:r>
            <a:r>
              <a:rPr lang="en-US" dirty="0"/>
              <a:t> has a </a:t>
            </a:r>
            <a:r>
              <a:rPr lang="en-US" dirty="0" err="1"/>
              <a:t>DataContext</a:t>
            </a:r>
            <a:r>
              <a:rPr lang="en-US" dirty="0"/>
              <a:t> </a:t>
            </a:r>
            <a:r>
              <a:rPr lang="en-US" dirty="0" smtClean="0"/>
              <a:t>property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property is meant to be set to the data object it </a:t>
            </a:r>
            <a:r>
              <a:rPr lang="en-US" dirty="0" smtClean="0"/>
              <a:t>visualizes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dirty="0" err="1"/>
              <a:t>DataContext</a:t>
            </a:r>
            <a:r>
              <a:rPr lang="en-US" dirty="0"/>
              <a:t> property inherits its value to child </a:t>
            </a:r>
            <a:r>
              <a:rPr lang="en-US" dirty="0" smtClean="0"/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408730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Data Binding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DataContext</a:t>
            </a:r>
            <a:r>
              <a:rPr lang="en-US" sz="2400" dirty="0" smtClean="0"/>
              <a:t> (2)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Example (XAML):</a:t>
            </a: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StackPanel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DataContext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="{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StaticResource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myCustomer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Text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="{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}"/&gt;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Text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="{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}"/&gt;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Text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="{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Street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}"/&gt;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Text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="{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City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}"/&gt;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1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x-non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x-non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x-non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StackPanel</a:t>
            </a:r>
            <a:r>
              <a:rPr lang="x-non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94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arning Offering slide">
  <a:themeElements>
    <a:clrScheme name="Custom 17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6200C0"/>
      </a:accent1>
      <a:accent2>
        <a:srgbClr val="BEA4D9"/>
      </a:accent2>
      <a:accent3>
        <a:srgbClr val="CBBADD"/>
      </a:accent3>
      <a:accent4>
        <a:srgbClr val="9B989F"/>
      </a:accent4>
      <a:accent5>
        <a:srgbClr val="000000"/>
      </a:accent5>
      <a:accent6>
        <a:srgbClr val="490090"/>
      </a:accent6>
      <a:hlink>
        <a:srgbClr val="000000"/>
      </a:hlink>
      <a:folHlink>
        <a:srgbClr val="00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>
          <a:defRPr sz="2000" b="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84E481DE84C9499EF0F81972D7EF96" ma:contentTypeVersion="0" ma:contentTypeDescription="Create a new document." ma:contentTypeScope="" ma:versionID="5cb75ac75306ca640d242b26cb22bc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D17FA2-6F5A-4BC0-8ADD-C8A72FE9250D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A8D3A90-3C54-442E-B9B9-636C40CA9D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2D5911-D95F-4B53-9C64-788F5DC7DE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Learning Offering slide</Template>
  <TotalTime>792</TotalTime>
  <Words>5123</Words>
  <Application>Microsoft Office PowerPoint</Application>
  <PresentationFormat>On-screen Show (4:3)</PresentationFormat>
  <Paragraphs>1331</Paragraphs>
  <Slides>132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132</vt:i4>
      </vt:variant>
    </vt:vector>
  </HeadingPairs>
  <TitlesOfParts>
    <vt:vector size="138" baseType="lpstr">
      <vt:lpstr>Arial</vt:lpstr>
      <vt:lpstr>Calibri</vt:lpstr>
      <vt:lpstr>Consolas</vt:lpstr>
      <vt:lpstr>Times New Roman</vt:lpstr>
      <vt:lpstr>Verdana</vt:lpstr>
      <vt:lpstr>Learning Offering slide</vt:lpstr>
      <vt:lpstr>XAML, WPF AND WPF STYLE</vt:lpstr>
      <vt:lpstr>Agenda (1)</vt:lpstr>
      <vt:lpstr>Agenda (2)</vt:lpstr>
      <vt:lpstr>Agenda (3)</vt:lpstr>
      <vt:lpstr>Objective</vt:lpstr>
      <vt:lpstr>PowerPoint Presentation</vt:lpstr>
      <vt:lpstr>WPF Overview</vt:lpstr>
      <vt:lpstr>WPF Architecture (1)</vt:lpstr>
      <vt:lpstr>WPF Architecture (2)</vt:lpstr>
      <vt:lpstr>Features of WPF (1)</vt:lpstr>
      <vt:lpstr>Features of WPF (2)</vt:lpstr>
      <vt:lpstr>Features of WPF (3)</vt:lpstr>
      <vt:lpstr>XAML</vt:lpstr>
      <vt:lpstr>Styling</vt:lpstr>
      <vt:lpstr>Templating</vt:lpstr>
      <vt:lpstr>Questions?</vt:lpstr>
      <vt:lpstr>PowerPoint Presentation</vt:lpstr>
      <vt:lpstr>Use XAML to Create UI Elements Create A New WPF Project (1)</vt:lpstr>
      <vt:lpstr>Use XAML to Create UI Elements Create A New WPF Project (2)</vt:lpstr>
      <vt:lpstr>Use XAML to Create UI Elements XAML Namespace (1)</vt:lpstr>
      <vt:lpstr>Use XAML to Create UI Elements XAML Namespace (2)</vt:lpstr>
      <vt:lpstr>Use XAML to Create UI Elements Add a Control to a Window Using XAML</vt:lpstr>
      <vt:lpstr>Use XAML to Create UI Elements Using XAML Attributes to define the Look and Feel of UI Elements (1)</vt:lpstr>
      <vt:lpstr>Use XAML to Create UI Elements Using XAML Attributes to define the Look and Feel of UI Elements (2)</vt:lpstr>
      <vt:lpstr>Use XAML to Create UI Elements Using WPF Framework Elements in Applications (1)</vt:lpstr>
      <vt:lpstr>Use XAML to Create UI Elements Using WPF Framework Elements in Applications (2)</vt:lpstr>
      <vt:lpstr>Use XAML to Create UI Elements Using WPF Framework Elements in Applications (3)</vt:lpstr>
      <vt:lpstr>Use XAML to Create UI Elements Using WPF Framework Elements in Applications (4)</vt:lpstr>
      <vt:lpstr>Declaring, Using, and Debugging Basic WPF Controls Using XAML Button (1)</vt:lpstr>
      <vt:lpstr>Declaring, Using, and Debugging Basic WPF Controls Using XAML Button (2)</vt:lpstr>
      <vt:lpstr>Declaring, Using, and Debugging Basic WPF Controls Using XAML TextBlock (1)</vt:lpstr>
      <vt:lpstr>Declaring, Using, and Debugging Basic WPF Controls Using XAML TextBlock (2)</vt:lpstr>
      <vt:lpstr>Declaring, Using, and Debugging Basic WPF Controls Using XAML Label (1)</vt:lpstr>
      <vt:lpstr>Declaring, Using, and Debugging Basic WPF Controls Using XAML Label (2)</vt:lpstr>
      <vt:lpstr>Declaring, Using, and Debugging Basic WPF Controls Using XAML TextBox</vt:lpstr>
      <vt:lpstr>Declaring, Using, and Debugging Basic WPF Controls Using XAML CheckBox (1)</vt:lpstr>
      <vt:lpstr>Declaring, Using, and Debugging Basic WPF Controls Using XAML CheckBox (2)</vt:lpstr>
      <vt:lpstr>Declaring, Using, and Debugging Basic WPF Controls Using XAML RadioButton (1)</vt:lpstr>
      <vt:lpstr>Declaring, Using, and Debugging Basic WPF Controls Using XAML RadioButton (2)</vt:lpstr>
      <vt:lpstr>Declaring, Using, and Debugging Basic WPF Controls Using XAML DataGrid (1)</vt:lpstr>
      <vt:lpstr>Declaring, Using, and Debugging Basic WPF Controls Using XAML DataGrid (2)</vt:lpstr>
      <vt:lpstr>Questions?</vt:lpstr>
      <vt:lpstr>PowerPoint Presentation</vt:lpstr>
      <vt:lpstr>Declaring, Using, and Debugging Basic WPF Controls Programmatically With Basic Event Handlers Using Control Lifecycle (1)</vt:lpstr>
      <vt:lpstr>Declaring, Using, and Debugging Basic WPF Controls Programmatically With Basic Event Handlers Using Control Lifecycle (2)</vt:lpstr>
      <vt:lpstr>Declaring, Using, and Debugging Basic WPF Controls Programmatically With Basic Event Handlers Using Control Lifecycle (3)</vt:lpstr>
      <vt:lpstr>Declaring, Using, and Debugging Basic WPF Controls Programmatically With Basic Event Handlers Using Control Lifecycle (4)</vt:lpstr>
      <vt:lpstr>Declaring, Using, and Debugging Basic WPF Controls Programmatically With Basic Event Handlers Using Control Lifecycle (5)</vt:lpstr>
      <vt:lpstr>Showing, Hiding, and Focusing on UI Elements (1)</vt:lpstr>
      <vt:lpstr>Showing, Hiding, and Focusing on UI Elements (2)</vt:lpstr>
      <vt:lpstr>Using the Layout System and Layout Controls Layout (1)</vt:lpstr>
      <vt:lpstr>Using the Layout System and Layout Controls Layout (2)</vt:lpstr>
      <vt:lpstr>Using the Layout System and Layout Controls Layout Panel Controls (1)</vt:lpstr>
      <vt:lpstr>Using the Layout System and Layout Controls Layout Panel Controls (2)</vt:lpstr>
      <vt:lpstr>Using the Layout System and Layout Controls Margins, Padding, and Alignment (1)</vt:lpstr>
      <vt:lpstr>Using the Layout System and Layout Controls Margins, Padding, and Alignment (2)</vt:lpstr>
      <vt:lpstr>Questions?</vt:lpstr>
      <vt:lpstr>PowerPoint Presentation</vt:lpstr>
      <vt:lpstr>Using WPF-Specific Controls AccessText</vt:lpstr>
      <vt:lpstr>Using WPF-Specific Controls AccessText</vt:lpstr>
      <vt:lpstr>Using WPF-Specific Controls DocumentViewer (1)</vt:lpstr>
      <vt:lpstr>Using WPF-Specific Controls DocumentViewer (2)</vt:lpstr>
      <vt:lpstr>Using WPF-Specific Controls DocumentViewer (3)</vt:lpstr>
      <vt:lpstr>Using WPF-Specific Controls FlowDocumentReader (1)</vt:lpstr>
      <vt:lpstr>Using WPF-Specific Controls DocumentViewer (3)</vt:lpstr>
      <vt:lpstr>Styling WPF Controls Styling Fundamentals (1)</vt:lpstr>
      <vt:lpstr>Styling WPF Controls Styling Fundamentals (2)</vt:lpstr>
      <vt:lpstr>Styling WPF Controls Styling Fundamentals (3)</vt:lpstr>
      <vt:lpstr>Styling WPF Controls Resources (1)</vt:lpstr>
      <vt:lpstr>Styling WPF Controls Resources (2)</vt:lpstr>
      <vt:lpstr>Styling WPF Controls Static and Dynamic Resources</vt:lpstr>
      <vt:lpstr>Styling WPF Controls Merged  Resource Dictionaries (1)</vt:lpstr>
      <vt:lpstr>Styling WPF Controls Merged  Resource Dictionaries (2)</vt:lpstr>
      <vt:lpstr>Styling WPF Controls Styles and Resources</vt:lpstr>
      <vt:lpstr>Styling WPF Controls Control Templates (1)</vt:lpstr>
      <vt:lpstr>Styling WPF Controls Control Templates (2)</vt:lpstr>
      <vt:lpstr>Styling WPF Controls Data Templates</vt:lpstr>
      <vt:lpstr>Questions?</vt:lpstr>
      <vt:lpstr>PowerPoint Presentation</vt:lpstr>
      <vt:lpstr>Creating and Using User-Defined Controls</vt:lpstr>
      <vt:lpstr>Creating and Using User-Defined Controls UserControl (1)</vt:lpstr>
      <vt:lpstr>Creating and Using User-Defined Controls UserControl (2)</vt:lpstr>
      <vt:lpstr>Creating and Using User-Defined Controls UserControl (3)</vt:lpstr>
      <vt:lpstr>Creating and Using User-Defined Controls UserControl (4)</vt:lpstr>
      <vt:lpstr>Creating and Using User-Defined Controls UserControl (5)</vt:lpstr>
      <vt:lpstr>Creating and Using User-Defined Controls UserControl (6)</vt:lpstr>
      <vt:lpstr>Creating and Using User-Defined Controls UserControl (7)</vt:lpstr>
      <vt:lpstr>Creating and Using User-Defined Controls CustomControl (1)</vt:lpstr>
      <vt:lpstr>Creating and Using User-Defined Controls CustomControl (2)</vt:lpstr>
      <vt:lpstr>Creating and Using User-Defined Controls CustomControl (3)</vt:lpstr>
      <vt:lpstr>Creating and Using User-Defined Controls CustomControl (4)</vt:lpstr>
      <vt:lpstr>Creating and Using User-Defined Controls CustomControl (5)</vt:lpstr>
      <vt:lpstr>Creating and Using User-Defined Controls CustomControl (6)</vt:lpstr>
      <vt:lpstr>Creating and Using User-Defined Controls CustomControl (7)</vt:lpstr>
      <vt:lpstr>Using Data Binding Dependency Properties (1)</vt:lpstr>
      <vt:lpstr>Using Data Binding Dependency Properties (2)</vt:lpstr>
      <vt:lpstr>Using Data Binding Dependency Properties (3)</vt:lpstr>
      <vt:lpstr>Using Data Binding DataContext (1)</vt:lpstr>
      <vt:lpstr>Using Data Binding DataContext (2)</vt:lpstr>
      <vt:lpstr>Using Data Binding ValueConverters (1)</vt:lpstr>
      <vt:lpstr>Using Data Binding ValueConverters (2)</vt:lpstr>
      <vt:lpstr>Using Data Binding ValueConverters (3)</vt:lpstr>
      <vt:lpstr>Using Data Binding DataBinding (1)</vt:lpstr>
      <vt:lpstr>Using Data Binding DataBinding (2)</vt:lpstr>
      <vt:lpstr>Using Data Binding DataBinding (3)</vt:lpstr>
      <vt:lpstr>Using Data Binding DataBinding (4)</vt:lpstr>
      <vt:lpstr>Using Data Binding DataBinding (5)</vt:lpstr>
      <vt:lpstr>Using Data Binding DataBinding (6)</vt:lpstr>
      <vt:lpstr>Using Data Binding DataBinding (7)</vt:lpstr>
      <vt:lpstr>Using Data Binding DataBinding (7)</vt:lpstr>
      <vt:lpstr>Using Input Validation and Dialogs Input Validation (1)</vt:lpstr>
      <vt:lpstr>Using Input Validation and Dialogs Input Validation (2)</vt:lpstr>
      <vt:lpstr>Using Input Validation and Dialogs Input Validation (3)</vt:lpstr>
      <vt:lpstr>Using Input Validation and Dialogs Input Validation (4)</vt:lpstr>
      <vt:lpstr>Using Input Validation and Dialogs Input Validation (5)</vt:lpstr>
      <vt:lpstr>Using Input Validation and Dialogs Input Validation (6)</vt:lpstr>
      <vt:lpstr>Using Input Validation and Dialogs Input Validation (7)</vt:lpstr>
      <vt:lpstr>Using Input Validation and Dialogs Input Validation (8)</vt:lpstr>
      <vt:lpstr>Using Input Validation and Dialogs Using Dialogs (1)</vt:lpstr>
      <vt:lpstr>Using Input Validation and Dialogs Using Dialogs (2)</vt:lpstr>
      <vt:lpstr>Using Input Validation and Dialogs Using Dialogs (2)</vt:lpstr>
      <vt:lpstr>Using Input Validation and Dialogs Using Dialogs (3)</vt:lpstr>
      <vt:lpstr>Using Input Validation and Dialogs Using Dialogs (4)</vt:lpstr>
      <vt:lpstr>Using Input Validation and Dialogs Using Dialogs (5)</vt:lpstr>
      <vt:lpstr>Using Input Validation and Dialogs Using Dialogs (6)</vt:lpstr>
      <vt:lpstr>Creating and Using Context Menu (1)</vt:lpstr>
      <vt:lpstr>Creating and Using Context Menu (2)</vt:lpstr>
      <vt:lpstr>Creating and Using Context Menu (3)</vt:lpstr>
      <vt:lpstr>Questions?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Samira Thalib</dc:creator>
  <cp:lastModifiedBy>Rory Oktariansyah</cp:lastModifiedBy>
  <cp:revision>414</cp:revision>
  <dcterms:created xsi:type="dcterms:W3CDTF">2014-07-01T08:31:44Z</dcterms:created>
  <dcterms:modified xsi:type="dcterms:W3CDTF">2014-09-12T07:55:19Z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0x0101003684E481DE84C9499EF0F81972D7EF96</vt:lpwstr>
  </property>
</Properties>
</file>