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notesMasterIdLst>
    <p:notesMasterId r:id="rId45"/>
  </p:notesMasterIdLst>
  <p:sldIdLst>
    <p:sldId id="256" r:id="rId2"/>
    <p:sldId id="295" r:id="rId3"/>
    <p:sldId id="257" r:id="rId4"/>
    <p:sldId id="268" r:id="rId5"/>
    <p:sldId id="316" r:id="rId6"/>
    <p:sldId id="318" r:id="rId7"/>
    <p:sldId id="348" r:id="rId8"/>
    <p:sldId id="349" r:id="rId9"/>
    <p:sldId id="351" r:id="rId10"/>
    <p:sldId id="353" r:id="rId11"/>
    <p:sldId id="354" r:id="rId12"/>
    <p:sldId id="332" r:id="rId13"/>
    <p:sldId id="339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4" r:id="rId22"/>
    <p:sldId id="362" r:id="rId23"/>
    <p:sldId id="363" r:id="rId24"/>
    <p:sldId id="371" r:id="rId25"/>
    <p:sldId id="372" r:id="rId26"/>
    <p:sldId id="365" r:id="rId27"/>
    <p:sldId id="374" r:id="rId28"/>
    <p:sldId id="375" r:id="rId29"/>
    <p:sldId id="373" r:id="rId30"/>
    <p:sldId id="376" r:id="rId31"/>
    <p:sldId id="368" r:id="rId32"/>
    <p:sldId id="377" r:id="rId33"/>
    <p:sldId id="370" r:id="rId34"/>
    <p:sldId id="369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6" r:id="rId43"/>
    <p:sldId id="266" r:id="rId44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EF3"/>
    <a:srgbClr val="FFA100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>
      <p:cViewPr varScale="1">
        <p:scale>
          <a:sx n="41" d="100"/>
          <a:sy n="41" d="100"/>
        </p:scale>
        <p:origin x="760" y="28"/>
      </p:cViewPr>
      <p:guideLst>
        <p:guide orient="horz" pos="344"/>
        <p:guide pos="612"/>
        <p:guide pos="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05.10.2022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8268129">
            <a:off x="16846236" y="-770977"/>
            <a:ext cx="720080" cy="540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496436" y="303424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  <a:latin typeface="Source Sans Pro Light"/>
                <a:cs typeface="Source Sans Pro Light"/>
              </a:rPr>
              <a:t>BASIC TEXT</a:t>
            </a:r>
            <a:endParaRPr sz="3200" dirty="0">
              <a:latin typeface="Source Sans Pro Light"/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0169" y="231836"/>
            <a:ext cx="4454213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US" sz="3200" spc="-10" dirty="0">
                <a:latin typeface="Source Sans Pro Light"/>
                <a:cs typeface="Source Sans Pro Light"/>
              </a:rPr>
              <a:t>IDENTIFYING</a:t>
            </a:r>
            <a:endParaRPr sz="3200" dirty="0">
              <a:latin typeface="Source Sans Pro Light"/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6091" y="265593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n-US" sz="3200" spc="-5" dirty="0">
                <a:solidFill>
                  <a:srgbClr val="FFFFFF"/>
                </a:solidFill>
                <a:latin typeface="Source Sans Pro Light"/>
                <a:cs typeface="Source Sans Pro Light"/>
              </a:rPr>
              <a:t>BACKGROUND IMAGES</a:t>
            </a:r>
            <a:endParaRPr sz="3200" dirty="0">
              <a:latin typeface="Source Sans Pro Light"/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76289" y="303425"/>
            <a:ext cx="380689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 dirty="0">
                <a:solidFill>
                  <a:srgbClr val="FFFFFF"/>
                </a:solidFill>
                <a:latin typeface="Source Sans Pro Light"/>
                <a:cs typeface="Source Sans Pro Light"/>
              </a:rPr>
              <a:t>LINK &amp; FORM</a:t>
            </a:r>
            <a:endParaRPr sz="3200" dirty="0">
              <a:latin typeface="Source Sans Pro Light"/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300" y="3727949"/>
            <a:ext cx="18994217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1793" y="4138017"/>
            <a:ext cx="734524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5" dirty="0">
                <a:solidFill>
                  <a:srgbClr val="00318B"/>
                </a:solidFill>
                <a:latin typeface="Source Sans Pro"/>
                <a:cs typeface="Source Sans Pro"/>
              </a:rPr>
              <a:t>PERTEMUAN 2</a:t>
            </a:r>
            <a:endParaRPr lang="cs-CZ" sz="6000" dirty="0">
              <a:latin typeface="Source Sans Pro"/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437356" y="53466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9066" y="5632723"/>
            <a:ext cx="788837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 err="1">
                <a:solidFill>
                  <a:srgbClr val="00A0EF"/>
                </a:solidFill>
                <a:latin typeface="Source Sans Pro Light"/>
                <a:cs typeface="Source Sans Pro Light"/>
              </a:rPr>
              <a:t>Dhany</a:t>
            </a:r>
            <a:r>
              <a:rPr lang="en-US" sz="4000" spc="-5" dirty="0">
                <a:solidFill>
                  <a:srgbClr val="00A0EF"/>
                </a:solidFill>
                <a:latin typeface="Source Sans Pro Light"/>
                <a:cs typeface="Source Sans Pro Light"/>
              </a:rPr>
              <a:t> </a:t>
            </a:r>
            <a:r>
              <a:rPr lang="en-US" sz="4000" spc="-5" dirty="0" err="1">
                <a:solidFill>
                  <a:srgbClr val="00A0EF"/>
                </a:solidFill>
                <a:latin typeface="Source Sans Pro Light"/>
                <a:cs typeface="Source Sans Pro Light"/>
              </a:rPr>
              <a:t>Indra</a:t>
            </a:r>
            <a:r>
              <a:rPr lang="en-US" sz="4000" spc="-5" dirty="0">
                <a:solidFill>
                  <a:srgbClr val="00A0EF"/>
                </a:solidFill>
                <a:latin typeface="Source Sans Pro Light"/>
                <a:cs typeface="Source Sans Pro Light"/>
              </a:rPr>
              <a:t> </a:t>
            </a:r>
            <a:r>
              <a:rPr lang="en-US" sz="4000" spc="-5" dirty="0" err="1">
                <a:solidFill>
                  <a:srgbClr val="00A0EF"/>
                </a:solidFill>
                <a:latin typeface="Source Sans Pro Light"/>
                <a:cs typeface="Source Sans Pro Light"/>
              </a:rPr>
              <a:t>Gunawan</a:t>
            </a:r>
            <a:endParaRPr lang="cs-CZ" sz="4000" dirty="0">
              <a:latin typeface="Source Sans Pro Light"/>
              <a:cs typeface="Source Sans Pro Light"/>
            </a:endParaRPr>
          </a:p>
        </p:txBody>
      </p:sp>
      <p:pic>
        <p:nvPicPr>
          <p:cNvPr id="7170" name="Picture 2" descr="Pemrograman Web 1 - Wawan Gunawan, S.Kom., M.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331" y="2402322"/>
            <a:ext cx="10007090" cy="71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ara Install Visual Studio Code di Windows 10 - Techcelup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5523"/>
            <a:ext cx="2487060" cy="12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02831" y="8663444"/>
            <a:ext cx="126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Tools :</a:t>
            </a:r>
          </a:p>
        </p:txBody>
      </p:sp>
      <p:sp>
        <p:nvSpPr>
          <p:cNvPr id="11" name="TextBox 10"/>
          <p:cNvSpPr txBox="1"/>
          <p:nvPr/>
        </p:nvSpPr>
        <p:spPr>
          <a:xfrm rot="2084945">
            <a:off x="15819415" y="1960737"/>
            <a:ext cx="346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PEMROGRAMAN DASAR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975" y="406817"/>
            <a:ext cx="49502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4400" b="1" dirty="0">
                <a:solidFill>
                  <a:schemeClr val="bg1"/>
                </a:solidFill>
              </a:rPr>
              <a:t>WEB BROWSER</a:t>
            </a:r>
            <a:endParaRPr sz="4400" b="1" dirty="0"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975" y="2024563"/>
            <a:ext cx="17674133" cy="748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600" i="1" dirty="0"/>
              <a:t>Web Browser </a:t>
            </a:r>
            <a:r>
              <a:rPr lang="en-US" altLang="en-US" sz="3600" dirty="0" err="1"/>
              <a:t>adalah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perangkat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lunak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mulanya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hanya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menampilkan</a:t>
            </a:r>
            <a:r>
              <a:rPr lang="en-US" altLang="en-US" sz="3600" dirty="0"/>
              <a:t> (</a:t>
            </a:r>
            <a:r>
              <a:rPr lang="en-US" altLang="en-US" sz="3600" i="1" dirty="0"/>
              <a:t>rendering</a:t>
            </a:r>
            <a:r>
              <a:rPr lang="en-US" altLang="en-US" sz="3600" dirty="0"/>
              <a:t>) </a:t>
            </a:r>
            <a:r>
              <a:rPr lang="en-US" altLang="en-US" sz="3600" dirty="0" err="1"/>
              <a:t>dokumen</a:t>
            </a:r>
            <a:r>
              <a:rPr lang="en-US" altLang="en-US" sz="3600" dirty="0"/>
              <a:t> web/HTML. </a:t>
            </a:r>
            <a:r>
              <a:rPr lang="en-US" altLang="en-US" sz="3600" dirty="0" err="1"/>
              <a:t>Namun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saat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ini</a:t>
            </a:r>
            <a:r>
              <a:rPr lang="en-US" altLang="en-US" sz="3600" dirty="0"/>
              <a:t>, </a:t>
            </a:r>
            <a:r>
              <a:rPr lang="en-US" altLang="en-US" sz="3600" i="1" dirty="0"/>
              <a:t>web browser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harus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mampu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mengeksekusi</a:t>
            </a:r>
            <a:r>
              <a:rPr lang="en-US" altLang="en-US" sz="3600" dirty="0"/>
              <a:t> (</a:t>
            </a:r>
            <a:r>
              <a:rPr lang="en-US" altLang="en-US" sz="3600" dirty="0" err="1"/>
              <a:t>interpretasi</a:t>
            </a:r>
            <a:r>
              <a:rPr lang="en-US" altLang="en-US" sz="3600" dirty="0"/>
              <a:t>) JavaScript </a:t>
            </a:r>
            <a:r>
              <a:rPr lang="en-US" altLang="en-US" sz="3600" dirty="0" err="1"/>
              <a:t>atau</a:t>
            </a:r>
            <a:r>
              <a:rPr lang="en-US" altLang="en-US" sz="3600" dirty="0"/>
              <a:t> VBScript, </a:t>
            </a:r>
            <a:r>
              <a:rPr lang="en-US" altLang="en-US" sz="3600" dirty="0" err="1"/>
              <a:t>menjalankan</a:t>
            </a:r>
            <a:r>
              <a:rPr lang="en-US" altLang="en-US" sz="3600" dirty="0"/>
              <a:t> Java Applet, </a:t>
            </a:r>
            <a:r>
              <a:rPr lang="en-US" altLang="en-US" sz="3600" dirty="0" err="1"/>
              <a:t>memahami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dokumen</a:t>
            </a:r>
            <a:r>
              <a:rPr lang="en-US" altLang="en-US" sz="3600" dirty="0"/>
              <a:t> XML,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menjalankan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dokumen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tertentu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fasiltias</a:t>
            </a:r>
            <a:r>
              <a:rPr lang="en-US" altLang="en-US" sz="3600" dirty="0"/>
              <a:t> </a:t>
            </a:r>
            <a:r>
              <a:rPr lang="en-US" altLang="en-US" sz="3600" b="1" dirty="0"/>
              <a:t>plug-in </a:t>
            </a:r>
            <a:r>
              <a:rPr lang="en-US" altLang="en-US" sz="3600" dirty="0" err="1"/>
              <a:t>seperti</a:t>
            </a:r>
            <a:r>
              <a:rPr lang="en-US" altLang="en-US" sz="3600" dirty="0"/>
              <a:t> file </a:t>
            </a:r>
            <a:r>
              <a:rPr lang="en-US" altLang="en-US" sz="3600" b="1" dirty="0"/>
              <a:t>.</a:t>
            </a:r>
            <a:r>
              <a:rPr lang="en-US" altLang="en-US" sz="3600" b="1" dirty="0" err="1"/>
              <a:t>swf</a:t>
            </a:r>
            <a:r>
              <a:rPr lang="en-US" altLang="en-US" sz="3600" dirty="0"/>
              <a:t> Macromedia Flash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sebagainya</a:t>
            </a:r>
            <a:r>
              <a:rPr lang="en-US" altLang="en-US" sz="3600" dirty="0"/>
              <a:t>. </a:t>
            </a:r>
            <a:r>
              <a:rPr lang="en-US" altLang="en-US" sz="3600" dirty="0" err="1"/>
              <a:t>Disamping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itu</a:t>
            </a:r>
            <a:r>
              <a:rPr lang="en-US" altLang="en-US" sz="3600" dirty="0"/>
              <a:t>, </a:t>
            </a:r>
            <a:r>
              <a:rPr lang="en-US" altLang="en-US" sz="3600" i="1" dirty="0"/>
              <a:t>web browser</a:t>
            </a:r>
            <a:r>
              <a:rPr lang="en-US" altLang="en-US" sz="3600" dirty="0"/>
              <a:t> </a:t>
            </a:r>
            <a:r>
              <a:rPr lang="en-US" altLang="en-US" sz="3600" dirty="0" err="1"/>
              <a:t>juga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mempunyai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fasilitas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kenyamanan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pemakai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seperti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dapat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membuka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lebih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satu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jendela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manajemen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alamat</a:t>
            </a:r>
            <a:r>
              <a:rPr lang="en-US" altLang="en-US" sz="3600" dirty="0"/>
              <a:t> web yang </a:t>
            </a:r>
            <a:r>
              <a:rPr lang="en-US" altLang="en-US" sz="3600" dirty="0" err="1"/>
              <a:t>bagus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pengamanan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memadai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sebagainya</a:t>
            </a:r>
            <a:r>
              <a:rPr lang="en-US" altLang="en-US" sz="3600" dirty="0"/>
              <a:t>.</a:t>
            </a:r>
          </a:p>
          <a:p>
            <a:pPr>
              <a:lnSpc>
                <a:spcPct val="150000"/>
              </a:lnSpc>
            </a:pPr>
            <a:endParaRPr lang="en-US" altLang="en-US" sz="3600" dirty="0"/>
          </a:p>
          <a:p>
            <a:pPr>
              <a:lnSpc>
                <a:spcPct val="150000"/>
              </a:lnSpc>
            </a:pPr>
            <a:r>
              <a:rPr lang="en-US" altLang="en-US" sz="3600" dirty="0" err="1"/>
              <a:t>Contoh</a:t>
            </a:r>
            <a:r>
              <a:rPr lang="en-US" altLang="en-US" sz="3600" dirty="0"/>
              <a:t> : Internet Explorer, Mozilla Firefox, Opera.</a:t>
            </a:r>
          </a:p>
        </p:txBody>
      </p:sp>
    </p:spTree>
    <p:extLst>
      <p:ext uri="{BB962C8B-B14F-4D97-AF65-F5344CB8AC3E}">
        <p14:creationId xmlns:p14="http://schemas.microsoft.com/office/powerpoint/2010/main" val="2443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975" y="406817"/>
            <a:ext cx="49502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4400" b="1" dirty="0">
                <a:solidFill>
                  <a:schemeClr val="bg1"/>
                </a:solidFill>
              </a:rPr>
              <a:t>WEB SERVER</a:t>
            </a:r>
            <a:endParaRPr sz="4400" b="1" dirty="0"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975" y="2024563"/>
            <a:ext cx="17674133" cy="582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600" i="1" dirty="0"/>
              <a:t>Web server </a:t>
            </a:r>
            <a:r>
              <a:rPr lang="en-US" altLang="en-US" sz="3600" dirty="0" err="1"/>
              <a:t>adalah</a:t>
            </a:r>
            <a:r>
              <a:rPr lang="en-US" altLang="en-US" sz="3600" dirty="0"/>
              <a:t> </a:t>
            </a:r>
            <a:r>
              <a:rPr lang="en-US" altLang="en-US" sz="3600" i="1" dirty="0"/>
              <a:t>HTTP server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sebagai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penyedia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dokumen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diminta</a:t>
            </a:r>
            <a:r>
              <a:rPr lang="en-US" altLang="en-US" sz="3600" dirty="0"/>
              <a:t> </a:t>
            </a:r>
            <a:r>
              <a:rPr lang="en-US" altLang="en-US" sz="3600" i="1" dirty="0"/>
              <a:t>web browser.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Saat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ini</a:t>
            </a:r>
            <a:r>
              <a:rPr lang="en-US" altLang="en-US" sz="3600" dirty="0"/>
              <a:t>, </a:t>
            </a:r>
            <a:r>
              <a:rPr lang="en-US" altLang="en-US" sz="3600" i="1" dirty="0"/>
              <a:t>web server </a:t>
            </a:r>
            <a:r>
              <a:rPr lang="en-US" altLang="en-US" sz="3600" dirty="0" err="1"/>
              <a:t>telah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kompleks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karena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harus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melayani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banyak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hal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bahkan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menjadi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pusat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layanan-layanan</a:t>
            </a:r>
            <a:r>
              <a:rPr lang="en-US" altLang="en-US" sz="3600" dirty="0"/>
              <a:t> lain. </a:t>
            </a:r>
            <a:r>
              <a:rPr lang="en-US" altLang="en-US" sz="3600" i="1" dirty="0"/>
              <a:t>Web server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telah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menjadi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komponen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terpenting</a:t>
            </a:r>
            <a:r>
              <a:rPr lang="en-US" altLang="en-US" sz="3600" dirty="0"/>
              <a:t> di </a:t>
            </a:r>
            <a:r>
              <a:rPr lang="en-US" altLang="en-US" sz="3600" i="1" dirty="0"/>
              <a:t>application server</a:t>
            </a:r>
            <a:r>
              <a:rPr lang="en-US" altLang="en-US" sz="3600" dirty="0"/>
              <a:t>. </a:t>
            </a:r>
            <a:r>
              <a:rPr lang="en-US" altLang="en-US" sz="3600" i="1" dirty="0"/>
              <a:t>Web server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harus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mampu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melayani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permintaan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dokumen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diminta</a:t>
            </a:r>
            <a:r>
              <a:rPr lang="en-US" altLang="en-US" sz="3600" dirty="0"/>
              <a:t> </a:t>
            </a:r>
            <a:r>
              <a:rPr lang="en-US" altLang="en-US" sz="3600" i="1" dirty="0"/>
              <a:t>web browser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mampu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di</a:t>
            </a:r>
            <a:r>
              <a:rPr lang="en-US" altLang="en-US" sz="3600" i="1" dirty="0" err="1"/>
              <a:t>setting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berinteraksi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program JSP, ASP, PHP, </a:t>
            </a:r>
            <a:r>
              <a:rPr lang="en-US" altLang="en-US" sz="3600" dirty="0" err="1"/>
              <a:t>secara</a:t>
            </a:r>
            <a:r>
              <a:rPr lang="en-US" altLang="en-US" sz="3600" dirty="0"/>
              <a:t> CGI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sebagainya</a:t>
            </a:r>
            <a:r>
              <a:rPr lang="en-US" altLang="en-US" sz="3600" dirty="0"/>
              <a:t>.</a:t>
            </a:r>
          </a:p>
          <a:p>
            <a:pPr>
              <a:lnSpc>
                <a:spcPct val="150000"/>
              </a:lnSpc>
            </a:pPr>
            <a:endParaRPr lang="en-US" altLang="en-US" sz="3600" dirty="0"/>
          </a:p>
          <a:p>
            <a:pPr>
              <a:lnSpc>
                <a:spcPct val="150000"/>
              </a:lnSpc>
            </a:pPr>
            <a:r>
              <a:rPr lang="en-US" altLang="en-US" sz="3600" dirty="0" err="1"/>
              <a:t>Contoh</a:t>
            </a:r>
            <a:r>
              <a:rPr lang="en-US" altLang="en-US" sz="3600" dirty="0"/>
              <a:t> : Apache, IIS.</a:t>
            </a:r>
          </a:p>
        </p:txBody>
      </p:sp>
    </p:spTree>
    <p:extLst>
      <p:ext uri="{BB962C8B-B14F-4D97-AF65-F5344CB8AC3E}">
        <p14:creationId xmlns:p14="http://schemas.microsoft.com/office/powerpoint/2010/main" val="245007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enis Bahasa Pemrograman Web Paling Banyak Dipakai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9010313" cy="106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64" y="3762524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PRAKTIKUM DASAR HTML - STRUKTUR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0180" y="5490716"/>
            <a:ext cx="59766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6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6" y="3762524"/>
            <a:ext cx="18231242" cy="4896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6123" y="1825854"/>
            <a:ext cx="184340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4400" dirty="0" err="1"/>
              <a:t>Buatlah</a:t>
            </a:r>
            <a:r>
              <a:rPr lang="en-US" altLang="en-US" sz="4400" dirty="0"/>
              <a:t> </a:t>
            </a:r>
            <a:r>
              <a:rPr lang="en-US" altLang="en-US" sz="4400" dirty="0" err="1"/>
              <a:t>sebuah</a:t>
            </a:r>
            <a:r>
              <a:rPr lang="en-US" altLang="en-US" sz="4400" dirty="0"/>
              <a:t> folder </a:t>
            </a:r>
            <a:r>
              <a:rPr lang="en-US" altLang="en-US" sz="4400" dirty="0" err="1"/>
              <a:t>dengan</a:t>
            </a:r>
            <a:r>
              <a:rPr lang="en-US" altLang="en-US" sz="4400" dirty="0"/>
              <a:t> </a:t>
            </a:r>
            <a:r>
              <a:rPr lang="en-US" altLang="en-US" sz="4400" dirty="0" err="1"/>
              <a:t>nama</a:t>
            </a:r>
            <a:r>
              <a:rPr lang="en-US" altLang="en-US" sz="4400" dirty="0"/>
              <a:t> </a:t>
            </a:r>
            <a:r>
              <a:rPr lang="en-US" altLang="en-US" sz="4400" dirty="0" err="1"/>
              <a:t>latihandasarweb</a:t>
            </a:r>
            <a:r>
              <a:rPr lang="en-US" altLang="en-US" sz="4400" dirty="0"/>
              <a:t> yang </a:t>
            </a:r>
            <a:r>
              <a:rPr lang="en-US" altLang="en-US" sz="4400" dirty="0" err="1"/>
              <a:t>berlokasi</a:t>
            </a:r>
            <a:r>
              <a:rPr lang="en-US" altLang="en-US" sz="4400" dirty="0"/>
              <a:t>  di : </a:t>
            </a:r>
            <a:r>
              <a:rPr lang="en-US" altLang="en-US" sz="4400" dirty="0" err="1"/>
              <a:t>xampp</a:t>
            </a:r>
            <a:r>
              <a:rPr lang="en-US" altLang="en-US" sz="4400" dirty="0" err="1">
                <a:sym typeface="Wingdings" panose="05000000000000000000" pitchFamily="2" charset="2"/>
              </a:rPr>
              <a:t>htdocs</a:t>
            </a:r>
            <a:endParaRPr lang="en-US" altLang="en-US" sz="4400" dirty="0"/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336804" y="3906540"/>
            <a:ext cx="576064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11089332" y="7002884"/>
            <a:ext cx="576064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 err="1"/>
              <a:t>Buat</a:t>
            </a:r>
            <a:r>
              <a:rPr lang="en-US" altLang="en-US" sz="3600" dirty="0"/>
              <a:t> file </a:t>
            </a:r>
            <a:r>
              <a:rPr lang="en-US" altLang="en-US" sz="3600" dirty="0" err="1"/>
              <a:t>baru</a:t>
            </a:r>
            <a:r>
              <a:rPr lang="en-US" altLang="en-US" sz="3600" dirty="0"/>
              <a:t> di Visual Studio Code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336804" y="3906540"/>
            <a:ext cx="576064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11089332" y="7002884"/>
            <a:ext cx="576064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6" y="2736901"/>
            <a:ext cx="15239794" cy="77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4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 err="1"/>
              <a:t>Simpan</a:t>
            </a:r>
            <a:r>
              <a:rPr lang="en-US" altLang="en-US" sz="3600" dirty="0"/>
              <a:t> file </a:t>
            </a:r>
            <a:r>
              <a:rPr lang="en-US" altLang="en-US" sz="3600" dirty="0" err="1"/>
              <a:t>tersebut</a:t>
            </a:r>
            <a:r>
              <a:rPr lang="en-US" altLang="en-US" sz="3600" dirty="0"/>
              <a:t> di folder </a:t>
            </a:r>
            <a:r>
              <a:rPr lang="en-US" altLang="en-US" sz="3600" dirty="0" err="1"/>
              <a:t>latihandasarweb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nama</a:t>
            </a:r>
            <a:r>
              <a:rPr lang="en-US" altLang="en-US" sz="3600" dirty="0"/>
              <a:t> index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type file-</a:t>
            </a:r>
            <a:r>
              <a:rPr lang="en-US" altLang="en-US" sz="3600" dirty="0" err="1"/>
              <a:t>nya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adalah</a:t>
            </a:r>
            <a:r>
              <a:rPr lang="en-US" altLang="en-US" sz="3600" dirty="0"/>
              <a:t> HTML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00" y="2701032"/>
            <a:ext cx="15193688" cy="773598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9145116" y="4122564"/>
            <a:ext cx="504056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12241460" y="7938988"/>
            <a:ext cx="504056" cy="3600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 err="1"/>
              <a:t>Tulis</a:t>
            </a:r>
            <a:r>
              <a:rPr lang="en-US" altLang="en-US" sz="3600" dirty="0"/>
              <a:t> source </a:t>
            </a:r>
            <a:r>
              <a:rPr lang="en-US" altLang="en-US" sz="3600" dirty="0" err="1"/>
              <a:t>berikut</a:t>
            </a:r>
            <a:r>
              <a:rPr lang="en-US" altLang="en-US" sz="3600" dirty="0"/>
              <a:t> di file index yang </a:t>
            </a:r>
            <a:r>
              <a:rPr lang="en-US" altLang="en-US" sz="3600" dirty="0" err="1"/>
              <a:t>sudah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dibuat</a:t>
            </a:r>
            <a:r>
              <a:rPr lang="en-US" altLang="en-US" sz="3600" dirty="0"/>
              <a:t>.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8" y="2808909"/>
            <a:ext cx="17941423" cy="72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5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 err="1"/>
              <a:t>Buka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aplikasi</a:t>
            </a:r>
            <a:r>
              <a:rPr lang="en-US" altLang="en-US" sz="3600" dirty="0"/>
              <a:t> XAMPP Control Panel yang </a:t>
            </a:r>
            <a:r>
              <a:rPr lang="en-US" altLang="en-US" sz="3600" dirty="0" err="1"/>
              <a:t>sudah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dipasang</a:t>
            </a:r>
            <a:endParaRPr lang="en-US" altLang="en-US" sz="3600" dirty="0"/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6" y="2736901"/>
            <a:ext cx="8784976" cy="7547655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4680620" y="3690516"/>
            <a:ext cx="504056" cy="5760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8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 err="1"/>
              <a:t>Klik</a:t>
            </a:r>
            <a:r>
              <a:rPr lang="en-US" altLang="en-US" sz="3600" dirty="0"/>
              <a:t> Start </a:t>
            </a:r>
            <a:r>
              <a:rPr lang="en-US" altLang="en-US" sz="3600" dirty="0" err="1"/>
              <a:t>pada</a:t>
            </a:r>
            <a:r>
              <a:rPr lang="en-US" altLang="en-US" sz="3600" dirty="0"/>
              <a:t> Apache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MySQL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8" y="2733882"/>
            <a:ext cx="10945216" cy="70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1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 err="1"/>
              <a:t>Buka</a:t>
            </a:r>
            <a:r>
              <a:rPr lang="en-US" altLang="en-US" sz="3600" dirty="0"/>
              <a:t> Web Browser, </a:t>
            </a:r>
            <a:r>
              <a:rPr lang="en-US" altLang="en-US" sz="3600" dirty="0" err="1"/>
              <a:t>Lalu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ketikan</a:t>
            </a:r>
            <a:r>
              <a:rPr lang="en-US" altLang="en-US" sz="3600" dirty="0"/>
              <a:t> localhost/</a:t>
            </a:r>
            <a:r>
              <a:rPr lang="en-US" altLang="en-US" sz="3600" dirty="0" err="1"/>
              <a:t>latihandasarweb</a:t>
            </a:r>
            <a:r>
              <a:rPr lang="en-US" altLang="en-US" sz="3600" dirty="0"/>
              <a:t>. </a:t>
            </a:r>
            <a:r>
              <a:rPr lang="en-US" altLang="en-US" sz="3600" dirty="0" err="1"/>
              <a:t>Lalu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klik</a:t>
            </a:r>
            <a:r>
              <a:rPr lang="en-US" altLang="en-US" sz="3600" dirty="0"/>
              <a:t> Enter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0" y="3834532"/>
            <a:ext cx="1838586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6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44" y="948704"/>
            <a:ext cx="19040957" cy="971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7" y="-57571"/>
            <a:ext cx="4465390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6124" y="90672"/>
            <a:ext cx="3581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KONTRAK KULIAH</a:t>
            </a:r>
            <a:endParaRPr sz="4400" b="1" dirty="0">
              <a:cs typeface="Source Sans Pr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-63120" y="2711284"/>
            <a:ext cx="3611427" cy="34539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7319" y="2675380"/>
            <a:ext cx="164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13490" y="1931344"/>
            <a:ext cx="3734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PRESENSI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492" y="3708787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</a:rPr>
              <a:t>25%</a:t>
            </a:r>
          </a:p>
        </p:txBody>
      </p:sp>
      <p:pic>
        <p:nvPicPr>
          <p:cNvPr id="7172" name="Picture 4" descr="Belasan Tips dan Trik Lulus Universitas Unggulan yang Harus And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95" y="6256168"/>
            <a:ext cx="5263478" cy="41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0022015">
            <a:off x="11145061" y="6436801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100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88532" y="2721856"/>
            <a:ext cx="3611427" cy="34539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08971" y="2685952"/>
            <a:ext cx="1716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UAS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765937" y="2746021"/>
            <a:ext cx="3611427" cy="34539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40672" y="2695674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TUGAS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582361" y="2792109"/>
            <a:ext cx="3611427" cy="34539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352705" y="2630362"/>
            <a:ext cx="2064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985330" y="2800404"/>
            <a:ext cx="164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59427" y="3535326"/>
            <a:ext cx="28317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</a:rPr>
              <a:t>?%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5387287" y="2792109"/>
            <a:ext cx="3611427" cy="34539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15871" y="2714816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ABSEN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8518" y="3708787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30%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4421" y="3780925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25%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14081" y="3840779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45898" y="3874890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22331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/>
              <a:t>HASIL :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3" y="2736901"/>
            <a:ext cx="13465497" cy="73849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584276" y="1561138"/>
            <a:ext cx="6048672" cy="1175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32948" y="1324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81081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enis Bahasa Pemrograman Web Paling Banyak Dipakai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9010313" cy="106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64" y="3762524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PRAKTIKUM DASAR HTML - IMAGES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0180" y="5490716"/>
            <a:ext cx="59766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6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975" y="68262"/>
            <a:ext cx="495027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4400" b="1" dirty="0">
                <a:solidFill>
                  <a:schemeClr val="bg1"/>
                </a:solidFill>
              </a:rPr>
              <a:t>MENYISIPKAN GAMBAR</a:t>
            </a:r>
            <a:endParaRPr sz="4400" b="1" dirty="0"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975" y="2024563"/>
            <a:ext cx="17674133" cy="416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id-ID" sz="3600" dirty="0"/>
              <a:t>Folder </a:t>
            </a:r>
            <a:r>
              <a:rPr lang="en-US" sz="3600" dirty="0" err="1"/>
              <a:t>latihandasarweb</a:t>
            </a:r>
            <a:endParaRPr lang="id-ID" sz="3600" dirty="0"/>
          </a:p>
          <a:p>
            <a:pPr marL="624078" indent="-514350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id-ID" sz="3600" dirty="0"/>
              <a:t>Buat </a:t>
            </a:r>
            <a:r>
              <a:rPr lang="id-ID" sz="3600" i="1" dirty="0"/>
              <a:t>sub folder </a:t>
            </a:r>
            <a:r>
              <a:rPr lang="id-ID" sz="3600" b="1" dirty="0"/>
              <a:t>images</a:t>
            </a:r>
            <a:r>
              <a:rPr lang="id-ID" sz="3600" dirty="0"/>
              <a:t> di dalam folder </a:t>
            </a:r>
            <a:r>
              <a:rPr lang="en-US" sz="3600" dirty="0" err="1"/>
              <a:t>latihandasarweb</a:t>
            </a:r>
            <a:endParaRPr lang="en-US" sz="3600" dirty="0"/>
          </a:p>
          <a:p>
            <a:pPr marL="624078" indent="-514350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3600" dirty="0" err="1"/>
              <a:t>Buat</a:t>
            </a:r>
            <a:r>
              <a:rPr lang="en-US" sz="3600" dirty="0"/>
              <a:t> </a:t>
            </a:r>
            <a:r>
              <a:rPr lang="en-US" sz="3600" dirty="0" err="1"/>
              <a:t>folter</a:t>
            </a:r>
            <a:r>
              <a:rPr lang="en-US" sz="3600" dirty="0"/>
              <a:t> images di </a:t>
            </a:r>
            <a:r>
              <a:rPr lang="en-US" sz="3600" dirty="0" err="1"/>
              <a:t>luar</a:t>
            </a:r>
            <a:r>
              <a:rPr lang="en-US" sz="3600" dirty="0"/>
              <a:t> folder </a:t>
            </a:r>
            <a:r>
              <a:rPr lang="en-US" sz="3600" dirty="0" err="1"/>
              <a:t>latihandasar</a:t>
            </a:r>
            <a:r>
              <a:rPr lang="en-US" sz="3600" dirty="0"/>
              <a:t> web</a:t>
            </a:r>
          </a:p>
          <a:p>
            <a:pPr marL="624078" indent="-514350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3600" dirty="0" err="1"/>
              <a:t>Simpan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</a:t>
            </a:r>
            <a:r>
              <a:rPr lang="en-US" sz="3600" dirty="0" err="1"/>
              <a:t>gambar</a:t>
            </a:r>
            <a:r>
              <a:rPr lang="en-US" sz="3600" dirty="0"/>
              <a:t> di folder images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latihandasarweb</a:t>
            </a:r>
            <a:r>
              <a:rPr lang="en-US" sz="3600" dirty="0"/>
              <a:t>, sub folder images, </a:t>
            </a:r>
            <a:r>
              <a:rPr lang="en-US" sz="3600" dirty="0" err="1"/>
              <a:t>dan</a:t>
            </a:r>
            <a:r>
              <a:rPr lang="en-US" sz="3600" dirty="0"/>
              <a:t> folder images yang </a:t>
            </a:r>
            <a:r>
              <a:rPr lang="en-US" sz="3600" dirty="0" err="1"/>
              <a:t>berada</a:t>
            </a:r>
            <a:r>
              <a:rPr lang="en-US" sz="3600" dirty="0"/>
              <a:t> di </a:t>
            </a:r>
            <a:r>
              <a:rPr lang="en-US" sz="3600" dirty="0" err="1"/>
              <a:t>luar</a:t>
            </a:r>
            <a:r>
              <a:rPr lang="en-US" sz="3600" dirty="0"/>
              <a:t> </a:t>
            </a:r>
            <a:r>
              <a:rPr lang="en-US" sz="3600" dirty="0" err="1"/>
              <a:t>latihandasarweb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04666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49" y="2025526"/>
            <a:ext cx="11191875" cy="2562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0" y="7218908"/>
            <a:ext cx="11324078" cy="25936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41460" y="2682404"/>
            <a:ext cx="3655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 Folder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latihandasarweb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601500" y="8146413"/>
            <a:ext cx="3091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Folder di </a:t>
            </a:r>
            <a:r>
              <a:rPr lang="en-US" dirty="0" err="1"/>
              <a:t>luar</a:t>
            </a:r>
            <a:r>
              <a:rPr lang="en-US" dirty="0"/>
              <a:t>  </a:t>
            </a:r>
            <a:r>
              <a:rPr lang="en-US" dirty="0" err="1"/>
              <a:t>latihandasarweb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2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" y="2025526"/>
            <a:ext cx="9217024" cy="3144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69052" y="3336190"/>
            <a:ext cx="9012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Gambar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sub folder </a:t>
            </a:r>
            <a:r>
              <a:rPr lang="en-US" sz="2800" dirty="0" err="1"/>
              <a:t>latihandasarweb</a:t>
            </a:r>
            <a:r>
              <a:rPr lang="en-US" sz="2800" dirty="0"/>
              <a:t> (folder images)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12" y="7146900"/>
            <a:ext cx="6624736" cy="2589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857084" y="7164858"/>
            <a:ext cx="5807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Gambar</a:t>
            </a:r>
            <a:r>
              <a:rPr lang="en-US" sz="2800" dirty="0"/>
              <a:t> di </a:t>
            </a:r>
            <a:r>
              <a:rPr lang="en-US" sz="2800" dirty="0" err="1"/>
              <a:t>luar</a:t>
            </a:r>
            <a:r>
              <a:rPr lang="en-US" sz="2800" dirty="0"/>
              <a:t> folder </a:t>
            </a:r>
            <a:r>
              <a:rPr lang="en-US" sz="2800" dirty="0" err="1"/>
              <a:t>latihandasarweb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7828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9052" y="3336190"/>
            <a:ext cx="6140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Gambar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folder </a:t>
            </a:r>
            <a:r>
              <a:rPr lang="en-US" sz="2800" dirty="0" err="1"/>
              <a:t>latihandasarweb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6" y="2322364"/>
            <a:ext cx="7997470" cy="34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3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9" y="4934902"/>
            <a:ext cx="15523863" cy="45882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5989" y="1545216"/>
            <a:ext cx="16777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lnSpc>
                <a:spcPct val="150000"/>
              </a:lnSpc>
              <a:defRPr/>
            </a:pPr>
            <a:r>
              <a:rPr lang="en-US" sz="3200" b="1" dirty="0"/>
              <a:t>MEMBUAT BACKGROUND :</a:t>
            </a:r>
            <a:r>
              <a:rPr lang="en-US" sz="3200" dirty="0"/>
              <a:t> </a:t>
            </a:r>
            <a:r>
              <a:rPr lang="en-US" sz="3200" dirty="0" err="1"/>
              <a:t>Tambahkan</a:t>
            </a:r>
            <a:r>
              <a:rPr lang="en-US" sz="3200" dirty="0"/>
              <a:t> background </a:t>
            </a:r>
            <a:r>
              <a:rPr lang="en-US" sz="3200" dirty="0" err="1"/>
              <a:t>pada</a:t>
            </a:r>
            <a:r>
              <a:rPr lang="en-US" sz="3200" dirty="0"/>
              <a:t> body html,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background = “</a:t>
            </a:r>
            <a:r>
              <a:rPr lang="en-US" sz="3200" dirty="0" err="1"/>
              <a:t>nama</a:t>
            </a:r>
            <a:r>
              <a:rPr lang="en-US" sz="3200" dirty="0"/>
              <a:t> file images </a:t>
            </a:r>
            <a:r>
              <a:rPr lang="en-US" sz="3200" dirty="0" err="1"/>
              <a:t>Anda</a:t>
            </a:r>
            <a:r>
              <a:rPr lang="en-US" sz="3200" dirty="0"/>
              <a:t>”. </a:t>
            </a:r>
            <a:r>
              <a:rPr lang="en-US" sz="3200" dirty="0" err="1"/>
              <a:t>Contohnya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di </a:t>
            </a:r>
            <a:r>
              <a:rPr lang="en-US" sz="3200" dirty="0" err="1"/>
              <a:t>bawah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, </a:t>
            </a:r>
            <a:r>
              <a:rPr lang="en-US" sz="3200" dirty="0" err="1"/>
              <a:t>panggil</a:t>
            </a:r>
            <a:r>
              <a:rPr lang="en-US" sz="3200" dirty="0"/>
              <a:t> directory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r>
              <a:rPr lang="en-US" sz="3200" dirty="0"/>
              <a:t>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tadi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simpan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di folder images,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index html </a:t>
            </a:r>
            <a:r>
              <a:rPr lang="en-US" sz="3200" dirty="0" err="1"/>
              <a:t>sedang</a:t>
            </a:r>
            <a:r>
              <a:rPr lang="en-US" sz="3200" dirty="0"/>
              <a:t> di </a:t>
            </a:r>
            <a:r>
              <a:rPr lang="en-US" sz="3200" dirty="0" err="1"/>
              <a:t>rootm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panggil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directory/</a:t>
            </a:r>
            <a:r>
              <a:rPr lang="en-US" sz="3200" dirty="0" err="1"/>
              <a:t>nama</a:t>
            </a:r>
            <a:r>
              <a:rPr lang="en-US" sz="3200" dirty="0"/>
              <a:t> file images</a:t>
            </a:r>
            <a:endParaRPr lang="id-ID" sz="3200" dirty="0"/>
          </a:p>
        </p:txBody>
      </p:sp>
      <p:sp>
        <p:nvSpPr>
          <p:cNvPr id="7" name="Left Arrow 6"/>
          <p:cNvSpPr/>
          <p:nvPr/>
        </p:nvSpPr>
        <p:spPr>
          <a:xfrm>
            <a:off x="6192787" y="6858868"/>
            <a:ext cx="792089" cy="64807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42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/>
              <a:t>HASIL :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3" y="2449368"/>
            <a:ext cx="14761641" cy="80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4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975" y="406817"/>
            <a:ext cx="49502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4400" b="1" dirty="0" err="1">
                <a:solidFill>
                  <a:schemeClr val="bg1"/>
                </a:solidFill>
              </a:rPr>
              <a:t>Atribut</a:t>
            </a:r>
            <a:endParaRPr sz="4400" b="1" dirty="0"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975" y="2024563"/>
            <a:ext cx="17674133" cy="582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Ada 2  atribut tambahan untuk memberitahu browser berapa ukuran image yang harus ditampilkan.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Width dan Height menggunakan dalam pixel.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Width adalah lebar gambar.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Height adalah tinggi gambar.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Tag :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&lt;img src = “direktori/URL gambar” width=”x” height=”x’&gt;</a:t>
            </a:r>
          </a:p>
        </p:txBody>
      </p:sp>
    </p:spTree>
    <p:extLst>
      <p:ext uri="{BB962C8B-B14F-4D97-AF65-F5344CB8AC3E}">
        <p14:creationId xmlns:p14="http://schemas.microsoft.com/office/powerpoint/2010/main" val="145244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989" y="1545216"/>
            <a:ext cx="16777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lnSpc>
                <a:spcPct val="150000"/>
              </a:lnSpc>
              <a:defRPr/>
            </a:pPr>
            <a:r>
              <a:rPr lang="en-US" sz="3200" b="1" dirty="0"/>
              <a:t>MEMANGGIL IMAGES:</a:t>
            </a:r>
            <a:r>
              <a:rPr lang="en-US" sz="3200" dirty="0"/>
              <a:t> </a:t>
            </a:r>
            <a:r>
              <a:rPr lang="en-US" sz="3200" dirty="0" err="1"/>
              <a:t>Tampilkan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body html,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&lt;</a:t>
            </a:r>
            <a:r>
              <a:rPr lang="en-US" sz="3200" dirty="0" err="1"/>
              <a:t>img</a:t>
            </a:r>
            <a:r>
              <a:rPr lang="en-US" sz="3200" dirty="0"/>
              <a:t> </a:t>
            </a:r>
            <a:r>
              <a:rPr lang="en-US" sz="3200" dirty="0" err="1"/>
              <a:t>src</a:t>
            </a:r>
            <a:r>
              <a:rPr lang="en-US" sz="3200" dirty="0"/>
              <a:t> = “</a:t>
            </a:r>
            <a:r>
              <a:rPr lang="en-US" sz="3200" dirty="0" err="1"/>
              <a:t>nama</a:t>
            </a:r>
            <a:r>
              <a:rPr lang="en-US" sz="3200" dirty="0"/>
              <a:t> file images </a:t>
            </a:r>
            <a:r>
              <a:rPr lang="en-US" sz="3200" dirty="0" err="1"/>
              <a:t>Anda</a:t>
            </a:r>
            <a:r>
              <a:rPr lang="en-US" sz="3200" dirty="0"/>
              <a:t>”&gt;. </a:t>
            </a:r>
            <a:r>
              <a:rPr lang="en-US" sz="3200" dirty="0" err="1"/>
              <a:t>Contohnya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di </a:t>
            </a:r>
            <a:r>
              <a:rPr lang="en-US" sz="3200" dirty="0" err="1"/>
              <a:t>bawah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: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" y="3114875"/>
            <a:ext cx="10897070" cy="74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2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7" y="-57571"/>
            <a:ext cx="4465390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473" y="329872"/>
            <a:ext cx="3581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b="1" spc="-5" dirty="0">
                <a:solidFill>
                  <a:srgbClr val="FFFFFF"/>
                </a:solidFill>
                <a:cs typeface="Source Sans Pro Light"/>
              </a:rPr>
              <a:t>TUJUAN</a:t>
            </a:r>
            <a:endParaRPr sz="5400" b="1" dirty="0">
              <a:cs typeface="Source Sans Pro Light"/>
            </a:endParaRPr>
          </a:p>
        </p:txBody>
      </p:sp>
      <p:pic>
        <p:nvPicPr>
          <p:cNvPr id="1026" name="Picture 2" descr="Gambar Kartun Orang Bela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84" y="311445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344916" y="2250356"/>
            <a:ext cx="8568952" cy="2160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	</a:t>
            </a:r>
            <a:r>
              <a:rPr lang="en-US" sz="4000" b="1" dirty="0" err="1">
                <a:solidFill>
                  <a:schemeClr val="tx1"/>
                </a:solidFill>
              </a:rPr>
              <a:t>Mahasiswa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dapat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membuat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contoh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sederhana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menggunakan</a:t>
            </a:r>
            <a:r>
              <a:rPr lang="en-US" sz="4000" b="1" dirty="0">
                <a:solidFill>
                  <a:schemeClr val="tx1"/>
                </a:solidFill>
              </a:rPr>
              <a:t> format </a:t>
            </a:r>
            <a:r>
              <a:rPr lang="en-US" sz="4000" b="1" dirty="0" err="1">
                <a:solidFill>
                  <a:schemeClr val="tx1"/>
                </a:solidFill>
              </a:rPr>
              <a:t>teks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dasar</a:t>
            </a:r>
            <a:r>
              <a:rPr lang="en-US" sz="4000" b="1" dirty="0">
                <a:solidFill>
                  <a:schemeClr val="tx1"/>
                </a:solidFill>
              </a:rPr>
              <a:t>, URL, link, image.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352188" y="5130676"/>
            <a:ext cx="8568952" cy="2160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tx1"/>
                </a:solidFill>
              </a:rPr>
              <a:t>Mahasiswa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dapat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membuat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tabel</a:t>
            </a:r>
            <a:r>
              <a:rPr lang="en-US" sz="4400" b="1" dirty="0">
                <a:solidFill>
                  <a:schemeClr val="tx1"/>
                </a:solidFill>
              </a:rPr>
              <a:t>, frame </a:t>
            </a:r>
            <a:r>
              <a:rPr lang="en-US" sz="4400" b="1" dirty="0" err="1">
                <a:solidFill>
                  <a:schemeClr val="tx1"/>
                </a:solidFill>
              </a:rPr>
              <a:t>dan</a:t>
            </a:r>
            <a:r>
              <a:rPr lang="en-US" sz="4400" b="1" dirty="0">
                <a:solidFill>
                  <a:schemeClr val="tx1"/>
                </a:solidFill>
              </a:rPr>
              <a:t> form.</a:t>
            </a:r>
          </a:p>
        </p:txBody>
      </p:sp>
      <p:pic>
        <p:nvPicPr>
          <p:cNvPr id="1028" name="Picture 4" descr="LED TV | Candi Elektro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517" y="7794972"/>
            <a:ext cx="19011830" cy="29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/>
              <a:t>HASIL :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3" y="2472185"/>
            <a:ext cx="13897544" cy="79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0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975" y="406817"/>
            <a:ext cx="49502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4400" b="1" dirty="0">
                <a:solidFill>
                  <a:schemeClr val="bg1"/>
                </a:solidFill>
              </a:rPr>
              <a:t>Align</a:t>
            </a:r>
            <a:endParaRPr sz="4400" b="1" dirty="0"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975" y="2024563"/>
            <a:ext cx="176741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Bersifat fleksibel (vertical dan horizontal).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Dapat berpisah dari teks kemudian ditampilkan di kiri, tengah, atau kanan (horizontal).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Atau bisa juga ditampilkan bersama teks, kemudian diletakkan pada bagian atas, tengah, atau bawah paragraf. Dapat digunakan atribut align mid</a:t>
            </a:r>
            <a:r>
              <a:rPr lang="en-US" sz="3600" dirty="0"/>
              <a:t>d</a:t>
            </a:r>
            <a:r>
              <a:rPr lang="id-ID" sz="3600" dirty="0"/>
              <a:t>le, top, atau bottom (vertical).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Untuk gambar yang ingin ditampilkan tanpa teks dan ingin ditampilkan di tengah paragraf, maka dapat digunakan atribut align center pada tag.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Contoh Tag :</a:t>
            </a:r>
          </a:p>
          <a:p>
            <a:pPr marL="681228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d-ID" sz="3600" dirty="0"/>
              <a:t>&lt;p</a:t>
            </a:r>
            <a:r>
              <a:rPr lang="en-US" sz="3600" dirty="0"/>
              <a:t>&gt;</a:t>
            </a:r>
            <a:r>
              <a:rPr lang="id-ID" sz="3600" dirty="0"/>
              <a:t> img src = “direktori/URL image”</a:t>
            </a:r>
            <a:r>
              <a:rPr lang="en-US" sz="3600" dirty="0"/>
              <a:t> </a:t>
            </a:r>
            <a:r>
              <a:rPr lang="id-ID" sz="3600" dirty="0"/>
              <a:t>align = “center”&gt;&lt; &gt;&lt;/p&gt;</a:t>
            </a:r>
          </a:p>
        </p:txBody>
      </p:sp>
    </p:spTree>
    <p:extLst>
      <p:ext uri="{BB962C8B-B14F-4D97-AF65-F5344CB8AC3E}">
        <p14:creationId xmlns:p14="http://schemas.microsoft.com/office/powerpoint/2010/main" val="284656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989" y="1545216"/>
            <a:ext cx="1677786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lnSpc>
                <a:spcPct val="150000"/>
              </a:lnSpc>
              <a:defRPr/>
            </a:pPr>
            <a:r>
              <a:rPr lang="en-US" sz="3200" b="1" dirty="0"/>
              <a:t>MENGATUR POSISI IMAGES: </a:t>
            </a:r>
            <a:r>
              <a:rPr lang="en-US" sz="3200" dirty="0" err="1"/>
              <a:t>tambahkan</a:t>
            </a:r>
            <a:r>
              <a:rPr lang="en-US" sz="3200" dirty="0"/>
              <a:t> </a:t>
            </a:r>
            <a:r>
              <a:rPr lang="en-US" sz="3200" dirty="0" err="1"/>
              <a:t>atribut</a:t>
            </a:r>
            <a:r>
              <a:rPr lang="en-US" sz="3200" dirty="0"/>
              <a:t> align </a:t>
            </a:r>
            <a:r>
              <a:rPr lang="en-US" sz="3200" dirty="0" err="1"/>
              <a:t>pada</a:t>
            </a:r>
            <a:r>
              <a:rPr lang="en-US" sz="3200" dirty="0"/>
              <a:t> &lt;</a:t>
            </a:r>
            <a:r>
              <a:rPr lang="en-US" sz="3200" dirty="0" err="1"/>
              <a:t>img</a:t>
            </a:r>
            <a:r>
              <a:rPr lang="en-US" sz="3200" dirty="0"/>
              <a:t> … &gt;. </a:t>
            </a:r>
            <a:r>
              <a:rPr lang="en-US" sz="3200" dirty="0" err="1"/>
              <a:t>Lihat</a:t>
            </a:r>
            <a:r>
              <a:rPr lang="en-US" sz="3200" dirty="0"/>
              <a:t> </a:t>
            </a:r>
            <a:r>
              <a:rPr lang="en-US" sz="3200" dirty="0" err="1"/>
              <a:t>contoh</a:t>
            </a:r>
            <a:r>
              <a:rPr lang="en-US" sz="3200" dirty="0"/>
              <a:t> di </a:t>
            </a:r>
            <a:r>
              <a:rPr lang="en-US" sz="3200" dirty="0" err="1"/>
              <a:t>bawah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:</a:t>
            </a:r>
            <a:endParaRPr lang="id-ID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6" y="2699536"/>
            <a:ext cx="11806527" cy="76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27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/>
              <a:t>HASIL :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9" y="2667641"/>
            <a:ext cx="12097344" cy="79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51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enis Bahasa Pemrograman Web Paling Banyak Dipakai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9010313" cy="106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64" y="3762524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PRAKTIKUM DASAR HTML - FORMULIR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0180" y="5490716"/>
            <a:ext cx="59766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86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123" y="1520796"/>
            <a:ext cx="1677786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lnSpc>
                <a:spcPct val="150000"/>
              </a:lnSpc>
              <a:defRPr/>
            </a:pPr>
            <a:r>
              <a:rPr lang="en-US" sz="3200" b="1" dirty="0"/>
              <a:t>MENAMBAHKAN TEXT UNTUK GAMBAR</a:t>
            </a:r>
            <a:endParaRPr lang="id-ID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8" y="2246805"/>
            <a:ext cx="15301672" cy="84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/>
              <a:t>HASIL :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3" y="2736900"/>
            <a:ext cx="18241096" cy="55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38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KOTAK DROPDOWN</a:t>
            </a:r>
            <a:endParaRPr sz="4400" b="1" dirty="0">
              <a:cs typeface="Source Sans Pr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989" y="1545216"/>
            <a:ext cx="1677786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lnSpc>
                <a:spcPct val="150000"/>
              </a:lnSpc>
              <a:defRPr/>
            </a:pPr>
            <a:r>
              <a:rPr lang="en-US" sz="3200" b="1" dirty="0"/>
              <a:t>MENAMBAHKAN DROPDOWN: </a:t>
            </a:r>
            <a:r>
              <a:rPr lang="en-US" sz="3200" dirty="0" err="1"/>
              <a:t>Menambahkan</a:t>
            </a:r>
            <a:r>
              <a:rPr lang="en-US" sz="3200" dirty="0"/>
              <a:t> </a:t>
            </a:r>
            <a:r>
              <a:rPr lang="en-US" sz="3200" dirty="0" err="1"/>
              <a:t>kotak</a:t>
            </a:r>
            <a:r>
              <a:rPr lang="en-US" sz="3200" dirty="0"/>
              <a:t> dropdown di HTML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select option</a:t>
            </a:r>
            <a:endParaRPr lang="id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4" y="2331209"/>
            <a:ext cx="10513168" cy="78225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97444" y="3533364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Setiap</a:t>
            </a:r>
            <a:r>
              <a:rPr lang="en-US" sz="2800" dirty="0"/>
              <a:t> Option Select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diberi</a:t>
            </a:r>
            <a:r>
              <a:rPr lang="en-US" sz="2800" dirty="0"/>
              <a:t> NAMA!!. </a:t>
            </a:r>
            <a:r>
              <a:rPr lang="en-US" sz="2800" dirty="0" err="1"/>
              <a:t>Contoh</a:t>
            </a:r>
            <a:r>
              <a:rPr lang="en-US" sz="2800" dirty="0"/>
              <a:t> di sambaing select option </a:t>
            </a:r>
            <a:r>
              <a:rPr lang="en-US" sz="2800" dirty="0" err="1"/>
              <a:t>diberi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“</a:t>
            </a:r>
            <a:r>
              <a:rPr lang="en-US" sz="2800" dirty="0" err="1"/>
              <a:t>jk</a:t>
            </a:r>
            <a:r>
              <a:rPr lang="en-US" sz="2800" dirty="0"/>
              <a:t>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22897" y="6786860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Setiap</a:t>
            </a:r>
            <a:r>
              <a:rPr lang="en-US" sz="2800" dirty="0"/>
              <a:t> Option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diberi</a:t>
            </a:r>
            <a:r>
              <a:rPr lang="en-US" sz="2800" dirty="0"/>
              <a:t> VALUE!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disamping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544716" y="4410596"/>
            <a:ext cx="6192688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40660" y="7290916"/>
            <a:ext cx="669674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83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/>
              <a:t>HASIL :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8" y="3169821"/>
            <a:ext cx="14837879" cy="57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9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CHECKBOX DAN RADIO</a:t>
            </a:r>
            <a:endParaRPr sz="4400" b="1" dirty="0">
              <a:cs typeface="Source Sans Pro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89532" y="1582469"/>
            <a:ext cx="56166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NOTE !! </a:t>
            </a:r>
            <a:r>
              <a:rPr lang="en-US" sz="2800" dirty="0" err="1"/>
              <a:t>Jika</a:t>
            </a:r>
            <a:r>
              <a:rPr lang="en-US" sz="2800" dirty="0"/>
              <a:t> Radio Button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dibuah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salahsatu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di </a:t>
            </a:r>
            <a:r>
              <a:rPr lang="en-US" sz="2800" dirty="0" err="1"/>
              <a:t>klik</a:t>
            </a:r>
            <a:r>
              <a:rPr lang="en-US" sz="2800" dirty="0"/>
              <a:t> (Group Radio) </a:t>
            </a:r>
            <a:r>
              <a:rPr lang="en-US" sz="2800" dirty="0" err="1"/>
              <a:t>Gunakan</a:t>
            </a:r>
            <a:r>
              <a:rPr lang="en-US" sz="2800" dirty="0"/>
              <a:t> Name Radio Button yang </a:t>
            </a:r>
            <a:r>
              <a:rPr lang="en-US" sz="2800" dirty="0" err="1"/>
              <a:t>sama</a:t>
            </a:r>
            <a:r>
              <a:rPr lang="en-US" sz="2800" dirty="0"/>
              <a:t>. </a:t>
            </a:r>
            <a:r>
              <a:rPr lang="en-US" sz="2800" dirty="0" err="1"/>
              <a:t>Contoh</a:t>
            </a:r>
            <a:r>
              <a:rPr lang="en-US" sz="2800" dirty="0"/>
              <a:t> di </a:t>
            </a:r>
            <a:r>
              <a:rPr lang="en-US" sz="2800" dirty="0" err="1"/>
              <a:t>samping</a:t>
            </a:r>
            <a:r>
              <a:rPr lang="en-US" sz="2800" dirty="0"/>
              <a:t>, Radio Button </a:t>
            </a:r>
            <a:r>
              <a:rPr lang="en-US" sz="2800" dirty="0" err="1"/>
              <a:t>Laki-Laki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Perempuan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name yang </a:t>
            </a:r>
            <a:r>
              <a:rPr lang="en-US" sz="2800" dirty="0" err="1"/>
              <a:t>sama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“</a:t>
            </a:r>
            <a:r>
              <a:rPr lang="en-US" sz="2800" dirty="0" err="1"/>
              <a:t>jenis_kelamin</a:t>
            </a:r>
            <a:r>
              <a:rPr lang="en-US" sz="2800" dirty="0"/>
              <a:t>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89532" y="6506744"/>
            <a:ext cx="56166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NOTE !! </a:t>
            </a:r>
            <a:r>
              <a:rPr lang="en-US" sz="2800" dirty="0"/>
              <a:t>Checkbox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diklik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1 kali. </a:t>
            </a:r>
            <a:r>
              <a:rPr lang="en-US" sz="2800" dirty="0" err="1"/>
              <a:t>Gunakan</a:t>
            </a:r>
            <a:r>
              <a:rPr lang="en-US" sz="2800" dirty="0"/>
              <a:t> name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mau</a:t>
            </a:r>
            <a:r>
              <a:rPr lang="en-US" sz="2800" dirty="0"/>
              <a:t> </a:t>
            </a:r>
            <a:r>
              <a:rPr lang="en-US" sz="2800" dirty="0" err="1"/>
              <a:t>mengelompokan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check yang </a:t>
            </a:r>
            <a:r>
              <a:rPr lang="en-US" sz="2800" dirty="0" err="1"/>
              <a:t>dipilih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. </a:t>
            </a:r>
            <a:r>
              <a:rPr lang="en-US" sz="2800" dirty="0" err="1"/>
              <a:t>Gunakan</a:t>
            </a:r>
            <a:r>
              <a:rPr lang="en-US" sz="2800" dirty="0"/>
              <a:t> name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“SATU KELOMPOK”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9" y="2779676"/>
            <a:ext cx="11912685" cy="745413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328692" y="4698628"/>
            <a:ext cx="7200800" cy="304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32748" y="8371036"/>
            <a:ext cx="705678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57718" y="792172"/>
            <a:ext cx="56166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Fungsi</a:t>
            </a:r>
            <a:r>
              <a:rPr lang="en-US" sz="2800" dirty="0"/>
              <a:t> checked </a:t>
            </a:r>
            <a:r>
              <a:rPr lang="en-US" sz="2800" dirty="0" err="1"/>
              <a:t>pada</a:t>
            </a:r>
            <a:r>
              <a:rPr lang="en-US" sz="2800" dirty="0"/>
              <a:t> Checked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default checked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(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958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7" y="-57571"/>
            <a:ext cx="4465390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473" y="329872"/>
            <a:ext cx="3581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b="1" spc="-5" dirty="0">
                <a:solidFill>
                  <a:srgbClr val="FFFFFF"/>
                </a:solidFill>
                <a:cs typeface="Source Sans Pro Light"/>
              </a:rPr>
              <a:t>TOPIK</a:t>
            </a:r>
            <a:endParaRPr sz="5400" b="1" dirty="0">
              <a:cs typeface="Source Sans Pr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1745" y="3560343"/>
            <a:ext cx="5328592" cy="36724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816441" y="3575367"/>
            <a:ext cx="5328592" cy="36724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081137" y="3560343"/>
            <a:ext cx="5328592" cy="36724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3160" y="6583022"/>
            <a:ext cx="4029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STRUKTUR DASAR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69109" y="6567686"/>
            <a:ext cx="4769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MENAMBAHKAN GAMBAR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14297" y="6524864"/>
            <a:ext cx="2018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FORMULIR</a:t>
            </a:r>
          </a:p>
        </p:txBody>
      </p:sp>
      <p:pic>
        <p:nvPicPr>
          <p:cNvPr id="7170" name="Picture 2" descr="Download Www Png Images HQ PNG Image | FreePNG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786" y="3803735"/>
            <a:ext cx="2832955" cy="272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:HTML5 logo and wordmark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02" y="3998624"/>
            <a:ext cx="2476044" cy="24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rsitektur dan Komponen Web Service - Bagian 3 - kapalom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892" y="3906540"/>
            <a:ext cx="4849625" cy="284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978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123" y="1825854"/>
            <a:ext cx="1843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dirty="0"/>
              <a:t>HASIL :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PRAKTIKUM PERT-2</a:t>
            </a:r>
            <a:endParaRPr sz="4400" b="1" dirty="0">
              <a:cs typeface="Source Sans Pr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7" y="2736901"/>
            <a:ext cx="17569952" cy="72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1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TOMBOL</a:t>
            </a:r>
            <a:endParaRPr sz="4400" b="1" dirty="0">
              <a:cs typeface="Source Sans Pr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123" y="1520796"/>
            <a:ext cx="1677786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lnSpc>
                <a:spcPct val="150000"/>
              </a:lnSpc>
              <a:defRPr/>
            </a:pPr>
            <a:r>
              <a:rPr lang="en-US" sz="3200" b="1" dirty="0"/>
              <a:t>MENAMBAHKAN TOMBOL UNTUK MENGIRIM DATA</a:t>
            </a:r>
            <a:endParaRPr lang="id-ID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6" y="2266603"/>
            <a:ext cx="10729192" cy="79108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665396" y="2037975"/>
            <a:ext cx="56166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Fungsi</a:t>
            </a:r>
            <a:r>
              <a:rPr lang="en-US" sz="2800" dirty="0"/>
              <a:t> Action : </a:t>
            </a:r>
            <a:r>
              <a:rPr lang="en-US" sz="2800" dirty="0" err="1"/>
              <a:t>Menuju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</a:t>
            </a:r>
            <a:r>
              <a:rPr lang="en-US" sz="2800" dirty="0" err="1"/>
              <a:t>inputan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type “submit”</a:t>
            </a:r>
          </a:p>
          <a:p>
            <a:endParaRPr lang="en-US" sz="2800" dirty="0"/>
          </a:p>
          <a:p>
            <a:r>
              <a:rPr lang="en-US" sz="2800" dirty="0" err="1"/>
              <a:t>Fungsi</a:t>
            </a:r>
            <a:r>
              <a:rPr lang="en-US" sz="2800" dirty="0"/>
              <a:t> get :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data yang </a:t>
            </a:r>
            <a:r>
              <a:rPr lang="en-US" sz="2800" dirty="0" err="1"/>
              <a:t>diinputkan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84876" y="2980955"/>
            <a:ext cx="4680520" cy="8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2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 txBox="1"/>
          <p:nvPr/>
        </p:nvSpPr>
        <p:spPr>
          <a:xfrm>
            <a:off x="216123" y="406817"/>
            <a:ext cx="5976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 err="1">
                <a:solidFill>
                  <a:srgbClr val="FFFFFF"/>
                </a:solidFill>
                <a:cs typeface="Source Sans Pro Light"/>
              </a:rPr>
              <a:t>TABEl</a:t>
            </a:r>
            <a:endParaRPr sz="4400" b="1" dirty="0">
              <a:cs typeface="Source Sans Pr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123" y="1520796"/>
            <a:ext cx="1677786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lnSpc>
                <a:spcPct val="150000"/>
              </a:lnSpc>
              <a:defRPr/>
            </a:pPr>
            <a:r>
              <a:rPr lang="en-US" sz="3200" b="1" dirty="0"/>
              <a:t>MENAMBAHKAN TOMBOL UNTUK MENGIRIM DATA</a:t>
            </a:r>
            <a:endParaRPr lang="id-ID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6" y="2266603"/>
            <a:ext cx="10729192" cy="79108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665396" y="2037975"/>
            <a:ext cx="56166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Fungsi</a:t>
            </a:r>
            <a:r>
              <a:rPr lang="en-US" sz="2800" dirty="0"/>
              <a:t> Action : </a:t>
            </a:r>
            <a:r>
              <a:rPr lang="en-US" sz="2800" dirty="0" err="1"/>
              <a:t>Menuju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</a:t>
            </a:r>
            <a:r>
              <a:rPr lang="en-US" sz="2800" dirty="0" err="1"/>
              <a:t>inputan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type “submit”</a:t>
            </a:r>
          </a:p>
          <a:p>
            <a:endParaRPr lang="en-US" sz="2800" dirty="0"/>
          </a:p>
          <a:p>
            <a:r>
              <a:rPr lang="en-US" sz="2800" dirty="0" err="1"/>
              <a:t>Fungsi</a:t>
            </a:r>
            <a:r>
              <a:rPr lang="en-US" sz="2800" dirty="0"/>
              <a:t> get :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data yang </a:t>
            </a:r>
            <a:r>
              <a:rPr lang="en-US" sz="2800" dirty="0" err="1"/>
              <a:t>diinputkan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84876" y="2980955"/>
            <a:ext cx="4680520" cy="8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30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0DCDC-37E0-40A9-B64A-24D5EA6D3C08}"/>
              </a:ext>
            </a:extLst>
          </p:cNvPr>
          <p:cNvSpPr/>
          <p:nvPr/>
        </p:nvSpPr>
        <p:spPr>
          <a:xfrm>
            <a:off x="668492" y="4748530"/>
            <a:ext cx="1767332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TERIMAKASIH</a:t>
            </a:r>
            <a:br>
              <a:rPr lang="en-US" sz="2800" dirty="0">
                <a:solidFill>
                  <a:schemeClr val="bg1"/>
                </a:solidFill>
              </a:rPr>
            </a:br>
            <a:endParaRPr lang="cs-CZ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2148" y="406817"/>
            <a:ext cx="49502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PENGANTAR</a:t>
            </a:r>
            <a:endParaRPr sz="4400" b="1" dirty="0"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975" y="2024563"/>
            <a:ext cx="17674133" cy="665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3600" dirty="0" err="1"/>
              <a:t>Sistem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Berbasis</a:t>
            </a:r>
            <a:r>
              <a:rPr lang="en-US" altLang="en-US" sz="3600" dirty="0"/>
              <a:t> Web </a:t>
            </a:r>
            <a:r>
              <a:rPr lang="en-US" altLang="en-US" sz="3600" dirty="0" err="1"/>
              <a:t>atau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Aplikasi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Berbasis</a:t>
            </a:r>
            <a:r>
              <a:rPr lang="en-US" altLang="en-US" sz="3600" dirty="0"/>
              <a:t> Web </a:t>
            </a:r>
            <a:r>
              <a:rPr lang="en-US" altLang="en-US" sz="3600" dirty="0" err="1"/>
              <a:t>adalah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sebuah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sistem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dibangun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konsep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rekayasa</a:t>
            </a:r>
            <a:r>
              <a:rPr lang="en-US" altLang="en-US" sz="3600" dirty="0"/>
              <a:t> web (</a:t>
            </a:r>
            <a:r>
              <a:rPr lang="en-US" altLang="en-US" sz="3600" i="1" dirty="0"/>
              <a:t>web engineering</a:t>
            </a:r>
            <a:r>
              <a:rPr lang="en-US" altLang="en-US" sz="3600" dirty="0"/>
              <a:t>)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diaplikasikan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secara</a:t>
            </a:r>
            <a:r>
              <a:rPr lang="en-US" altLang="en-US" sz="3600" dirty="0"/>
              <a:t> </a:t>
            </a:r>
            <a:r>
              <a:rPr lang="en-US" altLang="en-US" sz="3600" i="1" dirty="0"/>
              <a:t>online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melalui</a:t>
            </a:r>
            <a:r>
              <a:rPr lang="en-US" altLang="en-US" sz="3600" dirty="0"/>
              <a:t> media internet.</a:t>
            </a:r>
          </a:p>
          <a:p>
            <a:pPr algn="just">
              <a:lnSpc>
                <a:spcPct val="150000"/>
              </a:lnSpc>
            </a:pPr>
            <a:r>
              <a:rPr lang="en-US" altLang="en-US" sz="3600" i="1" dirty="0"/>
              <a:t>Web engineering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adalah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suatu</a:t>
            </a:r>
            <a:r>
              <a:rPr lang="en-US" altLang="en-US" sz="3600" dirty="0"/>
              <a:t> proses yang </a:t>
            </a:r>
            <a:r>
              <a:rPr lang="en-US" altLang="en-US" sz="3600" dirty="0" err="1"/>
              <a:t>digunakan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menciptakan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suatu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sistem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aplikasi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berbasis</a:t>
            </a:r>
            <a:r>
              <a:rPr lang="en-US" altLang="en-US" sz="3600" dirty="0"/>
              <a:t> web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menggunakan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ilmu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rekayasa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prinsip-prinsip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manajemen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pendekatan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sistematis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sehingga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dapat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diperoleh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sistem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aplikasi</a:t>
            </a:r>
            <a:r>
              <a:rPr lang="en-US" altLang="en-US" sz="3600" dirty="0"/>
              <a:t> web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kualitas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tinggi</a:t>
            </a:r>
            <a:r>
              <a:rPr lang="en-US" altLang="en-US" sz="3600" dirty="0"/>
              <a:t>. </a:t>
            </a:r>
            <a:r>
              <a:rPr lang="en-US" altLang="en-US" sz="3600" dirty="0" err="1"/>
              <a:t>Tujuannya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mengendalikan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pengembangan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meminimalisasi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resiko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meningkatkan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kualitas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sistem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berbasis</a:t>
            </a:r>
            <a:r>
              <a:rPr lang="en-US" altLang="en-US" sz="3600" dirty="0"/>
              <a:t> web (kmrg.itb.ac.id, 2005). </a:t>
            </a:r>
          </a:p>
        </p:txBody>
      </p:sp>
    </p:spTree>
    <p:extLst>
      <p:ext uri="{BB962C8B-B14F-4D97-AF65-F5344CB8AC3E}">
        <p14:creationId xmlns:p14="http://schemas.microsoft.com/office/powerpoint/2010/main" val="61914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975" y="177137"/>
            <a:ext cx="495027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1" spc="-5" dirty="0">
                <a:solidFill>
                  <a:srgbClr val="FFFFFF"/>
                </a:solidFill>
                <a:cs typeface="Source Sans Pro Light"/>
              </a:rPr>
              <a:t>DASAR PEMROGRAMAN WEB</a:t>
            </a:r>
            <a:endParaRPr sz="4000" b="1" dirty="0"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975" y="2024563"/>
            <a:ext cx="176741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 err="1"/>
              <a:t>Komunikasi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antara</a:t>
            </a:r>
            <a:r>
              <a:rPr lang="en-US" altLang="en-US" sz="3600" dirty="0"/>
              <a:t> </a:t>
            </a:r>
            <a:r>
              <a:rPr lang="en-US" altLang="en-US" sz="3600" i="1" dirty="0"/>
              <a:t>web browser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i="1" dirty="0"/>
              <a:t>web server</a:t>
            </a:r>
            <a:r>
              <a:rPr lang="en-US" altLang="en-US" sz="3600" dirty="0"/>
              <a:t>  </a:t>
            </a:r>
            <a:r>
              <a:rPr lang="en-US" altLang="en-US" sz="3600" dirty="0" err="1"/>
              <a:t>berdasarkan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protokol</a:t>
            </a:r>
            <a:r>
              <a:rPr lang="en-US" altLang="en-US" sz="3600" dirty="0"/>
              <a:t> HTTP.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 err="1"/>
              <a:t>Dokumen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semua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sumber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apapun</a:t>
            </a:r>
            <a:r>
              <a:rPr lang="en-US" altLang="en-US" sz="3600" dirty="0"/>
              <a:t> di </a:t>
            </a:r>
            <a:r>
              <a:rPr lang="en-US" altLang="en-US" sz="3600" dirty="0" err="1"/>
              <a:t>jaringan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dikehendaki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diidentifikasi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i="1" dirty="0"/>
              <a:t>Universal Resource Locator</a:t>
            </a:r>
            <a:r>
              <a:rPr lang="en-US" altLang="en-US" sz="3600" dirty="0"/>
              <a:t> (URL).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 err="1"/>
              <a:t>Dokumen</a:t>
            </a:r>
            <a:r>
              <a:rPr lang="en-US" altLang="en-US" sz="3600" dirty="0"/>
              <a:t> web </a:t>
            </a:r>
            <a:r>
              <a:rPr lang="en-US" altLang="en-US" sz="3600" dirty="0" err="1"/>
              <a:t>ditulis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berdasarkan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standar</a:t>
            </a:r>
            <a:r>
              <a:rPr lang="en-US" altLang="en-US" sz="3600" dirty="0"/>
              <a:t> HTML.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 err="1"/>
              <a:t>Pemrograman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klien</a:t>
            </a:r>
            <a:r>
              <a:rPr lang="en-US" altLang="en-US" sz="3600" dirty="0"/>
              <a:t> (</a:t>
            </a:r>
            <a:r>
              <a:rPr lang="en-US" altLang="en-US" sz="3600" i="1" dirty="0"/>
              <a:t>client-side scripting</a:t>
            </a:r>
            <a:r>
              <a:rPr lang="en-US" altLang="en-US" sz="3600" dirty="0"/>
              <a:t>)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Java applet.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600" dirty="0" err="1"/>
              <a:t>Pemrograman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sisi</a:t>
            </a:r>
            <a:r>
              <a:rPr lang="en-US" altLang="en-US" sz="3600" dirty="0"/>
              <a:t> </a:t>
            </a:r>
            <a:r>
              <a:rPr lang="en-US" altLang="en-US" sz="3600" i="1" dirty="0"/>
              <a:t>server</a:t>
            </a:r>
            <a:r>
              <a:rPr lang="en-US" altLang="en-US" sz="3600" dirty="0"/>
              <a:t> (</a:t>
            </a:r>
            <a:r>
              <a:rPr lang="en-US" altLang="en-US" sz="3600" i="1" dirty="0"/>
              <a:t>server-side scripting/programming</a:t>
            </a:r>
            <a:r>
              <a:rPr lang="en-US" altLang="en-US" sz="3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4804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0684" y="129818"/>
            <a:ext cx="49502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3600" b="1" dirty="0" err="1">
                <a:solidFill>
                  <a:schemeClr val="bg1"/>
                </a:solidFill>
              </a:rPr>
              <a:t>Pemrograman</a:t>
            </a:r>
            <a:r>
              <a:rPr lang="en-U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en-US" sz="3600" b="1" dirty="0" err="1">
                <a:solidFill>
                  <a:schemeClr val="bg1"/>
                </a:solidFill>
              </a:rPr>
              <a:t>Sisi</a:t>
            </a:r>
            <a:r>
              <a:rPr lang="en-U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en-US" sz="3600" b="1" dirty="0" err="1">
                <a:solidFill>
                  <a:schemeClr val="bg1"/>
                </a:solidFill>
              </a:rPr>
              <a:t>Klien</a:t>
            </a:r>
            <a:r>
              <a:rPr lang="en-US" altLang="en-US" sz="3600" b="1" dirty="0">
                <a:solidFill>
                  <a:schemeClr val="bg1"/>
                </a:solidFill>
              </a:rPr>
              <a:t> </a:t>
            </a:r>
            <a:br>
              <a:rPr lang="en-US" altLang="en-US" sz="3600" b="1" dirty="0">
                <a:solidFill>
                  <a:schemeClr val="bg1"/>
                </a:solidFill>
              </a:rPr>
            </a:br>
            <a:r>
              <a:rPr lang="en-US" altLang="en-US" sz="3600" b="1" dirty="0">
                <a:solidFill>
                  <a:schemeClr val="bg1"/>
                </a:solidFill>
              </a:rPr>
              <a:t>(</a:t>
            </a:r>
            <a:r>
              <a:rPr lang="en-US" altLang="en-US" sz="3600" b="1" i="1" dirty="0">
                <a:solidFill>
                  <a:schemeClr val="bg1"/>
                </a:solidFill>
              </a:rPr>
              <a:t>client-side scripting</a:t>
            </a:r>
            <a:r>
              <a:rPr lang="en-US" altLang="en-US" sz="3600" b="1" dirty="0">
                <a:solidFill>
                  <a:schemeClr val="bg1"/>
                </a:solidFill>
              </a:rPr>
              <a:t>)</a:t>
            </a:r>
            <a:endParaRPr sz="3600" b="1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975" y="2024563"/>
            <a:ext cx="17674133" cy="582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3600" dirty="0"/>
              <a:t>Bahasa </a:t>
            </a:r>
            <a:r>
              <a:rPr lang="en-US" altLang="en-US" sz="3600" dirty="0" err="1"/>
              <a:t>pemrograman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mengaplikasikannya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tidak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memerlukan</a:t>
            </a:r>
            <a:r>
              <a:rPr lang="en-US" altLang="en-US" sz="3600" dirty="0"/>
              <a:t> web server, </a:t>
            </a:r>
            <a:r>
              <a:rPr lang="en-US" altLang="en-US" sz="3600" dirty="0" err="1"/>
              <a:t>atau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bahasa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pemrograman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berjalan</a:t>
            </a:r>
            <a:r>
              <a:rPr lang="en-US" altLang="en-US" sz="3600" dirty="0"/>
              <a:t> di </a:t>
            </a:r>
            <a:r>
              <a:rPr lang="en-US" altLang="en-US" sz="3600" dirty="0" err="1"/>
              <a:t>sisi</a:t>
            </a:r>
            <a:r>
              <a:rPr lang="en-US" altLang="en-US" sz="3600" dirty="0"/>
              <a:t> </a:t>
            </a:r>
            <a:r>
              <a:rPr lang="en-US" altLang="en-US" sz="3600" i="1" dirty="0"/>
              <a:t>client</a:t>
            </a:r>
            <a:r>
              <a:rPr lang="en-US" altLang="en-US" sz="3600" dirty="0"/>
              <a:t>. </a:t>
            </a:r>
          </a:p>
          <a:p>
            <a:pPr>
              <a:lnSpc>
                <a:spcPct val="150000"/>
              </a:lnSpc>
            </a:pPr>
            <a:endParaRPr lang="en-US" altLang="en-US" sz="3600" dirty="0"/>
          </a:p>
          <a:p>
            <a:pPr>
              <a:lnSpc>
                <a:spcPct val="150000"/>
              </a:lnSpc>
            </a:pPr>
            <a:r>
              <a:rPr lang="en-US" altLang="en-US" sz="3600" dirty="0" err="1"/>
              <a:t>Contoh</a:t>
            </a:r>
            <a:r>
              <a:rPr lang="en-US" altLang="en-US" sz="3600" dirty="0"/>
              <a:t> :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HTML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JavaScript</a:t>
            </a:r>
          </a:p>
          <a:p>
            <a:pPr>
              <a:lnSpc>
                <a:spcPct val="15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490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975" y="191373"/>
            <a:ext cx="49502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sz="3600" b="1" dirty="0" err="1">
                <a:solidFill>
                  <a:schemeClr val="bg1"/>
                </a:solidFill>
              </a:rPr>
              <a:t>Pemrograman</a:t>
            </a:r>
            <a:r>
              <a:rPr lang="en-US" altLang="en-US" sz="3600" b="1" dirty="0">
                <a:solidFill>
                  <a:schemeClr val="bg1"/>
                </a:solidFill>
              </a:rPr>
              <a:t> </a:t>
            </a:r>
            <a:r>
              <a:rPr lang="en-US" altLang="en-US" sz="3600" b="1" dirty="0" err="1">
                <a:solidFill>
                  <a:schemeClr val="bg1"/>
                </a:solidFill>
              </a:rPr>
              <a:t>Sisi</a:t>
            </a:r>
            <a:r>
              <a:rPr lang="en-US" altLang="en-US" sz="3600" b="1" dirty="0">
                <a:solidFill>
                  <a:schemeClr val="bg1"/>
                </a:solidFill>
              </a:rPr>
              <a:t> Server </a:t>
            </a:r>
            <a:br>
              <a:rPr lang="en-US" altLang="en-US" sz="3600" b="1" dirty="0">
                <a:solidFill>
                  <a:schemeClr val="bg1"/>
                </a:solidFill>
              </a:rPr>
            </a:br>
            <a:r>
              <a:rPr lang="en-US" altLang="en-US" sz="3600" b="1" dirty="0">
                <a:solidFill>
                  <a:schemeClr val="bg1"/>
                </a:solidFill>
              </a:rPr>
              <a:t>(</a:t>
            </a:r>
            <a:r>
              <a:rPr lang="en-US" altLang="en-US" sz="3600" b="1" i="1" dirty="0">
                <a:solidFill>
                  <a:schemeClr val="bg1"/>
                </a:solidFill>
              </a:rPr>
              <a:t>server-side scripting</a:t>
            </a:r>
            <a:r>
              <a:rPr lang="en-US" altLang="en-US" sz="3600" b="1" dirty="0">
                <a:solidFill>
                  <a:schemeClr val="bg1"/>
                </a:solidFill>
              </a:rPr>
              <a:t>)</a:t>
            </a:r>
            <a:endParaRPr sz="3600" b="1" dirty="0"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975" y="2024563"/>
            <a:ext cx="176741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600" dirty="0"/>
              <a:t>Bahasa </a:t>
            </a:r>
            <a:r>
              <a:rPr lang="en-US" altLang="en-US" sz="3600" dirty="0" err="1"/>
              <a:t>pemrograman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mengaplikasikannya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memerlukan</a:t>
            </a:r>
            <a:r>
              <a:rPr lang="en-US" altLang="en-US" sz="3600" dirty="0"/>
              <a:t> web server, </a:t>
            </a:r>
            <a:r>
              <a:rPr lang="en-US" altLang="en-US" sz="3600" dirty="0" err="1"/>
              <a:t>atau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bahasa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pemrograman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berjalan</a:t>
            </a:r>
            <a:r>
              <a:rPr lang="en-US" altLang="en-US" sz="3600" dirty="0"/>
              <a:t> di </a:t>
            </a:r>
            <a:r>
              <a:rPr lang="en-US" altLang="en-US" sz="3600" dirty="0" err="1"/>
              <a:t>sisi</a:t>
            </a:r>
            <a:r>
              <a:rPr lang="en-US" altLang="en-US" sz="3600" dirty="0"/>
              <a:t> </a:t>
            </a:r>
            <a:r>
              <a:rPr lang="en-US" altLang="en-US" sz="3600" i="1" dirty="0"/>
              <a:t>server</a:t>
            </a:r>
            <a:r>
              <a:rPr lang="en-US" altLang="en-US" sz="3600" dirty="0"/>
              <a:t>. </a:t>
            </a:r>
          </a:p>
          <a:p>
            <a:pPr>
              <a:lnSpc>
                <a:spcPct val="150000"/>
              </a:lnSpc>
            </a:pPr>
            <a:endParaRPr lang="en-US" altLang="en-US" sz="3600" dirty="0"/>
          </a:p>
          <a:p>
            <a:pPr>
              <a:lnSpc>
                <a:spcPct val="150000"/>
              </a:lnSpc>
            </a:pPr>
            <a:r>
              <a:rPr lang="en-US" altLang="en-US" sz="3600" dirty="0" err="1"/>
              <a:t>Contoh</a:t>
            </a:r>
            <a:r>
              <a:rPr lang="en-US" altLang="en-US" sz="3600" dirty="0"/>
              <a:t> :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ASP, </a:t>
            </a:r>
            <a:r>
              <a:rPr lang="en-US" altLang="en-US" sz="3600" dirty="0" err="1"/>
              <a:t>memerlukan</a:t>
            </a:r>
            <a:r>
              <a:rPr lang="en-US" altLang="en-US" sz="3600" dirty="0"/>
              <a:t> web server IIS.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PHP, </a:t>
            </a:r>
            <a:r>
              <a:rPr lang="en-US" altLang="en-US" sz="3600" dirty="0" err="1"/>
              <a:t>memerlukan</a:t>
            </a:r>
            <a:r>
              <a:rPr lang="en-US" altLang="en-US" sz="3600" dirty="0"/>
              <a:t> web server Apache.</a:t>
            </a:r>
          </a:p>
          <a:p>
            <a:pPr>
              <a:lnSpc>
                <a:spcPct val="15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488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8" y="-5757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6124" y="68262"/>
            <a:ext cx="495027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1" spc="-5" dirty="0">
                <a:solidFill>
                  <a:srgbClr val="FFFFFF"/>
                </a:solidFill>
                <a:cs typeface="Source Sans Pro Light"/>
              </a:rPr>
              <a:t>MODEL PEMROGRAMAN WEB</a:t>
            </a:r>
            <a:endParaRPr sz="4000" b="1" dirty="0">
              <a:cs typeface="Source Sans Pro Light"/>
            </a:endParaRPr>
          </a:p>
        </p:txBody>
      </p:sp>
      <p:graphicFrame>
        <p:nvGraphicFramePr>
          <p:cNvPr id="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42336"/>
              </p:ext>
            </p:extLst>
          </p:nvPr>
        </p:nvGraphicFramePr>
        <p:xfrm>
          <a:off x="3456484" y="2394372"/>
          <a:ext cx="12246395" cy="6589092"/>
        </p:xfrm>
        <a:graphic>
          <a:graphicData uri="http://schemas.openxmlformats.org/drawingml/2006/table">
            <a:tbl>
              <a:tblPr/>
              <a:tblGrid>
                <a:gridCol w="420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5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5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Klien (PC)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 Server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HTTP Server</a:t>
                      </a:r>
                      <a:endParaRPr kumimoji="0" lang="en-US" sz="8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Browser</a:t>
                      </a:r>
                      <a:endParaRPr kumimoji="0" lang="en-US" sz="8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sz="6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7848972" y="3762524"/>
            <a:ext cx="3176331" cy="3239570"/>
            <a:chOff x="5139" y="5683"/>
            <a:chExt cx="1989" cy="1490"/>
          </a:xfrm>
        </p:grpSpPr>
        <p:sp>
          <p:nvSpPr>
            <p:cNvPr id="7" name="AutoShape 64"/>
            <p:cNvSpPr>
              <a:spLocks noChangeArrowheads="1"/>
            </p:cNvSpPr>
            <p:nvPr/>
          </p:nvSpPr>
          <p:spPr bwMode="auto">
            <a:xfrm>
              <a:off x="5148" y="5683"/>
              <a:ext cx="1980" cy="54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Request (URL)</a:t>
              </a:r>
              <a:endParaRPr lang="en-US" altLang="en-US" sz="4400" dirty="0"/>
            </a:p>
          </p:txBody>
        </p:sp>
        <p:sp>
          <p:nvSpPr>
            <p:cNvPr id="8" name="AutoShape 65"/>
            <p:cNvSpPr>
              <a:spLocks noChangeArrowheads="1"/>
            </p:cNvSpPr>
            <p:nvPr/>
          </p:nvSpPr>
          <p:spPr bwMode="auto">
            <a:xfrm>
              <a:off x="5139" y="6604"/>
              <a:ext cx="1980" cy="569"/>
            </a:xfrm>
            <a:prstGeom prst="leftArrow">
              <a:avLst>
                <a:gd name="adj1" fmla="val 50000"/>
                <a:gd name="adj2" fmla="val 8699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Response (Content)</a:t>
              </a:r>
              <a:endParaRPr lang="en-US" altLang="en-US" sz="4400" dirty="0"/>
            </a:p>
          </p:txBody>
        </p:sp>
      </p:grpSp>
      <p:pic>
        <p:nvPicPr>
          <p:cNvPr id="1026" name="Picture 2" descr="Twitter-Header-Orange-001 – CalendarzPrint | Free Calendars, Printable  Calend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41" y="9550854"/>
            <a:ext cx="19011831" cy="114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3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havior of space object - by Lifeliqe.potx" id="{B9C66860-991F-4B9E-BE24-F67EBFE187B1}" vid="{CE56F777-F8E9-4D01-B2D2-2BFB7FC9D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Behavior of space objects</Template>
  <TotalTime>0</TotalTime>
  <Words>1173</Words>
  <Application>Microsoft Office PowerPoint</Application>
  <PresentationFormat>Custom</PresentationFormat>
  <Paragraphs>155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Source Sans Pro</vt:lpstr>
      <vt:lpstr>Source Sans Pro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PRAKTIKUM DASAR HTML - STRUKTUR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PRAKTIKUM DASAR HTML -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PRAKTIKUM DASAR HTML - FORMULIR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2020-08-19T09:58:26Z</dcterms:created>
  <dcterms:modified xsi:type="dcterms:W3CDTF">2022-10-05T07:54:48Z</dcterms:modified>
</cp:coreProperties>
</file>