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61" r:id="rId5"/>
    <p:sldId id="264"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8/21/2024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8/21/2024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8/21/2024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8/21/2024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8/21/2024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49C14-524A-055C-6EED-1744E2132CF2}"/>
              </a:ext>
            </a:extLst>
          </p:cNvPr>
          <p:cNvSpPr>
            <a:spLocks noGrp="1"/>
          </p:cNvSpPr>
          <p:nvPr>
            <p:ph type="ctrTitle"/>
          </p:nvPr>
        </p:nvSpPr>
        <p:spPr>
          <a:xfrm>
            <a:off x="1915128" y="2003460"/>
            <a:ext cx="8361229" cy="1883219"/>
          </a:xfrm>
        </p:spPr>
        <p:txBody>
          <a:bodyPr/>
          <a:lstStyle/>
          <a:p>
            <a:r>
              <a:rPr lang="en-US" sz="4400" dirty="0"/>
              <a:t>Welcome to the English speaking practice course</a:t>
            </a:r>
          </a:p>
        </p:txBody>
      </p:sp>
      <p:sp>
        <p:nvSpPr>
          <p:cNvPr id="3" name="Subtitle 2">
            <a:extLst>
              <a:ext uri="{FF2B5EF4-FFF2-40B4-BE49-F238E27FC236}">
                <a16:creationId xmlns:a16="http://schemas.microsoft.com/office/drawing/2014/main" id="{8FF59C50-A0B5-5C5C-E659-C302169211DB}"/>
              </a:ext>
            </a:extLst>
          </p:cNvPr>
          <p:cNvSpPr>
            <a:spLocks noGrp="1"/>
          </p:cNvSpPr>
          <p:nvPr>
            <p:ph type="subTitle" idx="1"/>
          </p:nvPr>
        </p:nvSpPr>
        <p:spPr>
          <a:xfrm>
            <a:off x="2679905" y="4151488"/>
            <a:ext cx="6831673" cy="1086237"/>
          </a:xfrm>
        </p:spPr>
        <p:txBody>
          <a:bodyPr>
            <a:normAutofit fontScale="92500" lnSpcReduction="10000"/>
          </a:bodyPr>
          <a:lstStyle/>
          <a:p>
            <a:r>
              <a:rPr lang="en-US" dirty="0"/>
              <a:t>Trainer: Muhammad Sami</a:t>
            </a:r>
            <a:br>
              <a:rPr lang="en-US" dirty="0"/>
            </a:br>
            <a:r>
              <a:rPr lang="en-US" dirty="0"/>
              <a:t>Co-Trainer: </a:t>
            </a:r>
            <a:r>
              <a:rPr lang="en-US" dirty="0" err="1"/>
              <a:t>Jaweria</a:t>
            </a:r>
            <a:r>
              <a:rPr lang="en-US" dirty="0"/>
              <a:t> Batool</a:t>
            </a:r>
            <a:br>
              <a:rPr lang="en-US" dirty="0"/>
            </a:br>
            <a:r>
              <a:rPr lang="en-US" dirty="0"/>
              <a:t>Moderators: Ahmad Hassan &amp; Tayyaba Tabassum</a:t>
            </a:r>
          </a:p>
          <a:p>
            <a:endParaRPr lang="en-US" dirty="0"/>
          </a:p>
        </p:txBody>
      </p:sp>
    </p:spTree>
    <p:extLst>
      <p:ext uri="{BB962C8B-B14F-4D97-AF65-F5344CB8AC3E}">
        <p14:creationId xmlns:p14="http://schemas.microsoft.com/office/powerpoint/2010/main" val="2447940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9693E-182C-93AE-1C8F-397ED0E19FDC}"/>
              </a:ext>
            </a:extLst>
          </p:cNvPr>
          <p:cNvSpPr>
            <a:spLocks noGrp="1"/>
          </p:cNvSpPr>
          <p:nvPr>
            <p:ph type="title"/>
          </p:nvPr>
        </p:nvSpPr>
        <p:spPr>
          <a:xfrm>
            <a:off x="1371600" y="685800"/>
            <a:ext cx="10269020" cy="1485900"/>
          </a:xfrm>
        </p:spPr>
        <p:txBody>
          <a:bodyPr>
            <a:normAutofit/>
          </a:bodyPr>
          <a:lstStyle/>
          <a:p>
            <a:r>
              <a:rPr lang="en-US" sz="3600" dirty="0"/>
              <a:t>Cultural Sensitivity and Appropriateness:</a:t>
            </a:r>
          </a:p>
        </p:txBody>
      </p:sp>
      <p:sp>
        <p:nvSpPr>
          <p:cNvPr id="3" name="Content Placeholder 2">
            <a:extLst>
              <a:ext uri="{FF2B5EF4-FFF2-40B4-BE49-F238E27FC236}">
                <a16:creationId xmlns:a16="http://schemas.microsoft.com/office/drawing/2014/main" id="{432FD93B-7247-F127-29D2-4E009D8D1BDA}"/>
              </a:ext>
            </a:extLst>
          </p:cNvPr>
          <p:cNvSpPr>
            <a:spLocks noGrp="1"/>
          </p:cNvSpPr>
          <p:nvPr>
            <p:ph idx="1"/>
          </p:nvPr>
        </p:nvSpPr>
        <p:spPr/>
        <p:txBody>
          <a:bodyPr>
            <a:normAutofit/>
          </a:bodyPr>
          <a:lstStyle/>
          <a:p>
            <a:r>
              <a:rPr lang="en-US" sz="3200" dirty="0"/>
              <a:t>Avoid topics that might be too personal or culturally sensitive. Stick to neutral and positive topics, especially in a formal test setting.</a:t>
            </a:r>
          </a:p>
        </p:txBody>
      </p:sp>
    </p:spTree>
    <p:extLst>
      <p:ext uri="{BB962C8B-B14F-4D97-AF65-F5344CB8AC3E}">
        <p14:creationId xmlns:p14="http://schemas.microsoft.com/office/powerpoint/2010/main" val="2790024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49C14-524A-055C-6EED-1744E2132CF2}"/>
              </a:ext>
            </a:extLst>
          </p:cNvPr>
          <p:cNvSpPr>
            <a:spLocks noGrp="1"/>
          </p:cNvSpPr>
          <p:nvPr>
            <p:ph type="ctrTitle"/>
          </p:nvPr>
        </p:nvSpPr>
        <p:spPr>
          <a:xfrm>
            <a:off x="1915128" y="2003460"/>
            <a:ext cx="8361229" cy="1883219"/>
          </a:xfrm>
        </p:spPr>
        <p:txBody>
          <a:bodyPr/>
          <a:lstStyle/>
          <a:p>
            <a:r>
              <a:rPr lang="en-US" sz="4400" dirty="0"/>
              <a:t>Vital Tips for IELTS and DET Introductions</a:t>
            </a:r>
          </a:p>
        </p:txBody>
      </p:sp>
      <p:sp>
        <p:nvSpPr>
          <p:cNvPr id="3" name="Subtitle 2">
            <a:extLst>
              <a:ext uri="{FF2B5EF4-FFF2-40B4-BE49-F238E27FC236}">
                <a16:creationId xmlns:a16="http://schemas.microsoft.com/office/drawing/2014/main" id="{8FF59C50-A0B5-5C5C-E659-C302169211DB}"/>
              </a:ext>
            </a:extLst>
          </p:cNvPr>
          <p:cNvSpPr>
            <a:spLocks noGrp="1"/>
          </p:cNvSpPr>
          <p:nvPr>
            <p:ph type="subTitle" idx="1"/>
          </p:nvPr>
        </p:nvSpPr>
        <p:spPr>
          <a:xfrm>
            <a:off x="2679905" y="4151488"/>
            <a:ext cx="6831673" cy="1086237"/>
          </a:xfrm>
        </p:spPr>
        <p:txBody>
          <a:bodyPr>
            <a:normAutofit/>
          </a:bodyPr>
          <a:lstStyle/>
          <a:p>
            <a:endParaRPr lang="en-US" dirty="0"/>
          </a:p>
        </p:txBody>
      </p:sp>
    </p:spTree>
    <p:extLst>
      <p:ext uri="{BB962C8B-B14F-4D97-AF65-F5344CB8AC3E}">
        <p14:creationId xmlns:p14="http://schemas.microsoft.com/office/powerpoint/2010/main" val="402206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9693E-182C-93AE-1C8F-397ED0E19FDC}"/>
              </a:ext>
            </a:extLst>
          </p:cNvPr>
          <p:cNvSpPr>
            <a:spLocks noGrp="1"/>
          </p:cNvSpPr>
          <p:nvPr>
            <p:ph type="title"/>
          </p:nvPr>
        </p:nvSpPr>
        <p:spPr>
          <a:xfrm>
            <a:off x="1371600" y="685800"/>
            <a:ext cx="10269020" cy="1485900"/>
          </a:xfrm>
        </p:spPr>
        <p:txBody>
          <a:bodyPr>
            <a:normAutofit/>
          </a:bodyPr>
          <a:lstStyle/>
          <a:p>
            <a:r>
              <a:rPr lang="en-US" sz="3600" dirty="0"/>
              <a:t>IELTS Speaking Test Tips:</a:t>
            </a:r>
          </a:p>
        </p:txBody>
      </p:sp>
      <p:sp>
        <p:nvSpPr>
          <p:cNvPr id="3" name="Content Placeholder 2">
            <a:extLst>
              <a:ext uri="{FF2B5EF4-FFF2-40B4-BE49-F238E27FC236}">
                <a16:creationId xmlns:a16="http://schemas.microsoft.com/office/drawing/2014/main" id="{432FD93B-7247-F127-29D2-4E009D8D1BDA}"/>
              </a:ext>
            </a:extLst>
          </p:cNvPr>
          <p:cNvSpPr>
            <a:spLocks noGrp="1"/>
          </p:cNvSpPr>
          <p:nvPr>
            <p:ph idx="1"/>
          </p:nvPr>
        </p:nvSpPr>
        <p:spPr/>
        <p:txBody>
          <a:bodyPr>
            <a:normAutofit fontScale="85000" lnSpcReduction="20000"/>
          </a:bodyPr>
          <a:lstStyle/>
          <a:p>
            <a:r>
              <a:rPr lang="en-US" sz="3200" dirty="0"/>
              <a:t>Part 1 Focus: The first part of the IELTS Speaking Test involves answering questions about yourself. Practice speaking about common topics such as your hometown, work/studies, and hobbies.</a:t>
            </a:r>
          </a:p>
          <a:p>
            <a:r>
              <a:rPr lang="en-US" sz="3200" dirty="0"/>
              <a:t>Natural Speech: Don’t memorize your introduction. The examiners can tell when a response is rehearsed. Aim for natural, spontaneous speech.</a:t>
            </a:r>
          </a:p>
          <a:p>
            <a:r>
              <a:rPr lang="en-US" sz="3200" dirty="0"/>
              <a:t>Interactive: Be prepared to engage in a conversation with the examiner. They might ask follow-up questions, so listen carefully and respond accordingly.</a:t>
            </a:r>
          </a:p>
        </p:txBody>
      </p:sp>
    </p:spTree>
    <p:extLst>
      <p:ext uri="{BB962C8B-B14F-4D97-AF65-F5344CB8AC3E}">
        <p14:creationId xmlns:p14="http://schemas.microsoft.com/office/powerpoint/2010/main" val="3934018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9693E-182C-93AE-1C8F-397ED0E19FDC}"/>
              </a:ext>
            </a:extLst>
          </p:cNvPr>
          <p:cNvSpPr>
            <a:spLocks noGrp="1"/>
          </p:cNvSpPr>
          <p:nvPr>
            <p:ph type="title"/>
          </p:nvPr>
        </p:nvSpPr>
        <p:spPr>
          <a:xfrm>
            <a:off x="1371600" y="685800"/>
            <a:ext cx="10269020" cy="1485900"/>
          </a:xfrm>
        </p:spPr>
        <p:txBody>
          <a:bodyPr>
            <a:normAutofit/>
          </a:bodyPr>
          <a:lstStyle/>
          <a:p>
            <a:r>
              <a:rPr lang="en-US" sz="3600" dirty="0"/>
              <a:t>Duolingo English Test (DET) Tips:</a:t>
            </a:r>
          </a:p>
        </p:txBody>
      </p:sp>
      <p:sp>
        <p:nvSpPr>
          <p:cNvPr id="3" name="Content Placeholder 2">
            <a:extLst>
              <a:ext uri="{FF2B5EF4-FFF2-40B4-BE49-F238E27FC236}">
                <a16:creationId xmlns:a16="http://schemas.microsoft.com/office/drawing/2014/main" id="{432FD93B-7247-F127-29D2-4E009D8D1BDA}"/>
              </a:ext>
            </a:extLst>
          </p:cNvPr>
          <p:cNvSpPr>
            <a:spLocks noGrp="1"/>
          </p:cNvSpPr>
          <p:nvPr>
            <p:ph idx="1"/>
          </p:nvPr>
        </p:nvSpPr>
        <p:spPr/>
        <p:txBody>
          <a:bodyPr>
            <a:normAutofit fontScale="92500" lnSpcReduction="20000"/>
          </a:bodyPr>
          <a:lstStyle/>
          <a:p>
            <a:r>
              <a:rPr lang="en-US" sz="3200" dirty="0"/>
              <a:t>Conciseness: The DET typically involves shorter speaking tasks. Be concise but comprehensive in your introduction.</a:t>
            </a:r>
          </a:p>
          <a:p>
            <a:r>
              <a:rPr lang="en-US" sz="3200" dirty="0"/>
              <a:t>Time Management: You’ll have limited time to respond, so make sure your introduction is within the time constraints.</a:t>
            </a:r>
          </a:p>
          <a:p>
            <a:r>
              <a:rPr lang="en-US" sz="3200" dirty="0"/>
              <a:t>Online Environment: Since the DET is taken online, ensure you have a quiet environment, good lighting, and stable internet. Speak clearly into the microphone.</a:t>
            </a:r>
          </a:p>
        </p:txBody>
      </p:sp>
    </p:spTree>
    <p:extLst>
      <p:ext uri="{BB962C8B-B14F-4D97-AF65-F5344CB8AC3E}">
        <p14:creationId xmlns:p14="http://schemas.microsoft.com/office/powerpoint/2010/main" val="1923828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49C14-524A-055C-6EED-1744E2132CF2}"/>
              </a:ext>
            </a:extLst>
          </p:cNvPr>
          <p:cNvSpPr>
            <a:spLocks noGrp="1"/>
          </p:cNvSpPr>
          <p:nvPr>
            <p:ph type="ctrTitle"/>
          </p:nvPr>
        </p:nvSpPr>
        <p:spPr>
          <a:xfrm>
            <a:off x="1915128" y="2003460"/>
            <a:ext cx="8361229" cy="1883219"/>
          </a:xfrm>
        </p:spPr>
        <p:txBody>
          <a:bodyPr/>
          <a:lstStyle/>
          <a:p>
            <a:r>
              <a:rPr lang="en-US" sz="4400" dirty="0"/>
              <a:t>Good Vocabulary for Introductions</a:t>
            </a:r>
          </a:p>
        </p:txBody>
      </p:sp>
      <p:sp>
        <p:nvSpPr>
          <p:cNvPr id="3" name="Subtitle 2">
            <a:extLst>
              <a:ext uri="{FF2B5EF4-FFF2-40B4-BE49-F238E27FC236}">
                <a16:creationId xmlns:a16="http://schemas.microsoft.com/office/drawing/2014/main" id="{8FF59C50-A0B5-5C5C-E659-C302169211DB}"/>
              </a:ext>
            </a:extLst>
          </p:cNvPr>
          <p:cNvSpPr>
            <a:spLocks noGrp="1"/>
          </p:cNvSpPr>
          <p:nvPr>
            <p:ph type="subTitle" idx="1"/>
          </p:nvPr>
        </p:nvSpPr>
        <p:spPr>
          <a:xfrm>
            <a:off x="2679905" y="4151488"/>
            <a:ext cx="6831673" cy="1086237"/>
          </a:xfrm>
        </p:spPr>
        <p:txBody>
          <a:bodyPr>
            <a:normAutofit/>
          </a:bodyPr>
          <a:lstStyle/>
          <a:p>
            <a:endParaRPr lang="en-US" dirty="0"/>
          </a:p>
        </p:txBody>
      </p:sp>
    </p:spTree>
    <p:extLst>
      <p:ext uri="{BB962C8B-B14F-4D97-AF65-F5344CB8AC3E}">
        <p14:creationId xmlns:p14="http://schemas.microsoft.com/office/powerpoint/2010/main" val="2332311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9693E-182C-93AE-1C8F-397ED0E19FDC}"/>
              </a:ext>
            </a:extLst>
          </p:cNvPr>
          <p:cNvSpPr>
            <a:spLocks noGrp="1"/>
          </p:cNvSpPr>
          <p:nvPr>
            <p:ph type="title"/>
          </p:nvPr>
        </p:nvSpPr>
        <p:spPr>
          <a:xfrm>
            <a:off x="1371600" y="685800"/>
            <a:ext cx="10269020" cy="1485900"/>
          </a:xfrm>
        </p:spPr>
        <p:txBody>
          <a:bodyPr>
            <a:normAutofit/>
          </a:bodyPr>
          <a:lstStyle/>
          <a:p>
            <a:r>
              <a:rPr lang="en-US" sz="3600" dirty="0"/>
              <a:t>Good Vocabulary for Introductions</a:t>
            </a:r>
          </a:p>
        </p:txBody>
      </p:sp>
      <p:sp>
        <p:nvSpPr>
          <p:cNvPr id="3" name="Content Placeholder 2">
            <a:extLst>
              <a:ext uri="{FF2B5EF4-FFF2-40B4-BE49-F238E27FC236}">
                <a16:creationId xmlns:a16="http://schemas.microsoft.com/office/drawing/2014/main" id="{432FD93B-7247-F127-29D2-4E009D8D1BDA}"/>
              </a:ext>
            </a:extLst>
          </p:cNvPr>
          <p:cNvSpPr>
            <a:spLocks noGrp="1"/>
          </p:cNvSpPr>
          <p:nvPr>
            <p:ph idx="1"/>
          </p:nvPr>
        </p:nvSpPr>
        <p:spPr/>
        <p:txBody>
          <a:bodyPr>
            <a:normAutofit fontScale="92500" lnSpcReduction="10000"/>
          </a:bodyPr>
          <a:lstStyle/>
          <a:p>
            <a:r>
              <a:rPr lang="en-US" sz="3200" dirty="0"/>
              <a:t>Basic Details:</a:t>
            </a:r>
          </a:p>
          <a:p>
            <a:pPr lvl="1"/>
            <a:r>
              <a:rPr lang="en-US" sz="3000" dirty="0"/>
              <a:t>Name: “My name is...,” “I’m known as...”Origin: “I hail from...,” “I’m originally from...,” “I grew up in...”</a:t>
            </a:r>
          </a:p>
          <a:p>
            <a:r>
              <a:rPr lang="en-US" sz="3000" dirty="0"/>
              <a:t>Current Situation:</a:t>
            </a:r>
          </a:p>
          <a:p>
            <a:pPr lvl="1"/>
            <a:r>
              <a:rPr lang="en-US" sz="3000" dirty="0"/>
              <a:t>Work/Study: “Currently, I’m working as a...,” “I’m pursuing a degree in...,” “I’m a student at...”</a:t>
            </a:r>
          </a:p>
          <a:p>
            <a:r>
              <a:rPr lang="en-US" sz="3000" dirty="0"/>
              <a:t>Experience: “I have a background in...,” “I’ve been working in the field of... for [X] years.”</a:t>
            </a:r>
          </a:p>
          <a:p>
            <a:endParaRPr lang="en-US" sz="3000" dirty="0"/>
          </a:p>
        </p:txBody>
      </p:sp>
    </p:spTree>
    <p:extLst>
      <p:ext uri="{BB962C8B-B14F-4D97-AF65-F5344CB8AC3E}">
        <p14:creationId xmlns:p14="http://schemas.microsoft.com/office/powerpoint/2010/main" val="2704763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9693E-182C-93AE-1C8F-397ED0E19FDC}"/>
              </a:ext>
            </a:extLst>
          </p:cNvPr>
          <p:cNvSpPr>
            <a:spLocks noGrp="1"/>
          </p:cNvSpPr>
          <p:nvPr>
            <p:ph type="title"/>
          </p:nvPr>
        </p:nvSpPr>
        <p:spPr>
          <a:xfrm>
            <a:off x="1371600" y="685800"/>
            <a:ext cx="10269020" cy="1485900"/>
          </a:xfrm>
        </p:spPr>
        <p:txBody>
          <a:bodyPr>
            <a:normAutofit/>
          </a:bodyPr>
          <a:lstStyle/>
          <a:p>
            <a:r>
              <a:rPr lang="en-US" sz="3600" dirty="0"/>
              <a:t>Good Vocabulary for Introductions</a:t>
            </a:r>
          </a:p>
        </p:txBody>
      </p:sp>
      <p:sp>
        <p:nvSpPr>
          <p:cNvPr id="3" name="Content Placeholder 2">
            <a:extLst>
              <a:ext uri="{FF2B5EF4-FFF2-40B4-BE49-F238E27FC236}">
                <a16:creationId xmlns:a16="http://schemas.microsoft.com/office/drawing/2014/main" id="{432FD93B-7247-F127-29D2-4E009D8D1BDA}"/>
              </a:ext>
            </a:extLst>
          </p:cNvPr>
          <p:cNvSpPr>
            <a:spLocks noGrp="1"/>
          </p:cNvSpPr>
          <p:nvPr>
            <p:ph idx="1"/>
          </p:nvPr>
        </p:nvSpPr>
        <p:spPr>
          <a:xfrm>
            <a:off x="1371600" y="1743740"/>
            <a:ext cx="9601200" cy="4880344"/>
          </a:xfrm>
        </p:spPr>
        <p:txBody>
          <a:bodyPr>
            <a:normAutofit fontScale="92500" lnSpcReduction="20000"/>
          </a:bodyPr>
          <a:lstStyle/>
          <a:p>
            <a:r>
              <a:rPr lang="en-US" sz="3200" dirty="0"/>
              <a:t>Hobbies/Interests:</a:t>
            </a:r>
          </a:p>
          <a:p>
            <a:pPr lvl="1"/>
            <a:r>
              <a:rPr lang="en-US" sz="3200" dirty="0"/>
              <a:t>Hobbies: “In my free time, I enjoy...,” “One of my passions is...,” “I’m particularly interested in...”Interests: “I have a keen interest in...,” “I’m enthusiastic about...,” “I’m deeply involved in...”</a:t>
            </a:r>
          </a:p>
          <a:p>
            <a:r>
              <a:rPr lang="en-US" sz="3200" dirty="0"/>
              <a:t>Future Goals:</a:t>
            </a:r>
          </a:p>
          <a:p>
            <a:pPr lvl="1"/>
            <a:r>
              <a:rPr lang="en-US" sz="3200" dirty="0"/>
              <a:t>Aspirations: “In the future, I aspire to...,” “My goal is to...,” “I’m aiming to...”</a:t>
            </a:r>
          </a:p>
          <a:p>
            <a:r>
              <a:rPr lang="en-US" sz="3200" dirty="0"/>
              <a:t>Purpose of Test: </a:t>
            </a:r>
          </a:p>
          <a:p>
            <a:pPr lvl="1"/>
            <a:r>
              <a:rPr lang="en-US" sz="3200" dirty="0"/>
              <a:t>“I’m taking this test to...,” “The reason I’m here today is to...,” “My objective in taking this test is...”</a:t>
            </a:r>
          </a:p>
        </p:txBody>
      </p:sp>
    </p:spTree>
    <p:extLst>
      <p:ext uri="{BB962C8B-B14F-4D97-AF65-F5344CB8AC3E}">
        <p14:creationId xmlns:p14="http://schemas.microsoft.com/office/powerpoint/2010/main" val="651604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9693E-182C-93AE-1C8F-397ED0E19FDC}"/>
              </a:ext>
            </a:extLst>
          </p:cNvPr>
          <p:cNvSpPr>
            <a:spLocks noGrp="1"/>
          </p:cNvSpPr>
          <p:nvPr>
            <p:ph type="title"/>
          </p:nvPr>
        </p:nvSpPr>
        <p:spPr>
          <a:xfrm>
            <a:off x="1371600" y="685800"/>
            <a:ext cx="10269020" cy="1485900"/>
          </a:xfrm>
        </p:spPr>
        <p:txBody>
          <a:bodyPr>
            <a:normAutofit/>
          </a:bodyPr>
          <a:lstStyle/>
          <a:p>
            <a:r>
              <a:rPr lang="en-US" sz="3600" dirty="0"/>
              <a:t>Good Vocabulary for Introductions</a:t>
            </a:r>
          </a:p>
        </p:txBody>
      </p:sp>
      <p:sp>
        <p:nvSpPr>
          <p:cNvPr id="3" name="Content Placeholder 2">
            <a:extLst>
              <a:ext uri="{FF2B5EF4-FFF2-40B4-BE49-F238E27FC236}">
                <a16:creationId xmlns:a16="http://schemas.microsoft.com/office/drawing/2014/main" id="{432FD93B-7247-F127-29D2-4E009D8D1BDA}"/>
              </a:ext>
            </a:extLst>
          </p:cNvPr>
          <p:cNvSpPr>
            <a:spLocks noGrp="1"/>
          </p:cNvSpPr>
          <p:nvPr>
            <p:ph idx="1"/>
          </p:nvPr>
        </p:nvSpPr>
        <p:spPr>
          <a:xfrm>
            <a:off x="1371600" y="1743740"/>
            <a:ext cx="9601200" cy="4880344"/>
          </a:xfrm>
        </p:spPr>
        <p:txBody>
          <a:bodyPr>
            <a:normAutofit/>
          </a:bodyPr>
          <a:lstStyle/>
          <a:p>
            <a:r>
              <a:rPr lang="en-US" sz="3200" dirty="0"/>
              <a:t>Closing Statements:</a:t>
            </a:r>
          </a:p>
          <a:p>
            <a:pPr lvl="1"/>
            <a:r>
              <a:rPr lang="en-US" sz="3200" dirty="0"/>
              <a:t>Positive Note: “I’m excited about the opportunities this will open up...,” “I’m looking forward to the next steps in my career/studies...”</a:t>
            </a:r>
          </a:p>
          <a:p>
            <a:pPr lvl="1"/>
            <a:r>
              <a:rPr lang="en-US" sz="3200" dirty="0"/>
              <a:t>Gratitude: “Thank you for the opportunity to introduce myself...,” “I appreciate your time today...”</a:t>
            </a:r>
          </a:p>
        </p:txBody>
      </p:sp>
    </p:spTree>
    <p:extLst>
      <p:ext uri="{BB962C8B-B14F-4D97-AF65-F5344CB8AC3E}">
        <p14:creationId xmlns:p14="http://schemas.microsoft.com/office/powerpoint/2010/main" val="2520494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49C14-524A-055C-6EED-1744E2132CF2}"/>
              </a:ext>
            </a:extLst>
          </p:cNvPr>
          <p:cNvSpPr>
            <a:spLocks noGrp="1"/>
          </p:cNvSpPr>
          <p:nvPr>
            <p:ph type="ctrTitle"/>
          </p:nvPr>
        </p:nvSpPr>
        <p:spPr>
          <a:xfrm>
            <a:off x="1915128" y="2003460"/>
            <a:ext cx="8361229" cy="1883219"/>
          </a:xfrm>
        </p:spPr>
        <p:txBody>
          <a:bodyPr/>
          <a:lstStyle/>
          <a:p>
            <a:r>
              <a:rPr lang="en-US" sz="4400" dirty="0"/>
              <a:t>Examples of Using Vocabulary in an Introduction</a:t>
            </a:r>
          </a:p>
        </p:txBody>
      </p:sp>
      <p:sp>
        <p:nvSpPr>
          <p:cNvPr id="3" name="Subtitle 2">
            <a:extLst>
              <a:ext uri="{FF2B5EF4-FFF2-40B4-BE49-F238E27FC236}">
                <a16:creationId xmlns:a16="http://schemas.microsoft.com/office/drawing/2014/main" id="{8FF59C50-A0B5-5C5C-E659-C302169211DB}"/>
              </a:ext>
            </a:extLst>
          </p:cNvPr>
          <p:cNvSpPr>
            <a:spLocks noGrp="1"/>
          </p:cNvSpPr>
          <p:nvPr>
            <p:ph type="subTitle" idx="1"/>
          </p:nvPr>
        </p:nvSpPr>
        <p:spPr>
          <a:xfrm>
            <a:off x="2679905" y="4151488"/>
            <a:ext cx="6831673" cy="1086237"/>
          </a:xfrm>
        </p:spPr>
        <p:txBody>
          <a:bodyPr>
            <a:normAutofit/>
          </a:bodyPr>
          <a:lstStyle/>
          <a:p>
            <a:endParaRPr lang="en-US" dirty="0"/>
          </a:p>
        </p:txBody>
      </p:sp>
    </p:spTree>
    <p:extLst>
      <p:ext uri="{BB962C8B-B14F-4D97-AF65-F5344CB8AC3E}">
        <p14:creationId xmlns:p14="http://schemas.microsoft.com/office/powerpoint/2010/main" val="2525228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9693E-182C-93AE-1C8F-397ED0E19FDC}"/>
              </a:ext>
            </a:extLst>
          </p:cNvPr>
          <p:cNvSpPr>
            <a:spLocks noGrp="1"/>
          </p:cNvSpPr>
          <p:nvPr>
            <p:ph type="title"/>
          </p:nvPr>
        </p:nvSpPr>
        <p:spPr>
          <a:xfrm>
            <a:off x="1371600" y="685800"/>
            <a:ext cx="10269020" cy="1485900"/>
          </a:xfrm>
        </p:spPr>
        <p:txBody>
          <a:bodyPr>
            <a:normAutofit/>
          </a:bodyPr>
          <a:lstStyle/>
          <a:p>
            <a:r>
              <a:rPr lang="en-US" sz="3600" dirty="0"/>
              <a:t>Example for IELTS:</a:t>
            </a:r>
          </a:p>
        </p:txBody>
      </p:sp>
      <p:sp>
        <p:nvSpPr>
          <p:cNvPr id="3" name="Content Placeholder 2">
            <a:extLst>
              <a:ext uri="{FF2B5EF4-FFF2-40B4-BE49-F238E27FC236}">
                <a16:creationId xmlns:a16="http://schemas.microsoft.com/office/drawing/2014/main" id="{432FD93B-7247-F127-29D2-4E009D8D1BDA}"/>
              </a:ext>
            </a:extLst>
          </p:cNvPr>
          <p:cNvSpPr>
            <a:spLocks noGrp="1"/>
          </p:cNvSpPr>
          <p:nvPr>
            <p:ph idx="1"/>
          </p:nvPr>
        </p:nvSpPr>
        <p:spPr>
          <a:xfrm>
            <a:off x="1371600" y="1743740"/>
            <a:ext cx="9601200" cy="4880344"/>
          </a:xfrm>
        </p:spPr>
        <p:txBody>
          <a:bodyPr>
            <a:normAutofit/>
          </a:bodyPr>
          <a:lstStyle/>
          <a:p>
            <a:r>
              <a:rPr lang="en-US" sz="3200" dirty="0"/>
              <a:t>“Good afternoon. My name is [Your Name], and I’m originally from Karachi, Pakistan. Currently, I’m a software engineer, working with a multinational company. In my free time, I enjoy exploring new technologies and writing about them on my blog. I’m taking the IELTS to pursue a Master’s degree in Computer Science in the UK, which has always been a dream of mine.”</a:t>
            </a:r>
          </a:p>
        </p:txBody>
      </p:sp>
    </p:spTree>
    <p:extLst>
      <p:ext uri="{BB962C8B-B14F-4D97-AF65-F5344CB8AC3E}">
        <p14:creationId xmlns:p14="http://schemas.microsoft.com/office/powerpoint/2010/main" val="2594164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C62E-0A6D-5D7F-100D-AB3BA602D790}"/>
              </a:ext>
            </a:extLst>
          </p:cNvPr>
          <p:cNvSpPr>
            <a:spLocks noGrp="1"/>
          </p:cNvSpPr>
          <p:nvPr>
            <p:ph type="title"/>
          </p:nvPr>
        </p:nvSpPr>
        <p:spPr/>
        <p:txBody>
          <a:bodyPr>
            <a:normAutofit/>
          </a:bodyPr>
          <a:lstStyle/>
          <a:p>
            <a:r>
              <a:rPr lang="en-US" dirty="0" err="1"/>
              <a:t>iNTRODUCTION</a:t>
            </a:r>
            <a:endParaRPr lang="en-US" dirty="0"/>
          </a:p>
        </p:txBody>
      </p:sp>
      <p:sp>
        <p:nvSpPr>
          <p:cNvPr id="3" name="Text Placeholder 2">
            <a:extLst>
              <a:ext uri="{FF2B5EF4-FFF2-40B4-BE49-F238E27FC236}">
                <a16:creationId xmlns:a16="http://schemas.microsoft.com/office/drawing/2014/main" id="{91BDFECE-B7C9-3546-C28A-5798BB00D4F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25039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9693E-182C-93AE-1C8F-397ED0E19FDC}"/>
              </a:ext>
            </a:extLst>
          </p:cNvPr>
          <p:cNvSpPr>
            <a:spLocks noGrp="1"/>
          </p:cNvSpPr>
          <p:nvPr>
            <p:ph type="title"/>
          </p:nvPr>
        </p:nvSpPr>
        <p:spPr>
          <a:xfrm>
            <a:off x="1371600" y="685800"/>
            <a:ext cx="10269020" cy="1485900"/>
          </a:xfrm>
        </p:spPr>
        <p:txBody>
          <a:bodyPr>
            <a:normAutofit/>
          </a:bodyPr>
          <a:lstStyle/>
          <a:p>
            <a:r>
              <a:rPr lang="en-US" sz="3600" dirty="0"/>
              <a:t>Example for DET:</a:t>
            </a:r>
          </a:p>
        </p:txBody>
      </p:sp>
      <p:sp>
        <p:nvSpPr>
          <p:cNvPr id="3" name="Content Placeholder 2">
            <a:extLst>
              <a:ext uri="{FF2B5EF4-FFF2-40B4-BE49-F238E27FC236}">
                <a16:creationId xmlns:a16="http://schemas.microsoft.com/office/drawing/2014/main" id="{432FD93B-7247-F127-29D2-4E009D8D1BDA}"/>
              </a:ext>
            </a:extLst>
          </p:cNvPr>
          <p:cNvSpPr>
            <a:spLocks noGrp="1"/>
          </p:cNvSpPr>
          <p:nvPr>
            <p:ph idx="1"/>
          </p:nvPr>
        </p:nvSpPr>
        <p:spPr>
          <a:xfrm>
            <a:off x="1371600" y="1743740"/>
            <a:ext cx="9601200" cy="4880344"/>
          </a:xfrm>
        </p:spPr>
        <p:txBody>
          <a:bodyPr>
            <a:normAutofit/>
          </a:bodyPr>
          <a:lstStyle/>
          <a:p>
            <a:r>
              <a:rPr lang="en-US" sz="3200" dirty="0"/>
              <a:t>“Hi, I’m [Your Name], and I’m a recent graduate from [University Name], where I majored in Business Administration. I’ve been working as a marketing intern for the past six months, which has been an incredible learning experience. I’m taking the DET to enhance my career prospects internationally, particularly in the United States.”</a:t>
            </a:r>
          </a:p>
        </p:txBody>
      </p:sp>
    </p:spTree>
    <p:extLst>
      <p:ext uri="{BB962C8B-B14F-4D97-AF65-F5344CB8AC3E}">
        <p14:creationId xmlns:p14="http://schemas.microsoft.com/office/powerpoint/2010/main" val="153169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49C14-524A-055C-6EED-1744E2132CF2}"/>
              </a:ext>
            </a:extLst>
          </p:cNvPr>
          <p:cNvSpPr>
            <a:spLocks noGrp="1"/>
          </p:cNvSpPr>
          <p:nvPr>
            <p:ph type="ctrTitle"/>
          </p:nvPr>
        </p:nvSpPr>
        <p:spPr>
          <a:xfrm>
            <a:off x="1915128" y="2003460"/>
            <a:ext cx="8361229" cy="1883219"/>
          </a:xfrm>
        </p:spPr>
        <p:txBody>
          <a:bodyPr/>
          <a:lstStyle/>
          <a:p>
            <a:r>
              <a:rPr lang="en-US" sz="4400" dirty="0"/>
              <a:t>Key Points to Consider for Your Introduction</a:t>
            </a:r>
          </a:p>
        </p:txBody>
      </p:sp>
      <p:sp>
        <p:nvSpPr>
          <p:cNvPr id="3" name="Subtitle 2">
            <a:extLst>
              <a:ext uri="{FF2B5EF4-FFF2-40B4-BE49-F238E27FC236}">
                <a16:creationId xmlns:a16="http://schemas.microsoft.com/office/drawing/2014/main" id="{8FF59C50-A0B5-5C5C-E659-C302169211DB}"/>
              </a:ext>
            </a:extLst>
          </p:cNvPr>
          <p:cNvSpPr>
            <a:spLocks noGrp="1"/>
          </p:cNvSpPr>
          <p:nvPr>
            <p:ph type="subTitle" idx="1"/>
          </p:nvPr>
        </p:nvSpPr>
        <p:spPr>
          <a:xfrm>
            <a:off x="2679905" y="4151488"/>
            <a:ext cx="6831673" cy="1086237"/>
          </a:xfrm>
        </p:spPr>
        <p:txBody>
          <a:bodyPr>
            <a:normAutofit/>
          </a:bodyPr>
          <a:lstStyle/>
          <a:p>
            <a:endParaRPr lang="en-US" dirty="0"/>
          </a:p>
        </p:txBody>
      </p:sp>
    </p:spTree>
    <p:extLst>
      <p:ext uri="{BB962C8B-B14F-4D97-AF65-F5344CB8AC3E}">
        <p14:creationId xmlns:p14="http://schemas.microsoft.com/office/powerpoint/2010/main" val="181089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9693E-182C-93AE-1C8F-397ED0E19FDC}"/>
              </a:ext>
            </a:extLst>
          </p:cNvPr>
          <p:cNvSpPr>
            <a:spLocks noGrp="1"/>
          </p:cNvSpPr>
          <p:nvPr>
            <p:ph type="title"/>
          </p:nvPr>
        </p:nvSpPr>
        <p:spPr/>
        <p:txBody>
          <a:bodyPr/>
          <a:lstStyle/>
          <a:p>
            <a:r>
              <a:rPr lang="en-US" sz="4400" dirty="0"/>
              <a:t>Clarity and Confidence:</a:t>
            </a:r>
            <a:br>
              <a:rPr lang="en-US" dirty="0"/>
            </a:br>
            <a:endParaRPr lang="en-US" dirty="0"/>
          </a:p>
        </p:txBody>
      </p:sp>
      <p:sp>
        <p:nvSpPr>
          <p:cNvPr id="3" name="Content Placeholder 2">
            <a:extLst>
              <a:ext uri="{FF2B5EF4-FFF2-40B4-BE49-F238E27FC236}">
                <a16:creationId xmlns:a16="http://schemas.microsoft.com/office/drawing/2014/main" id="{432FD93B-7247-F127-29D2-4E009D8D1BDA}"/>
              </a:ext>
            </a:extLst>
          </p:cNvPr>
          <p:cNvSpPr>
            <a:spLocks noGrp="1"/>
          </p:cNvSpPr>
          <p:nvPr>
            <p:ph idx="1"/>
          </p:nvPr>
        </p:nvSpPr>
        <p:spPr/>
        <p:txBody>
          <a:bodyPr>
            <a:normAutofit/>
          </a:bodyPr>
          <a:lstStyle/>
          <a:p>
            <a:r>
              <a:rPr lang="en-US" sz="3200" dirty="0"/>
              <a:t>Speak clearly and at a moderate pace. Clarity is more important than speed. Maintain confidence in your voice and body language. Even though the test may be online (as in the case of DET), speaking with confidence makes a difference</a:t>
            </a:r>
            <a:endParaRPr lang="en-US" dirty="0"/>
          </a:p>
        </p:txBody>
      </p:sp>
    </p:spTree>
    <p:extLst>
      <p:ext uri="{BB962C8B-B14F-4D97-AF65-F5344CB8AC3E}">
        <p14:creationId xmlns:p14="http://schemas.microsoft.com/office/powerpoint/2010/main" val="4036447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9693E-182C-93AE-1C8F-397ED0E19FDC}"/>
              </a:ext>
            </a:extLst>
          </p:cNvPr>
          <p:cNvSpPr>
            <a:spLocks noGrp="1"/>
          </p:cNvSpPr>
          <p:nvPr>
            <p:ph type="title"/>
          </p:nvPr>
        </p:nvSpPr>
        <p:spPr>
          <a:xfrm>
            <a:off x="1371600" y="685800"/>
            <a:ext cx="10269020" cy="1485900"/>
          </a:xfrm>
        </p:spPr>
        <p:txBody>
          <a:bodyPr>
            <a:normAutofit/>
          </a:bodyPr>
          <a:lstStyle/>
          <a:p>
            <a:r>
              <a:rPr lang="en-US" sz="3600" dirty="0"/>
              <a:t>Relevant Content:</a:t>
            </a:r>
          </a:p>
        </p:txBody>
      </p:sp>
      <p:sp>
        <p:nvSpPr>
          <p:cNvPr id="3" name="Content Placeholder 2">
            <a:extLst>
              <a:ext uri="{FF2B5EF4-FFF2-40B4-BE49-F238E27FC236}">
                <a16:creationId xmlns:a16="http://schemas.microsoft.com/office/drawing/2014/main" id="{432FD93B-7247-F127-29D2-4E009D8D1BDA}"/>
              </a:ext>
            </a:extLst>
          </p:cNvPr>
          <p:cNvSpPr>
            <a:spLocks noGrp="1"/>
          </p:cNvSpPr>
          <p:nvPr>
            <p:ph idx="1"/>
          </p:nvPr>
        </p:nvSpPr>
        <p:spPr/>
        <p:txBody>
          <a:bodyPr>
            <a:normAutofit/>
          </a:bodyPr>
          <a:lstStyle/>
          <a:p>
            <a:r>
              <a:rPr lang="en-US" sz="3200" dirty="0"/>
              <a:t>Keep your introduction relevant to the prompt. Introduce yourself by mentioning your name, background, and a few key points that highlight your interests, goals, or experiences. Avoid unnecessary details; focus on information that adds value to your introduction.</a:t>
            </a:r>
          </a:p>
        </p:txBody>
      </p:sp>
    </p:spTree>
    <p:extLst>
      <p:ext uri="{BB962C8B-B14F-4D97-AF65-F5344CB8AC3E}">
        <p14:creationId xmlns:p14="http://schemas.microsoft.com/office/powerpoint/2010/main" val="1816132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9693E-182C-93AE-1C8F-397ED0E19FDC}"/>
              </a:ext>
            </a:extLst>
          </p:cNvPr>
          <p:cNvSpPr>
            <a:spLocks noGrp="1"/>
          </p:cNvSpPr>
          <p:nvPr>
            <p:ph type="title"/>
          </p:nvPr>
        </p:nvSpPr>
        <p:spPr>
          <a:xfrm>
            <a:off x="1371600" y="685800"/>
            <a:ext cx="10269020" cy="1485900"/>
          </a:xfrm>
        </p:spPr>
        <p:txBody>
          <a:bodyPr>
            <a:normAutofit/>
          </a:bodyPr>
          <a:lstStyle/>
          <a:p>
            <a:r>
              <a:rPr lang="en-US" sz="3600" dirty="0"/>
              <a:t>Structure and Organization:</a:t>
            </a:r>
          </a:p>
        </p:txBody>
      </p:sp>
      <p:sp>
        <p:nvSpPr>
          <p:cNvPr id="3" name="Content Placeholder 2">
            <a:extLst>
              <a:ext uri="{FF2B5EF4-FFF2-40B4-BE49-F238E27FC236}">
                <a16:creationId xmlns:a16="http://schemas.microsoft.com/office/drawing/2014/main" id="{432FD93B-7247-F127-29D2-4E009D8D1BDA}"/>
              </a:ext>
            </a:extLst>
          </p:cNvPr>
          <p:cNvSpPr>
            <a:spLocks noGrp="1"/>
          </p:cNvSpPr>
          <p:nvPr>
            <p:ph idx="1"/>
          </p:nvPr>
        </p:nvSpPr>
        <p:spPr/>
        <p:txBody>
          <a:bodyPr>
            <a:normAutofit/>
          </a:bodyPr>
          <a:lstStyle/>
          <a:p>
            <a:r>
              <a:rPr lang="en-US" sz="3200" dirty="0"/>
              <a:t>Organize your introduction with a clear beginning, middle, and end. For </a:t>
            </a:r>
            <a:r>
              <a:rPr lang="en-US" sz="3200" dirty="0" err="1"/>
              <a:t>example:Beginning</a:t>
            </a:r>
            <a:r>
              <a:rPr lang="en-US" sz="3200" dirty="0"/>
              <a:t>: Your name and a brief mention of where you’re </a:t>
            </a:r>
            <a:r>
              <a:rPr lang="en-US" sz="3200" dirty="0" err="1"/>
              <a:t>from.Middle</a:t>
            </a:r>
            <a:r>
              <a:rPr lang="en-US" sz="3200" dirty="0"/>
              <a:t>: Your current situation (studying, working, etc.) and relevant experiences or hobbies.</a:t>
            </a:r>
          </a:p>
        </p:txBody>
      </p:sp>
    </p:spTree>
    <p:extLst>
      <p:ext uri="{BB962C8B-B14F-4D97-AF65-F5344CB8AC3E}">
        <p14:creationId xmlns:p14="http://schemas.microsoft.com/office/powerpoint/2010/main" val="4001098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9693E-182C-93AE-1C8F-397ED0E19FDC}"/>
              </a:ext>
            </a:extLst>
          </p:cNvPr>
          <p:cNvSpPr>
            <a:spLocks noGrp="1"/>
          </p:cNvSpPr>
          <p:nvPr>
            <p:ph type="title"/>
          </p:nvPr>
        </p:nvSpPr>
        <p:spPr>
          <a:xfrm>
            <a:off x="1371600" y="685800"/>
            <a:ext cx="10269020" cy="1485900"/>
          </a:xfrm>
        </p:spPr>
        <p:txBody>
          <a:bodyPr>
            <a:normAutofit/>
          </a:bodyPr>
          <a:lstStyle/>
          <a:p>
            <a:r>
              <a:rPr lang="en-US" sz="3600" dirty="0"/>
              <a:t>Vocabulary and Sentence Variety:</a:t>
            </a:r>
          </a:p>
        </p:txBody>
      </p:sp>
      <p:sp>
        <p:nvSpPr>
          <p:cNvPr id="3" name="Content Placeholder 2">
            <a:extLst>
              <a:ext uri="{FF2B5EF4-FFF2-40B4-BE49-F238E27FC236}">
                <a16:creationId xmlns:a16="http://schemas.microsoft.com/office/drawing/2014/main" id="{432FD93B-7247-F127-29D2-4E009D8D1BDA}"/>
              </a:ext>
            </a:extLst>
          </p:cNvPr>
          <p:cNvSpPr>
            <a:spLocks noGrp="1"/>
          </p:cNvSpPr>
          <p:nvPr>
            <p:ph idx="1"/>
          </p:nvPr>
        </p:nvSpPr>
        <p:spPr/>
        <p:txBody>
          <a:bodyPr>
            <a:normAutofit/>
          </a:bodyPr>
          <a:lstStyle/>
          <a:p>
            <a:r>
              <a:rPr lang="en-US" sz="3200" dirty="0"/>
              <a:t>Use a range of vocabulary that is appropriate for the context. Incorporate complex sentences, but don’t overcomplicate your speech. Aim for a balance between simple and complex structures.</a:t>
            </a:r>
          </a:p>
        </p:txBody>
      </p:sp>
    </p:spTree>
    <p:extLst>
      <p:ext uri="{BB962C8B-B14F-4D97-AF65-F5344CB8AC3E}">
        <p14:creationId xmlns:p14="http://schemas.microsoft.com/office/powerpoint/2010/main" val="3178881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9693E-182C-93AE-1C8F-397ED0E19FDC}"/>
              </a:ext>
            </a:extLst>
          </p:cNvPr>
          <p:cNvSpPr>
            <a:spLocks noGrp="1"/>
          </p:cNvSpPr>
          <p:nvPr>
            <p:ph type="title"/>
          </p:nvPr>
        </p:nvSpPr>
        <p:spPr>
          <a:xfrm>
            <a:off x="1371600" y="685800"/>
            <a:ext cx="10269020" cy="1485900"/>
          </a:xfrm>
        </p:spPr>
        <p:txBody>
          <a:bodyPr>
            <a:normAutofit/>
          </a:bodyPr>
          <a:lstStyle/>
          <a:p>
            <a:r>
              <a:rPr lang="en-US" sz="3600" dirty="0"/>
              <a:t>Pronunciation and Intonation:</a:t>
            </a:r>
          </a:p>
        </p:txBody>
      </p:sp>
      <p:sp>
        <p:nvSpPr>
          <p:cNvPr id="3" name="Content Placeholder 2">
            <a:extLst>
              <a:ext uri="{FF2B5EF4-FFF2-40B4-BE49-F238E27FC236}">
                <a16:creationId xmlns:a16="http://schemas.microsoft.com/office/drawing/2014/main" id="{432FD93B-7247-F127-29D2-4E009D8D1BDA}"/>
              </a:ext>
            </a:extLst>
          </p:cNvPr>
          <p:cNvSpPr>
            <a:spLocks noGrp="1"/>
          </p:cNvSpPr>
          <p:nvPr>
            <p:ph idx="1"/>
          </p:nvPr>
        </p:nvSpPr>
        <p:spPr/>
        <p:txBody>
          <a:bodyPr>
            <a:normAutofit/>
          </a:bodyPr>
          <a:lstStyle/>
          <a:p>
            <a:r>
              <a:rPr lang="en-US" sz="3200" dirty="0"/>
              <a:t>Pay attention to your pronunciation. Even if your accent is different, clarity is key. Use intonation to express enthusiasm or interest. A monotonous tone can make your introduction less engaging.</a:t>
            </a:r>
          </a:p>
        </p:txBody>
      </p:sp>
    </p:spTree>
    <p:extLst>
      <p:ext uri="{BB962C8B-B14F-4D97-AF65-F5344CB8AC3E}">
        <p14:creationId xmlns:p14="http://schemas.microsoft.com/office/powerpoint/2010/main" val="3228101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9693E-182C-93AE-1C8F-397ED0E19FDC}"/>
              </a:ext>
            </a:extLst>
          </p:cNvPr>
          <p:cNvSpPr>
            <a:spLocks noGrp="1"/>
          </p:cNvSpPr>
          <p:nvPr>
            <p:ph type="title"/>
          </p:nvPr>
        </p:nvSpPr>
        <p:spPr>
          <a:xfrm>
            <a:off x="1371600" y="685800"/>
            <a:ext cx="10269020" cy="1485900"/>
          </a:xfrm>
        </p:spPr>
        <p:txBody>
          <a:bodyPr>
            <a:normAutofit/>
          </a:bodyPr>
          <a:lstStyle/>
          <a:p>
            <a:r>
              <a:rPr lang="en-US" sz="3600" dirty="0"/>
              <a:t>Personalization:</a:t>
            </a:r>
          </a:p>
        </p:txBody>
      </p:sp>
      <p:sp>
        <p:nvSpPr>
          <p:cNvPr id="3" name="Content Placeholder 2">
            <a:extLst>
              <a:ext uri="{FF2B5EF4-FFF2-40B4-BE49-F238E27FC236}">
                <a16:creationId xmlns:a16="http://schemas.microsoft.com/office/drawing/2014/main" id="{432FD93B-7247-F127-29D2-4E009D8D1BDA}"/>
              </a:ext>
            </a:extLst>
          </p:cNvPr>
          <p:cNvSpPr>
            <a:spLocks noGrp="1"/>
          </p:cNvSpPr>
          <p:nvPr>
            <p:ph idx="1"/>
          </p:nvPr>
        </p:nvSpPr>
        <p:spPr/>
        <p:txBody>
          <a:bodyPr>
            <a:normAutofit/>
          </a:bodyPr>
          <a:lstStyle/>
          <a:p>
            <a:r>
              <a:rPr lang="en-US" sz="3200" dirty="0"/>
              <a:t>Personalize your introduction to reflect your unique experiences or aspirations. This makes you stand out. Share something interesting about yourself, like a hobby or a recent achievement, but keep it concise.</a:t>
            </a:r>
          </a:p>
        </p:txBody>
      </p:sp>
    </p:spTree>
    <p:extLst>
      <p:ext uri="{BB962C8B-B14F-4D97-AF65-F5344CB8AC3E}">
        <p14:creationId xmlns:p14="http://schemas.microsoft.com/office/powerpoint/2010/main" val="381080562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{91F222BA-F490-43A6-A2C4-6BB81792F5F8}tf10001105</Template>
  <TotalTime>127</TotalTime>
  <Words>908</Words>
  <Application>Microsoft Office PowerPoint</Application>
  <PresentationFormat>Widescreen</PresentationFormat>
  <Paragraphs>50</Paragraphs>
  <Slides>20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Franklin Gothic Book</vt:lpstr>
      <vt:lpstr>Crop</vt:lpstr>
      <vt:lpstr>Welcome to the English speaking practice course</vt:lpstr>
      <vt:lpstr>iNTRODUCTION</vt:lpstr>
      <vt:lpstr>Key Points to Consider for Your Introduction</vt:lpstr>
      <vt:lpstr>Clarity and Confidence: </vt:lpstr>
      <vt:lpstr>Relevant Content:</vt:lpstr>
      <vt:lpstr>Structure and Organization:</vt:lpstr>
      <vt:lpstr>Vocabulary and Sentence Variety:</vt:lpstr>
      <vt:lpstr>Pronunciation and Intonation:</vt:lpstr>
      <vt:lpstr>Personalization:</vt:lpstr>
      <vt:lpstr>Cultural Sensitivity and Appropriateness:</vt:lpstr>
      <vt:lpstr>Vital Tips for IELTS and DET Introductions</vt:lpstr>
      <vt:lpstr>IELTS Speaking Test Tips:</vt:lpstr>
      <vt:lpstr>Duolingo English Test (DET) Tips:</vt:lpstr>
      <vt:lpstr>Good Vocabulary for Introductions</vt:lpstr>
      <vt:lpstr>Good Vocabulary for Introductions</vt:lpstr>
      <vt:lpstr>Good Vocabulary for Introductions</vt:lpstr>
      <vt:lpstr>Good Vocabulary for Introductions</vt:lpstr>
      <vt:lpstr>Examples of Using Vocabulary in an Introduction</vt:lpstr>
      <vt:lpstr>Example for IELTS:</vt:lpstr>
      <vt:lpstr>Example for DET: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Muhammad Sami</dc:creator>
  <cp:lastModifiedBy>Muhammad Sami</cp:lastModifiedBy>
  <cp:revision>20</cp:revision>
  <dcterms:created xsi:type="dcterms:W3CDTF">2024-08-19T05:13:29Z</dcterms:created>
  <dcterms:modified xsi:type="dcterms:W3CDTF">2024-08-21T07:00:56Z</dcterms:modified>
</cp:coreProperties>
</file>