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97" r:id="rId4"/>
    <p:sldId id="295" r:id="rId5"/>
    <p:sldId id="261" r:id="rId6"/>
    <p:sldId id="296" r:id="rId7"/>
    <p:sldId id="292" r:id="rId8"/>
    <p:sldId id="293" r:id="rId9"/>
    <p:sldId id="298" r:id="rId10"/>
    <p:sldId id="291" r:id="rId11"/>
    <p:sldId id="2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9C14-524A-055C-6EED-1744E2132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2003460"/>
            <a:ext cx="8361229" cy="1883219"/>
          </a:xfrm>
        </p:spPr>
        <p:txBody>
          <a:bodyPr/>
          <a:lstStyle/>
          <a:p>
            <a:r>
              <a:rPr lang="en-US" sz="4400" dirty="0"/>
              <a:t>Welcome to the English speaking practice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9C50-A0B5-5C5C-E659-C30216921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151488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Trainer: Muhammad Sami</a:t>
            </a:r>
            <a:br>
              <a:rPr lang="en-US" dirty="0"/>
            </a:br>
            <a:r>
              <a:rPr lang="en-US" dirty="0"/>
              <a:t>Co-Trainer: </a:t>
            </a:r>
            <a:r>
              <a:rPr lang="en-US" dirty="0" err="1"/>
              <a:t>Jaweria</a:t>
            </a:r>
            <a:r>
              <a:rPr lang="en-US" dirty="0"/>
              <a:t> Batool</a:t>
            </a:r>
            <a:br>
              <a:rPr lang="en-US" dirty="0"/>
            </a:br>
            <a:r>
              <a:rPr lang="en-US" dirty="0"/>
              <a:t>Moderators: Ahmad Hassan &amp; Tayyaba Tabassum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4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2EB1B6-E35E-92EC-0968-991EA232D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696" y="133564"/>
            <a:ext cx="7569843" cy="6660223"/>
          </a:xfrm>
        </p:spPr>
      </p:pic>
    </p:spTree>
    <p:extLst>
      <p:ext uri="{BB962C8B-B14F-4D97-AF65-F5344CB8AC3E}">
        <p14:creationId xmlns:p14="http://schemas.microsoft.com/office/powerpoint/2010/main" val="385079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3268-EDE6-60C2-3436-79A56CAE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55" y="-84757"/>
            <a:ext cx="7875142" cy="619018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Commonly mis-pronounced words: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26D40-491D-8919-4FDA-429D8D7E8D7D}"/>
              </a:ext>
            </a:extLst>
          </p:cNvPr>
          <p:cNvSpPr txBox="1"/>
          <p:nvPr/>
        </p:nvSpPr>
        <p:spPr>
          <a:xfrm>
            <a:off x="1150706" y="2075380"/>
            <a:ext cx="3647325" cy="426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CFBEB-19D9-0D84-5520-527B99FFD210}"/>
              </a:ext>
            </a:extLst>
          </p:cNvPr>
          <p:cNvSpPr txBox="1"/>
          <p:nvPr/>
        </p:nvSpPr>
        <p:spPr>
          <a:xfrm>
            <a:off x="636996" y="405829"/>
            <a:ext cx="305269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Wednesday – </a:t>
            </a:r>
            <a:r>
              <a:rPr lang="en-US" dirty="0" err="1"/>
              <a:t>Wenzday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Photography Photog </a:t>
            </a:r>
            <a:r>
              <a:rPr lang="en-US" dirty="0" err="1"/>
              <a:t>raphy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Democracy  -</a:t>
            </a:r>
            <a:r>
              <a:rPr lang="en-US" dirty="0" err="1"/>
              <a:t>Democ</a:t>
            </a:r>
            <a:r>
              <a:rPr lang="en-US" dirty="0"/>
              <a:t> 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Pronunciation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Towel   - </a:t>
            </a:r>
            <a:r>
              <a:rPr lang="en-US" dirty="0" err="1"/>
              <a:t>Taul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Receipt  -  </a:t>
            </a:r>
            <a:r>
              <a:rPr lang="en-US" dirty="0" err="1"/>
              <a:t>Receet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Tuition  – </a:t>
            </a:r>
            <a:r>
              <a:rPr lang="en-US" dirty="0" err="1"/>
              <a:t>tovi</a:t>
            </a:r>
            <a:r>
              <a:rPr lang="en-US" dirty="0"/>
              <a:t> shun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Bury  - </a:t>
            </a:r>
            <a:r>
              <a:rPr lang="en-US" dirty="0" err="1"/>
              <a:t>bairy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Buried – </a:t>
            </a:r>
            <a:r>
              <a:rPr lang="en-US" dirty="0" err="1"/>
              <a:t>bairried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Plumber  - Plumer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Tomb  -  Toom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Thumb  - </a:t>
            </a:r>
            <a:r>
              <a:rPr lang="en-US" dirty="0" err="1"/>
              <a:t>Thum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 -Det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  - Sau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Dessert  -De </a:t>
            </a:r>
            <a:r>
              <a:rPr lang="en-US" dirty="0" err="1"/>
              <a:t>zurt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Vegetable  -Veg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Pizza  -Pit </a:t>
            </a:r>
            <a:r>
              <a:rPr lang="en-US" dirty="0" err="1"/>
              <a:t>sa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 -</a:t>
            </a:r>
            <a:r>
              <a:rPr lang="en-US" dirty="0" err="1"/>
              <a:t>womun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Breakfast – </a:t>
            </a:r>
            <a:r>
              <a:rPr lang="en-US" dirty="0" err="1"/>
              <a:t>brek</a:t>
            </a:r>
            <a:r>
              <a:rPr lang="en-US" dirty="0"/>
              <a:t> fust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Cucumer</a:t>
            </a:r>
            <a:r>
              <a:rPr lang="en-US" dirty="0"/>
              <a:t> –kyu </a:t>
            </a:r>
            <a:r>
              <a:rPr lang="en-US" dirty="0" err="1"/>
              <a:t>kumber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Tomato –ta may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Police – pa </a:t>
            </a:r>
            <a:r>
              <a:rPr lang="en-US" dirty="0" err="1"/>
              <a:t>leece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– </a:t>
            </a:r>
            <a:r>
              <a:rPr lang="en-US" dirty="0" err="1"/>
              <a:t>detur</a:t>
            </a:r>
            <a:r>
              <a:rPr lang="en-US" dirty="0"/>
              <a:t>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5C238-F42B-E183-B72E-5776484A2E1B}"/>
              </a:ext>
            </a:extLst>
          </p:cNvPr>
          <p:cNvSpPr txBox="1"/>
          <p:nvPr/>
        </p:nvSpPr>
        <p:spPr>
          <a:xfrm>
            <a:off x="3689686" y="405829"/>
            <a:ext cx="34200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Miscelaneaous</a:t>
            </a:r>
            <a:r>
              <a:rPr lang="en-US" dirty="0"/>
              <a:t> –mis Lanius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–sophisticated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Chocolate –choc </a:t>
            </a:r>
            <a:r>
              <a:rPr lang="en-US" dirty="0" err="1"/>
              <a:t>lut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Epitome –eh </a:t>
            </a:r>
            <a:r>
              <a:rPr lang="en-US" dirty="0" err="1"/>
              <a:t>PITohme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Almond –ah </a:t>
            </a:r>
            <a:r>
              <a:rPr lang="en-US" dirty="0" err="1"/>
              <a:t>muhnd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Specific –</a:t>
            </a:r>
            <a:r>
              <a:rPr lang="en-US" dirty="0" err="1"/>
              <a:t>spah</a:t>
            </a:r>
            <a:r>
              <a:rPr lang="en-US" dirty="0"/>
              <a:t> </a:t>
            </a:r>
            <a:r>
              <a:rPr lang="en-US" dirty="0" err="1"/>
              <a:t>sifik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Guage –</a:t>
            </a:r>
            <a:r>
              <a:rPr lang="en-US" dirty="0" err="1"/>
              <a:t>gayj</a:t>
            </a:r>
            <a:r>
              <a:rPr lang="en-US" dirty="0"/>
              <a:t>( make estimate)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Mischievous –miss </a:t>
            </a:r>
            <a:r>
              <a:rPr lang="en-US" dirty="0" err="1"/>
              <a:t>ch</a:t>
            </a:r>
            <a:r>
              <a:rPr lang="en-US" dirty="0"/>
              <a:t> </a:t>
            </a:r>
            <a:r>
              <a:rPr lang="en-US" dirty="0" err="1"/>
              <a:t>vus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Albeit –awl bee </a:t>
            </a:r>
            <a:r>
              <a:rPr lang="en-US" dirty="0" err="1"/>
              <a:t>uht</a:t>
            </a:r>
            <a:r>
              <a:rPr lang="en-US" dirty="0"/>
              <a:t> (although)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 –</a:t>
            </a:r>
            <a:r>
              <a:rPr lang="en-US" dirty="0" err="1"/>
              <a:t>zhon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(type/category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Forte – </a:t>
            </a:r>
            <a:r>
              <a:rPr lang="en-US" dirty="0" err="1"/>
              <a:t>fortay</a:t>
            </a:r>
            <a:r>
              <a:rPr lang="en-US" dirty="0"/>
              <a:t> (area of interest)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Supermacist</a:t>
            </a:r>
            <a:r>
              <a:rPr lang="en-US" dirty="0"/>
              <a:t> –</a:t>
            </a:r>
            <a:r>
              <a:rPr lang="en-US" dirty="0" err="1"/>
              <a:t>soo</a:t>
            </a:r>
            <a:r>
              <a:rPr lang="en-US" dirty="0"/>
              <a:t> </a:t>
            </a:r>
            <a:r>
              <a:rPr lang="en-US" dirty="0" err="1"/>
              <a:t>prah</a:t>
            </a:r>
            <a:r>
              <a:rPr lang="en-US" dirty="0"/>
              <a:t> </a:t>
            </a:r>
            <a:r>
              <a:rPr lang="en-US" dirty="0" err="1"/>
              <a:t>misist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(superior attitude/ego)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Tenet –the </a:t>
            </a:r>
            <a:r>
              <a:rPr lang="en-US" dirty="0" err="1"/>
              <a:t>nuht</a:t>
            </a:r>
            <a:r>
              <a:rPr lang="en-US" dirty="0"/>
              <a:t> (core talent)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Heinous –hay </a:t>
            </a:r>
            <a:r>
              <a:rPr lang="en-US" dirty="0" err="1"/>
              <a:t>nuhs</a:t>
            </a:r>
            <a:r>
              <a:rPr lang="en-US" dirty="0"/>
              <a:t> (cruel)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Voucher –wo chur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Envelope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vuh</a:t>
            </a:r>
            <a:r>
              <a:rPr lang="en-US" dirty="0"/>
              <a:t> </a:t>
            </a:r>
            <a:r>
              <a:rPr lang="en-US" dirty="0" err="1"/>
              <a:t>lohp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 – </a:t>
            </a:r>
            <a:r>
              <a:rPr lang="en-US" dirty="0" err="1"/>
              <a:t>kash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Bass –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Jalapeno – hah la </a:t>
            </a:r>
            <a:r>
              <a:rPr lang="en-US" dirty="0" err="1"/>
              <a:t>peh</a:t>
            </a:r>
            <a:r>
              <a:rPr lang="en-US" dirty="0"/>
              <a:t> </a:t>
            </a:r>
            <a:r>
              <a:rPr lang="en-US" dirty="0" err="1"/>
              <a:t>nyoh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Tortillas – tor </a:t>
            </a:r>
            <a:r>
              <a:rPr lang="en-US" dirty="0" err="1"/>
              <a:t>tii</a:t>
            </a:r>
            <a:r>
              <a:rPr lang="en-US" dirty="0"/>
              <a:t> </a:t>
            </a:r>
            <a:r>
              <a:rPr lang="en-US" dirty="0" err="1"/>
              <a:t>yaahs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Salmon –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uhn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Salom</a:t>
            </a:r>
            <a:r>
              <a:rPr lang="en-US" dirty="0"/>
              <a:t> – </a:t>
            </a:r>
            <a:r>
              <a:rPr lang="en-US" dirty="0" err="1"/>
              <a:t>sa</a:t>
            </a:r>
            <a:r>
              <a:rPr lang="en-US" dirty="0"/>
              <a:t> lawn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2B76F-AE2A-B156-00D6-65AA0CDFB64A}"/>
              </a:ext>
            </a:extLst>
          </p:cNvPr>
          <p:cNvSpPr txBox="1"/>
          <p:nvPr/>
        </p:nvSpPr>
        <p:spPr>
          <a:xfrm>
            <a:off x="7479586" y="534261"/>
            <a:ext cx="5075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Banquet – ban </a:t>
            </a:r>
            <a:r>
              <a:rPr lang="en-US" dirty="0" err="1"/>
              <a:t>kwet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Iron – 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– </a:t>
            </a:r>
            <a:r>
              <a:rPr lang="en-US" dirty="0" err="1"/>
              <a:t>ve</a:t>
            </a:r>
            <a:r>
              <a:rPr lang="en-US" dirty="0"/>
              <a:t> e </a:t>
            </a:r>
            <a:r>
              <a:rPr lang="en-US" dirty="0" err="1"/>
              <a:t>kul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Lettuce – </a:t>
            </a:r>
            <a:r>
              <a:rPr lang="en-US" dirty="0" err="1"/>
              <a:t>letis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Mortgage – mor </a:t>
            </a:r>
            <a:r>
              <a:rPr lang="en-US" dirty="0" err="1"/>
              <a:t>gij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Clothes – </a:t>
            </a:r>
            <a:r>
              <a:rPr lang="en-US" dirty="0" err="1"/>
              <a:t>kloz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Mischievous – mis chi </a:t>
            </a:r>
            <a:r>
              <a:rPr lang="en-US" dirty="0" err="1"/>
              <a:t>ves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Epitome – </a:t>
            </a:r>
            <a:r>
              <a:rPr lang="en-US" dirty="0" err="1"/>
              <a:t>i</a:t>
            </a:r>
            <a:r>
              <a:rPr lang="en-US" dirty="0"/>
              <a:t> pi </a:t>
            </a:r>
            <a:r>
              <a:rPr lang="en-US" dirty="0" err="1"/>
              <a:t>ti</a:t>
            </a:r>
            <a:r>
              <a:rPr lang="en-US" dirty="0"/>
              <a:t> mee (a perfect example of something)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C62E-0A6D-5D7F-100D-AB3BA602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14" y="2002631"/>
            <a:ext cx="9612971" cy="28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Parts of speech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Sentence structure</a:t>
            </a:r>
          </a:p>
        </p:txBody>
      </p:sp>
    </p:spTree>
    <p:extLst>
      <p:ext uri="{BB962C8B-B14F-4D97-AF65-F5344CB8AC3E}">
        <p14:creationId xmlns:p14="http://schemas.microsoft.com/office/powerpoint/2010/main" val="28250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3B8-862A-FE31-0FDF-705827F1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70" y="79625"/>
            <a:ext cx="3837397" cy="629292"/>
          </a:xfrm>
        </p:spPr>
        <p:txBody>
          <a:bodyPr>
            <a:normAutofit fontScale="90000"/>
          </a:bodyPr>
          <a:lstStyle/>
          <a:p>
            <a:r>
              <a:rPr lang="en-US" dirty="0"/>
              <a:t>Parts of Speech: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2A9E-1C35-ACE9-E1C7-E9D1CB32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6594" y="1099335"/>
            <a:ext cx="5301465" cy="483913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 </a:t>
            </a:r>
            <a:r>
              <a:rPr lang="en-US" sz="2400" b="1" dirty="0"/>
              <a:t>noun</a:t>
            </a:r>
            <a:r>
              <a:rPr lang="en-US" sz="2400" dirty="0"/>
              <a:t> is a word used to name a person, place, thing, or idea. </a:t>
            </a:r>
            <a:r>
              <a:rPr lang="en-US" sz="2400" b="1" dirty="0"/>
              <a:t>Examples:</a:t>
            </a:r>
            <a:r>
              <a:rPr lang="en-US" sz="2400" dirty="0"/>
              <a:t> cat, house, book, happiness.</a:t>
            </a:r>
          </a:p>
          <a:p>
            <a:pPr marL="457200" indent="-457200">
              <a:buAutoNum type="arabicPeriod"/>
            </a:pPr>
            <a:r>
              <a:rPr lang="en-US" sz="2400" dirty="0"/>
              <a:t>A </a:t>
            </a:r>
            <a:r>
              <a:rPr lang="en-US" sz="2400" b="1" dirty="0"/>
              <a:t>pronoun</a:t>
            </a:r>
            <a:r>
              <a:rPr lang="en-US" sz="2400" dirty="0"/>
              <a:t> is a word used in place of a noun. </a:t>
            </a:r>
            <a:r>
              <a:rPr lang="en-US" sz="2400" b="1" dirty="0"/>
              <a:t>Examples</a:t>
            </a:r>
            <a:r>
              <a:rPr lang="en-US" sz="2400" dirty="0"/>
              <a:t>: I, you, he, she, it, we, they, me, him, her, us, them.</a:t>
            </a:r>
          </a:p>
          <a:p>
            <a:pPr marL="457200" indent="-457200">
              <a:buAutoNum type="arabicPeriod"/>
            </a:pPr>
            <a:r>
              <a:rPr lang="en-US" sz="2400" dirty="0"/>
              <a:t> A </a:t>
            </a:r>
            <a:r>
              <a:rPr lang="en-US" sz="2400" b="1" dirty="0"/>
              <a:t>verb</a:t>
            </a:r>
            <a:r>
              <a:rPr lang="en-US" sz="2400" dirty="0"/>
              <a:t> is a word that expresses an action or state of being. </a:t>
            </a:r>
            <a:r>
              <a:rPr lang="en-US" sz="2400" b="1" dirty="0"/>
              <a:t>Examples:</a:t>
            </a:r>
            <a:r>
              <a:rPr lang="en-US" sz="2400" dirty="0"/>
              <a:t> run, sit, be, have, do.</a:t>
            </a:r>
          </a:p>
          <a:p>
            <a:pPr marL="457200" indent="-457200">
              <a:buAutoNum type="arabicPeriod"/>
            </a:pPr>
            <a:r>
              <a:rPr lang="en-US" sz="2400" dirty="0"/>
              <a:t>An </a:t>
            </a:r>
            <a:r>
              <a:rPr lang="en-US" sz="2400" b="1" dirty="0"/>
              <a:t>adjective</a:t>
            </a:r>
            <a:r>
              <a:rPr lang="en-US" sz="2400" dirty="0"/>
              <a:t> is a word that describes a noun or pronoun. </a:t>
            </a:r>
            <a:r>
              <a:rPr lang="en-US" sz="2400" b="1" dirty="0"/>
              <a:t>Examples:</a:t>
            </a:r>
            <a:r>
              <a:rPr lang="en-US" sz="2400" dirty="0"/>
              <a:t> red, big, small, happy.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13E51-BD66-5594-7058-F65E4356C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3267" y="1099335"/>
            <a:ext cx="5301465" cy="5178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5. An </a:t>
            </a:r>
            <a:r>
              <a:rPr lang="en-US" sz="2400" b="1" dirty="0"/>
              <a:t>adverb</a:t>
            </a:r>
            <a:r>
              <a:rPr lang="en-US" sz="2400" dirty="0"/>
              <a:t> is a word that modifies a verb, adjective, or another adverb. </a:t>
            </a:r>
            <a:r>
              <a:rPr lang="en-US" sz="2400" b="1" dirty="0"/>
              <a:t>Examples</a:t>
            </a:r>
            <a:r>
              <a:rPr lang="en-US" sz="2400" dirty="0"/>
              <a:t>: quickly, soundly, very, often.</a:t>
            </a:r>
          </a:p>
          <a:p>
            <a:pPr marL="0" indent="0">
              <a:buNone/>
            </a:pPr>
            <a:r>
              <a:rPr lang="en-US" sz="2400" dirty="0"/>
              <a:t>6. A </a:t>
            </a:r>
            <a:r>
              <a:rPr lang="en-US" sz="2400" b="1" dirty="0"/>
              <a:t>preposition</a:t>
            </a:r>
            <a:r>
              <a:rPr lang="en-US" sz="2400" dirty="0"/>
              <a:t> is a word that shows the relationship between nouns or pronouns. </a:t>
            </a:r>
            <a:r>
              <a:rPr lang="en-US" sz="2400" b="1" dirty="0"/>
              <a:t>Examples</a:t>
            </a:r>
            <a:r>
              <a:rPr lang="en-US" sz="2400" dirty="0"/>
              <a:t>: in, on, under, over, behind, in front of.</a:t>
            </a:r>
          </a:p>
          <a:p>
            <a:pPr marL="0" indent="0">
              <a:buNone/>
            </a:pPr>
            <a:r>
              <a:rPr lang="en-US" sz="2400" dirty="0"/>
              <a:t>7. A </a:t>
            </a:r>
            <a:r>
              <a:rPr lang="en-US" sz="2400" b="1" dirty="0"/>
              <a:t>conjunction</a:t>
            </a:r>
            <a:r>
              <a:rPr lang="en-US" sz="2400" dirty="0"/>
              <a:t> is a word that connects words, phrases, or clauses. </a:t>
            </a:r>
            <a:r>
              <a:rPr lang="en-US" sz="2400" b="1" dirty="0"/>
              <a:t>Examples: </a:t>
            </a:r>
            <a:r>
              <a:rPr lang="en-US" sz="2400" dirty="0"/>
              <a:t>and, but, or, because, so.</a:t>
            </a:r>
          </a:p>
          <a:p>
            <a:pPr marL="0" indent="0">
              <a:buNone/>
            </a:pPr>
            <a:r>
              <a:rPr lang="en-US" sz="2400" dirty="0"/>
              <a:t>8. An </a:t>
            </a:r>
            <a:r>
              <a:rPr lang="en-US" sz="2400" b="1" dirty="0"/>
              <a:t>interjection</a:t>
            </a:r>
            <a:r>
              <a:rPr lang="en-US" sz="2400" dirty="0"/>
              <a:t> is a word that expresses emotion or surprise. </a:t>
            </a:r>
            <a:r>
              <a:rPr lang="en-US" sz="2400" b="1" dirty="0"/>
              <a:t>Examples: </a:t>
            </a:r>
            <a:r>
              <a:rPr lang="en-US" sz="2400" dirty="0"/>
              <a:t>Ouch!, Wow!, Hurray!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45880-0CF6-61B8-685B-A8F5C9A683A2}"/>
              </a:ext>
            </a:extLst>
          </p:cNvPr>
          <p:cNvSpPr txBox="1"/>
          <p:nvPr/>
        </p:nvSpPr>
        <p:spPr>
          <a:xfrm>
            <a:off x="4510355" y="11662"/>
            <a:ext cx="75206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(Nouns, Pronouns, Verbs, Adjectives, Adverbs, Prepositions, Conjunctions Interjections)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A1FF0-6103-6085-D85D-753B86F67B5A}"/>
              </a:ext>
            </a:extLst>
          </p:cNvPr>
          <p:cNvSpPr txBox="1"/>
          <p:nvPr/>
        </p:nvSpPr>
        <p:spPr>
          <a:xfrm>
            <a:off x="996594" y="5754290"/>
            <a:ext cx="11195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Wow!       The     cute       puppy     played   happily    in        its        ground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7559C-E381-CB64-4925-BB81C17604E1}"/>
              </a:ext>
            </a:extLst>
          </p:cNvPr>
          <p:cNvSpPr txBox="1"/>
          <p:nvPr/>
        </p:nvSpPr>
        <p:spPr>
          <a:xfrm>
            <a:off x="1058239" y="6328883"/>
            <a:ext cx="1096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Interjection   Noun     Adjective        Noun             Verb          Adverb     Preposition  Pronoun     Noun</a:t>
            </a:r>
          </a:p>
        </p:txBody>
      </p:sp>
    </p:spTree>
    <p:extLst>
      <p:ext uri="{BB962C8B-B14F-4D97-AF65-F5344CB8AC3E}">
        <p14:creationId xmlns:p14="http://schemas.microsoft.com/office/powerpoint/2010/main" val="424652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C62E-0A6D-5D7F-100D-AB3BA602D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95" y="345849"/>
            <a:ext cx="8804232" cy="1512425"/>
          </a:xfrm>
        </p:spPr>
        <p:txBody>
          <a:bodyPr>
            <a:normAutofit/>
          </a:bodyPr>
          <a:lstStyle/>
          <a:p>
            <a:r>
              <a:rPr lang="en-US" sz="3200" dirty="0"/>
              <a:t>Common Errors in Sentence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FECE-B7C9-3546-C28A-5798BB00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094" y="2101515"/>
            <a:ext cx="10186737" cy="3898231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Word Order</a:t>
            </a:r>
            <a:r>
              <a:rPr lang="en-US" sz="3200" dirty="0"/>
              <a:t>: Maintain the correct word order (subject, verb, object).</a:t>
            </a:r>
          </a:p>
          <a:p>
            <a:pPr algn="l"/>
            <a:r>
              <a:rPr lang="en-US" sz="3200" b="1" dirty="0"/>
              <a:t>Tenses: </a:t>
            </a:r>
            <a:r>
              <a:rPr lang="en-US" sz="3200" dirty="0"/>
              <a:t>Use the correct verb tense to indicate when the action happened.</a:t>
            </a:r>
          </a:p>
          <a:p>
            <a:pPr algn="l"/>
            <a:r>
              <a:rPr lang="en-US" sz="3200" b="1" dirty="0"/>
              <a:t>Article Usage</a:t>
            </a:r>
            <a:r>
              <a:rPr lang="en-US" sz="3200" dirty="0"/>
              <a:t>: Use articles (a, an, the) correctly.</a:t>
            </a:r>
          </a:p>
          <a:p>
            <a:pPr algn="l"/>
            <a:r>
              <a:rPr lang="en-US" sz="3200" b="1" dirty="0"/>
              <a:t>Prepositions</a:t>
            </a:r>
            <a:r>
              <a:rPr lang="en-US" sz="3200" dirty="0"/>
              <a:t>: Use prepositions correctly to show relationships between words.</a:t>
            </a:r>
          </a:p>
        </p:txBody>
      </p:sp>
    </p:spTree>
    <p:extLst>
      <p:ext uri="{BB962C8B-B14F-4D97-AF65-F5344CB8AC3E}">
        <p14:creationId xmlns:p14="http://schemas.microsoft.com/office/powerpoint/2010/main" val="41349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8F4A1-56A2-C0F5-FEC2-970DB1076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735" y="1665498"/>
            <a:ext cx="7921375" cy="4833872"/>
          </a:xfrm>
        </p:spPr>
      </p:pic>
    </p:spTree>
    <p:extLst>
      <p:ext uri="{BB962C8B-B14F-4D97-AF65-F5344CB8AC3E}">
        <p14:creationId xmlns:p14="http://schemas.microsoft.com/office/powerpoint/2010/main" val="403644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76EE18-2D5C-ADF3-48DD-F6E9C7505B93}"/>
              </a:ext>
            </a:extLst>
          </p:cNvPr>
          <p:cNvSpPr txBox="1"/>
          <p:nvPr/>
        </p:nvSpPr>
        <p:spPr>
          <a:xfrm>
            <a:off x="965771" y="1348800"/>
            <a:ext cx="106953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Simple Sentence</a:t>
            </a:r>
            <a:r>
              <a:rPr lang="en-US" sz="2200" dirty="0"/>
              <a:t>: Contains one independent clause. </a:t>
            </a:r>
            <a:br>
              <a:rPr lang="en-US" sz="2200" dirty="0"/>
            </a:br>
            <a:r>
              <a:rPr lang="en-US" sz="2200" b="1" dirty="0"/>
              <a:t>Example: </a:t>
            </a:r>
            <a:r>
              <a:rPr lang="en-US" sz="2200" dirty="0"/>
              <a:t>The cat chased the mouse.</a:t>
            </a:r>
          </a:p>
          <a:p>
            <a:pPr algn="l"/>
            <a:br>
              <a:rPr lang="en-US" sz="2200" dirty="0"/>
            </a:br>
            <a:r>
              <a:rPr lang="en-US" sz="2200" b="1" dirty="0"/>
              <a:t>Compound Sentence</a:t>
            </a:r>
            <a:r>
              <a:rPr lang="en-US" sz="2200" dirty="0"/>
              <a:t>: Contains two or more independent clauses joined by a coordinating conjunction (and, but, or, nor, for, yet, so).</a:t>
            </a:r>
            <a:br>
              <a:rPr lang="en-US" sz="2200" dirty="0"/>
            </a:br>
            <a:r>
              <a:rPr lang="en-US" sz="2200" b="1" dirty="0"/>
              <a:t>Example: </a:t>
            </a:r>
            <a:r>
              <a:rPr lang="en-US" sz="2200" dirty="0"/>
              <a:t>The cat chased the mouse, and the mouse ran away.</a:t>
            </a:r>
          </a:p>
          <a:p>
            <a:pPr algn="l"/>
            <a:br>
              <a:rPr lang="en-US" sz="2200" dirty="0"/>
            </a:br>
            <a:r>
              <a:rPr lang="en-US" sz="2200" b="1" dirty="0"/>
              <a:t>Complex Sentence</a:t>
            </a:r>
            <a:r>
              <a:rPr lang="en-US" sz="2200" dirty="0"/>
              <a:t>: Contains one independent clause and one or more dependent clauses joined by a subordinating conjunction. (As, So, If, While)</a:t>
            </a:r>
            <a:br>
              <a:rPr lang="en-US" sz="2200" dirty="0"/>
            </a:br>
            <a:r>
              <a:rPr lang="en-US" sz="2200" b="1" dirty="0"/>
              <a:t>Example: </a:t>
            </a:r>
            <a:r>
              <a:rPr lang="en-US" sz="2200" dirty="0"/>
              <a:t>Because the cat was hungry, it chased the mouse, which ran away.</a:t>
            </a:r>
          </a:p>
          <a:p>
            <a:pPr algn="l"/>
            <a:br>
              <a:rPr lang="en-US" sz="2200" dirty="0"/>
            </a:br>
            <a:r>
              <a:rPr lang="en-US" sz="2200" b="1" dirty="0"/>
              <a:t>Compound-Complex Sentence</a:t>
            </a:r>
            <a:r>
              <a:rPr lang="en-US" sz="2200" dirty="0"/>
              <a:t>: Contains two or more independent clauses and one or more dependent clauses.</a:t>
            </a:r>
            <a:br>
              <a:rPr lang="en-US" sz="2200" dirty="0"/>
            </a:br>
            <a:r>
              <a:rPr lang="en-US" sz="2200" b="1" dirty="0"/>
              <a:t>Example: </a:t>
            </a:r>
            <a:r>
              <a:rPr lang="en-US" sz="2200" dirty="0"/>
              <a:t>Because the cat was hungry and the mouse was scared, it chased the mouse, which ran away into a hole.</a:t>
            </a:r>
          </a:p>
          <a:p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FAA3A-9DDF-8555-6233-C53E5B2CCB1D}"/>
              </a:ext>
            </a:extLst>
          </p:cNvPr>
          <p:cNvSpPr txBox="1"/>
          <p:nvPr/>
        </p:nvSpPr>
        <p:spPr>
          <a:xfrm>
            <a:off x="2198670" y="273296"/>
            <a:ext cx="610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Types of Sentences</a:t>
            </a:r>
          </a:p>
        </p:txBody>
      </p:sp>
    </p:spTree>
    <p:extLst>
      <p:ext uri="{BB962C8B-B14F-4D97-AF65-F5344CB8AC3E}">
        <p14:creationId xmlns:p14="http://schemas.microsoft.com/office/powerpoint/2010/main" val="37098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9C14-524A-055C-6EED-1744E2132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213" y="806131"/>
            <a:ext cx="6362598" cy="1086236"/>
          </a:xfrm>
        </p:spPr>
        <p:txBody>
          <a:bodyPr/>
          <a:lstStyle/>
          <a:p>
            <a:r>
              <a:rPr lang="en-US" sz="4400" dirty="0"/>
              <a:t>Coherence &amp; cohesion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9C50-A0B5-5C5C-E659-C30216921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494" y="2188396"/>
            <a:ext cx="8952216" cy="3320355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Coherence: </a:t>
            </a:r>
          </a:p>
          <a:p>
            <a:pPr algn="l"/>
            <a:r>
              <a:rPr lang="en-US" sz="2000" dirty="0"/>
              <a:t>The logical flow and connection between ideas in your writing.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Cohesion: </a:t>
            </a:r>
          </a:p>
          <a:p>
            <a:pPr algn="l"/>
            <a:r>
              <a:rPr lang="en-US" sz="2000" dirty="0"/>
              <a:t>The use of linking words and phrases to connect sentences and paragraphs.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Use transition words and phrases </a:t>
            </a:r>
          </a:p>
          <a:p>
            <a:pPr algn="l"/>
            <a:r>
              <a:rPr lang="en-US" sz="2000" dirty="0"/>
              <a:t>e.g. however, in addition, furthermore) to improve coherence and cohesion.</a:t>
            </a:r>
          </a:p>
        </p:txBody>
      </p:sp>
    </p:spTree>
    <p:extLst>
      <p:ext uri="{BB962C8B-B14F-4D97-AF65-F5344CB8AC3E}">
        <p14:creationId xmlns:p14="http://schemas.microsoft.com/office/powerpoint/2010/main" val="323848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693E-182C-93AE-1C8F-397ED0E1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86" y="100173"/>
            <a:ext cx="4546315" cy="57792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Transition Words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1E3E30-3C81-942A-80FD-24F606421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086" y="1735213"/>
            <a:ext cx="11102510" cy="47877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71FF83-D670-0AF9-ECDE-D55E2837B646}"/>
              </a:ext>
            </a:extLst>
          </p:cNvPr>
          <p:cNvSpPr txBox="1"/>
          <p:nvPr/>
        </p:nvSpPr>
        <p:spPr>
          <a:xfrm>
            <a:off x="1078786" y="821933"/>
            <a:ext cx="111885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Difference between Transition words and Conjunctions: </a:t>
            </a:r>
            <a:r>
              <a:rPr lang="en-US" sz="2200" dirty="0"/>
              <a:t>Transitions connect ideas at the level of paragraphs or larger units of text, while conjunctions connect elements within a sentence.</a:t>
            </a:r>
          </a:p>
        </p:txBody>
      </p:sp>
    </p:spTree>
    <p:extLst>
      <p:ext uri="{BB962C8B-B14F-4D97-AF65-F5344CB8AC3E}">
        <p14:creationId xmlns:p14="http://schemas.microsoft.com/office/powerpoint/2010/main" val="7655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5123-E4CF-E7B4-1AD4-D4E55631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47" y="0"/>
            <a:ext cx="3786027" cy="649840"/>
          </a:xfrm>
        </p:spPr>
        <p:txBody>
          <a:bodyPr>
            <a:normAutofit fontScale="90000"/>
          </a:bodyPr>
          <a:lstStyle/>
          <a:p>
            <a:r>
              <a:rPr lang="en-US" dirty="0"/>
              <a:t>Conjunctions: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AA2E5D-0480-99D8-5792-1B4D751E2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125" y="933159"/>
            <a:ext cx="10998676" cy="5539560"/>
          </a:xfrm>
        </p:spPr>
      </p:pic>
    </p:spTree>
    <p:extLst>
      <p:ext uri="{BB962C8B-B14F-4D97-AF65-F5344CB8AC3E}">
        <p14:creationId xmlns:p14="http://schemas.microsoft.com/office/powerpoint/2010/main" val="39999027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{91F222BA-F490-43A6-A2C4-6BB81792F5F8}tf10001105</Template>
  <TotalTime>547</TotalTime>
  <Words>843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Welcome to the English speaking practice course</vt:lpstr>
      <vt:lpstr>Parts of speech &amp; Sentence structure</vt:lpstr>
      <vt:lpstr>Parts of Speech:</vt:lpstr>
      <vt:lpstr>Common Errors in Sentence Structure</vt:lpstr>
      <vt:lpstr>Prepositions</vt:lpstr>
      <vt:lpstr>PowerPoint Presentation</vt:lpstr>
      <vt:lpstr>Coherence &amp; cohesion</vt:lpstr>
      <vt:lpstr>Transition Words</vt:lpstr>
      <vt:lpstr>Conjunctions:</vt:lpstr>
      <vt:lpstr>vocabulary</vt:lpstr>
      <vt:lpstr>Commonly mis-pronounced words: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Sami</dc:creator>
  <cp:lastModifiedBy>Muhammad Sami</cp:lastModifiedBy>
  <cp:revision>65</cp:revision>
  <dcterms:created xsi:type="dcterms:W3CDTF">2024-08-19T05:13:29Z</dcterms:created>
  <dcterms:modified xsi:type="dcterms:W3CDTF">2024-09-05T08:44:56Z</dcterms:modified>
</cp:coreProperties>
</file>