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9"/>
  </p:notesMasterIdLst>
  <p:sldIdLst>
    <p:sldId id="256" r:id="rId2"/>
    <p:sldId id="300" r:id="rId3"/>
    <p:sldId id="305" r:id="rId4"/>
    <p:sldId id="303" r:id="rId5"/>
    <p:sldId id="304" r:id="rId6"/>
    <p:sldId id="257" r:id="rId7"/>
    <p:sldId id="284" r:id="rId8"/>
    <p:sldId id="285" r:id="rId9"/>
    <p:sldId id="273" r:id="rId10"/>
    <p:sldId id="290" r:id="rId11"/>
    <p:sldId id="299" r:id="rId12"/>
    <p:sldId id="289" r:id="rId13"/>
    <p:sldId id="259" r:id="rId14"/>
    <p:sldId id="286" r:id="rId15"/>
    <p:sldId id="288" r:id="rId16"/>
    <p:sldId id="291" r:id="rId17"/>
    <p:sldId id="292" r:id="rId18"/>
    <p:sldId id="293" r:id="rId19"/>
    <p:sldId id="294" r:id="rId20"/>
    <p:sldId id="296" r:id="rId21"/>
    <p:sldId id="297" r:id="rId22"/>
    <p:sldId id="301" r:id="rId23"/>
    <p:sldId id="302" r:id="rId24"/>
    <p:sldId id="263" r:id="rId25"/>
    <p:sldId id="283" r:id="rId26"/>
    <p:sldId id="298" r:id="rId27"/>
    <p:sldId id="26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hivo" panose="020B0604020202020204" charset="0"/>
      <p:regular r:id="rId34"/>
      <p:bold r:id="rId35"/>
      <p:italic r:id="rId36"/>
      <p:boldItalic r:id="rId37"/>
    </p:embeddedFont>
    <p:embeddedFont>
      <p:font typeface="Roboto Slab"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6C097C-49F7-4C72-8375-A5B4D2A32C01}">
  <a:tblStyle styleId="{C76C097C-49F7-4C72-8375-A5B4D2A32C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90" d="100"/>
          <a:sy n="90"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56949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11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909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43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177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8960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36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79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990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327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38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78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11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4568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4568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4568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18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87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865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25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03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26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05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231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786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2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4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endParaRPr sz="10000" dirty="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userDrawn="1"/>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dirty="0"/>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dirty="0"/>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2" name="Google Shape;92;p8"/>
          <p:cNvSpPr txBox="1">
            <a:spLocks noGrp="1"/>
          </p:cNvSpPr>
          <p:nvPr>
            <p:ph type="body" idx="1"/>
          </p:nvPr>
        </p:nvSpPr>
        <p:spPr>
          <a:xfrm>
            <a:off x="4572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3" name="Google Shape;93;p8"/>
          <p:cNvSpPr txBox="1">
            <a:spLocks noGrp="1"/>
          </p:cNvSpPr>
          <p:nvPr>
            <p:ph type="body" idx="2"/>
          </p:nvPr>
        </p:nvSpPr>
        <p:spPr>
          <a:xfrm>
            <a:off x="3290238"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4" name="Google Shape;94;p8"/>
          <p:cNvSpPr txBox="1">
            <a:spLocks noGrp="1"/>
          </p:cNvSpPr>
          <p:nvPr>
            <p:ph type="body" idx="3"/>
          </p:nvPr>
        </p:nvSpPr>
        <p:spPr>
          <a:xfrm>
            <a:off x="6123300" y="2383150"/>
            <a:ext cx="2563500" cy="22197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95" name="Google Shape;95;p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457200" y="799275"/>
            <a:ext cx="4606691" cy="110395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t>Online Examination System</a:t>
            </a:r>
            <a:endParaRPr sz="3600" dirty="0"/>
          </a:p>
        </p:txBody>
      </p:sp>
      <p:sp>
        <p:nvSpPr>
          <p:cNvPr id="5" name="TextBox 4">
            <a:extLst>
              <a:ext uri="{FF2B5EF4-FFF2-40B4-BE49-F238E27FC236}">
                <a16:creationId xmlns:a16="http://schemas.microsoft.com/office/drawing/2014/main" id="{0402C323-5E7F-BFC1-7518-FD2EECA5F909}"/>
              </a:ext>
            </a:extLst>
          </p:cNvPr>
          <p:cNvSpPr txBox="1"/>
          <p:nvPr/>
        </p:nvSpPr>
        <p:spPr>
          <a:xfrm>
            <a:off x="223283" y="3243095"/>
            <a:ext cx="4215540" cy="954107"/>
          </a:xfrm>
          <a:prstGeom prst="rect">
            <a:avLst/>
          </a:prstGeom>
          <a:noFill/>
        </p:spPr>
        <p:txBody>
          <a:bodyPr wrap="square" rtlCol="0">
            <a:spAutoFit/>
          </a:bodyPr>
          <a:lstStyle/>
          <a:p>
            <a:r>
              <a:rPr lang="en-US" sz="2800" dirty="0"/>
              <a:t>Supervised By: </a:t>
            </a:r>
            <a:br>
              <a:rPr lang="en-US" sz="2800" dirty="0"/>
            </a:br>
            <a:r>
              <a:rPr lang="en-US" sz="2800" dirty="0"/>
              <a:t>Dr. Amir Hussain</a:t>
            </a:r>
          </a:p>
        </p:txBody>
      </p:sp>
      <p:sp>
        <p:nvSpPr>
          <p:cNvPr id="6" name="TextBox 5">
            <a:extLst>
              <a:ext uri="{FF2B5EF4-FFF2-40B4-BE49-F238E27FC236}">
                <a16:creationId xmlns:a16="http://schemas.microsoft.com/office/drawing/2014/main" id="{D14B1061-FC80-FC2A-5A5A-7AC44E9FD06C}"/>
              </a:ext>
            </a:extLst>
          </p:cNvPr>
          <p:cNvSpPr txBox="1"/>
          <p:nvPr/>
        </p:nvSpPr>
        <p:spPr>
          <a:xfrm>
            <a:off x="6483336" y="3633155"/>
            <a:ext cx="3011538" cy="1785104"/>
          </a:xfrm>
          <a:prstGeom prst="rect">
            <a:avLst/>
          </a:prstGeom>
          <a:noFill/>
        </p:spPr>
        <p:txBody>
          <a:bodyPr wrap="square" rtlCol="0">
            <a:spAutoFit/>
          </a:bodyPr>
          <a:lstStyle/>
          <a:p>
            <a:r>
              <a:rPr lang="en-US" sz="2200" b="1" dirty="0"/>
              <a:t>Submitted By:</a:t>
            </a:r>
          </a:p>
          <a:p>
            <a:r>
              <a:rPr lang="en-US" sz="2200" b="1" dirty="0"/>
              <a:t>Muhammad Sami</a:t>
            </a:r>
            <a:br>
              <a:rPr lang="en-US" sz="2200" b="1" dirty="0"/>
            </a:br>
            <a:r>
              <a:rPr lang="en-US" sz="2200" b="1" dirty="0"/>
              <a:t>Adil Ali</a:t>
            </a:r>
          </a:p>
          <a:p>
            <a:r>
              <a:rPr lang="en-US" sz="2200" b="1" dirty="0"/>
              <a:t>M. Zain </a:t>
            </a:r>
            <a:r>
              <a:rPr lang="en-US" sz="2200" b="1" dirty="0" err="1"/>
              <a:t>ul</a:t>
            </a:r>
            <a:r>
              <a:rPr lang="en-US" sz="2200" b="1" dirty="0"/>
              <a:t> </a:t>
            </a:r>
            <a:r>
              <a:rPr lang="en-US" sz="2200" b="1" dirty="0" err="1"/>
              <a:t>Aabedin</a:t>
            </a:r>
            <a:r>
              <a:rPr lang="en-US" sz="2200" b="1" dirty="0"/>
              <a:t/>
            </a:r>
            <a:br>
              <a:rPr lang="en-US" sz="2200" b="1" dirty="0"/>
            </a:br>
            <a:endParaRPr lang="en-US"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Admin:</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10</a:t>
            </a:fld>
            <a:endParaRPr/>
          </a:p>
        </p:txBody>
      </p:sp>
      <p:sp>
        <p:nvSpPr>
          <p:cNvPr id="12" name="Google Shape;148;p14"/>
          <p:cNvSpPr txBox="1">
            <a:spLocks noGrp="1"/>
          </p:cNvSpPr>
          <p:nvPr>
            <p:ph type="body" idx="4294967295"/>
          </p:nvPr>
        </p:nvSpPr>
        <p:spPr>
          <a:xfrm>
            <a:off x="2527738" y="1623764"/>
            <a:ext cx="7141028" cy="3050336"/>
          </a:xfrm>
          <a:prstGeom prst="rect">
            <a:avLst/>
          </a:prstGeom>
        </p:spPr>
        <p:txBody>
          <a:bodyPr spcFirstLastPara="1" wrap="square" lIns="0" tIns="0" rIns="0" bIns="0" anchor="t" anchorCtr="0">
            <a:noAutofit/>
          </a:bodyPr>
          <a:lstStyle/>
          <a:p>
            <a:pPr marL="171450" indent="-171450">
              <a:spcBef>
                <a:spcPts val="1000"/>
              </a:spcBef>
            </a:pPr>
            <a:r>
              <a:rPr lang="en" sz="1800" b="1" dirty="0">
                <a:solidFill>
                  <a:srgbClr val="2CA388"/>
                </a:solidFill>
              </a:rPr>
              <a:t>Admin will create test</a:t>
            </a:r>
          </a:p>
          <a:p>
            <a:pPr marL="171450" indent="-171450">
              <a:spcBef>
                <a:spcPts val="1000"/>
              </a:spcBef>
            </a:pPr>
            <a:r>
              <a:rPr lang="en-US" sz="1800" b="1" dirty="0">
                <a:solidFill>
                  <a:srgbClr val="2CA388"/>
                </a:solidFill>
              </a:rPr>
              <a:t>A</a:t>
            </a:r>
            <a:r>
              <a:rPr lang="en" sz="1800" b="1" dirty="0">
                <a:solidFill>
                  <a:srgbClr val="2CA388"/>
                </a:solidFill>
              </a:rPr>
              <a:t>dmin will login into system</a:t>
            </a:r>
          </a:p>
          <a:p>
            <a:pPr marL="171450" indent="-171450">
              <a:spcBef>
                <a:spcPts val="1000"/>
              </a:spcBef>
            </a:pPr>
            <a:r>
              <a:rPr lang="en-US" sz="1800" b="1" dirty="0">
                <a:solidFill>
                  <a:srgbClr val="2CA388"/>
                </a:solidFill>
              </a:rPr>
              <a:t>A</a:t>
            </a:r>
            <a:r>
              <a:rPr lang="en" sz="1800" b="1" dirty="0">
                <a:solidFill>
                  <a:srgbClr val="2CA388"/>
                </a:solidFill>
              </a:rPr>
              <a:t>dmin will add candidate data</a:t>
            </a:r>
          </a:p>
          <a:p>
            <a:pPr marL="171450" indent="-171450">
              <a:spcBef>
                <a:spcPts val="1000"/>
              </a:spcBef>
            </a:pPr>
            <a:r>
              <a:rPr lang="en-US" sz="1800" b="1" dirty="0">
                <a:solidFill>
                  <a:srgbClr val="2CA388"/>
                </a:solidFill>
              </a:rPr>
              <a:t>A</a:t>
            </a:r>
            <a:r>
              <a:rPr lang="en" sz="1800" b="1" dirty="0">
                <a:solidFill>
                  <a:srgbClr val="2CA388"/>
                </a:solidFill>
              </a:rPr>
              <a:t>dmin will upload question bank with sets</a:t>
            </a:r>
          </a:p>
          <a:p>
            <a:pPr marL="171450" indent="-171450">
              <a:spcBef>
                <a:spcPts val="1000"/>
              </a:spcBef>
            </a:pPr>
            <a:r>
              <a:rPr lang="en" sz="1800" b="1" dirty="0">
                <a:solidFill>
                  <a:srgbClr val="2CA388"/>
                </a:solidFill>
              </a:rPr>
              <a:t>Admin will set time of the exam</a:t>
            </a:r>
          </a:p>
          <a:p>
            <a:pPr marL="171450" indent="-171450">
              <a:spcBef>
                <a:spcPts val="1000"/>
              </a:spcBef>
            </a:pPr>
            <a:r>
              <a:rPr lang="en-US" sz="1800" b="1" dirty="0">
                <a:solidFill>
                  <a:srgbClr val="2CA388"/>
                </a:solidFill>
              </a:rPr>
              <a:t>A</a:t>
            </a:r>
            <a:r>
              <a:rPr lang="en" sz="1800" b="1" dirty="0">
                <a:solidFill>
                  <a:srgbClr val="2CA388"/>
                </a:solidFill>
              </a:rPr>
              <a:t>dmin will set marks for the exam </a:t>
            </a:r>
          </a:p>
          <a:p>
            <a:pPr marL="171450" indent="-171450">
              <a:spcBef>
                <a:spcPts val="1000"/>
              </a:spcBef>
            </a:pPr>
            <a:r>
              <a:rPr lang="en-US" sz="1800" b="1" dirty="0">
                <a:solidFill>
                  <a:srgbClr val="2CA388"/>
                </a:solidFill>
              </a:rPr>
              <a:t>A</a:t>
            </a:r>
            <a:r>
              <a:rPr lang="en" sz="1800" b="1" dirty="0">
                <a:solidFill>
                  <a:srgbClr val="2CA388"/>
                </a:solidFill>
              </a:rPr>
              <a:t>dmin will set negative marks for the wrong response</a:t>
            </a:r>
          </a:p>
        </p:txBody>
      </p:sp>
    </p:spTree>
    <p:extLst>
      <p:ext uri="{BB962C8B-B14F-4D97-AF65-F5344CB8AC3E}">
        <p14:creationId xmlns:p14="http://schemas.microsoft.com/office/powerpoint/2010/main" val="265546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additive="base">
                                        <p:cTn id="12"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 calcmode="lin" valueType="num">
                                      <p:cBhvr additive="base">
                                        <p:cTn id="1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 calcmode="lin" valueType="num">
                                      <p:cBhvr additive="base">
                                        <p:cTn id="22"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 calcmode="lin" valueType="num">
                                      <p:cBhvr additive="base">
                                        <p:cTn id="2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 calcmode="lin" valueType="num">
                                      <p:cBhvr additive="base">
                                        <p:cTn id="32"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 calcmode="lin" valueType="num">
                                      <p:cBhvr additive="base">
                                        <p:cTn id="37"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Teacher</a:t>
            </a:r>
            <a:r>
              <a:rPr lang="en" dirty="0" smtClean="0"/>
              <a:t>:</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a:p>
        </p:txBody>
      </p:sp>
      <p:sp>
        <p:nvSpPr>
          <p:cNvPr id="5" name="Google Shape;277;p28"/>
          <p:cNvSpPr txBox="1">
            <a:spLocks/>
          </p:cNvSpPr>
          <p:nvPr/>
        </p:nvSpPr>
        <p:spPr>
          <a:xfrm>
            <a:off x="97971" y="2796750"/>
            <a:ext cx="8621486" cy="8949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9pPr>
          </a:lstStyle>
          <a:p>
            <a:r>
              <a:rPr lang="en" sz="4000" dirty="0" smtClean="0">
                <a:solidFill>
                  <a:srgbClr val="A6D683"/>
                </a:solidFill>
              </a:rPr>
              <a:t>Teacher will add course, questions and specify correct answers</a:t>
            </a:r>
            <a:endParaRPr lang="en" sz="4000" dirty="0">
              <a:solidFill>
                <a:srgbClr val="A6D683"/>
              </a:solidFill>
            </a:endParaRPr>
          </a:p>
        </p:txBody>
      </p:sp>
    </p:spTree>
    <p:extLst>
      <p:ext uri="{BB962C8B-B14F-4D97-AF65-F5344CB8AC3E}">
        <p14:creationId xmlns:p14="http://schemas.microsoft.com/office/powerpoint/2010/main" val="59891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1.</a:t>
            </a:r>
            <a:endParaRPr sz="2800" dirty="0"/>
          </a:p>
          <a:p>
            <a:pPr marL="0" lvl="0" indent="0" algn="l" rtl="0">
              <a:spcBef>
                <a:spcPts val="0"/>
              </a:spcBef>
              <a:spcAft>
                <a:spcPts val="0"/>
              </a:spcAft>
              <a:buNone/>
            </a:pPr>
            <a:r>
              <a:rPr lang="en" sz="2800" dirty="0"/>
              <a:t>Securly login with Examiner credentials</a:t>
            </a:r>
            <a:endParaRPr sz="2800" dirty="0"/>
          </a:p>
        </p:txBody>
      </p:sp>
      <p:sp>
        <p:nvSpPr>
          <p:cNvPr id="4"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10</a:t>
            </a:r>
          </a:p>
        </p:txBody>
      </p:sp>
      <p:sp>
        <p:nvSpPr>
          <p:cNvPr id="5" name="Rectangle 4"/>
          <p:cNvSpPr/>
          <p:nvPr/>
        </p:nvSpPr>
        <p:spPr>
          <a:xfrm>
            <a:off x="3072736" y="2180133"/>
            <a:ext cx="1140178" cy="8692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pic>
        <p:nvPicPr>
          <p:cNvPr id="6" name="Picture 5"/>
          <p:cNvPicPr>
            <a:picLocks noChangeAspect="1"/>
          </p:cNvPicPr>
          <p:nvPr/>
        </p:nvPicPr>
        <p:blipFill>
          <a:blip r:embed="rId3"/>
          <a:stretch>
            <a:fillRect/>
          </a:stretch>
        </p:blipFill>
        <p:spPr>
          <a:xfrm>
            <a:off x="2135810" y="1830065"/>
            <a:ext cx="5317613" cy="3313435"/>
          </a:xfrm>
          <a:prstGeom prst="rect">
            <a:avLst/>
          </a:prstGeom>
        </p:spPr>
      </p:pic>
    </p:spTree>
    <p:extLst>
      <p:ext uri="{BB962C8B-B14F-4D97-AF65-F5344CB8AC3E}">
        <p14:creationId xmlns:p14="http://schemas.microsoft.com/office/powerpoint/2010/main" val="21381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2.</a:t>
            </a:r>
            <a:endParaRPr sz="2800" dirty="0"/>
          </a:p>
          <a:p>
            <a:pPr marL="0" lvl="0" indent="0" algn="l" rtl="0">
              <a:spcBef>
                <a:spcPts val="0"/>
              </a:spcBef>
              <a:spcAft>
                <a:spcPts val="0"/>
              </a:spcAft>
              <a:buNone/>
            </a:pPr>
            <a:r>
              <a:rPr lang="en" sz="2800" dirty="0"/>
              <a:t>Set exam  and other data and Upload Questions </a:t>
            </a:r>
            <a:endParaRPr sz="2800" dirty="0"/>
          </a:p>
        </p:txBody>
      </p:sp>
      <p:sp>
        <p:nvSpPr>
          <p:cNvPr id="4"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11</a:t>
            </a:r>
          </a:p>
        </p:txBody>
      </p:sp>
      <p:pic>
        <p:nvPicPr>
          <p:cNvPr id="3" name="Picture 2"/>
          <p:cNvPicPr>
            <a:picLocks noChangeAspect="1"/>
          </p:cNvPicPr>
          <p:nvPr/>
        </p:nvPicPr>
        <p:blipFill>
          <a:blip r:embed="rId3"/>
          <a:stretch>
            <a:fillRect/>
          </a:stretch>
        </p:blipFill>
        <p:spPr>
          <a:xfrm>
            <a:off x="1189821" y="1483215"/>
            <a:ext cx="6852491" cy="3435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3.</a:t>
            </a:r>
            <a:endParaRPr sz="2800" dirty="0"/>
          </a:p>
          <a:p>
            <a:pPr marL="0" lvl="0" indent="0" algn="l" rtl="0">
              <a:spcBef>
                <a:spcPts val="0"/>
              </a:spcBef>
              <a:spcAft>
                <a:spcPts val="0"/>
              </a:spcAft>
              <a:buNone/>
            </a:pPr>
            <a:r>
              <a:rPr lang="en" sz="2800" dirty="0"/>
              <a:t>Allow student Login</a:t>
            </a:r>
            <a:endParaRPr sz="2800" dirty="0"/>
          </a:p>
        </p:txBody>
      </p:sp>
      <p:sp>
        <p:nvSpPr>
          <p:cNvPr id="4"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12</a:t>
            </a:r>
          </a:p>
        </p:txBody>
      </p:sp>
      <p:pic>
        <p:nvPicPr>
          <p:cNvPr id="2" name="Picture 1"/>
          <p:cNvPicPr>
            <a:picLocks noChangeAspect="1"/>
          </p:cNvPicPr>
          <p:nvPr/>
        </p:nvPicPr>
        <p:blipFill>
          <a:blip r:embed="rId3"/>
          <a:stretch>
            <a:fillRect/>
          </a:stretch>
        </p:blipFill>
        <p:spPr>
          <a:xfrm>
            <a:off x="2147776" y="1655070"/>
            <a:ext cx="4851009" cy="2724625"/>
          </a:xfrm>
          <a:prstGeom prst="rect">
            <a:avLst/>
          </a:prstGeom>
        </p:spPr>
      </p:pic>
    </p:spTree>
    <p:extLst>
      <p:ext uri="{BB962C8B-B14F-4D97-AF65-F5344CB8AC3E}">
        <p14:creationId xmlns:p14="http://schemas.microsoft.com/office/powerpoint/2010/main" val="414512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228600" y="668951"/>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5.</a:t>
            </a:r>
            <a:endParaRPr sz="2800" dirty="0"/>
          </a:p>
          <a:p>
            <a:pPr marL="0" lvl="0" indent="0" algn="l" rtl="0">
              <a:spcBef>
                <a:spcPts val="0"/>
              </a:spcBef>
              <a:spcAft>
                <a:spcPts val="0"/>
              </a:spcAft>
              <a:buNone/>
            </a:pPr>
            <a:r>
              <a:rPr lang="en" sz="2800" dirty="0"/>
              <a:t>Exam will finish once time is over. </a:t>
            </a:r>
            <a:r>
              <a:rPr lang="en-US" sz="2800" dirty="0"/>
              <a:t>A</a:t>
            </a:r>
            <a:r>
              <a:rPr lang="en" sz="2800" dirty="0"/>
              <a:t>ll the results can be view from main server with secure credentials.</a:t>
            </a:r>
            <a:endParaRPr sz="2800" dirty="0"/>
          </a:p>
        </p:txBody>
      </p:sp>
      <p:sp>
        <p:nvSpPr>
          <p:cNvPr id="3"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14</a:t>
            </a:r>
          </a:p>
        </p:txBody>
      </p:sp>
    </p:spTree>
    <p:extLst>
      <p:ext uri="{BB962C8B-B14F-4D97-AF65-F5344CB8AC3E}">
        <p14:creationId xmlns:p14="http://schemas.microsoft.com/office/powerpoint/2010/main" val="311997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Candidate:</a:t>
            </a:r>
            <a:endParaRPr dirty="0"/>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16</a:t>
            </a:fld>
            <a:endParaRPr dirty="0"/>
          </a:p>
        </p:txBody>
      </p:sp>
      <p:sp>
        <p:nvSpPr>
          <p:cNvPr id="5" name="Google Shape;277;p28"/>
          <p:cNvSpPr txBox="1">
            <a:spLocks/>
          </p:cNvSpPr>
          <p:nvPr/>
        </p:nvSpPr>
        <p:spPr>
          <a:xfrm>
            <a:off x="631371" y="2796750"/>
            <a:ext cx="7151914" cy="8949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9pPr>
          </a:lstStyle>
          <a:p>
            <a:pPr algn="r"/>
            <a:r>
              <a:rPr lang="en" sz="4800" dirty="0">
                <a:solidFill>
                  <a:srgbClr val="A6D683"/>
                </a:solidFill>
              </a:rPr>
              <a:t>Candidate will login, attempt questions and finish the exam</a:t>
            </a:r>
          </a:p>
        </p:txBody>
      </p:sp>
    </p:spTree>
    <p:extLst>
      <p:ext uri="{BB962C8B-B14F-4D97-AF65-F5344CB8AC3E}">
        <p14:creationId xmlns:p14="http://schemas.microsoft.com/office/powerpoint/2010/main" val="230267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486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1.</a:t>
            </a:r>
            <a:endParaRPr sz="2800" dirty="0"/>
          </a:p>
          <a:p>
            <a:pPr marL="0" lvl="0" indent="0" algn="l" rtl="0">
              <a:spcBef>
                <a:spcPts val="0"/>
              </a:spcBef>
              <a:spcAft>
                <a:spcPts val="0"/>
              </a:spcAft>
              <a:buNone/>
            </a:pPr>
            <a:r>
              <a:rPr lang="en" sz="2800" dirty="0"/>
              <a:t>Securly login with credentials</a:t>
            </a:r>
            <a:endParaRPr sz="2800" dirty="0"/>
          </a:p>
        </p:txBody>
      </p:sp>
      <p:sp>
        <p:nvSpPr>
          <p:cNvPr id="4" name="Rectangle 3"/>
          <p:cNvSpPr/>
          <p:nvPr/>
        </p:nvSpPr>
        <p:spPr>
          <a:xfrm>
            <a:off x="3072736" y="2180133"/>
            <a:ext cx="1140178" cy="8692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Logo</a:t>
            </a:r>
          </a:p>
        </p:txBody>
      </p:sp>
      <p:sp>
        <p:nvSpPr>
          <p:cNvPr id="7" name="Google Shape;175;p18"/>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16</a:t>
            </a:r>
          </a:p>
        </p:txBody>
      </p:sp>
      <p:pic>
        <p:nvPicPr>
          <p:cNvPr id="2" name="Picture 1"/>
          <p:cNvPicPr>
            <a:picLocks noChangeAspect="1"/>
          </p:cNvPicPr>
          <p:nvPr/>
        </p:nvPicPr>
        <p:blipFill>
          <a:blip r:embed="rId3"/>
          <a:stretch>
            <a:fillRect/>
          </a:stretch>
        </p:blipFill>
        <p:spPr>
          <a:xfrm>
            <a:off x="1921832" y="1674170"/>
            <a:ext cx="4582164" cy="2686425"/>
          </a:xfrm>
          <a:prstGeom prst="rect">
            <a:avLst/>
          </a:prstGeom>
        </p:spPr>
      </p:pic>
    </p:spTree>
    <p:extLst>
      <p:ext uri="{BB962C8B-B14F-4D97-AF65-F5344CB8AC3E}">
        <p14:creationId xmlns:p14="http://schemas.microsoft.com/office/powerpoint/2010/main" val="22585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660572"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2.</a:t>
            </a:r>
            <a:endParaRPr sz="2800" dirty="0"/>
          </a:p>
          <a:p>
            <a:pPr marL="0" lvl="0" indent="0" algn="l" rtl="0">
              <a:spcBef>
                <a:spcPts val="0"/>
              </a:spcBef>
              <a:spcAft>
                <a:spcPts val="0"/>
              </a:spcAft>
              <a:buNone/>
            </a:pPr>
            <a:r>
              <a:rPr lang="en" sz="2800" dirty="0"/>
              <a:t>Read and accept the instructions</a:t>
            </a:r>
            <a:endParaRPr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412" y="1240971"/>
            <a:ext cx="6279545" cy="3565071"/>
          </a:xfrm>
          <a:prstGeom prst="rect">
            <a:avLst/>
          </a:prstGeom>
          <a:effectLst>
            <a:outerShdw blurRad="50800" dist="38100" dir="2700000" algn="tl" rotWithShape="0">
              <a:prstClr val="black">
                <a:alpha val="40000"/>
              </a:prstClr>
            </a:outerShdw>
          </a:effectLst>
        </p:spPr>
      </p:pic>
      <p:sp>
        <p:nvSpPr>
          <p:cNvPr id="5" name="Google Shape;175;p18"/>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17</a:t>
            </a:r>
          </a:p>
        </p:txBody>
      </p:sp>
    </p:spTree>
    <p:extLst>
      <p:ext uri="{BB962C8B-B14F-4D97-AF65-F5344CB8AC3E}">
        <p14:creationId xmlns:p14="http://schemas.microsoft.com/office/powerpoint/2010/main" val="62577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660572"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2.</a:t>
            </a:r>
            <a:endParaRPr sz="2800" dirty="0"/>
          </a:p>
          <a:p>
            <a:pPr marL="0" lvl="0" indent="0" algn="l" rtl="0">
              <a:spcBef>
                <a:spcPts val="0"/>
              </a:spcBef>
              <a:spcAft>
                <a:spcPts val="0"/>
              </a:spcAft>
              <a:buNone/>
            </a:pPr>
            <a:r>
              <a:rPr lang="en-US" sz="2800" dirty="0"/>
              <a:t>S</a:t>
            </a:r>
            <a:r>
              <a:rPr lang="en" sz="2800" dirty="0"/>
              <a:t>tart attempting questions</a:t>
            </a:r>
            <a:endParaRPr sz="2800" dirty="0"/>
          </a:p>
        </p:txBody>
      </p:sp>
      <p:sp>
        <p:nvSpPr>
          <p:cNvPr id="4" name="Google Shape;175;p18"/>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18</a:t>
            </a:r>
          </a:p>
        </p:txBody>
      </p:sp>
      <p:pic>
        <p:nvPicPr>
          <p:cNvPr id="2" name="Picture 1"/>
          <p:cNvPicPr>
            <a:picLocks noChangeAspect="1"/>
          </p:cNvPicPr>
          <p:nvPr/>
        </p:nvPicPr>
        <p:blipFill>
          <a:blip r:embed="rId3"/>
          <a:stretch>
            <a:fillRect/>
          </a:stretch>
        </p:blipFill>
        <p:spPr>
          <a:xfrm>
            <a:off x="1765005" y="1541307"/>
            <a:ext cx="6719778" cy="3602193"/>
          </a:xfrm>
          <a:prstGeom prst="rect">
            <a:avLst/>
          </a:prstGeom>
        </p:spPr>
      </p:pic>
    </p:spTree>
    <p:extLst>
      <p:ext uri="{BB962C8B-B14F-4D97-AF65-F5344CB8AC3E}">
        <p14:creationId xmlns:p14="http://schemas.microsoft.com/office/powerpoint/2010/main" val="223454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 name="TextBox 13">
            <a:extLst>
              <a:ext uri="{FF2B5EF4-FFF2-40B4-BE49-F238E27FC236}">
                <a16:creationId xmlns:a16="http://schemas.microsoft.com/office/drawing/2014/main" id="{6419304D-5BAF-4D2C-3DFD-4464F8427D73}"/>
              </a:ext>
            </a:extLst>
          </p:cNvPr>
          <p:cNvSpPr txBox="1"/>
          <p:nvPr/>
        </p:nvSpPr>
        <p:spPr>
          <a:xfrm>
            <a:off x="302217" y="1154624"/>
            <a:ext cx="8283843"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current examination processes in educational institutions are often plagued by inefficiencies, security concerns, and logistical challenges. </a:t>
            </a:r>
          </a:p>
          <a:p>
            <a:endParaRPr lang="en-US" sz="2400" dirty="0"/>
          </a:p>
          <a:p>
            <a:pPr marL="342900" indent="-342900">
              <a:buFont typeface="Arial" panose="020B0604020202020204" pitchFamily="34" charset="0"/>
              <a:buChar char="•"/>
            </a:pPr>
            <a:r>
              <a:rPr lang="en-US" sz="2400" dirty="0"/>
              <a:t>Traditional methods of conducting exams require significant administrative effort, physical infrastructure, and are prone to human errors in evaluation and result compilation. </a:t>
            </a:r>
            <a:endParaRPr lang="en-US" sz="1800" dirty="0"/>
          </a:p>
        </p:txBody>
      </p:sp>
      <p:sp>
        <p:nvSpPr>
          <p:cNvPr id="15" name="TextBox 14">
            <a:extLst>
              <a:ext uri="{FF2B5EF4-FFF2-40B4-BE49-F238E27FC236}">
                <a16:creationId xmlns:a16="http://schemas.microsoft.com/office/drawing/2014/main" id="{55FF7954-EDFB-2268-4A46-E59C7A1F30D8}"/>
              </a:ext>
            </a:extLst>
          </p:cNvPr>
          <p:cNvSpPr txBox="1"/>
          <p:nvPr/>
        </p:nvSpPr>
        <p:spPr>
          <a:xfrm>
            <a:off x="674176" y="216976"/>
            <a:ext cx="4231038" cy="461665"/>
          </a:xfrm>
          <a:prstGeom prst="rect">
            <a:avLst/>
          </a:prstGeom>
          <a:noFill/>
        </p:spPr>
        <p:txBody>
          <a:bodyPr wrap="square" rtlCol="0">
            <a:spAutoFit/>
          </a:bodyPr>
          <a:lstStyle/>
          <a:p>
            <a:r>
              <a:rPr lang="en-US" sz="2400" b="1" i="1" dirty="0"/>
              <a:t>Problem Statement: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20</a:t>
            </a:fld>
            <a:endParaRPr dirty="0"/>
          </a:p>
        </p:txBody>
      </p:sp>
      <p:sp>
        <p:nvSpPr>
          <p:cNvPr id="6" name="Google Shape;161;p16"/>
          <p:cNvSpPr txBox="1">
            <a:spLocks/>
          </p:cNvSpPr>
          <p:nvPr/>
        </p:nvSpPr>
        <p:spPr>
          <a:xfrm>
            <a:off x="185057" y="200865"/>
            <a:ext cx="5660572" cy="11598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1pPr>
            <a:lvl2pPr marR="0" lvl="1"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2pPr>
            <a:lvl3pPr marR="0" lvl="2"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3pPr>
            <a:lvl4pPr marR="0" lvl="3"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4pPr>
            <a:lvl5pPr marR="0" lvl="4"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5pPr>
            <a:lvl6pPr marR="0" lvl="5"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6pPr>
            <a:lvl7pPr marR="0" lvl="6"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7pPr>
            <a:lvl8pPr marR="0" lvl="7"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8pPr>
            <a:lvl9pPr marR="0" lvl="8" algn="l" rtl="0">
              <a:lnSpc>
                <a:spcPct val="100000"/>
              </a:lnSpc>
              <a:spcBef>
                <a:spcPts val="0"/>
              </a:spcBef>
              <a:spcAft>
                <a:spcPts val="0"/>
              </a:spcAft>
              <a:buClr>
                <a:srgbClr val="FFFFFF"/>
              </a:buClr>
              <a:buSzPts val="3200"/>
              <a:buFont typeface="Roboto Slab"/>
              <a:buNone/>
              <a:defRPr sz="3200" b="1" i="0" u="none" strike="noStrike" cap="none">
                <a:solidFill>
                  <a:srgbClr val="FFFFFF"/>
                </a:solidFill>
                <a:latin typeface="Roboto Slab"/>
                <a:ea typeface="Roboto Slab"/>
                <a:cs typeface="Roboto Slab"/>
                <a:sym typeface="Roboto Slab"/>
              </a:defRPr>
            </a:lvl9pPr>
          </a:lstStyle>
          <a:p>
            <a:r>
              <a:rPr lang="en-US" sz="2800"/>
              <a:t>2.</a:t>
            </a:r>
          </a:p>
          <a:p>
            <a:r>
              <a:rPr lang="en-US" sz="2800"/>
              <a:t>Question pallet will change buttons according to candidate response </a:t>
            </a:r>
            <a:endParaRPr lang="en-US" sz="2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028" y="2068286"/>
            <a:ext cx="7139066" cy="2236207"/>
          </a:xfrm>
          <a:prstGeom prst="rect">
            <a:avLst/>
          </a:prstGeom>
        </p:spPr>
      </p:pic>
    </p:spTree>
    <p:extLst>
      <p:ext uri="{BB962C8B-B14F-4D97-AF65-F5344CB8AC3E}">
        <p14:creationId xmlns:p14="http://schemas.microsoft.com/office/powerpoint/2010/main" val="27410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5057" y="200865"/>
            <a:ext cx="5660572"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3.</a:t>
            </a:r>
            <a:endParaRPr sz="2800" dirty="0"/>
          </a:p>
          <a:p>
            <a:pPr marL="0" lvl="0" indent="0" algn="l" rtl="0">
              <a:spcBef>
                <a:spcPts val="0"/>
              </a:spcBef>
              <a:spcAft>
                <a:spcPts val="0"/>
              </a:spcAft>
              <a:buNone/>
            </a:pPr>
            <a:r>
              <a:rPr lang="en-US" sz="2800" dirty="0"/>
              <a:t>Candidate can finish the exam and check the score</a:t>
            </a:r>
            <a:endParaRPr sz="2800" dirty="0"/>
          </a:p>
        </p:txBody>
      </p:sp>
      <p:sp>
        <p:nvSpPr>
          <p:cNvPr id="4"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20</a:t>
            </a:r>
          </a:p>
        </p:txBody>
      </p:sp>
      <p:pic>
        <p:nvPicPr>
          <p:cNvPr id="3" name="Picture 2"/>
          <p:cNvPicPr>
            <a:picLocks noChangeAspect="1"/>
          </p:cNvPicPr>
          <p:nvPr/>
        </p:nvPicPr>
        <p:blipFill>
          <a:blip r:embed="rId3"/>
          <a:stretch>
            <a:fillRect/>
          </a:stretch>
        </p:blipFill>
        <p:spPr>
          <a:xfrm>
            <a:off x="489097" y="1562986"/>
            <a:ext cx="8229601" cy="3356213"/>
          </a:xfrm>
          <a:prstGeom prst="rect">
            <a:avLst/>
          </a:prstGeom>
        </p:spPr>
      </p:pic>
    </p:spTree>
    <p:extLst>
      <p:ext uri="{BB962C8B-B14F-4D97-AF65-F5344CB8AC3E}">
        <p14:creationId xmlns:p14="http://schemas.microsoft.com/office/powerpoint/2010/main" val="25463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354390" y="1117600"/>
            <a:ext cx="5660572" cy="160902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
            </a:r>
            <a:br>
              <a:rPr lang="en" sz="2800" dirty="0"/>
            </a:br>
            <a:r>
              <a:rPr lang="en" sz="2800" dirty="0"/>
              <a:t>3.</a:t>
            </a:r>
            <a:endParaRPr sz="2800" dirty="0"/>
          </a:p>
          <a:p>
            <a:r>
              <a:rPr lang="en-US" sz="2800" dirty="0"/>
              <a:t>Result &amp; Reports.</a:t>
            </a:r>
            <a:br>
              <a:rPr lang="en-US" sz="2800" dirty="0"/>
            </a:br>
            <a:r>
              <a:rPr lang="en-US" sz="2800" dirty="0"/>
              <a:t/>
            </a:r>
            <a:br>
              <a:rPr lang="en-US" sz="2800" dirty="0"/>
            </a:br>
            <a:r>
              <a:rPr lang="en-US" sz="1800" b="0" dirty="0">
                <a:latin typeface="Chivo"/>
                <a:ea typeface="Chivo"/>
                <a:cs typeface="Chivo"/>
                <a:sym typeface="Chivo"/>
              </a:rPr>
              <a:t>Acceron System allows you to print, download and share beautiful PDF for your reports.</a:t>
            </a:r>
            <a:br>
              <a:rPr lang="en-US" sz="1800" b="0" dirty="0">
                <a:latin typeface="Chivo"/>
                <a:ea typeface="Chivo"/>
                <a:cs typeface="Chivo"/>
                <a:sym typeface="Chivo"/>
              </a:rPr>
            </a:br>
            <a:r>
              <a:rPr lang="en-US" sz="1800" b="0" dirty="0">
                <a:latin typeface="Chivo"/>
                <a:ea typeface="Chivo"/>
                <a:cs typeface="Chivo"/>
                <a:sym typeface="Chivo"/>
              </a:rPr>
              <a:t>You can print certificates, reports, lists, scorecards and even question papers quickly.</a:t>
            </a:r>
            <a:br>
              <a:rPr lang="en-US" sz="1800" b="0" dirty="0">
                <a:latin typeface="Chivo"/>
                <a:ea typeface="Chivo"/>
                <a:cs typeface="Chivo"/>
                <a:sym typeface="Chivo"/>
              </a:rPr>
            </a:br>
            <a:r>
              <a:rPr lang="en-US" sz="1800" b="0" dirty="0">
                <a:latin typeface="Chivo"/>
                <a:ea typeface="Chivo"/>
                <a:cs typeface="Chivo"/>
                <a:sym typeface="Chivo"/>
              </a:rPr>
              <a:t>Our printer friendly format gives you the best possible savings on printer paper and ink. You can also send PDF reports directly to your candidates on a single click.</a:t>
            </a:r>
            <a:r>
              <a:rPr lang="en-US" sz="1800" b="0" dirty="0"/>
              <a:t/>
            </a:r>
            <a:br>
              <a:rPr lang="en-US" sz="1800" b="0" dirty="0"/>
            </a:br>
            <a:endParaRPr sz="2800" dirty="0"/>
          </a:p>
        </p:txBody>
      </p:sp>
      <p:sp>
        <p:nvSpPr>
          <p:cNvPr id="3"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21</a:t>
            </a:r>
          </a:p>
        </p:txBody>
      </p:sp>
    </p:spTree>
    <p:extLst>
      <p:ext uri="{BB962C8B-B14F-4D97-AF65-F5344CB8AC3E}">
        <p14:creationId xmlns:p14="http://schemas.microsoft.com/office/powerpoint/2010/main" val="254636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309235" y="1411111"/>
            <a:ext cx="6622142" cy="160902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600" dirty="0"/>
              <a:t/>
            </a:r>
            <a:br>
              <a:rPr lang="en" sz="1600" dirty="0"/>
            </a:br>
            <a:r>
              <a:rPr lang="en" sz="2000" dirty="0">
                <a:latin typeface="Roboto Slab" charset="0"/>
                <a:ea typeface="Roboto Slab" charset="0"/>
              </a:rPr>
              <a:t>3.</a:t>
            </a:r>
            <a:endParaRPr sz="2000" dirty="0">
              <a:latin typeface="Roboto Slab" charset="0"/>
              <a:ea typeface="Roboto Slab" charset="0"/>
            </a:endParaRPr>
          </a:p>
          <a:p>
            <a:r>
              <a:rPr lang="en-US" sz="2000" dirty="0">
                <a:latin typeface="Roboto Slab" charset="0"/>
                <a:ea typeface="Roboto Slab" charset="0"/>
              </a:rPr>
              <a:t>Export your data</a:t>
            </a:r>
            <a:r>
              <a:rPr lang="en-US" sz="1600" b="0" dirty="0"/>
              <a:t/>
            </a:r>
            <a:br>
              <a:rPr lang="en-US" sz="1600" b="0" dirty="0"/>
            </a:br>
            <a:r>
              <a:rPr lang="en-US" sz="1600" b="0" dirty="0"/>
              <a:t/>
            </a:r>
            <a:br>
              <a:rPr lang="en-US" sz="1600" b="0" dirty="0"/>
            </a:br>
            <a:r>
              <a:rPr lang="en-US" sz="1800" b="0" dirty="0">
                <a:latin typeface="Chivo"/>
                <a:ea typeface="Chivo"/>
                <a:cs typeface="Chivo"/>
                <a:sym typeface="Chivo"/>
              </a:rPr>
              <a:t>Create and preserve your data</a:t>
            </a:r>
            <a:br>
              <a:rPr lang="en-US" sz="1800" b="0" dirty="0">
                <a:latin typeface="Chivo"/>
                <a:ea typeface="Chivo"/>
                <a:cs typeface="Chivo"/>
                <a:sym typeface="Chivo"/>
              </a:rPr>
            </a:br>
            <a:r>
              <a:rPr lang="en-US" sz="1800" b="0" dirty="0">
                <a:latin typeface="Chivo"/>
                <a:ea typeface="Chivo"/>
                <a:cs typeface="Chivo"/>
                <a:sym typeface="Chivo"/>
              </a:rPr>
              <a:t>Export your data such as Questions, candidates, groups and sections in a popular file format such as Microsoft Excel.</a:t>
            </a:r>
            <a:br>
              <a:rPr lang="en-US" sz="1800" b="0" dirty="0">
                <a:latin typeface="Chivo"/>
                <a:ea typeface="Chivo"/>
                <a:cs typeface="Chivo"/>
                <a:sym typeface="Chivo"/>
              </a:rPr>
            </a:br>
            <a:r>
              <a:rPr lang="en-US" sz="1800" b="0" dirty="0">
                <a:latin typeface="Chivo"/>
                <a:ea typeface="Chivo"/>
                <a:cs typeface="Chivo"/>
                <a:sym typeface="Chivo"/>
              </a:rPr>
              <a:t>This data can also be shared with anyone you want easily. Hence, sharing and preserving of your valuable data are made possible with minimum efforts.</a:t>
            </a:r>
            <a:br>
              <a:rPr lang="en-US" sz="1800" b="0" dirty="0">
                <a:latin typeface="Chivo"/>
                <a:ea typeface="Chivo"/>
                <a:cs typeface="Chivo"/>
                <a:sym typeface="Chivo"/>
              </a:rPr>
            </a:br>
            <a:r>
              <a:rPr lang="en-US" sz="1800" b="0" dirty="0">
                <a:latin typeface="Chivo"/>
                <a:ea typeface="Chivo"/>
                <a:cs typeface="Chivo"/>
                <a:sym typeface="Chivo"/>
              </a:rPr>
              <a:t>You can again import the same data into our system with ease by a single click. Also, you can use these files in other LMS systems for quiz and assessment purposes.</a:t>
            </a:r>
            <a:br>
              <a:rPr lang="en-US" sz="1800" b="0" dirty="0">
                <a:latin typeface="Chivo"/>
                <a:ea typeface="Chivo"/>
                <a:cs typeface="Chivo"/>
                <a:sym typeface="Chivo"/>
              </a:rPr>
            </a:br>
            <a:r>
              <a:rPr lang="en-US" sz="1800" b="0" dirty="0">
                <a:latin typeface="Chivo"/>
                <a:ea typeface="Chivo"/>
                <a:cs typeface="Chivo"/>
                <a:sym typeface="Chivo"/>
              </a:rPr>
              <a:t/>
            </a:r>
            <a:br>
              <a:rPr lang="en-US" sz="1800" b="0" dirty="0">
                <a:latin typeface="Chivo"/>
                <a:ea typeface="Chivo"/>
                <a:cs typeface="Chivo"/>
                <a:sym typeface="Chivo"/>
              </a:rPr>
            </a:br>
            <a:endParaRPr lang="en-US" sz="1800" b="0" dirty="0">
              <a:latin typeface="Chivo"/>
              <a:ea typeface="Chivo"/>
              <a:cs typeface="Chivo"/>
              <a:sym typeface="Chivo"/>
            </a:endParaRPr>
          </a:p>
        </p:txBody>
      </p:sp>
      <p:sp>
        <p:nvSpPr>
          <p:cNvPr id="3"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22</a:t>
            </a:r>
          </a:p>
        </p:txBody>
      </p:sp>
    </p:spTree>
    <p:extLst>
      <p:ext uri="{BB962C8B-B14F-4D97-AF65-F5344CB8AC3E}">
        <p14:creationId xmlns:p14="http://schemas.microsoft.com/office/powerpoint/2010/main" val="254636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2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Other\Functionalities  </a:t>
            </a:r>
            <a:endParaRPr dirty="0"/>
          </a:p>
        </p:txBody>
      </p:sp>
      <p:sp>
        <p:nvSpPr>
          <p:cNvPr id="203" name="Google Shape;203;p2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24</a:t>
            </a:fld>
            <a:endParaRPr/>
          </a:p>
        </p:txBody>
      </p:sp>
      <p:sp>
        <p:nvSpPr>
          <p:cNvPr id="3" name="Text Placeholder 2"/>
          <p:cNvSpPr>
            <a:spLocks noGrp="1"/>
          </p:cNvSpPr>
          <p:nvPr>
            <p:ph type="body" idx="2"/>
          </p:nvPr>
        </p:nvSpPr>
        <p:spPr>
          <a:xfrm>
            <a:off x="1513114" y="1909300"/>
            <a:ext cx="7173691" cy="3016500"/>
          </a:xfrm>
        </p:spPr>
        <p:txBody>
          <a:bodyPr/>
          <a:lstStyle/>
          <a:p>
            <a:r>
              <a:rPr lang="en-US" dirty="0"/>
              <a:t>Candidate cannot finish the exam prior 15 minutes of end time</a:t>
            </a:r>
          </a:p>
          <a:p>
            <a:r>
              <a:rPr lang="en-US" dirty="0"/>
              <a:t>Exam will end when candidate click the option finish</a:t>
            </a:r>
          </a:p>
          <a:p>
            <a:r>
              <a:rPr lang="en-US" dirty="0"/>
              <a:t>Candidate cannot use keyboard</a:t>
            </a:r>
          </a:p>
          <a:p>
            <a:r>
              <a:rPr lang="en-US" dirty="0"/>
              <a:t>Using keyboard or attempting to cheat will lock the user and he cannot log back in without administrator permission</a:t>
            </a:r>
          </a:p>
          <a:p>
            <a:r>
              <a:rPr lang="en-US" dirty="0"/>
              <a:t>Candidate cannot start the exam before time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How It Works</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526" y="784790"/>
            <a:ext cx="6155473" cy="4358609"/>
          </a:xfrm>
          <a:prstGeom prst="rect">
            <a:avLst/>
          </a:prstGeom>
        </p:spPr>
      </p:pic>
      <p:cxnSp>
        <p:nvCxnSpPr>
          <p:cNvPr id="8" name="Straight Connector 7"/>
          <p:cNvCxnSpPr/>
          <p:nvPr/>
        </p:nvCxnSpPr>
        <p:spPr>
          <a:xfrm flipV="1">
            <a:off x="3824868" y="2096429"/>
            <a:ext cx="0" cy="1683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70917" y="1683834"/>
            <a:ext cx="2453268" cy="2051825"/>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551" y="3624147"/>
            <a:ext cx="471220" cy="471220"/>
          </a:xfrm>
          <a:prstGeom prst="rect">
            <a:avLst/>
          </a:prstGeom>
        </p:spPr>
      </p:pic>
      <p:cxnSp>
        <p:nvCxnSpPr>
          <p:cNvPr id="13" name="Straight Connector 12"/>
          <p:cNvCxnSpPr/>
          <p:nvPr/>
        </p:nvCxnSpPr>
        <p:spPr>
          <a:xfrm>
            <a:off x="4438185" y="3859757"/>
            <a:ext cx="1059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968771" y="3044283"/>
            <a:ext cx="579864" cy="579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66262" y="3389971"/>
            <a:ext cx="1360450" cy="345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66262" y="3780263"/>
            <a:ext cx="2040675" cy="7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64827" y="3859757"/>
            <a:ext cx="1473397" cy="77494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88526" y="2034202"/>
            <a:ext cx="1014761" cy="307777"/>
          </a:xfrm>
          <a:prstGeom prst="rect">
            <a:avLst/>
          </a:prstGeom>
          <a:noFill/>
        </p:spPr>
        <p:txBody>
          <a:bodyPr wrap="square" rtlCol="0">
            <a:spAutoFit/>
          </a:bodyPr>
          <a:lstStyle/>
          <a:p>
            <a:r>
              <a:rPr lang="en-US" dirty="0"/>
              <a:t>Examiner</a:t>
            </a:r>
          </a:p>
        </p:txBody>
      </p:sp>
      <p:sp>
        <p:nvSpPr>
          <p:cNvPr id="23" name="TextBox 22"/>
          <p:cNvSpPr txBox="1"/>
          <p:nvPr/>
        </p:nvSpPr>
        <p:spPr>
          <a:xfrm>
            <a:off x="3607419" y="4565153"/>
            <a:ext cx="1098396" cy="307777"/>
          </a:xfrm>
          <a:prstGeom prst="rect">
            <a:avLst/>
          </a:prstGeom>
          <a:noFill/>
        </p:spPr>
        <p:txBody>
          <a:bodyPr wrap="square" rtlCol="0">
            <a:spAutoFit/>
          </a:bodyPr>
          <a:lstStyle/>
          <a:p>
            <a:r>
              <a:rPr lang="en-US" dirty="0"/>
              <a:t>Server</a:t>
            </a:r>
          </a:p>
        </p:txBody>
      </p:sp>
      <p:sp>
        <p:nvSpPr>
          <p:cNvPr id="24" name="TextBox 23"/>
          <p:cNvSpPr txBox="1"/>
          <p:nvPr/>
        </p:nvSpPr>
        <p:spPr>
          <a:xfrm>
            <a:off x="8106937" y="3044283"/>
            <a:ext cx="1134553" cy="307777"/>
          </a:xfrm>
          <a:prstGeom prst="rect">
            <a:avLst/>
          </a:prstGeom>
          <a:noFill/>
        </p:spPr>
        <p:txBody>
          <a:bodyPr wrap="square" rtlCol="0">
            <a:spAutoFit/>
          </a:bodyPr>
          <a:lstStyle/>
          <a:p>
            <a:r>
              <a:rPr lang="en-US" dirty="0"/>
              <a:t>Candidates</a:t>
            </a:r>
          </a:p>
        </p:txBody>
      </p:sp>
      <p:sp>
        <p:nvSpPr>
          <p:cNvPr id="25" name="TextBox 24"/>
          <p:cNvSpPr txBox="1"/>
          <p:nvPr/>
        </p:nvSpPr>
        <p:spPr>
          <a:xfrm>
            <a:off x="6343608" y="1814300"/>
            <a:ext cx="2787803" cy="307777"/>
          </a:xfrm>
          <a:prstGeom prst="rect">
            <a:avLst/>
          </a:prstGeom>
          <a:noFill/>
        </p:spPr>
        <p:txBody>
          <a:bodyPr wrap="square" rtlCol="0">
            <a:spAutoFit/>
          </a:bodyPr>
          <a:lstStyle/>
          <a:p>
            <a:r>
              <a:rPr lang="en-US" dirty="0"/>
              <a:t>Developer/ System Administrator</a:t>
            </a:r>
          </a:p>
        </p:txBody>
      </p:sp>
      <p:sp>
        <p:nvSpPr>
          <p:cNvPr id="16" name="Google Shape;168;p1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24</a:t>
            </a:r>
            <a:endParaRPr dirty="0"/>
          </a:p>
        </p:txBody>
      </p:sp>
    </p:spTree>
    <p:extLst>
      <p:ext uri="{BB962C8B-B14F-4D97-AF65-F5344CB8AC3E}">
        <p14:creationId xmlns:p14="http://schemas.microsoft.com/office/powerpoint/2010/main" val="40891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26" presetClass="emph" presetSubtype="0" fill="hold" nodeType="afterEffect">
                                  <p:stCondLst>
                                    <p:cond delay="50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childTnLst>
                          </p:cTn>
                        </p:par>
                        <p:par>
                          <p:cTn id="17" fill="hold">
                            <p:stCondLst>
                              <p:cond delay="2500"/>
                            </p:stCondLst>
                            <p:childTnLst>
                              <p:par>
                                <p:cTn id="18" presetID="1" presetClass="entr" presetSubtype="0" fill="hold" nodeType="afterEffect">
                                  <p:stCondLst>
                                    <p:cond delay="50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3500"/>
                            </p:stCondLst>
                            <p:childTnLst>
                              <p:par>
                                <p:cTn id="24" presetID="1" presetClass="entr" presetSubtype="0" fill="hold" nodeType="afterEffect">
                                  <p:stCondLst>
                                    <p:cond delay="50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4000"/>
                            </p:stCondLst>
                            <p:childTnLst>
                              <p:par>
                                <p:cTn id="27" presetID="1" presetClass="entr" presetSubtype="0" fill="hold" nodeType="afterEffect">
                                  <p:stCondLst>
                                    <p:cond delay="50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lvl="0"/>
            <a:r>
              <a:rPr lang="en-US" b="0" dirty="0"/>
              <a:t>Hardware Requirement:</a:t>
            </a:r>
            <a:endParaRPr dirty="0"/>
          </a:p>
        </p:txBody>
      </p:sp>
      <p:sp>
        <p:nvSpPr>
          <p:cNvPr id="378" name="Google Shape;378;p3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26</a:t>
            </a:fld>
            <a:endParaRPr/>
          </a:p>
        </p:txBody>
      </p:sp>
      <p:sp>
        <p:nvSpPr>
          <p:cNvPr id="2" name="Text Placeholder 1"/>
          <p:cNvSpPr>
            <a:spLocks noGrp="1"/>
          </p:cNvSpPr>
          <p:nvPr>
            <p:ph type="body" idx="1"/>
          </p:nvPr>
        </p:nvSpPr>
        <p:spPr/>
        <p:txBody>
          <a:bodyPr/>
          <a:lstStyle/>
          <a:p>
            <a:r>
              <a:rPr lang="en-US" dirty="0"/>
              <a:t>Processor: </a:t>
            </a:r>
            <a:r>
              <a:rPr lang="en" b="1" dirty="0">
                <a:solidFill>
                  <a:srgbClr val="2CA388"/>
                </a:solidFill>
              </a:rPr>
              <a:t>Pentium Silver</a:t>
            </a:r>
            <a:endParaRPr lang="en-US" dirty="0"/>
          </a:p>
          <a:p>
            <a:r>
              <a:rPr lang="en-US" dirty="0"/>
              <a:t>Ram: </a:t>
            </a:r>
            <a:r>
              <a:rPr lang="en" b="1" dirty="0">
                <a:solidFill>
                  <a:srgbClr val="2CA388"/>
                </a:solidFill>
              </a:rPr>
              <a:t>8GB </a:t>
            </a:r>
            <a:endParaRPr lang="en-US" dirty="0"/>
          </a:p>
          <a:p>
            <a:r>
              <a:rPr lang="en-US" dirty="0"/>
              <a:t>SSD: </a:t>
            </a:r>
            <a:r>
              <a:rPr lang="en" b="1" dirty="0">
                <a:solidFill>
                  <a:srgbClr val="2CA388"/>
                </a:solidFill>
              </a:rPr>
              <a:t>256GB </a:t>
            </a:r>
            <a:endParaRPr lang="en-US" dirty="0"/>
          </a:p>
        </p:txBody>
      </p:sp>
    </p:spTree>
    <p:extLst>
      <p:ext uri="{BB962C8B-B14F-4D97-AF65-F5344CB8AC3E}">
        <p14:creationId xmlns:p14="http://schemas.microsoft.com/office/powerpoint/2010/main" val="34188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457200" y="1850350"/>
            <a:ext cx="54861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dirty="0"/>
              <a:t>Thank You</a:t>
            </a:r>
            <a:endParaRPr sz="7200" dirty="0"/>
          </a:p>
        </p:txBody>
      </p:sp>
      <p:sp>
        <p:nvSpPr>
          <p:cNvPr id="182" name="Google Shape;182;p19"/>
          <p:cNvSpPr/>
          <p:nvPr/>
        </p:nvSpPr>
        <p:spPr>
          <a:xfrm>
            <a:off x="7570680" y="2247629"/>
            <a:ext cx="283836" cy="2710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7218453" y="725678"/>
            <a:ext cx="1216091" cy="1216410"/>
            <a:chOff x="6654650" y="3665275"/>
            <a:chExt cx="409100" cy="409125"/>
          </a:xfrm>
        </p:grpSpPr>
        <p:sp>
          <p:nvSpPr>
            <p:cNvPr id="184" name="Google Shape;184;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9"/>
          <p:cNvGrpSpPr/>
          <p:nvPr/>
        </p:nvGrpSpPr>
        <p:grpSpPr>
          <a:xfrm rot="1056970">
            <a:off x="6046093" y="1682069"/>
            <a:ext cx="803433" cy="803550"/>
            <a:chOff x="570875" y="4322250"/>
            <a:chExt cx="443300" cy="443325"/>
          </a:xfrm>
        </p:grpSpPr>
        <p:sp>
          <p:nvSpPr>
            <p:cNvPr id="187" name="Google Shape;187;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p:nvPr/>
        </p:nvSpPr>
        <p:spPr>
          <a:xfrm rot="2466685">
            <a:off x="6136548" y="961352"/>
            <a:ext cx="394362" cy="3765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1609489">
            <a:off x="6713312" y="1198287"/>
            <a:ext cx="283826" cy="2710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2926195">
            <a:off x="8434174" y="1412981"/>
            <a:ext cx="212540" cy="2029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1609101">
            <a:off x="7513412" y="329101"/>
            <a:ext cx="191497" cy="18284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pPr marL="0" lvl="0" indent="0" algn="l" rtl="0">
                <a:spcBef>
                  <a:spcPts val="0"/>
                </a:spcBef>
                <a:spcAft>
                  <a:spcPts val="0"/>
                </a:spcAft>
                <a:buClr>
                  <a:srgbClr val="000000"/>
                </a:buClr>
                <a:buSzPts val="1100"/>
                <a:buFont typeface="Arial"/>
                <a:buNone/>
              </a:pPr>
              <a:t>27</a:t>
            </a:fld>
            <a:endParaRPr>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25" y="272218"/>
            <a:ext cx="952250" cy="952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 name="TextBox 13">
            <a:extLst>
              <a:ext uri="{FF2B5EF4-FFF2-40B4-BE49-F238E27FC236}">
                <a16:creationId xmlns:a16="http://schemas.microsoft.com/office/drawing/2014/main" id="{6419304D-5BAF-4D2C-3DFD-4464F8427D73}"/>
              </a:ext>
            </a:extLst>
          </p:cNvPr>
          <p:cNvSpPr txBox="1"/>
          <p:nvPr/>
        </p:nvSpPr>
        <p:spPr>
          <a:xfrm>
            <a:off x="69743" y="798163"/>
            <a:ext cx="8059118" cy="3139321"/>
          </a:xfrm>
          <a:prstGeom prst="rect">
            <a:avLst/>
          </a:prstGeom>
          <a:noFill/>
        </p:spPr>
        <p:txBody>
          <a:bodyPr wrap="square" rtlCol="0">
            <a:spAutoFit/>
          </a:bodyPr>
          <a:lstStyle/>
          <a:p>
            <a:pPr marL="342900" indent="-342900">
              <a:buFont typeface="Arial" panose="020B0604020202020204" pitchFamily="34" charset="0"/>
              <a:buChar char="•"/>
            </a:pPr>
            <a:r>
              <a:rPr lang="en-US" sz="1800" dirty="0"/>
              <a:t>The Online Exam System is a web-based application easily accessible through any browser.</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 It provides an automated and online examination platform for colleges and universities.</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The system can be accessed by school management, faculties, and students.</a:t>
            </a:r>
          </a:p>
          <a:p>
            <a:pPr marL="285750" indent="-28575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It features a simple and pleasant user interface utilizing the Bootstrap framework.</a:t>
            </a:r>
          </a:p>
        </p:txBody>
      </p:sp>
      <p:sp>
        <p:nvSpPr>
          <p:cNvPr id="15" name="TextBox 14">
            <a:extLst>
              <a:ext uri="{FF2B5EF4-FFF2-40B4-BE49-F238E27FC236}">
                <a16:creationId xmlns:a16="http://schemas.microsoft.com/office/drawing/2014/main" id="{55FF7954-EDFB-2268-4A46-E59C7A1F30D8}"/>
              </a:ext>
            </a:extLst>
          </p:cNvPr>
          <p:cNvSpPr txBox="1"/>
          <p:nvPr/>
        </p:nvSpPr>
        <p:spPr>
          <a:xfrm>
            <a:off x="674176" y="216976"/>
            <a:ext cx="4231038" cy="461665"/>
          </a:xfrm>
          <a:prstGeom prst="rect">
            <a:avLst/>
          </a:prstGeom>
          <a:noFill/>
        </p:spPr>
        <p:txBody>
          <a:bodyPr wrap="square" rtlCol="0">
            <a:spAutoFit/>
          </a:bodyPr>
          <a:lstStyle/>
          <a:p>
            <a:r>
              <a:rPr lang="en-US" sz="2400" b="1" i="1" dirty="0"/>
              <a:t>Project Overview</a:t>
            </a:r>
            <a:r>
              <a:rPr lang="en-US" dirty="0"/>
              <a:t>:</a:t>
            </a:r>
          </a:p>
        </p:txBody>
      </p:sp>
    </p:spTree>
    <p:extLst>
      <p:ext uri="{BB962C8B-B14F-4D97-AF65-F5344CB8AC3E}">
        <p14:creationId xmlns:p14="http://schemas.microsoft.com/office/powerpoint/2010/main" val="4174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 name="TextBox 13">
            <a:extLst>
              <a:ext uri="{FF2B5EF4-FFF2-40B4-BE49-F238E27FC236}">
                <a16:creationId xmlns:a16="http://schemas.microsoft.com/office/drawing/2014/main" id="{6419304D-5BAF-4D2C-3DFD-4464F8427D73}"/>
              </a:ext>
            </a:extLst>
          </p:cNvPr>
          <p:cNvSpPr txBox="1"/>
          <p:nvPr/>
        </p:nvSpPr>
        <p:spPr>
          <a:xfrm>
            <a:off x="-162731" y="937647"/>
            <a:ext cx="8059118" cy="2800767"/>
          </a:xfrm>
          <a:prstGeom prst="rect">
            <a:avLst/>
          </a:prstGeom>
          <a:noFill/>
        </p:spPr>
        <p:txBody>
          <a:bodyPr wrap="square" rtlCol="0">
            <a:spAutoFit/>
          </a:bodyPr>
          <a:lstStyle/>
          <a:p>
            <a:pPr>
              <a:buFont typeface="Arial" panose="020B0604020202020204" pitchFamily="34" charset="0"/>
              <a:buChar char="•"/>
            </a:pPr>
            <a:endParaRPr lang="en-US" sz="1800" dirty="0"/>
          </a:p>
          <a:p>
            <a:pPr marL="742950" lvl="1" indent="-285750">
              <a:buFont typeface="Arial" panose="020B0604020202020204" pitchFamily="34" charset="0"/>
              <a:buChar char="•"/>
            </a:pPr>
            <a:r>
              <a:rPr lang="en-US" sz="1800" dirty="0"/>
              <a:t>To create a reliable and efficient online examination system.</a:t>
            </a:r>
          </a:p>
          <a:p>
            <a:pPr marL="457200" lvl="1"/>
            <a:endParaRPr lang="en-US" sz="1800" dirty="0"/>
          </a:p>
          <a:p>
            <a:pPr marL="742950" lvl="1" indent="-285750">
              <a:buFont typeface="Arial" panose="020B0604020202020204" pitchFamily="34" charset="0"/>
              <a:buChar char="•"/>
            </a:pPr>
            <a:r>
              <a:rPr lang="en-US" sz="1800" dirty="0"/>
              <a:t>To streamline the examination process for both students and faculties.</a:t>
            </a:r>
          </a:p>
          <a:p>
            <a:pPr marL="457200" lvl="1"/>
            <a:endParaRPr lang="en-US" sz="1800" dirty="0"/>
          </a:p>
          <a:p>
            <a:pPr marL="742950" lvl="1" indent="-285750">
              <a:buFont typeface="Arial" panose="020B0604020202020204" pitchFamily="34" charset="0"/>
              <a:buChar char="•"/>
            </a:pPr>
            <a:r>
              <a:rPr lang="en-US" sz="1800" dirty="0"/>
              <a:t>To provide a secure and user-friendly platform for managing exams.</a:t>
            </a:r>
          </a:p>
          <a:p>
            <a:pPr marL="457200" lvl="1"/>
            <a:endParaRPr lang="en-US" sz="1800" dirty="0"/>
          </a:p>
          <a:p>
            <a:pPr marL="742950" lvl="1" indent="-285750">
              <a:buFont typeface="Arial" panose="020B0604020202020204" pitchFamily="34" charset="0"/>
              <a:buChar char="•"/>
            </a:pPr>
            <a:r>
              <a:rPr lang="en-US" sz="1800" dirty="0"/>
              <a:t>To provide an automated and online examination platform for colleges and universities</a:t>
            </a:r>
            <a:r>
              <a:rPr lang="en-US" dirty="0"/>
              <a:t>.</a:t>
            </a:r>
            <a:br>
              <a:rPr lang="en-US" dirty="0"/>
            </a:br>
            <a:endParaRPr lang="en-US" dirty="0"/>
          </a:p>
        </p:txBody>
      </p:sp>
      <p:sp>
        <p:nvSpPr>
          <p:cNvPr id="15" name="TextBox 14">
            <a:extLst>
              <a:ext uri="{FF2B5EF4-FFF2-40B4-BE49-F238E27FC236}">
                <a16:creationId xmlns:a16="http://schemas.microsoft.com/office/drawing/2014/main" id="{55FF7954-EDFB-2268-4A46-E59C7A1F30D8}"/>
              </a:ext>
            </a:extLst>
          </p:cNvPr>
          <p:cNvSpPr txBox="1"/>
          <p:nvPr/>
        </p:nvSpPr>
        <p:spPr>
          <a:xfrm>
            <a:off x="674176" y="216976"/>
            <a:ext cx="4231038" cy="461665"/>
          </a:xfrm>
          <a:prstGeom prst="rect">
            <a:avLst/>
          </a:prstGeom>
          <a:noFill/>
        </p:spPr>
        <p:txBody>
          <a:bodyPr wrap="square" rtlCol="0">
            <a:spAutoFit/>
          </a:bodyPr>
          <a:lstStyle/>
          <a:p>
            <a:r>
              <a:rPr lang="en-US" sz="2400" b="1" i="1" dirty="0"/>
              <a:t>Objectives:</a:t>
            </a:r>
            <a:endParaRPr lang="en-US" dirty="0"/>
          </a:p>
        </p:txBody>
      </p:sp>
    </p:spTree>
    <p:extLst>
      <p:ext uri="{BB962C8B-B14F-4D97-AF65-F5344CB8AC3E}">
        <p14:creationId xmlns:p14="http://schemas.microsoft.com/office/powerpoint/2010/main" val="269850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A20B-1D3D-B717-FCDC-500CCB2BDCDE}"/>
              </a:ext>
            </a:extLst>
          </p:cNvPr>
          <p:cNvSpPr>
            <a:spLocks noGrp="1"/>
          </p:cNvSpPr>
          <p:nvPr>
            <p:ph type="title"/>
          </p:nvPr>
        </p:nvSpPr>
        <p:spPr>
          <a:xfrm>
            <a:off x="457200" y="-10733"/>
            <a:ext cx="5486400" cy="1814400"/>
          </a:xfrm>
        </p:spPr>
        <p:txBody>
          <a:bodyPr/>
          <a:lstStyle/>
          <a:p>
            <a:r>
              <a:rPr lang="en-US" b="1" dirty="0"/>
              <a:t>Technologies Used</a:t>
            </a:r>
            <a:br>
              <a:rPr lang="en-US" b="1" dirty="0"/>
            </a:br>
            <a:endParaRPr lang="en-US" dirty="0"/>
          </a:p>
        </p:txBody>
      </p:sp>
      <p:sp>
        <p:nvSpPr>
          <p:cNvPr id="3" name="Text Placeholder 2">
            <a:extLst>
              <a:ext uri="{FF2B5EF4-FFF2-40B4-BE49-F238E27FC236}">
                <a16:creationId xmlns:a16="http://schemas.microsoft.com/office/drawing/2014/main" id="{67ACA3E8-4B8A-A63A-0ED2-60B2849A6215}"/>
              </a:ext>
            </a:extLst>
          </p:cNvPr>
          <p:cNvSpPr>
            <a:spLocks noGrp="1"/>
          </p:cNvSpPr>
          <p:nvPr>
            <p:ph type="body" idx="1"/>
          </p:nvPr>
        </p:nvSpPr>
        <p:spPr>
          <a:xfrm>
            <a:off x="5741941" y="2454400"/>
            <a:ext cx="2563500" cy="2219700"/>
          </a:xfrm>
        </p:spPr>
        <p:txBody>
          <a:bodyPr/>
          <a:lstStyle/>
          <a:p>
            <a:r>
              <a:rPr lang="en-US" b="1" dirty="0"/>
              <a:t>Backend</a:t>
            </a:r>
            <a:endParaRPr lang="en-US" dirty="0"/>
          </a:p>
          <a:p>
            <a:r>
              <a:rPr lang="en-US" dirty="0"/>
              <a:t>Python</a:t>
            </a:r>
          </a:p>
          <a:p>
            <a:r>
              <a:rPr lang="en-US" dirty="0"/>
              <a:t>Django</a:t>
            </a:r>
          </a:p>
          <a:p>
            <a:r>
              <a:rPr lang="en-US" dirty="0"/>
              <a:t>SQLite3</a:t>
            </a:r>
          </a:p>
          <a:p>
            <a:pPr marL="127000" indent="0">
              <a:buNone/>
            </a:pPr>
            <a:endParaRPr lang="en-US" dirty="0"/>
          </a:p>
        </p:txBody>
      </p:sp>
      <p:sp>
        <p:nvSpPr>
          <p:cNvPr id="4" name="Text Placeholder 3">
            <a:extLst>
              <a:ext uri="{FF2B5EF4-FFF2-40B4-BE49-F238E27FC236}">
                <a16:creationId xmlns:a16="http://schemas.microsoft.com/office/drawing/2014/main" id="{7CEA3A14-F38D-0E19-AC47-F0628BE88642}"/>
              </a:ext>
            </a:extLst>
          </p:cNvPr>
          <p:cNvSpPr>
            <a:spLocks noGrp="1"/>
          </p:cNvSpPr>
          <p:nvPr>
            <p:ph type="body" idx="2"/>
          </p:nvPr>
        </p:nvSpPr>
        <p:spPr>
          <a:xfrm>
            <a:off x="1008859" y="2383150"/>
            <a:ext cx="2563500" cy="2760350"/>
          </a:xfrm>
        </p:spPr>
        <p:txBody>
          <a:bodyPr/>
          <a:lstStyle/>
          <a:p>
            <a:pPr>
              <a:buFont typeface="Arial" panose="020B0604020202020204" pitchFamily="34" charset="0"/>
              <a:buChar char="•"/>
            </a:pPr>
            <a:r>
              <a:rPr lang="en-US" b="1" dirty="0"/>
              <a:t>Frontend</a:t>
            </a:r>
          </a:p>
          <a:p>
            <a:pPr>
              <a:buFont typeface="Arial" panose="020B0604020202020204" pitchFamily="34" charset="0"/>
              <a:buChar char="•"/>
            </a:pPr>
            <a:r>
              <a:rPr lang="en-US" dirty="0"/>
              <a:t>HTML</a:t>
            </a:r>
          </a:p>
          <a:p>
            <a:pPr>
              <a:buFont typeface="Arial" panose="020B0604020202020204" pitchFamily="34" charset="0"/>
              <a:buChar char="•"/>
            </a:pPr>
            <a:r>
              <a:rPr lang="en-US" dirty="0"/>
              <a:t>CSS</a:t>
            </a:r>
          </a:p>
          <a:p>
            <a:pPr>
              <a:buFont typeface="Arial" panose="020B0604020202020204" pitchFamily="34" charset="0"/>
              <a:buChar char="•"/>
            </a:pPr>
            <a:r>
              <a:rPr lang="en-US" dirty="0" smtClean="0"/>
              <a:t>JavaScript</a:t>
            </a:r>
            <a:endParaRPr lang="en-US" dirty="0"/>
          </a:p>
          <a:p>
            <a:pPr>
              <a:buFont typeface="Arial" panose="020B0604020202020204" pitchFamily="34" charset="0"/>
              <a:buChar char="•"/>
            </a:pPr>
            <a:r>
              <a:rPr lang="en-US" dirty="0"/>
              <a:t>Bootstrap</a:t>
            </a:r>
          </a:p>
          <a:p>
            <a:endParaRPr lang="en-US" dirty="0"/>
          </a:p>
        </p:txBody>
      </p:sp>
      <p:sp>
        <p:nvSpPr>
          <p:cNvPr id="6" name="Slide Number Placeholder 5">
            <a:extLst>
              <a:ext uri="{FF2B5EF4-FFF2-40B4-BE49-F238E27FC236}">
                <a16:creationId xmlns:a16="http://schemas.microsoft.com/office/drawing/2014/main" id="{F38BB1F6-38D7-053D-8EC8-F6D6529D7FA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5</a:t>
            </a:fld>
            <a:endParaRPr lang="en"/>
          </a:p>
        </p:txBody>
      </p:sp>
    </p:spTree>
    <p:extLst>
      <p:ext uri="{BB962C8B-B14F-4D97-AF65-F5344CB8AC3E}">
        <p14:creationId xmlns:p14="http://schemas.microsoft.com/office/powerpoint/2010/main" val="74799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Why Online Exam</a:t>
            </a:r>
            <a:r>
              <a:rPr lang="en-US" dirty="0" err="1"/>
              <a:t>ination</a:t>
            </a:r>
            <a:endParaRPr dirty="0"/>
          </a:p>
        </p:txBody>
      </p:sp>
      <p:sp>
        <p:nvSpPr>
          <p:cNvPr id="147" name="Google Shape;147;p14"/>
          <p:cNvSpPr txBox="1">
            <a:spLocks noGrp="1"/>
          </p:cNvSpPr>
          <p:nvPr>
            <p:ph type="body" idx="1"/>
          </p:nvPr>
        </p:nvSpPr>
        <p:spPr>
          <a:xfrm>
            <a:off x="3200400" y="1593990"/>
            <a:ext cx="2493600" cy="30165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200" b="1" dirty="0">
                <a:solidFill>
                  <a:srgbClr val="00001A"/>
                </a:solidFill>
              </a:rPr>
              <a:t>Web Based Management System</a:t>
            </a:r>
            <a:endParaRPr dirty="0">
              <a:solidFill>
                <a:srgbClr val="00001A"/>
              </a:solidFill>
            </a:endParaRPr>
          </a:p>
        </p:txBody>
      </p:sp>
      <p:sp>
        <p:nvSpPr>
          <p:cNvPr id="148" name="Google Shape;148;p14"/>
          <p:cNvSpPr txBox="1">
            <a:spLocks noGrp="1"/>
          </p:cNvSpPr>
          <p:nvPr>
            <p:ph type="body" idx="2"/>
          </p:nvPr>
        </p:nvSpPr>
        <p:spPr>
          <a:xfrm>
            <a:off x="457199" y="2305950"/>
            <a:ext cx="4524704" cy="2518298"/>
          </a:xfrm>
          <a:prstGeom prst="rect">
            <a:avLst/>
          </a:prstGeom>
        </p:spPr>
        <p:txBody>
          <a:bodyPr spcFirstLastPara="1" wrap="square" lIns="0" tIns="0" rIns="0" bIns="0" anchor="t" anchorCtr="0">
            <a:noAutofit/>
          </a:bodyPr>
          <a:lstStyle/>
          <a:p>
            <a:pPr marL="171450" indent="-171450">
              <a:spcBef>
                <a:spcPts val="1000"/>
              </a:spcBef>
            </a:pPr>
            <a:r>
              <a:rPr lang="en" sz="1400" b="1" dirty="0">
                <a:solidFill>
                  <a:srgbClr val="2CA388"/>
                </a:solidFill>
              </a:rPr>
              <a:t>Web based management System which is reliable </a:t>
            </a:r>
          </a:p>
          <a:p>
            <a:pPr marL="171450" indent="-171450">
              <a:spcBef>
                <a:spcPts val="1000"/>
              </a:spcBef>
            </a:pPr>
            <a:r>
              <a:rPr lang="en" sz="1400" b="1" dirty="0">
                <a:solidFill>
                  <a:srgbClr val="2CA388"/>
                </a:solidFill>
              </a:rPr>
              <a:t>Automation of examination</a:t>
            </a:r>
          </a:p>
          <a:p>
            <a:pPr marL="171450" indent="-171450">
              <a:spcBef>
                <a:spcPts val="1000"/>
              </a:spcBef>
            </a:pPr>
            <a:r>
              <a:rPr lang="en" sz="1400" b="1" dirty="0">
                <a:solidFill>
                  <a:srgbClr val="2CA388"/>
                </a:solidFill>
              </a:rPr>
              <a:t>Flexible assessments</a:t>
            </a:r>
          </a:p>
          <a:p>
            <a:pPr marL="171450" indent="-171450">
              <a:spcBef>
                <a:spcPts val="1000"/>
              </a:spcBef>
            </a:pPr>
            <a:r>
              <a:rPr lang="en" sz="1400" b="1" dirty="0">
                <a:solidFill>
                  <a:srgbClr val="2CA388"/>
                </a:solidFill>
              </a:rPr>
              <a:t>Autograder</a:t>
            </a:r>
          </a:p>
          <a:p>
            <a:pPr marL="171450" indent="-171450">
              <a:spcBef>
                <a:spcPts val="1000"/>
              </a:spcBef>
            </a:pPr>
            <a:r>
              <a:rPr lang="en" sz="1400" b="1" dirty="0">
                <a:solidFill>
                  <a:srgbClr val="2CA388"/>
                </a:solidFill>
              </a:rPr>
              <a:t>Time Saver</a:t>
            </a:r>
          </a:p>
          <a:p>
            <a:pPr marL="171450" indent="-171450">
              <a:spcBef>
                <a:spcPts val="1000"/>
              </a:spcBef>
            </a:pPr>
            <a:r>
              <a:rPr lang="en" sz="1400" b="1" dirty="0">
                <a:solidFill>
                  <a:srgbClr val="2CA388"/>
                </a:solidFill>
              </a:rPr>
              <a:t>Easily create, modify and schedule tests</a:t>
            </a:r>
          </a:p>
          <a:p>
            <a:pPr marL="171450" indent="-171450">
              <a:spcBef>
                <a:spcPts val="1000"/>
              </a:spcBef>
            </a:pPr>
            <a:r>
              <a:rPr lang="en-US" sz="1400" b="1" dirty="0">
                <a:solidFill>
                  <a:srgbClr val="2CA388"/>
                </a:solidFill>
              </a:rPr>
              <a:t>C</a:t>
            </a:r>
            <a:r>
              <a:rPr lang="en" sz="1400" b="1" dirty="0">
                <a:solidFill>
                  <a:srgbClr val="2CA388"/>
                </a:solidFill>
              </a:rPr>
              <a:t>an be given at any time</a:t>
            </a:r>
          </a:p>
          <a:p>
            <a:pPr marL="171450" indent="-171450">
              <a:spcBef>
                <a:spcPts val="1000"/>
              </a:spcBef>
            </a:pPr>
            <a:endParaRPr lang="en" sz="1400" b="1" dirty="0">
              <a:solidFill>
                <a:srgbClr val="2CA388"/>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338" y="2116890"/>
            <a:ext cx="2493600" cy="2493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869" y="2527574"/>
            <a:ext cx="2328538" cy="1296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wipe(down)">
                                      <p:cBhvr>
                                        <p:cTn id="7" dur="500"/>
                                        <p:tgtEl>
                                          <p:spTgt spid="148">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animEffect transition="in" filter="wipe(down)">
                                      <p:cBhvr>
                                        <p:cTn id="11" dur="500"/>
                                        <p:tgtEl>
                                          <p:spTgt spid="148">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animEffect transition="in" filter="wipe(down)">
                                      <p:cBhvr>
                                        <p:cTn id="15" dur="500"/>
                                        <p:tgtEl>
                                          <p:spTgt spid="14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8">
                                            <p:txEl>
                                              <p:pRg st="3" end="3"/>
                                            </p:txEl>
                                          </p:spTgt>
                                        </p:tgtEl>
                                        <p:attrNameLst>
                                          <p:attrName>style.visibility</p:attrName>
                                        </p:attrNameLst>
                                      </p:cBhvr>
                                      <p:to>
                                        <p:strVal val="visible"/>
                                      </p:to>
                                    </p:set>
                                    <p:animEffect transition="in" filter="wipe(down)">
                                      <p:cBhvr>
                                        <p:cTn id="20" dur="500"/>
                                        <p:tgtEl>
                                          <p:spTgt spid="148">
                                            <p:txEl>
                                              <p:pRg st="3" end="3"/>
                                            </p:txEl>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48">
                                            <p:txEl>
                                              <p:pRg st="4" end="4"/>
                                            </p:txEl>
                                          </p:spTgt>
                                        </p:tgtEl>
                                        <p:attrNameLst>
                                          <p:attrName>style.visibility</p:attrName>
                                        </p:attrNameLst>
                                      </p:cBhvr>
                                      <p:to>
                                        <p:strVal val="visible"/>
                                      </p:to>
                                    </p:set>
                                    <p:animEffect transition="in" filter="wipe(down)">
                                      <p:cBhvr>
                                        <p:cTn id="24" dur="500"/>
                                        <p:tgtEl>
                                          <p:spTgt spid="148">
                                            <p:txEl>
                                              <p:pRg st="4" end="4"/>
                                            </p:txEl>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48">
                                            <p:txEl>
                                              <p:pRg st="5" end="5"/>
                                            </p:txEl>
                                          </p:spTgt>
                                        </p:tgtEl>
                                        <p:attrNameLst>
                                          <p:attrName>style.visibility</p:attrName>
                                        </p:attrNameLst>
                                      </p:cBhvr>
                                      <p:to>
                                        <p:strVal val="visible"/>
                                      </p:to>
                                    </p:set>
                                    <p:animEffect transition="in" filter="wipe(down)">
                                      <p:cBhvr>
                                        <p:cTn id="28" dur="500"/>
                                        <p:tgtEl>
                                          <p:spTgt spid="148">
                                            <p:txEl>
                                              <p:pRg st="5" end="5"/>
                                            </p:txEl>
                                          </p:spTgt>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148">
                                            <p:txEl>
                                              <p:pRg st="6" end="6"/>
                                            </p:txEl>
                                          </p:spTgt>
                                        </p:tgtEl>
                                        <p:attrNameLst>
                                          <p:attrName>style.visibility</p:attrName>
                                        </p:attrNameLst>
                                      </p:cBhvr>
                                      <p:to>
                                        <p:strVal val="visible"/>
                                      </p:to>
                                    </p:set>
                                    <p:animEffect transition="in" filter="wipe(down)">
                                      <p:cBhvr>
                                        <p:cTn id="32" dur="500"/>
                                        <p:tgtEl>
                                          <p:spTgt spid="1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Text Placeholder 1"/>
          <p:cNvSpPr>
            <a:spLocks noGrp="1"/>
          </p:cNvSpPr>
          <p:nvPr>
            <p:ph type="body" idx="1"/>
          </p:nvPr>
        </p:nvSpPr>
        <p:spPr>
          <a:xfrm>
            <a:off x="206676" y="613121"/>
            <a:ext cx="8625550" cy="4137107"/>
          </a:xfrm>
        </p:spPr>
        <p:txBody>
          <a:bodyPr/>
          <a:lstStyle/>
          <a:p>
            <a:r>
              <a:rPr lang="en-US" sz="1800" dirty="0"/>
              <a:t>Description:</a:t>
            </a:r>
            <a:br>
              <a:rPr lang="en-US" sz="1800" dirty="0"/>
            </a:br>
            <a:r>
              <a:rPr lang="en-US" sz="1800" dirty="0"/>
              <a:t>The Online Exam System manages online examinations for educational institutions. </a:t>
            </a:r>
          </a:p>
          <a:p>
            <a:pPr marL="38100" indent="0">
              <a:buNone/>
            </a:pPr>
            <a:endParaRPr lang="en-US" sz="1800" dirty="0"/>
          </a:p>
          <a:p>
            <a:r>
              <a:rPr lang="en-US" sz="1800" dirty="0"/>
              <a:t>Three user roles: </a:t>
            </a:r>
          </a:p>
          <a:p>
            <a:pPr marL="38100" indent="0">
              <a:buNone/>
            </a:pPr>
            <a:r>
              <a:rPr lang="en-US" sz="1800" dirty="0"/>
              <a:t>1. Admin: Manages courses, questions, teachers, and students.</a:t>
            </a:r>
          </a:p>
          <a:p>
            <a:pPr marL="38100" indent="0">
              <a:buNone/>
            </a:pPr>
            <a:r>
              <a:rPr lang="en-US" sz="1800" dirty="0"/>
              <a:t/>
            </a:r>
            <a:br>
              <a:rPr lang="en-US" sz="1800" dirty="0"/>
            </a:br>
            <a:r>
              <a:rPr lang="en-US" sz="1800" dirty="0"/>
              <a:t>2. Faculties: Manages courses and exam questions.</a:t>
            </a:r>
          </a:p>
          <a:p>
            <a:pPr marL="38100" indent="0">
              <a:buNone/>
            </a:pPr>
            <a:r>
              <a:rPr lang="en-US" sz="1800" dirty="0"/>
              <a:t/>
            </a:r>
            <a:br>
              <a:rPr lang="en-US" sz="1800" dirty="0"/>
            </a:br>
            <a:r>
              <a:rPr lang="en-US" sz="1800" dirty="0"/>
              <a:t>3. Students: Takes exams and views results.</a:t>
            </a:r>
          </a:p>
        </p:txBody>
      </p:sp>
      <p:sp>
        <p:nvSpPr>
          <p:cNvPr id="3" name="TextBox 2"/>
          <p:cNvSpPr txBox="1"/>
          <p:nvPr/>
        </p:nvSpPr>
        <p:spPr>
          <a:xfrm>
            <a:off x="311774" y="-73570"/>
            <a:ext cx="3237337" cy="523220"/>
          </a:xfrm>
          <a:prstGeom prst="rect">
            <a:avLst/>
          </a:prstGeom>
          <a:noFill/>
        </p:spPr>
        <p:txBody>
          <a:bodyPr wrap="square" rtlCol="0">
            <a:spAutoFit/>
          </a:bodyPr>
          <a:lstStyle/>
          <a:p>
            <a:r>
              <a:rPr lang="en-US" sz="2800" dirty="0">
                <a:solidFill>
                  <a:schemeClr val="bg1"/>
                </a:solidFill>
              </a:rPr>
              <a:t>System Overview</a:t>
            </a:r>
          </a:p>
        </p:txBody>
      </p:sp>
    </p:spTree>
    <p:extLst>
      <p:ext uri="{BB962C8B-B14F-4D97-AF65-F5344CB8AC3E}">
        <p14:creationId xmlns:p14="http://schemas.microsoft.com/office/powerpoint/2010/main" val="56546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498" y="1965434"/>
            <a:ext cx="1349266" cy="1349266"/>
          </a:xfrm>
          <a:prstGeom prst="rect">
            <a:avLst/>
          </a:prstGeom>
        </p:spPr>
      </p:pic>
      <p:sp>
        <p:nvSpPr>
          <p:cNvPr id="4" name="Oval 3"/>
          <p:cNvSpPr/>
          <p:nvPr/>
        </p:nvSpPr>
        <p:spPr>
          <a:xfrm>
            <a:off x="2165131" y="403531"/>
            <a:ext cx="1292772" cy="1292772"/>
          </a:xfrm>
          <a:prstGeom prst="ellipse">
            <a:avLst/>
          </a:prstGeom>
          <a:solidFill>
            <a:schemeClr val="accent2">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Entrance Exam</a:t>
            </a:r>
          </a:p>
        </p:txBody>
      </p:sp>
      <p:sp>
        <p:nvSpPr>
          <p:cNvPr id="8" name="Oval 7"/>
          <p:cNvSpPr/>
          <p:nvPr/>
        </p:nvSpPr>
        <p:spPr>
          <a:xfrm>
            <a:off x="5244661" y="325819"/>
            <a:ext cx="1379423" cy="1370484"/>
          </a:xfrm>
          <a:prstGeom prst="ellipse">
            <a:avLst/>
          </a:prstGeom>
          <a:solidFill>
            <a:schemeClr val="accent2">
              <a:lumMod val="20000"/>
              <a:lumOff val="8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Corporate Exams</a:t>
            </a:r>
          </a:p>
        </p:txBody>
      </p:sp>
      <p:sp>
        <p:nvSpPr>
          <p:cNvPr id="9" name="Oval 8"/>
          <p:cNvSpPr/>
          <p:nvPr/>
        </p:nvSpPr>
        <p:spPr>
          <a:xfrm>
            <a:off x="2086549" y="2712983"/>
            <a:ext cx="1203434" cy="1203434"/>
          </a:xfrm>
          <a:prstGeom prst="ellipse">
            <a:avLst/>
          </a:prstGeom>
          <a:solidFill>
            <a:schemeClr val="accent2">
              <a:lumMod val="20000"/>
              <a:lumOff val="8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Practice Tests</a:t>
            </a:r>
          </a:p>
        </p:txBody>
      </p:sp>
      <p:sp>
        <p:nvSpPr>
          <p:cNvPr id="10" name="Oval 9"/>
          <p:cNvSpPr/>
          <p:nvPr/>
        </p:nvSpPr>
        <p:spPr>
          <a:xfrm>
            <a:off x="5244661" y="2640067"/>
            <a:ext cx="1282261" cy="1261241"/>
          </a:xfrm>
          <a:prstGeom prst="ellipse">
            <a:avLst/>
          </a:prstGeom>
          <a:solidFill>
            <a:schemeClr val="accent2">
              <a:lumMod val="20000"/>
              <a:lumOff val="80000"/>
            </a:schemeClr>
          </a:solidFill>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Aptitude Tests</a:t>
            </a:r>
          </a:p>
        </p:txBody>
      </p:sp>
      <p:sp>
        <p:nvSpPr>
          <p:cNvPr id="2" name="TextBox 1"/>
          <p:cNvSpPr txBox="1"/>
          <p:nvPr/>
        </p:nvSpPr>
        <p:spPr>
          <a:xfrm>
            <a:off x="199697" y="157654"/>
            <a:ext cx="2133600" cy="400110"/>
          </a:xfrm>
          <a:prstGeom prst="rect">
            <a:avLst/>
          </a:prstGeom>
          <a:noFill/>
        </p:spPr>
        <p:txBody>
          <a:bodyPr wrap="square" rtlCol="0">
            <a:spAutoFit/>
          </a:bodyPr>
          <a:lstStyle/>
          <a:p>
            <a:r>
              <a:rPr lang="en-US" sz="2000" b="1" dirty="0">
                <a:solidFill>
                  <a:schemeClr val="bg1"/>
                </a:solidFill>
              </a:rPr>
              <a:t>Types</a:t>
            </a:r>
            <a:r>
              <a:rPr lang="en-US" sz="2000" dirty="0">
                <a:solidFill>
                  <a:schemeClr val="bg1"/>
                </a:solidFill>
              </a:rPr>
              <a:t> </a:t>
            </a:r>
            <a:r>
              <a:rPr lang="en-US" sz="2000" b="1" dirty="0">
                <a:solidFill>
                  <a:schemeClr val="bg1"/>
                </a:solidFill>
              </a:rPr>
              <a:t>of Exams</a:t>
            </a:r>
          </a:p>
        </p:txBody>
      </p:sp>
      <p:sp>
        <p:nvSpPr>
          <p:cNvPr id="11" name="Google Shape;168;p17"/>
          <p:cNvSpPr txBox="1">
            <a:spLocks/>
          </p:cNvSpPr>
          <p:nvPr/>
        </p:nvSpPr>
        <p:spPr>
          <a:xfrm>
            <a:off x="259225" y="4674100"/>
            <a:ext cx="481500" cy="2451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dirty="0">
                <a:solidFill>
                  <a:schemeClr val="tx2">
                    <a:lumMod val="75000"/>
                  </a:schemeClr>
                </a:solidFill>
              </a:rPr>
              <a:t>5</a:t>
            </a:r>
          </a:p>
        </p:txBody>
      </p:sp>
    </p:spTree>
    <p:extLst>
      <p:ext uri="{BB962C8B-B14F-4D97-AF65-F5344CB8AC3E}">
        <p14:creationId xmlns:p14="http://schemas.microsoft.com/office/powerpoint/2010/main" val="6777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a:spLocks noGrp="1"/>
          </p:cNvSpPr>
          <p:nvPr>
            <p:ph type="title"/>
          </p:nvPr>
        </p:nvSpPr>
        <p:spPr>
          <a:xfrm>
            <a:off x="457200" y="-100"/>
            <a:ext cx="5486400" cy="181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Features</a:t>
            </a:r>
            <a:endParaRPr dirty="0"/>
          </a:p>
        </p:txBody>
      </p:sp>
      <p:sp>
        <p:nvSpPr>
          <p:cNvPr id="319" name="Google Shape;319;p30"/>
          <p:cNvSpPr txBox="1">
            <a:spLocks noGrp="1"/>
          </p:cNvSpPr>
          <p:nvPr>
            <p:ph type="body" idx="1"/>
          </p:nvPr>
        </p:nvSpPr>
        <p:spPr>
          <a:xfrm>
            <a:off x="740725" y="2089236"/>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t>Bulk Question upload</a:t>
            </a:r>
            <a:endParaRPr sz="1200" b="1" dirty="0"/>
          </a:p>
          <a:p>
            <a:pPr marL="0" lvl="0" indent="0" algn="l" rtl="0">
              <a:spcBef>
                <a:spcPts val="0"/>
              </a:spcBef>
              <a:spcAft>
                <a:spcPts val="0"/>
              </a:spcAft>
              <a:buNone/>
            </a:pPr>
            <a:r>
              <a:rPr lang="en" sz="1200" dirty="0"/>
              <a:t>Provides large storage that can</a:t>
            </a:r>
            <a:br>
              <a:rPr lang="en" sz="1200" dirty="0"/>
            </a:br>
            <a:r>
              <a:rPr lang="en" sz="1200" dirty="0"/>
              <a:t>be extended later</a:t>
            </a:r>
            <a:endParaRPr sz="1200" dirty="0"/>
          </a:p>
        </p:txBody>
      </p:sp>
      <p:sp>
        <p:nvSpPr>
          <p:cNvPr id="321" name="Google Shape;321;p30"/>
          <p:cNvSpPr txBox="1">
            <a:spLocks noGrp="1"/>
          </p:cNvSpPr>
          <p:nvPr>
            <p:ph type="body" idx="3"/>
          </p:nvPr>
        </p:nvSpPr>
        <p:spPr>
          <a:xfrm>
            <a:off x="6580500" y="2089236"/>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dirty="0"/>
              <a:t>Quick &amp; detailed reports</a:t>
            </a:r>
            <a:endParaRPr sz="1200" b="1" dirty="0"/>
          </a:p>
          <a:p>
            <a:pPr marL="0" lvl="0" indent="0" algn="l" rtl="0">
              <a:spcBef>
                <a:spcPts val="0"/>
              </a:spcBef>
              <a:spcAft>
                <a:spcPts val="0"/>
              </a:spcAft>
              <a:buNone/>
            </a:pPr>
            <a:r>
              <a:rPr lang="en-US" sz="1200" dirty="0"/>
              <a:t>Auto grading with real time student performance.</a:t>
            </a:r>
            <a:endParaRPr sz="1200" dirty="0"/>
          </a:p>
          <a:p>
            <a:pPr marL="0" lvl="0" indent="0" algn="l" rtl="0">
              <a:spcBef>
                <a:spcPts val="0"/>
              </a:spcBef>
              <a:spcAft>
                <a:spcPts val="0"/>
              </a:spcAft>
              <a:buNone/>
            </a:pPr>
            <a:endParaRPr sz="1200" dirty="0"/>
          </a:p>
        </p:txBody>
      </p:sp>
      <p:sp>
        <p:nvSpPr>
          <p:cNvPr id="322" name="Google Shape;322;p30"/>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pPr marL="0" lvl="0" indent="0" algn="l" rtl="0">
                <a:spcBef>
                  <a:spcPts val="0"/>
                </a:spcBef>
                <a:spcAft>
                  <a:spcPts val="0"/>
                </a:spcAft>
                <a:buClr>
                  <a:srgbClr val="000000"/>
                </a:buClr>
                <a:buSzPts val="1100"/>
                <a:buFont typeface="Arial"/>
                <a:buNone/>
              </a:pPr>
              <a:t>9</a:t>
            </a:fld>
            <a:endParaRPr/>
          </a:p>
        </p:txBody>
      </p:sp>
      <p:sp>
        <p:nvSpPr>
          <p:cNvPr id="323" name="Google Shape;323;p30"/>
          <p:cNvSpPr txBox="1">
            <a:spLocks noGrp="1"/>
          </p:cNvSpPr>
          <p:nvPr>
            <p:ph type="body" idx="1"/>
          </p:nvPr>
        </p:nvSpPr>
        <p:spPr>
          <a:xfrm>
            <a:off x="721629" y="3498136"/>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200" b="1" dirty="0"/>
              <a:t>Administrative control</a:t>
            </a:r>
            <a:endParaRPr sz="1200" b="1" dirty="0"/>
          </a:p>
          <a:p>
            <a:pPr marL="0" lvl="0" indent="0" algn="l" rtl="0">
              <a:spcBef>
                <a:spcPts val="0"/>
              </a:spcBef>
              <a:spcAft>
                <a:spcPts val="0"/>
              </a:spcAft>
              <a:buNone/>
            </a:pPr>
            <a:r>
              <a:rPr lang="en" sz="1200" dirty="0"/>
              <a:t>Full control over exam</a:t>
            </a:r>
            <a:endParaRPr sz="1200" dirty="0"/>
          </a:p>
        </p:txBody>
      </p:sp>
      <p:sp>
        <p:nvSpPr>
          <p:cNvPr id="325" name="Google Shape;325;p30"/>
          <p:cNvSpPr txBox="1">
            <a:spLocks noGrp="1"/>
          </p:cNvSpPr>
          <p:nvPr>
            <p:ph type="body" idx="3"/>
          </p:nvPr>
        </p:nvSpPr>
        <p:spPr>
          <a:xfrm>
            <a:off x="6580500" y="3454593"/>
            <a:ext cx="2563500" cy="120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200" b="1" dirty="0"/>
              <a:t>Data Security</a:t>
            </a:r>
          </a:p>
          <a:p>
            <a:pPr marL="0" lvl="0" indent="0" algn="l" rtl="0">
              <a:spcBef>
                <a:spcPts val="0"/>
              </a:spcBef>
              <a:spcAft>
                <a:spcPts val="0"/>
              </a:spcAft>
              <a:buNone/>
            </a:pPr>
            <a:r>
              <a:rPr lang="en-US" sz="1200" dirty="0"/>
              <a:t>Encoded data storage which prevent data leak</a:t>
            </a:r>
            <a:endParaRPr sz="1200" dirty="0"/>
          </a:p>
          <a:p>
            <a:pPr marL="0" lvl="0" indent="0" algn="l" rtl="0">
              <a:spcBef>
                <a:spcPts val="0"/>
              </a:spcBef>
              <a:spcAft>
                <a:spcPts val="0"/>
              </a:spcAft>
              <a:buNone/>
            </a:pPr>
            <a:endParaRPr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89" y="2089236"/>
            <a:ext cx="382771" cy="38277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568" y="2089236"/>
            <a:ext cx="437564" cy="4375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779" y="3498136"/>
            <a:ext cx="405493" cy="40549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9393" y="3454593"/>
            <a:ext cx="481107" cy="4811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19">
                                            <p:txEl>
                                              <p:pRg st="0" end="0"/>
                                            </p:txEl>
                                          </p:spTgt>
                                        </p:tgtEl>
                                        <p:attrNameLst>
                                          <p:attrName>style.visibility</p:attrName>
                                        </p:attrNameLst>
                                      </p:cBhvr>
                                      <p:to>
                                        <p:strVal val="visible"/>
                                      </p:to>
                                    </p:set>
                                    <p:anim calcmode="lin" valueType="num">
                                      <p:cBhvr additive="base">
                                        <p:cTn id="10" dur="500" fill="hold"/>
                                        <p:tgtEl>
                                          <p:spTgt spid="319">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19">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19">
                                            <p:txEl>
                                              <p:pRg st="1" end="1"/>
                                            </p:txEl>
                                          </p:spTgt>
                                        </p:tgtEl>
                                        <p:attrNameLst>
                                          <p:attrName>style.visibility</p:attrName>
                                        </p:attrNameLst>
                                      </p:cBhvr>
                                      <p:to>
                                        <p:strVal val="visible"/>
                                      </p:to>
                                    </p:set>
                                    <p:anim calcmode="lin" valueType="num">
                                      <p:cBhvr additive="base">
                                        <p:cTn id="15" dur="500" fill="hold"/>
                                        <p:tgtEl>
                                          <p:spTgt spid="31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
                                            <p:txEl>
                                              <p:pRg st="1" end="1"/>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21">
                                            <p:txEl>
                                              <p:pRg st="0" end="0"/>
                                            </p:txEl>
                                          </p:spTgt>
                                        </p:tgtEl>
                                        <p:attrNameLst>
                                          <p:attrName>style.visibility</p:attrName>
                                        </p:attrNameLst>
                                      </p:cBhvr>
                                      <p:to>
                                        <p:strVal val="visible"/>
                                      </p:to>
                                    </p:set>
                                    <p:anim calcmode="lin" valueType="num">
                                      <p:cBhvr additive="base">
                                        <p:cTn id="25" dur="500" fill="hold"/>
                                        <p:tgtEl>
                                          <p:spTgt spid="32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1">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 presetClass="entr" presetSubtype="4" fill="hold" grpId="0" nodeType="afterEffect">
                                  <p:stCondLst>
                                    <p:cond delay="0"/>
                                  </p:stCondLst>
                                  <p:childTnLst>
                                    <p:set>
                                      <p:cBhvr>
                                        <p:cTn id="29" dur="1" fill="hold">
                                          <p:stCondLst>
                                            <p:cond delay="0"/>
                                          </p:stCondLst>
                                        </p:cTn>
                                        <p:tgtEl>
                                          <p:spTgt spid="321">
                                            <p:txEl>
                                              <p:pRg st="1" end="1"/>
                                            </p:txEl>
                                          </p:spTgt>
                                        </p:tgtEl>
                                        <p:attrNameLst>
                                          <p:attrName>style.visibility</p:attrName>
                                        </p:attrNameLst>
                                      </p:cBhvr>
                                      <p:to>
                                        <p:strVal val="visible"/>
                                      </p:to>
                                    </p:set>
                                    <p:anim calcmode="lin" valueType="num">
                                      <p:cBhvr additive="base">
                                        <p:cTn id="30" dur="500" fill="hold"/>
                                        <p:tgtEl>
                                          <p:spTgt spid="32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21">
                                            <p:txEl>
                                              <p:pRg st="1" end="1"/>
                                            </p:txEl>
                                          </p:spTgt>
                                        </p:tgtEl>
                                        <p:attrNameLst>
                                          <p:attrName>ppt_y</p:attrName>
                                        </p:attrNameLst>
                                      </p:cBhvr>
                                      <p:tavLst>
                                        <p:tav tm="0">
                                          <p:val>
                                            <p:strVal val="1+#ppt_h/2"/>
                                          </p:val>
                                        </p:tav>
                                        <p:tav tm="100000">
                                          <p:val>
                                            <p:strVal val="#ppt_y"/>
                                          </p:val>
                                        </p:tav>
                                      </p:tavLst>
                                    </p:anim>
                                  </p:childTnLst>
                                </p:cTn>
                              </p:par>
                            </p:childTnLst>
                          </p:cTn>
                        </p:par>
                        <p:par>
                          <p:cTn id="32" fill="hold">
                            <p:stCondLst>
                              <p:cond delay="2500"/>
                            </p:stCondLst>
                            <p:childTnLst>
                              <p:par>
                                <p:cTn id="33" presetID="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par>
                          <p:cTn id="37" fill="hold">
                            <p:stCondLst>
                              <p:cond delay="3000"/>
                            </p:stCondLst>
                            <p:childTnLst>
                              <p:par>
                                <p:cTn id="38" presetID="2" presetClass="entr" presetSubtype="4" fill="hold" grpId="0" nodeType="afterEffect">
                                  <p:stCondLst>
                                    <p:cond delay="0"/>
                                  </p:stCondLst>
                                  <p:childTnLst>
                                    <p:set>
                                      <p:cBhvr>
                                        <p:cTn id="39" dur="1" fill="hold">
                                          <p:stCondLst>
                                            <p:cond delay="0"/>
                                          </p:stCondLst>
                                        </p:cTn>
                                        <p:tgtEl>
                                          <p:spTgt spid="323">
                                            <p:txEl>
                                              <p:pRg st="0" end="0"/>
                                            </p:txEl>
                                          </p:spTgt>
                                        </p:tgtEl>
                                        <p:attrNameLst>
                                          <p:attrName>style.visibility</p:attrName>
                                        </p:attrNameLst>
                                      </p:cBhvr>
                                      <p:to>
                                        <p:strVal val="visible"/>
                                      </p:to>
                                    </p:set>
                                    <p:anim calcmode="lin" valueType="num">
                                      <p:cBhvr additive="base">
                                        <p:cTn id="40" dur="500" fill="hold"/>
                                        <p:tgtEl>
                                          <p:spTgt spid="32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23">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3500"/>
                            </p:stCondLst>
                            <p:childTnLst>
                              <p:par>
                                <p:cTn id="43" presetID="2" presetClass="entr" presetSubtype="4" fill="hold" grpId="0" nodeType="afterEffect">
                                  <p:stCondLst>
                                    <p:cond delay="0"/>
                                  </p:stCondLst>
                                  <p:childTnLst>
                                    <p:set>
                                      <p:cBhvr>
                                        <p:cTn id="44" dur="1" fill="hold">
                                          <p:stCondLst>
                                            <p:cond delay="0"/>
                                          </p:stCondLst>
                                        </p:cTn>
                                        <p:tgtEl>
                                          <p:spTgt spid="323">
                                            <p:txEl>
                                              <p:pRg st="1" end="1"/>
                                            </p:txEl>
                                          </p:spTgt>
                                        </p:tgtEl>
                                        <p:attrNameLst>
                                          <p:attrName>style.visibility</p:attrName>
                                        </p:attrNameLst>
                                      </p:cBhvr>
                                      <p:to>
                                        <p:strVal val="visible"/>
                                      </p:to>
                                    </p:set>
                                    <p:anim calcmode="lin" valueType="num">
                                      <p:cBhvr additive="base">
                                        <p:cTn id="45" dur="500" fill="hold"/>
                                        <p:tgtEl>
                                          <p:spTgt spid="32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23">
                                            <p:txEl>
                                              <p:pRg st="1" end="1"/>
                                            </p:txEl>
                                          </p:spTgt>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2" presetClass="entr" presetSubtype="4"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ppt_x"/>
                                          </p:val>
                                        </p:tav>
                                        <p:tav tm="100000">
                                          <p:val>
                                            <p:strVal val="#ppt_x"/>
                                          </p:val>
                                        </p:tav>
                                      </p:tavLst>
                                    </p:anim>
                                    <p:anim calcmode="lin" valueType="num">
                                      <p:cBhvr additive="base">
                                        <p:cTn id="51" dur="500" fill="hold"/>
                                        <p:tgtEl>
                                          <p:spTgt spid="11"/>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fill="hold" grpId="0" nodeType="afterEffect">
                                  <p:stCondLst>
                                    <p:cond delay="0"/>
                                  </p:stCondLst>
                                  <p:childTnLst>
                                    <p:set>
                                      <p:cBhvr>
                                        <p:cTn id="54" dur="1" fill="hold">
                                          <p:stCondLst>
                                            <p:cond delay="0"/>
                                          </p:stCondLst>
                                        </p:cTn>
                                        <p:tgtEl>
                                          <p:spTgt spid="325">
                                            <p:txEl>
                                              <p:pRg st="0" end="0"/>
                                            </p:txEl>
                                          </p:spTgt>
                                        </p:tgtEl>
                                        <p:attrNameLst>
                                          <p:attrName>style.visibility</p:attrName>
                                        </p:attrNameLst>
                                      </p:cBhvr>
                                      <p:to>
                                        <p:strVal val="visible"/>
                                      </p:to>
                                    </p:set>
                                    <p:anim calcmode="lin" valueType="num">
                                      <p:cBhvr additive="base">
                                        <p:cTn id="55" dur="500" fill="hold"/>
                                        <p:tgtEl>
                                          <p:spTgt spid="325">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25">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0"/>
                            </p:stCondLst>
                            <p:childTnLst>
                              <p:par>
                                <p:cTn id="58" presetID="2" presetClass="entr" presetSubtype="4" fill="hold" grpId="0" nodeType="afterEffect">
                                  <p:stCondLst>
                                    <p:cond delay="0"/>
                                  </p:stCondLst>
                                  <p:childTnLst>
                                    <p:set>
                                      <p:cBhvr>
                                        <p:cTn id="59" dur="1" fill="hold">
                                          <p:stCondLst>
                                            <p:cond delay="0"/>
                                          </p:stCondLst>
                                        </p:cTn>
                                        <p:tgtEl>
                                          <p:spTgt spid="325">
                                            <p:txEl>
                                              <p:pRg st="1" end="1"/>
                                            </p:txEl>
                                          </p:spTgt>
                                        </p:tgtEl>
                                        <p:attrNameLst>
                                          <p:attrName>style.visibility</p:attrName>
                                        </p:attrNameLst>
                                      </p:cBhvr>
                                      <p:to>
                                        <p:strVal val="visible"/>
                                      </p:to>
                                    </p:set>
                                    <p:anim calcmode="lin" valueType="num">
                                      <p:cBhvr additive="base">
                                        <p:cTn id="60" dur="500" fill="hold"/>
                                        <p:tgtEl>
                                          <p:spTgt spid="325">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build="p"/>
      <p:bldP spid="321" grpId="0" build="p"/>
      <p:bldP spid="323" grpId="0" build="p"/>
      <p:bldP spid="325" grpId="0" build="p"/>
    </p:bldLst>
  </p:timing>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2591</TotalTime>
  <Words>774</Words>
  <Application>Microsoft Office PowerPoint</Application>
  <PresentationFormat>On-screen Show (16:9)</PresentationFormat>
  <Paragraphs>139</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Chivo</vt:lpstr>
      <vt:lpstr>Arial</vt:lpstr>
      <vt:lpstr>Roboto Slab</vt:lpstr>
      <vt:lpstr>Macmorris template</vt:lpstr>
      <vt:lpstr>Online Examination System</vt:lpstr>
      <vt:lpstr>PowerPoint Presentation</vt:lpstr>
      <vt:lpstr>PowerPoint Presentation</vt:lpstr>
      <vt:lpstr>PowerPoint Presentation</vt:lpstr>
      <vt:lpstr>Technologies Used </vt:lpstr>
      <vt:lpstr>Why Online Examination</vt:lpstr>
      <vt:lpstr>PowerPoint Presentation</vt:lpstr>
      <vt:lpstr>PowerPoint Presentation</vt:lpstr>
      <vt:lpstr>Features</vt:lpstr>
      <vt:lpstr>Admin:</vt:lpstr>
      <vt:lpstr>Teacher:</vt:lpstr>
      <vt:lpstr>1. Securly login with Examiner credentials</vt:lpstr>
      <vt:lpstr>2. Set exam  and other data and Upload Questions </vt:lpstr>
      <vt:lpstr>3. Allow student Login</vt:lpstr>
      <vt:lpstr>5. Exam will finish once time is over. All the results can be view from main server with secure credentials.</vt:lpstr>
      <vt:lpstr>Candidate:</vt:lpstr>
      <vt:lpstr>1. Securly login with credentials</vt:lpstr>
      <vt:lpstr>2. Read and accept the instructions</vt:lpstr>
      <vt:lpstr>2. Start attempting questions</vt:lpstr>
      <vt:lpstr>PowerPoint Presentation</vt:lpstr>
      <vt:lpstr>3. Candidate can finish the exam and check the score</vt:lpstr>
      <vt:lpstr> 3. Result &amp; Reports.  Acceron System allows you to print, download and share beautiful PDF for your reports. You can print certificates, reports, lists, scorecards and even question papers quickly. Our printer friendly format gives you the best possible savings on printer paper and ink. You can also send PDF reports directly to your candidates on a single click. </vt:lpstr>
      <vt:lpstr> 3. Export your data  Create and preserve your data Export your data such as Questions, candidates, groups and sections in a popular file format such as Microsoft Excel. This data can also be shared with anyone you want easily. Hence, sharing and preserving of your valuable data are made possible with minimum efforts. You can again import the same data into our system with ease by a single click. Also, you can use these files in other LMS systems for quiz and assessment purposes.  </vt:lpstr>
      <vt:lpstr>Other\Functionalities  </vt:lpstr>
      <vt:lpstr>How It Works</vt:lpstr>
      <vt:lpstr>Hardware Requirement: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Onlie Examination System</dc:title>
  <dc:creator>KP</dc:creator>
  <cp:lastModifiedBy>Zain</cp:lastModifiedBy>
  <cp:revision>62</cp:revision>
  <dcterms:modified xsi:type="dcterms:W3CDTF">2024-05-30T07:03:18Z</dcterms:modified>
</cp:coreProperties>
</file>