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4" r:id="rId6"/>
    <p:sldId id="260" r:id="rId7"/>
    <p:sldId id="261"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8673C-35F5-4FE3-A095-74A131904769}" type="datetimeFigureOut">
              <a:rPr lang="en-ID" smtClean="0"/>
              <a:t>03/11/2023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B4F96-2B0A-45D4-8E60-F2F26FBACFA4}" type="slidenum">
              <a:rPr lang="en-ID" smtClean="0"/>
              <a:t>‹#›</a:t>
            </a:fld>
            <a:endParaRPr lang="en-ID"/>
          </a:p>
        </p:txBody>
      </p:sp>
    </p:spTree>
    <p:extLst>
      <p:ext uri="{BB962C8B-B14F-4D97-AF65-F5344CB8AC3E}">
        <p14:creationId xmlns:p14="http://schemas.microsoft.com/office/powerpoint/2010/main" val="393595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8D2FC9-ED0F-46B4-B925-F1D0DA319106}" type="datetimeFigureOut">
              <a:rPr lang="en-ID" smtClean="0"/>
              <a:t>03/11/2023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0BC960C-6059-4F4D-A0A5-9D5ED0A0E241}" type="slidenum">
              <a:rPr lang="en-ID" smtClean="0"/>
              <a:t>‹#›</a:t>
            </a:fld>
            <a:endParaRPr lang="en-ID"/>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66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08D2FC9-ED0F-46B4-B925-F1D0DA319106}" type="datetimeFigureOut">
              <a:rPr lang="en-ID" smtClean="0"/>
              <a:t>03/11/2023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345563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D2FC9-ED0F-46B4-B925-F1D0DA319106}" type="datetimeFigureOut">
              <a:rPr lang="en-ID" smtClean="0"/>
              <a:t>03/11/2023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2659816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D2FC9-ED0F-46B4-B925-F1D0DA319106}" type="datetimeFigureOut">
              <a:rPr lang="en-ID" smtClean="0"/>
              <a:t>03/11/2023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0BC960C-6059-4F4D-A0A5-9D5ED0A0E241}" type="slidenum">
              <a:rPr lang="en-ID" smtClean="0"/>
              <a:t>‹#›</a:t>
            </a:fld>
            <a:endParaRPr lang="en-ID"/>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2287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D2FC9-ED0F-46B4-B925-F1D0DA319106}" type="datetimeFigureOut">
              <a:rPr lang="en-ID" smtClean="0"/>
              <a:t>03/11/2023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2864035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D2FC9-ED0F-46B4-B925-F1D0DA319106}" type="datetimeFigureOut">
              <a:rPr lang="en-ID" smtClean="0"/>
              <a:t>03/11/2023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0BC960C-6059-4F4D-A0A5-9D5ED0A0E241}" type="slidenum">
              <a:rPr lang="en-ID" smtClean="0"/>
              <a:t>‹#›</a:t>
            </a:fld>
            <a:endParaRPr lang="en-ID"/>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84700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D2FC9-ED0F-46B4-B925-F1D0DA319106}" type="datetimeFigureOut">
              <a:rPr lang="en-ID" smtClean="0"/>
              <a:t>03/11/2023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3889076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D2FC9-ED0F-46B4-B925-F1D0DA319106}" type="datetimeFigureOut">
              <a:rPr lang="en-ID" smtClean="0"/>
              <a:t>03/11/2023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618558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D2FC9-ED0F-46B4-B925-F1D0DA319106}" type="datetimeFigureOut">
              <a:rPr lang="en-ID" smtClean="0"/>
              <a:t>03/11/2023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47296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D2FC9-ED0F-46B4-B925-F1D0DA319106}" type="datetimeFigureOut">
              <a:rPr lang="en-ID" smtClean="0"/>
              <a:t>03/11/2023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186029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D2FC9-ED0F-46B4-B925-F1D0DA319106}" type="datetimeFigureOut">
              <a:rPr lang="en-ID" smtClean="0"/>
              <a:t>03/11/2023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202882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8D2FC9-ED0F-46B4-B925-F1D0DA319106}" type="datetimeFigureOut">
              <a:rPr lang="en-ID" smtClean="0"/>
              <a:t>03/11/2023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69972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D2FC9-ED0F-46B4-B925-F1D0DA319106}" type="datetimeFigureOut">
              <a:rPr lang="en-ID" smtClean="0"/>
              <a:t>03/11/2023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374574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8D2FC9-ED0F-46B4-B925-F1D0DA319106}" type="datetimeFigureOut">
              <a:rPr lang="en-ID" smtClean="0"/>
              <a:t>03/11/2023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290485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D2FC9-ED0F-46B4-B925-F1D0DA319106}" type="datetimeFigureOut">
              <a:rPr lang="en-ID" smtClean="0"/>
              <a:t>03/11/2023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245600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D2FC9-ED0F-46B4-B925-F1D0DA319106}" type="datetimeFigureOut">
              <a:rPr lang="en-ID" smtClean="0"/>
              <a:t>03/11/2023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171853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D2FC9-ED0F-46B4-B925-F1D0DA319106}" type="datetimeFigureOut">
              <a:rPr lang="en-ID" smtClean="0"/>
              <a:t>03/11/2023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0BC960C-6059-4F4D-A0A5-9D5ED0A0E241}" type="slidenum">
              <a:rPr lang="en-ID" smtClean="0"/>
              <a:t>‹#›</a:t>
            </a:fld>
            <a:endParaRPr lang="en-ID"/>
          </a:p>
        </p:txBody>
      </p:sp>
    </p:spTree>
    <p:extLst>
      <p:ext uri="{BB962C8B-B14F-4D97-AF65-F5344CB8AC3E}">
        <p14:creationId xmlns:p14="http://schemas.microsoft.com/office/powerpoint/2010/main" val="294714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08D2FC9-ED0F-46B4-B925-F1D0DA319106}" type="datetimeFigureOut">
              <a:rPr lang="en-ID" smtClean="0"/>
              <a:t>03/11/2023</a:t>
            </a:fld>
            <a:endParaRPr lang="en-ID"/>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D"/>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0BC960C-6059-4F4D-A0A5-9D5ED0A0E241}" type="slidenum">
              <a:rPr lang="en-ID" smtClean="0"/>
              <a:t>‹#›</a:t>
            </a:fld>
            <a:endParaRPr lang="en-ID"/>
          </a:p>
        </p:txBody>
      </p:sp>
    </p:spTree>
    <p:extLst>
      <p:ext uri="{BB962C8B-B14F-4D97-AF65-F5344CB8AC3E}">
        <p14:creationId xmlns:p14="http://schemas.microsoft.com/office/powerpoint/2010/main" val="9765743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odepolitan.com/blog/mengenal-unit-testing-dengan-python-596da4e55cd01/" TargetMode="External"/><Relationship Id="rId2" Type="http://schemas.openxmlformats.org/officeDocument/2006/relationships/hyperlink" Target="https://www.dicoding.com/blog/white-box-tes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F916FD-0297-AB61-0EE1-02EB6F654EED}"/>
              </a:ext>
            </a:extLst>
          </p:cNvPr>
          <p:cNvPicPr>
            <a:picLocks noChangeAspect="1"/>
          </p:cNvPicPr>
          <p:nvPr/>
        </p:nvPicPr>
        <p:blipFill rotWithShape="1">
          <a:blip r:embed="rId2">
            <a:extLst>
              <a:ext uri="{28A0092B-C50C-407E-A947-70E740481C1C}">
                <a14:useLocalDpi xmlns:a14="http://schemas.microsoft.com/office/drawing/2010/main" val="0"/>
              </a:ext>
            </a:extLst>
          </a:blip>
          <a:srcRect t="1184" r="1005" b="3958"/>
          <a:stretch/>
        </p:blipFill>
        <p:spPr>
          <a:xfrm>
            <a:off x="1" y="0"/>
            <a:ext cx="12192000" cy="6872067"/>
          </a:xfrm>
          <a:prstGeom prst="rect">
            <a:avLst/>
          </a:prstGeom>
        </p:spPr>
      </p:pic>
      <p:sp>
        <p:nvSpPr>
          <p:cNvPr id="6" name="TextBox 5">
            <a:extLst>
              <a:ext uri="{FF2B5EF4-FFF2-40B4-BE49-F238E27FC236}">
                <a16:creationId xmlns:a16="http://schemas.microsoft.com/office/drawing/2014/main" id="{6109CD13-C4DB-C1DF-91E9-C573B0FC22EF}"/>
              </a:ext>
            </a:extLst>
          </p:cNvPr>
          <p:cNvSpPr txBox="1"/>
          <p:nvPr/>
        </p:nvSpPr>
        <p:spPr>
          <a:xfrm>
            <a:off x="5219114" y="1507642"/>
            <a:ext cx="6485206" cy="2123658"/>
          </a:xfrm>
          <a:prstGeom prst="rect">
            <a:avLst/>
          </a:prstGeom>
          <a:noFill/>
        </p:spPr>
        <p:txBody>
          <a:bodyPr wrap="square" rtlCol="0">
            <a:spAutoFit/>
          </a:bodyPr>
          <a:lstStyle/>
          <a:p>
            <a:pPr algn="ctr"/>
            <a:r>
              <a:rPr lang="en-US" sz="4400" b="1" dirty="0">
                <a:solidFill>
                  <a:schemeClr val="bg1"/>
                </a:solidFill>
                <a:latin typeface="Arial Black" panose="020B0A04020102020204" pitchFamily="34" charset="0"/>
              </a:rPr>
              <a:t>Whitebox Testing &amp; CI/CD</a:t>
            </a:r>
          </a:p>
          <a:p>
            <a:pPr algn="ctr"/>
            <a:endParaRPr lang="en-ID" sz="4400" b="1" dirty="0">
              <a:solidFill>
                <a:schemeClr val="bg1"/>
              </a:solidFill>
              <a:latin typeface="Arial Black" panose="020B0A04020102020204" pitchFamily="34" charset="0"/>
            </a:endParaRPr>
          </a:p>
        </p:txBody>
      </p:sp>
      <p:sp>
        <p:nvSpPr>
          <p:cNvPr id="7" name="TextBox 6">
            <a:extLst>
              <a:ext uri="{FF2B5EF4-FFF2-40B4-BE49-F238E27FC236}">
                <a16:creationId xmlns:a16="http://schemas.microsoft.com/office/drawing/2014/main" id="{E25D5093-A92C-1991-C59A-8FDCD7161691}"/>
              </a:ext>
            </a:extLst>
          </p:cNvPr>
          <p:cNvSpPr txBox="1"/>
          <p:nvPr/>
        </p:nvSpPr>
        <p:spPr>
          <a:xfrm>
            <a:off x="759655" y="4767718"/>
            <a:ext cx="6203852" cy="1200329"/>
          </a:xfrm>
          <a:prstGeom prst="rect">
            <a:avLst/>
          </a:prstGeom>
          <a:noFill/>
        </p:spPr>
        <p:txBody>
          <a:bodyPr wrap="square" rtlCol="0">
            <a:spAutoFit/>
          </a:bodyPr>
          <a:lstStyle/>
          <a:p>
            <a:r>
              <a:rPr lang="en-US" sz="2400" b="1" dirty="0" err="1">
                <a:solidFill>
                  <a:schemeClr val="bg1"/>
                </a:solidFill>
                <a:latin typeface="Arial Black" panose="020B0A04020102020204" pitchFamily="34" charset="0"/>
              </a:rPr>
              <a:t>Disusun</a:t>
            </a:r>
            <a:r>
              <a:rPr lang="en-US" sz="2400" b="1" dirty="0">
                <a:solidFill>
                  <a:schemeClr val="bg1"/>
                </a:solidFill>
                <a:latin typeface="Arial Black" panose="020B0A04020102020204" pitchFamily="34" charset="0"/>
              </a:rPr>
              <a:t> oleh</a:t>
            </a:r>
          </a:p>
          <a:p>
            <a:r>
              <a:rPr lang="en-US" sz="2400" b="1" dirty="0">
                <a:solidFill>
                  <a:schemeClr val="bg1"/>
                </a:solidFill>
                <a:latin typeface="Arial Black" panose="020B0A04020102020204" pitchFamily="34" charset="0"/>
              </a:rPr>
              <a:t>Nama : Muhamad yusuf</a:t>
            </a:r>
          </a:p>
          <a:p>
            <a:r>
              <a:rPr lang="en-ID" sz="2400" b="1" dirty="0" err="1">
                <a:solidFill>
                  <a:schemeClr val="bg1"/>
                </a:solidFill>
                <a:latin typeface="Arial Black" panose="020B0A04020102020204" pitchFamily="34" charset="0"/>
              </a:rPr>
              <a:t>Nim</a:t>
            </a:r>
            <a:r>
              <a:rPr lang="en-ID" sz="2400" b="1" dirty="0">
                <a:solidFill>
                  <a:schemeClr val="bg1"/>
                </a:solidFill>
                <a:latin typeface="Arial Black" panose="020B0A04020102020204" pitchFamily="34" charset="0"/>
              </a:rPr>
              <a:t>    : 201011401382</a:t>
            </a:r>
          </a:p>
        </p:txBody>
      </p:sp>
      <p:sp>
        <p:nvSpPr>
          <p:cNvPr id="8" name="TextBox 7">
            <a:extLst>
              <a:ext uri="{FF2B5EF4-FFF2-40B4-BE49-F238E27FC236}">
                <a16:creationId xmlns:a16="http://schemas.microsoft.com/office/drawing/2014/main" id="{9D88AAAE-94E4-026C-DCE9-562625858266}"/>
              </a:ext>
            </a:extLst>
          </p:cNvPr>
          <p:cNvSpPr txBox="1"/>
          <p:nvPr/>
        </p:nvSpPr>
        <p:spPr>
          <a:xfrm>
            <a:off x="5570806" y="889953"/>
            <a:ext cx="5781822" cy="461665"/>
          </a:xfrm>
          <a:prstGeom prst="rect">
            <a:avLst/>
          </a:prstGeom>
          <a:noFill/>
        </p:spPr>
        <p:txBody>
          <a:bodyPr wrap="square" rtlCol="0">
            <a:spAutoFit/>
          </a:bodyPr>
          <a:lstStyle/>
          <a:p>
            <a:r>
              <a:rPr lang="en-US" sz="2400" b="1" i="1" dirty="0">
                <a:solidFill>
                  <a:schemeClr val="bg1"/>
                </a:solidFill>
                <a:effectLst>
                  <a:outerShdw blurRad="38100" dist="38100" dir="2700000" algn="tl">
                    <a:srgbClr val="000000">
                      <a:alpha val="43137"/>
                    </a:srgbClr>
                  </a:outerShdw>
                </a:effectLst>
                <a:latin typeface="+mj-lt"/>
                <a:ea typeface="+mj-ea"/>
                <a:cs typeface="+mj-cs"/>
              </a:rPr>
              <a:t>TESTING DAN QA PERANGKAT LUNAK </a:t>
            </a:r>
            <a:endParaRPr lang="en-ID" sz="2400" i="1" dirty="0"/>
          </a:p>
        </p:txBody>
      </p:sp>
    </p:spTree>
    <p:extLst>
      <p:ext uri="{BB962C8B-B14F-4D97-AF65-F5344CB8AC3E}">
        <p14:creationId xmlns:p14="http://schemas.microsoft.com/office/powerpoint/2010/main" val="14234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3DBF45-F265-271D-7CE7-8BB2907E9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665" y="676636"/>
            <a:ext cx="8170984" cy="5874564"/>
          </a:xfrm>
          <a:prstGeom prst="ellipse">
            <a:avLst/>
          </a:prstGeom>
          <a:ln>
            <a:noFill/>
          </a:ln>
          <a:effectLst>
            <a:softEdge rad="112500"/>
          </a:effectLst>
        </p:spPr>
      </p:pic>
    </p:spTree>
    <p:extLst>
      <p:ext uri="{BB962C8B-B14F-4D97-AF65-F5344CB8AC3E}">
        <p14:creationId xmlns:p14="http://schemas.microsoft.com/office/powerpoint/2010/main" val="149047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9E35E3-EDC7-6CF2-40C7-79EB0F72B288}"/>
              </a:ext>
            </a:extLst>
          </p:cNvPr>
          <p:cNvSpPr txBox="1"/>
          <p:nvPr/>
        </p:nvSpPr>
        <p:spPr>
          <a:xfrm>
            <a:off x="872197" y="773723"/>
            <a:ext cx="6738425" cy="837665"/>
          </a:xfrm>
          <a:prstGeom prst="rect">
            <a:avLst/>
          </a:prstGeom>
          <a:noFill/>
        </p:spPr>
        <p:txBody>
          <a:bodyPr wrap="square" rtlCol="0">
            <a:spAutoFit/>
          </a:bodyPr>
          <a:lstStyle/>
          <a:p>
            <a:pPr>
              <a:lnSpc>
                <a:spcPct val="90000"/>
              </a:lnSpc>
              <a:spcBef>
                <a:spcPct val="0"/>
              </a:spcBef>
              <a:spcAft>
                <a:spcPts val="600"/>
              </a:spcAft>
            </a:pPr>
            <a:r>
              <a:rPr lang="en-US" sz="24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ea typeface="+mj-ea"/>
                <a:cs typeface="+mj-cs"/>
              </a:rPr>
              <a:t>Whitebox Testing dan Unit Test </a:t>
            </a:r>
          </a:p>
          <a:p>
            <a:pPr>
              <a:lnSpc>
                <a:spcPct val="90000"/>
              </a:lnSpc>
              <a:spcBef>
                <a:spcPct val="0"/>
              </a:spcBef>
              <a:spcAft>
                <a:spcPts val="600"/>
              </a:spcAft>
            </a:pPr>
            <a:r>
              <a:rPr lang="en-US" sz="24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ea typeface="+mj-ea"/>
                <a:cs typeface="+mj-cs"/>
              </a:rPr>
              <a:t>di Python</a:t>
            </a:r>
          </a:p>
        </p:txBody>
      </p:sp>
      <p:sp>
        <p:nvSpPr>
          <p:cNvPr id="5" name="TextBox 4">
            <a:extLst>
              <a:ext uri="{FF2B5EF4-FFF2-40B4-BE49-F238E27FC236}">
                <a16:creationId xmlns:a16="http://schemas.microsoft.com/office/drawing/2014/main" id="{483C5B52-4BA8-8CFD-8897-C6967E42CE3D}"/>
              </a:ext>
            </a:extLst>
          </p:cNvPr>
          <p:cNvSpPr txBox="1"/>
          <p:nvPr/>
        </p:nvSpPr>
        <p:spPr>
          <a:xfrm>
            <a:off x="872197" y="1814733"/>
            <a:ext cx="8609428" cy="3477875"/>
          </a:xfrm>
          <a:prstGeom prst="rect">
            <a:avLst/>
          </a:prstGeom>
          <a:noFill/>
        </p:spPr>
        <p:txBody>
          <a:bodyPr wrap="square" rtlCol="0">
            <a:spAutoFit/>
          </a:bodyPr>
          <a:lstStyle/>
          <a:p>
            <a:r>
              <a:rPr lang="en-ID" sz="2800" b="1" dirty="0">
                <a:solidFill>
                  <a:schemeClr val="accent1">
                    <a:lumMod val="50000"/>
                  </a:schemeClr>
                </a:solidFill>
              </a:rPr>
              <a:t>White box testing dan Unit test :</a:t>
            </a:r>
          </a:p>
          <a:p>
            <a:endParaRPr lang="en-ID" sz="2400" dirty="0">
              <a:solidFill>
                <a:schemeClr val="bg1"/>
              </a:solidFill>
              <a:effectLst/>
              <a:latin typeface="Times New Roman" panose="02020603050405020304" pitchFamily="18" charset="0"/>
              <a:cs typeface="Times New Roman" panose="02020603050405020304" pitchFamily="18" charset="0"/>
            </a:endParaRPr>
          </a:p>
          <a:p>
            <a:r>
              <a:rPr lang="en-ID" sz="2400" b="1" dirty="0">
                <a:solidFill>
                  <a:schemeClr val="bg1"/>
                </a:solidFill>
                <a:effectLst/>
                <a:latin typeface="Times New Roman" panose="02020603050405020304" pitchFamily="18" charset="0"/>
                <a:cs typeface="Times New Roman" panose="02020603050405020304" pitchFamily="18" charset="0"/>
              </a:rPr>
              <a:t>White box testing </a:t>
            </a:r>
            <a:r>
              <a:rPr lang="en-ID" sz="2400" i="0" dirty="0" err="1">
                <a:solidFill>
                  <a:schemeClr val="bg1"/>
                </a:solidFill>
                <a:effectLst/>
                <a:latin typeface="Times New Roman" panose="02020603050405020304" pitchFamily="18" charset="0"/>
                <a:cs typeface="Times New Roman" panose="02020603050405020304" pitchFamily="18" charset="0"/>
              </a:rPr>
              <a:t>atau</a:t>
            </a:r>
            <a:r>
              <a:rPr lang="en-ID" sz="2400" i="0" dirty="0">
                <a:solidFill>
                  <a:schemeClr val="bg1"/>
                </a:solidFill>
                <a:effectLst/>
                <a:latin typeface="Times New Roman" panose="02020603050405020304" pitchFamily="18" charset="0"/>
                <a:cs typeface="Times New Roman" panose="02020603050405020304" pitchFamily="18" charset="0"/>
              </a:rPr>
              <a:t> yang </a:t>
            </a:r>
            <a:r>
              <a:rPr lang="en-ID" sz="2400" i="0" dirty="0" err="1">
                <a:solidFill>
                  <a:schemeClr val="bg1"/>
                </a:solidFill>
                <a:effectLst/>
                <a:latin typeface="Times New Roman" panose="02020603050405020304" pitchFamily="18" charset="0"/>
                <a:cs typeface="Times New Roman" panose="02020603050405020304" pitchFamily="18" charset="0"/>
              </a:rPr>
              <a:t>dapat</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diartikan</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menjadi</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pengujian</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kotak</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putih</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adalah</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pengujian</a:t>
            </a:r>
            <a:r>
              <a:rPr lang="en-ID" sz="2400" i="0" dirty="0">
                <a:solidFill>
                  <a:schemeClr val="bg1"/>
                </a:solidFill>
                <a:effectLst/>
                <a:latin typeface="Times New Roman" panose="02020603050405020304" pitchFamily="18" charset="0"/>
                <a:cs typeface="Times New Roman" panose="02020603050405020304" pitchFamily="18" charset="0"/>
              </a:rPr>
              <a:t> yang </a:t>
            </a:r>
            <a:r>
              <a:rPr lang="en-ID" sz="2400" i="0" dirty="0" err="1">
                <a:solidFill>
                  <a:schemeClr val="bg1"/>
                </a:solidFill>
                <a:effectLst/>
                <a:latin typeface="Times New Roman" panose="02020603050405020304" pitchFamily="18" charset="0"/>
                <a:cs typeface="Times New Roman" panose="02020603050405020304" pitchFamily="18" charset="0"/>
              </a:rPr>
              <a:t>dilakukan</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untuk</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menguji</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perangkat</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lunak</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dengan</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cara</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menganalisa</a:t>
            </a:r>
            <a:r>
              <a:rPr lang="en-ID" sz="2400" i="0" dirty="0">
                <a:solidFill>
                  <a:schemeClr val="bg1"/>
                </a:solidFill>
                <a:effectLst/>
                <a:latin typeface="Times New Roman" panose="02020603050405020304" pitchFamily="18" charset="0"/>
                <a:cs typeface="Times New Roman" panose="02020603050405020304" pitchFamily="18" charset="0"/>
              </a:rPr>
              <a:t> dan </a:t>
            </a:r>
            <a:r>
              <a:rPr lang="en-ID" sz="2400" i="0" dirty="0" err="1">
                <a:solidFill>
                  <a:schemeClr val="bg1"/>
                </a:solidFill>
                <a:effectLst/>
                <a:latin typeface="Times New Roman" panose="02020603050405020304" pitchFamily="18" charset="0"/>
                <a:cs typeface="Times New Roman" panose="02020603050405020304" pitchFamily="18" charset="0"/>
              </a:rPr>
              <a:t>meneliti</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struktur</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1" dirty="0">
                <a:solidFill>
                  <a:schemeClr val="bg1"/>
                </a:solidFill>
                <a:effectLst/>
                <a:latin typeface="Times New Roman" panose="02020603050405020304" pitchFamily="18" charset="0"/>
                <a:cs typeface="Times New Roman" panose="02020603050405020304" pitchFamily="18" charset="0"/>
              </a:rPr>
              <a:t>internal</a:t>
            </a:r>
            <a:r>
              <a:rPr lang="en-ID" sz="2400" i="0" dirty="0">
                <a:solidFill>
                  <a:schemeClr val="bg1"/>
                </a:solidFill>
                <a:effectLst/>
                <a:latin typeface="Times New Roman" panose="02020603050405020304" pitchFamily="18" charset="0"/>
                <a:cs typeface="Times New Roman" panose="02020603050405020304" pitchFamily="18" charset="0"/>
              </a:rPr>
              <a:t> dan </a:t>
            </a:r>
            <a:r>
              <a:rPr lang="en-ID" sz="2400" i="0" dirty="0" err="1">
                <a:solidFill>
                  <a:schemeClr val="bg1"/>
                </a:solidFill>
                <a:effectLst/>
                <a:latin typeface="Times New Roman" panose="02020603050405020304" pitchFamily="18" charset="0"/>
                <a:cs typeface="Times New Roman" panose="02020603050405020304" pitchFamily="18" charset="0"/>
              </a:rPr>
              <a:t>kode</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dari</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perangkat</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lunak</a:t>
            </a:r>
            <a:r>
              <a:rPr lang="en-ID" sz="2400" i="0" dirty="0">
                <a:solidFill>
                  <a:schemeClr val="bg1"/>
                </a:solidFill>
                <a:effectLst/>
                <a:latin typeface="Times New Roman" panose="02020603050405020304" pitchFamily="18" charset="0"/>
                <a:cs typeface="Times New Roman" panose="02020603050405020304" pitchFamily="18" charset="0"/>
              </a:rPr>
              <a:t>. Lain </a:t>
            </a:r>
            <a:r>
              <a:rPr lang="en-ID" sz="2400" i="0" dirty="0" err="1">
                <a:solidFill>
                  <a:schemeClr val="bg1"/>
                </a:solidFill>
                <a:effectLst/>
                <a:latin typeface="Times New Roman" panose="02020603050405020304" pitchFamily="18" charset="0"/>
                <a:cs typeface="Times New Roman" panose="02020603050405020304" pitchFamily="18" charset="0"/>
              </a:rPr>
              <a:t>halnya</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dengan</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1" dirty="0">
                <a:solidFill>
                  <a:schemeClr val="bg1"/>
                </a:solidFill>
                <a:effectLst/>
                <a:latin typeface="Times New Roman" panose="02020603050405020304" pitchFamily="18" charset="0"/>
                <a:cs typeface="Times New Roman" panose="02020603050405020304" pitchFamily="18" charset="0"/>
              </a:rPr>
              <a:t>black box testing </a:t>
            </a:r>
            <a:r>
              <a:rPr lang="en-ID" sz="2400" i="0" dirty="0">
                <a:solidFill>
                  <a:schemeClr val="bg1"/>
                </a:solidFill>
                <a:effectLst/>
                <a:latin typeface="Times New Roman" panose="02020603050405020304" pitchFamily="18" charset="0"/>
                <a:cs typeface="Times New Roman" panose="02020603050405020304" pitchFamily="18" charset="0"/>
              </a:rPr>
              <a:t>yang </a:t>
            </a:r>
            <a:r>
              <a:rPr lang="en-ID" sz="2400" i="0" dirty="0" err="1">
                <a:solidFill>
                  <a:schemeClr val="bg1"/>
                </a:solidFill>
                <a:effectLst/>
                <a:latin typeface="Times New Roman" panose="02020603050405020304" pitchFamily="18" charset="0"/>
                <a:cs typeface="Times New Roman" panose="02020603050405020304" pitchFamily="18" charset="0"/>
              </a:rPr>
              <a:t>hanya</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melihat</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hasil</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1" dirty="0">
                <a:solidFill>
                  <a:schemeClr val="bg1"/>
                </a:solidFill>
                <a:effectLst/>
                <a:latin typeface="Times New Roman" panose="02020603050405020304" pitchFamily="18" charset="0"/>
                <a:cs typeface="Times New Roman" panose="02020603050405020304" pitchFamily="18" charset="0"/>
              </a:rPr>
              <a:t>input</a:t>
            </a:r>
            <a:r>
              <a:rPr lang="en-ID" sz="2400" i="0" dirty="0">
                <a:solidFill>
                  <a:schemeClr val="bg1"/>
                </a:solidFill>
                <a:effectLst/>
                <a:latin typeface="Times New Roman" panose="02020603050405020304" pitchFamily="18" charset="0"/>
                <a:cs typeface="Times New Roman" panose="02020603050405020304" pitchFamily="18" charset="0"/>
              </a:rPr>
              <a:t> dan </a:t>
            </a:r>
            <a:r>
              <a:rPr lang="en-ID" sz="2400" i="1" dirty="0">
                <a:solidFill>
                  <a:schemeClr val="bg1"/>
                </a:solidFill>
                <a:effectLst/>
                <a:latin typeface="Times New Roman" panose="02020603050405020304" pitchFamily="18" charset="0"/>
                <a:cs typeface="Times New Roman" panose="02020603050405020304" pitchFamily="18" charset="0"/>
              </a:rPr>
              <a:t>output</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dari</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perangkat</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lunak</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pengujian</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1" dirty="0">
                <a:solidFill>
                  <a:schemeClr val="bg1"/>
                </a:solidFill>
                <a:effectLst/>
                <a:latin typeface="Times New Roman" panose="02020603050405020304" pitchFamily="18" charset="0"/>
                <a:cs typeface="Times New Roman" panose="02020603050405020304" pitchFamily="18" charset="0"/>
              </a:rPr>
              <a:t>white box testing</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berfokus</a:t>
            </a:r>
            <a:r>
              <a:rPr lang="en-ID" sz="2400" i="0" dirty="0">
                <a:solidFill>
                  <a:schemeClr val="bg1"/>
                </a:solidFill>
                <a:effectLst/>
                <a:latin typeface="Times New Roman" panose="02020603050405020304" pitchFamily="18" charset="0"/>
                <a:cs typeface="Times New Roman" panose="02020603050405020304" pitchFamily="18" charset="0"/>
              </a:rPr>
              <a:t> pada </a:t>
            </a:r>
            <a:r>
              <a:rPr lang="en-ID" sz="2400" i="0" dirty="0" err="1">
                <a:solidFill>
                  <a:schemeClr val="bg1"/>
                </a:solidFill>
                <a:effectLst/>
                <a:latin typeface="Times New Roman" panose="02020603050405020304" pitchFamily="18" charset="0"/>
                <a:cs typeface="Times New Roman" panose="02020603050405020304" pitchFamily="18" charset="0"/>
              </a:rPr>
              <a:t>aliran</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1" dirty="0">
                <a:solidFill>
                  <a:schemeClr val="bg1"/>
                </a:solidFill>
                <a:effectLst/>
                <a:latin typeface="Times New Roman" panose="02020603050405020304" pitchFamily="18" charset="0"/>
                <a:cs typeface="Times New Roman" panose="02020603050405020304" pitchFamily="18" charset="0"/>
              </a:rPr>
              <a:t>input</a:t>
            </a:r>
            <a:r>
              <a:rPr lang="en-ID" sz="2400" i="0" dirty="0">
                <a:solidFill>
                  <a:schemeClr val="bg1"/>
                </a:solidFill>
                <a:effectLst/>
                <a:latin typeface="Times New Roman" panose="02020603050405020304" pitchFamily="18" charset="0"/>
                <a:cs typeface="Times New Roman" panose="02020603050405020304" pitchFamily="18" charset="0"/>
              </a:rPr>
              <a:t> dan </a:t>
            </a:r>
            <a:r>
              <a:rPr lang="en-ID" sz="2400" i="1" dirty="0">
                <a:solidFill>
                  <a:schemeClr val="bg1"/>
                </a:solidFill>
                <a:effectLst/>
                <a:latin typeface="Times New Roman" panose="02020603050405020304" pitchFamily="18" charset="0"/>
                <a:cs typeface="Times New Roman" panose="02020603050405020304" pitchFamily="18" charset="0"/>
              </a:rPr>
              <a:t>output</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dari</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perangkat</a:t>
            </a:r>
            <a:r>
              <a:rPr lang="en-ID" sz="2400" i="0" dirty="0">
                <a:solidFill>
                  <a:schemeClr val="bg1"/>
                </a:solidFill>
                <a:effectLst/>
                <a:latin typeface="Times New Roman" panose="02020603050405020304" pitchFamily="18" charset="0"/>
                <a:cs typeface="Times New Roman" panose="02020603050405020304" pitchFamily="18" charset="0"/>
              </a:rPr>
              <a:t> </a:t>
            </a:r>
            <a:r>
              <a:rPr lang="en-ID" sz="2400" i="0" dirty="0" err="1">
                <a:solidFill>
                  <a:schemeClr val="bg1"/>
                </a:solidFill>
                <a:effectLst/>
                <a:latin typeface="Times New Roman" panose="02020603050405020304" pitchFamily="18" charset="0"/>
                <a:cs typeface="Times New Roman" panose="02020603050405020304" pitchFamily="18" charset="0"/>
              </a:rPr>
              <a:t>lunak</a:t>
            </a:r>
            <a:r>
              <a:rPr lang="en-ID" sz="2400" i="0" dirty="0">
                <a:solidFill>
                  <a:schemeClr val="bg1"/>
                </a:solidFill>
                <a:effectLst/>
                <a:latin typeface="Times New Roman" panose="02020603050405020304" pitchFamily="18" charset="0"/>
                <a:cs typeface="Times New Roman" panose="02020603050405020304" pitchFamily="18" charset="0"/>
              </a:rPr>
              <a:t>. </a:t>
            </a:r>
            <a:endParaRPr lang="en-ID"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92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4BBA-7A4A-2BB8-85CE-B5743516F9DE}"/>
              </a:ext>
            </a:extLst>
          </p:cNvPr>
          <p:cNvSpPr>
            <a:spLocks noGrp="1"/>
          </p:cNvSpPr>
          <p:nvPr>
            <p:ph type="title"/>
          </p:nvPr>
        </p:nvSpPr>
        <p:spPr>
          <a:xfrm>
            <a:off x="684211" y="1181686"/>
            <a:ext cx="9796219" cy="4164037"/>
          </a:xfrm>
        </p:spPr>
        <p:txBody>
          <a:bodyPr>
            <a:noAutofit/>
          </a:bodyPr>
          <a:lstStyle/>
          <a:p>
            <a:r>
              <a:rPr lang="en-ID" sz="2400" b="1" cap="none" dirty="0">
                <a:solidFill>
                  <a:schemeClr val="bg1"/>
                </a:solidFill>
                <a:effectLst/>
                <a:latin typeface="Times New Roman" panose="02020603050405020304" pitchFamily="18" charset="0"/>
                <a:cs typeface="Times New Roman" panose="02020603050405020304" pitchFamily="18" charset="0"/>
              </a:rPr>
              <a:t>Unit Testing </a:t>
            </a:r>
            <a:r>
              <a:rPr lang="en-ID" sz="2000" b="0" i="0" cap="none" dirty="0" err="1">
                <a:solidFill>
                  <a:schemeClr val="bg1"/>
                </a:solidFill>
                <a:effectLst/>
                <a:latin typeface="Times New Roman" panose="02020603050405020304" pitchFamily="18" charset="0"/>
                <a:cs typeface="Times New Roman" panose="02020603050405020304" pitchFamily="18" charset="0"/>
              </a:rPr>
              <a:t>Adalah</a:t>
            </a:r>
            <a:r>
              <a:rPr lang="en-ID" sz="2000" b="0" i="0" cap="none" dirty="0">
                <a:solidFill>
                  <a:schemeClr val="bg1"/>
                </a:solidFill>
                <a:effectLst/>
                <a:latin typeface="Times New Roman" panose="02020603050405020304" pitchFamily="18" charset="0"/>
                <a:cs typeface="Times New Roman" panose="02020603050405020304" pitchFamily="18" charset="0"/>
              </a:rPr>
              <a:t> Proses </a:t>
            </a:r>
            <a:r>
              <a:rPr lang="en-ID" sz="2000" b="0" i="0" cap="none" dirty="0" err="1">
                <a:solidFill>
                  <a:schemeClr val="bg1"/>
                </a:solidFill>
                <a:effectLst/>
                <a:latin typeface="Times New Roman" panose="02020603050405020304" pitchFamily="18" charset="0"/>
                <a:cs typeface="Times New Roman" panose="02020603050405020304" pitchFamily="18" charset="0"/>
              </a:rPr>
              <a:t>Untuk</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Memastikan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Bahwa</a:t>
            </a:r>
            <a:r>
              <a:rPr lang="en-ID" sz="2000" b="0" i="0" cap="none" dirty="0">
                <a:solidFill>
                  <a:schemeClr val="bg1"/>
                </a:solidFill>
                <a:effectLst/>
                <a:latin typeface="Times New Roman" panose="02020603050405020304" pitchFamily="18" charset="0"/>
                <a:cs typeface="Times New Roman" panose="02020603050405020304" pitchFamily="18" charset="0"/>
              </a:rPr>
              <a:t> Kode Yang </a:t>
            </a:r>
            <a:r>
              <a:rPr lang="en-ID" sz="2000" b="0" i="0" cap="none" dirty="0" err="1">
                <a:solidFill>
                  <a:schemeClr val="bg1"/>
                </a:solidFill>
                <a:effectLst/>
                <a:latin typeface="Times New Roman" panose="02020603050405020304" pitchFamily="18" charset="0"/>
                <a:cs typeface="Times New Roman" panose="02020603050405020304" pitchFamily="18" charset="0"/>
              </a:rPr>
              <a:t>Ditulis</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Sudah</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Beralan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Dengan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Seharusnya</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Tujuan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Ini</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Dapat</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Dicapai</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Dengan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Berbagai</a:t>
            </a:r>
            <a:r>
              <a:rPr lang="en-ID" sz="2000" b="0" i="0" cap="none" dirty="0">
                <a:solidFill>
                  <a:schemeClr val="bg1"/>
                </a:solidFill>
                <a:effectLst/>
                <a:latin typeface="Times New Roman" panose="02020603050405020304" pitchFamily="18" charset="0"/>
                <a:cs typeface="Times New Roman" panose="02020603050405020304" pitchFamily="18" charset="0"/>
              </a:rPr>
              <a:t> Cara </a:t>
            </a:r>
            <a:r>
              <a:rPr lang="en-ID" sz="2000" b="0" i="0" cap="none" dirty="0" err="1">
                <a:solidFill>
                  <a:schemeClr val="bg1"/>
                </a:solidFill>
                <a:effectLst/>
                <a:latin typeface="Times New Roman" panose="02020603050405020304" pitchFamily="18" charset="0"/>
                <a:cs typeface="Times New Roman" panose="02020603050405020304" pitchFamily="18" charset="0"/>
              </a:rPr>
              <a:t>Mulai</a:t>
            </a:r>
            <a:r>
              <a:rPr lang="en-ID" sz="2000" b="0" i="0" cap="none" dirty="0">
                <a:solidFill>
                  <a:schemeClr val="bg1"/>
                </a:solidFill>
                <a:effectLst/>
                <a:latin typeface="Times New Roman" panose="02020603050405020304" pitchFamily="18" charset="0"/>
                <a:cs typeface="Times New Roman" panose="02020603050405020304" pitchFamily="18" charset="0"/>
              </a:rPr>
              <a:t> Dari </a:t>
            </a:r>
            <a:r>
              <a:rPr lang="en-ID" sz="2000" b="0" i="0" cap="none" dirty="0" err="1">
                <a:solidFill>
                  <a:schemeClr val="bg1"/>
                </a:solidFill>
                <a:effectLst/>
                <a:latin typeface="Times New Roman" panose="02020603050405020304" pitchFamily="18" charset="0"/>
                <a:cs typeface="Times New Roman" panose="02020603050405020304" pitchFamily="18" charset="0"/>
              </a:rPr>
              <a:t>Secara</a:t>
            </a:r>
            <a:r>
              <a:rPr lang="en-ID" sz="2000" b="0" i="0" cap="none" dirty="0">
                <a:solidFill>
                  <a:schemeClr val="bg1"/>
                </a:solidFill>
                <a:effectLst/>
                <a:latin typeface="Times New Roman" panose="02020603050405020304" pitchFamily="18" charset="0"/>
                <a:cs typeface="Times New Roman" panose="02020603050405020304" pitchFamily="18" charset="0"/>
              </a:rPr>
              <a:t> Manual </a:t>
            </a:r>
            <a:r>
              <a:rPr lang="en-ID" sz="2000" b="0" i="0" cap="none" dirty="0" err="1">
                <a:solidFill>
                  <a:schemeClr val="bg1"/>
                </a:solidFill>
                <a:effectLst/>
                <a:latin typeface="Times New Roman" panose="02020603050405020304" pitchFamily="18" charset="0"/>
                <a:cs typeface="Times New Roman" panose="02020603050405020304" pitchFamily="18" charset="0"/>
              </a:rPr>
              <a:t>Memasukkan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Beberapa</a:t>
            </a:r>
            <a:r>
              <a:rPr lang="en-ID" sz="2000" b="0" i="0" cap="none" dirty="0">
                <a:solidFill>
                  <a:schemeClr val="bg1"/>
                </a:solidFill>
                <a:effectLst/>
                <a:latin typeface="Times New Roman" panose="02020603050405020304" pitchFamily="18" charset="0"/>
                <a:cs typeface="Times New Roman" panose="02020603050405020304" pitchFamily="18" charset="0"/>
              </a:rPr>
              <a:t> Nilai Dan </a:t>
            </a:r>
            <a:r>
              <a:rPr lang="en-ID" sz="2000" b="0" i="0" cap="none" dirty="0" err="1">
                <a:solidFill>
                  <a:schemeClr val="bg1"/>
                </a:solidFill>
                <a:effectLst/>
                <a:latin typeface="Times New Roman" panose="02020603050405020304" pitchFamily="18" charset="0"/>
                <a:cs typeface="Times New Roman" panose="02020603050405020304" pitchFamily="18" charset="0"/>
              </a:rPr>
              <a:t>Memastikan</a:t>
            </a:r>
            <a:r>
              <a:rPr lang="en-ID" sz="2000" b="0" i="0" cap="none" dirty="0">
                <a:solidFill>
                  <a:schemeClr val="bg1"/>
                </a:solidFill>
                <a:effectLst/>
                <a:latin typeface="Times New Roman" panose="02020603050405020304" pitchFamily="18" charset="0"/>
                <a:cs typeface="Times New Roman" panose="02020603050405020304" pitchFamily="18" charset="0"/>
              </a:rPr>
              <a:t> Hasil Yang </a:t>
            </a:r>
            <a:r>
              <a:rPr lang="en-ID" sz="2000" b="0" i="0" cap="none" dirty="0" err="1">
                <a:solidFill>
                  <a:schemeClr val="bg1"/>
                </a:solidFill>
                <a:effectLst/>
                <a:latin typeface="Times New Roman" panose="02020603050405020304" pitchFamily="18" charset="0"/>
                <a:cs typeface="Times New Roman" panose="02020603050405020304" pitchFamily="18" charset="0"/>
              </a:rPr>
              <a:t>Didapat</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Sudah</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Benar</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Hingga</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Membuat</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Serangkaian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Tes</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Terstruktur</a:t>
            </a:r>
            <a:r>
              <a:rPr lang="en-ID" sz="2000" b="0" i="0" cap="none" dirty="0">
                <a:solidFill>
                  <a:schemeClr val="bg1"/>
                </a:solidFill>
                <a:effectLst/>
                <a:latin typeface="Times New Roman" panose="02020603050405020304" pitchFamily="18" charset="0"/>
                <a:cs typeface="Times New Roman" panose="02020603050405020304" pitchFamily="18" charset="0"/>
              </a:rPr>
              <a:t> Yang </a:t>
            </a:r>
            <a:r>
              <a:rPr lang="en-ID" sz="2000" b="0" i="0" cap="none" dirty="0" err="1">
                <a:solidFill>
                  <a:schemeClr val="bg1"/>
                </a:solidFill>
                <a:effectLst/>
                <a:latin typeface="Times New Roman" panose="02020603050405020304" pitchFamily="18" charset="0"/>
                <a:cs typeface="Times New Roman" panose="02020603050405020304" pitchFamily="18" charset="0"/>
              </a:rPr>
              <a:t>Berjalan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Secara</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Otomatis</a:t>
            </a:r>
            <a:r>
              <a:rPr lang="en-ID" sz="2000" b="0" i="0" cap="none" dirty="0">
                <a:solidFill>
                  <a:schemeClr val="bg1"/>
                </a:solidFill>
                <a:effectLst/>
                <a:latin typeface="Times New Roman" panose="02020603050405020304" pitchFamily="18" charset="0"/>
                <a:cs typeface="Times New Roman" panose="02020603050405020304" pitchFamily="18" charset="0"/>
              </a:rPr>
              <a:t> Dan </a:t>
            </a:r>
            <a:r>
              <a:rPr lang="en-ID" sz="2000" b="0" i="0" cap="none" dirty="0" err="1">
                <a:solidFill>
                  <a:schemeClr val="bg1"/>
                </a:solidFill>
                <a:effectLst/>
                <a:latin typeface="Times New Roman" panose="02020603050405020304" pitchFamily="18" charset="0"/>
                <a:cs typeface="Times New Roman" panose="02020603050405020304" pitchFamily="18" charset="0"/>
              </a:rPr>
              <a:t>Memastikan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Bahwa</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Kesuluruhan</a:t>
            </a:r>
            <a:r>
              <a:rPr lang="en-ID" sz="2000" b="0" i="0" cap="none" dirty="0">
                <a:solidFill>
                  <a:schemeClr val="bg1"/>
                </a:solidFill>
                <a:effectLst/>
                <a:latin typeface="Times New Roman" panose="02020603050405020304" pitchFamily="18" charset="0"/>
                <a:cs typeface="Times New Roman" panose="02020603050405020304" pitchFamily="18" charset="0"/>
              </a:rPr>
              <a:t> Program </a:t>
            </a:r>
            <a:r>
              <a:rPr lang="en-ID" sz="2000" b="0" i="0" cap="none" dirty="0" err="1">
                <a:solidFill>
                  <a:schemeClr val="bg1"/>
                </a:solidFill>
                <a:effectLst/>
                <a:latin typeface="Times New Roman" panose="02020603050405020304" pitchFamily="18" charset="0"/>
                <a:cs typeface="Times New Roman" panose="02020603050405020304" pitchFamily="18" charset="0"/>
              </a:rPr>
              <a:t>Sudah</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Berjalan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Dengan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Seharusnya</a:t>
            </a:r>
            <a:r>
              <a:rPr lang="en-ID" sz="2000" b="0" i="0" cap="none" dirty="0">
                <a:solidFill>
                  <a:schemeClr val="bg1"/>
                </a:solidFill>
                <a:effectLst/>
                <a:latin typeface="Times New Roman" panose="02020603050405020304" pitchFamily="18" charset="0"/>
                <a:cs typeface="Times New Roman" panose="02020603050405020304" pitchFamily="18" charset="0"/>
              </a:rPr>
              <a:t>.</a:t>
            </a:r>
            <a:br>
              <a:rPr lang="en-ID" sz="2000" b="0" i="0" cap="none" dirty="0">
                <a:solidFill>
                  <a:schemeClr val="bg1"/>
                </a:solidFill>
                <a:effectLst/>
                <a:latin typeface="Times New Roman" panose="02020603050405020304" pitchFamily="18" charset="0"/>
                <a:cs typeface="Times New Roman" panose="02020603050405020304" pitchFamily="18" charset="0"/>
              </a:rPr>
            </a:br>
            <a:r>
              <a:rPr lang="en-ID" sz="2000" b="0" i="0" cap="none" dirty="0">
                <a:solidFill>
                  <a:schemeClr val="bg1"/>
                </a:solidFill>
                <a:effectLst/>
                <a:latin typeface="Times New Roman" panose="02020603050405020304" pitchFamily="18" charset="0"/>
                <a:cs typeface="Times New Roman" panose="02020603050405020304" pitchFamily="18" charset="0"/>
              </a:rPr>
              <a:t>Satu </a:t>
            </a:r>
            <a:r>
              <a:rPr lang="en-ID" sz="2000" b="0" i="0" cap="none" dirty="0" err="1">
                <a:solidFill>
                  <a:schemeClr val="bg1"/>
                </a:solidFill>
                <a:effectLst/>
                <a:latin typeface="Times New Roman" panose="02020603050405020304" pitchFamily="18" charset="0"/>
                <a:cs typeface="Times New Roman" panose="02020603050405020304" pitchFamily="18" charset="0"/>
              </a:rPr>
              <a:t>Bentuk</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1" cap="none" dirty="0">
                <a:solidFill>
                  <a:schemeClr val="bg1"/>
                </a:solidFill>
                <a:effectLst/>
                <a:latin typeface="Times New Roman" panose="02020603050405020304" pitchFamily="18" charset="0"/>
                <a:cs typeface="Times New Roman" panose="02020603050405020304" pitchFamily="18" charset="0"/>
              </a:rPr>
              <a:t>Testing</a:t>
            </a:r>
            <a:r>
              <a:rPr lang="en-ID" sz="2000" b="0" i="0" cap="none" dirty="0">
                <a:solidFill>
                  <a:schemeClr val="bg1"/>
                </a:solidFill>
                <a:effectLst/>
                <a:latin typeface="Times New Roman" panose="02020603050405020304" pitchFamily="18" charset="0"/>
                <a:cs typeface="Times New Roman" panose="02020603050405020304" pitchFamily="18" charset="0"/>
              </a:rPr>
              <a:t> Yang Paling </a:t>
            </a:r>
            <a:r>
              <a:rPr lang="en-ID" sz="2000" b="0" i="0" cap="none" dirty="0" err="1">
                <a:solidFill>
                  <a:schemeClr val="bg1"/>
                </a:solidFill>
                <a:effectLst/>
                <a:latin typeface="Times New Roman" panose="02020603050405020304" pitchFamily="18" charset="0"/>
                <a:cs typeface="Times New Roman" panose="02020603050405020304" pitchFamily="18" charset="0"/>
              </a:rPr>
              <a:t>Umum</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Adalah</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1" cap="none" dirty="0">
                <a:solidFill>
                  <a:schemeClr val="bg1"/>
                </a:solidFill>
                <a:effectLst/>
                <a:latin typeface="Times New Roman" panose="02020603050405020304" pitchFamily="18" charset="0"/>
                <a:cs typeface="Times New Roman" panose="02020603050405020304" pitchFamily="18" charset="0"/>
              </a:rPr>
              <a:t>Unit Testing</a:t>
            </a:r>
            <a:r>
              <a:rPr lang="en-ID" sz="2000" b="0" i="0" cap="none" dirty="0">
                <a:solidFill>
                  <a:schemeClr val="bg1"/>
                </a:solidFill>
                <a:effectLst/>
                <a:latin typeface="Times New Roman" panose="02020603050405020304" pitchFamily="18" charset="0"/>
                <a:cs typeface="Times New Roman" panose="02020603050405020304" pitchFamily="18" charset="0"/>
              </a:rPr>
              <a:t>. Teknik </a:t>
            </a:r>
            <a:r>
              <a:rPr lang="en-ID" sz="2000" b="0" i="0" cap="none" dirty="0" err="1">
                <a:solidFill>
                  <a:schemeClr val="bg1"/>
                </a:solidFill>
                <a:effectLst/>
                <a:latin typeface="Times New Roman" panose="02020603050405020304" pitchFamily="18" charset="0"/>
                <a:cs typeface="Times New Roman" panose="02020603050405020304" pitchFamily="18" charset="0"/>
              </a:rPr>
              <a:t>Ini</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Dilakukan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Dengan</a:t>
            </a:r>
            <a:r>
              <a:rPr lang="en-ID" sz="2000" b="0" i="0" cap="none" dirty="0">
                <a:solidFill>
                  <a:schemeClr val="bg1"/>
                </a:solidFill>
                <a:effectLst/>
                <a:latin typeface="Times New Roman" panose="02020603050405020304" pitchFamily="18" charset="0"/>
                <a:cs typeface="Times New Roman" panose="02020603050405020304" pitchFamily="18" charset="0"/>
              </a:rPr>
              <a:t> Cara </a:t>
            </a:r>
            <a:r>
              <a:rPr lang="en-ID" sz="2000" b="0" i="0" cap="none" dirty="0" err="1">
                <a:solidFill>
                  <a:schemeClr val="bg1"/>
                </a:solidFill>
                <a:effectLst/>
                <a:latin typeface="Times New Roman" panose="02020603050405020304" pitchFamily="18" charset="0"/>
                <a:cs typeface="Times New Roman" panose="02020603050405020304" pitchFamily="18" charset="0"/>
              </a:rPr>
              <a:t>Melakukan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Pengecekan</a:t>
            </a:r>
            <a:r>
              <a:rPr lang="en-ID" sz="2000" b="0" i="0" cap="none" dirty="0">
                <a:solidFill>
                  <a:schemeClr val="bg1"/>
                </a:solidFill>
                <a:effectLst/>
                <a:latin typeface="Times New Roman" panose="02020603050405020304" pitchFamily="18" charset="0"/>
                <a:cs typeface="Times New Roman" panose="02020603050405020304" pitchFamily="18" charset="0"/>
              </a:rPr>
              <a:t> Satu Blok Kode (</a:t>
            </a:r>
            <a:r>
              <a:rPr lang="en-ID" sz="2000" b="0" i="0" cap="none" dirty="0" err="1">
                <a:solidFill>
                  <a:schemeClr val="bg1"/>
                </a:solidFill>
                <a:effectLst/>
                <a:latin typeface="Times New Roman" panose="02020603050405020304" pitchFamily="18" charset="0"/>
                <a:cs typeface="Times New Roman" panose="02020603050405020304" pitchFamily="18" charset="0"/>
              </a:rPr>
              <a:t>Biasanya</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Sebuah</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Fungsi</a:t>
            </a:r>
            <a:r>
              <a:rPr lang="en-ID" sz="2000" b="0" i="0" cap="none" dirty="0">
                <a:solidFill>
                  <a:schemeClr val="bg1"/>
                </a:solidFill>
                <a:effectLst/>
                <a:latin typeface="Times New Roman" panose="02020603050405020304" pitchFamily="18" charset="0"/>
                <a:cs typeface="Times New Roman" panose="02020603050405020304" pitchFamily="18" charset="0"/>
              </a:rPr>
              <a:t>) Dan </a:t>
            </a:r>
            <a:r>
              <a:rPr lang="en-ID" sz="2000" b="0" i="0" cap="none" dirty="0" err="1">
                <a:solidFill>
                  <a:schemeClr val="bg1"/>
                </a:solidFill>
                <a:effectLst/>
                <a:latin typeface="Times New Roman" panose="02020603050405020304" pitchFamily="18" charset="0"/>
                <a:cs typeface="Times New Roman" panose="02020603050405020304" pitchFamily="18" charset="0"/>
              </a:rPr>
              <a:t>Memastikan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Bahwa</a:t>
            </a:r>
            <a:r>
              <a:rPr lang="en-ID" sz="2000" b="0" i="0" cap="none" dirty="0">
                <a:solidFill>
                  <a:schemeClr val="bg1"/>
                </a:solidFill>
                <a:effectLst/>
                <a:latin typeface="Times New Roman" panose="02020603050405020304" pitchFamily="18" charset="0"/>
                <a:cs typeface="Times New Roman" panose="02020603050405020304" pitchFamily="18" charset="0"/>
              </a:rPr>
              <a:t> Blok </a:t>
            </a:r>
            <a:r>
              <a:rPr lang="en-ID" sz="2000" b="0" i="0" cap="none" dirty="0" err="1">
                <a:solidFill>
                  <a:schemeClr val="bg1"/>
                </a:solidFill>
                <a:effectLst/>
                <a:latin typeface="Times New Roman" panose="02020603050405020304" pitchFamily="18" charset="0"/>
                <a:cs typeface="Times New Roman" panose="02020603050405020304" pitchFamily="18" charset="0"/>
              </a:rPr>
              <a:t>Tersebut</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Sudah</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Berjalan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Dengan</a:t>
            </a:r>
            <a:r>
              <a:rPr lang="en-ID" sz="2000" b="0" i="0" cap="none" dirty="0">
                <a:solidFill>
                  <a:schemeClr val="bg1"/>
                </a:solidFill>
                <a:effectLst/>
                <a:latin typeface="Times New Roman" panose="02020603050405020304" pitchFamily="18" charset="0"/>
                <a:cs typeface="Times New Roman" panose="02020603050405020304" pitchFamily="18" charset="0"/>
              </a:rPr>
              <a:t> </a:t>
            </a:r>
            <a:r>
              <a:rPr lang="en-ID" sz="2000" b="0" i="0" cap="none" dirty="0" err="1">
                <a:solidFill>
                  <a:schemeClr val="bg1"/>
                </a:solidFill>
                <a:effectLst/>
                <a:latin typeface="Times New Roman" panose="02020603050405020304" pitchFamily="18" charset="0"/>
                <a:cs typeface="Times New Roman" panose="02020603050405020304" pitchFamily="18" charset="0"/>
              </a:rPr>
              <a:t>Benar</a:t>
            </a:r>
            <a:r>
              <a:rPr lang="en-ID" sz="2000" b="0" i="0" cap="none" dirty="0">
                <a:solidFill>
                  <a:schemeClr val="bg1"/>
                </a:solidFill>
                <a:effectLst/>
                <a:latin typeface="Times New Roman" panose="02020603050405020304" pitchFamily="18" charset="0"/>
                <a:cs typeface="Times New Roman" panose="02020603050405020304" pitchFamily="18" charset="0"/>
              </a:rPr>
              <a:t>.</a:t>
            </a:r>
            <a:endParaRPr lang="en-ID" sz="2000" cap="none"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36385F-41C9-6561-FD16-693154724380}"/>
              </a:ext>
            </a:extLst>
          </p:cNvPr>
          <p:cNvSpPr txBox="1"/>
          <p:nvPr/>
        </p:nvSpPr>
        <p:spPr>
          <a:xfrm>
            <a:off x="872197" y="773723"/>
            <a:ext cx="6738425" cy="837665"/>
          </a:xfrm>
          <a:prstGeom prst="rect">
            <a:avLst/>
          </a:prstGeom>
          <a:noFill/>
        </p:spPr>
        <p:txBody>
          <a:bodyPr wrap="square" rtlCol="0">
            <a:spAutoFit/>
          </a:bodyPr>
          <a:lstStyle/>
          <a:p>
            <a:pPr>
              <a:lnSpc>
                <a:spcPct val="90000"/>
              </a:lnSpc>
              <a:spcBef>
                <a:spcPct val="0"/>
              </a:spcBef>
              <a:spcAft>
                <a:spcPts val="600"/>
              </a:spcAft>
            </a:pPr>
            <a:r>
              <a:rPr lang="en-US" sz="24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ea typeface="+mj-ea"/>
                <a:cs typeface="+mj-cs"/>
              </a:rPr>
              <a:t>Whitebox Testing dan Unit Test </a:t>
            </a:r>
          </a:p>
          <a:p>
            <a:pPr>
              <a:lnSpc>
                <a:spcPct val="90000"/>
              </a:lnSpc>
              <a:spcBef>
                <a:spcPct val="0"/>
              </a:spcBef>
              <a:spcAft>
                <a:spcPts val="600"/>
              </a:spcAft>
            </a:pPr>
            <a:r>
              <a:rPr lang="en-US" sz="24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ea typeface="+mj-ea"/>
                <a:cs typeface="+mj-cs"/>
              </a:rPr>
              <a:t>di Python</a:t>
            </a:r>
          </a:p>
        </p:txBody>
      </p:sp>
    </p:spTree>
    <p:extLst>
      <p:ext uri="{BB962C8B-B14F-4D97-AF65-F5344CB8AC3E}">
        <p14:creationId xmlns:p14="http://schemas.microsoft.com/office/powerpoint/2010/main" val="352930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D75A-976B-665E-0041-F54B75D7F2AC}"/>
              </a:ext>
            </a:extLst>
          </p:cNvPr>
          <p:cNvSpPr>
            <a:spLocks noGrp="1"/>
          </p:cNvSpPr>
          <p:nvPr>
            <p:ph type="title"/>
          </p:nvPr>
        </p:nvSpPr>
        <p:spPr>
          <a:xfrm>
            <a:off x="478301" y="1281657"/>
            <a:ext cx="9973994" cy="1561776"/>
          </a:xfrm>
        </p:spPr>
        <p:txBody>
          <a:bodyPr>
            <a:noAutofit/>
          </a:bodyPr>
          <a:lstStyle/>
          <a:p>
            <a:r>
              <a:rPr lang="en-ID" sz="2000" b="1" cap="none" dirty="0">
                <a:solidFill>
                  <a:schemeClr val="accent1">
                    <a:lumMod val="50000"/>
                  </a:schemeClr>
                </a:solidFill>
                <a:latin typeface="Times New Roman" panose="02020603050405020304" pitchFamily="18" charset="0"/>
                <a:cs typeface="Times New Roman" panose="02020603050405020304" pitchFamily="18" charset="0"/>
              </a:rPr>
              <a:t>Whitebox Testing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Melibatkan</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Pemeriksaan</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Struktur</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Internal Kode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Sumber</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Algoritma</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Dan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Logika</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Program.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Contoh</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Implementasi</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Whitebox Testing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Dalam</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Python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Dapat</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Mencakup</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Pengujian</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Berbagai</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Jalur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Eksekusi</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Kode.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Berikut</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Adalah</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Contoh</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Pengujian</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Whitebox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Sederhana</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a:t>
            </a:r>
            <a:r>
              <a:rPr lang="en-ID" sz="2000" cap="none" dirty="0" err="1">
                <a:solidFill>
                  <a:schemeClr val="accent1">
                    <a:lumMod val="50000"/>
                  </a:schemeClr>
                </a:solidFill>
                <a:latin typeface="Times New Roman" panose="02020603050405020304" pitchFamily="18" charset="0"/>
                <a:cs typeface="Times New Roman" panose="02020603050405020304" pitchFamily="18" charset="0"/>
              </a:rPr>
              <a:t>Dalam</a:t>
            </a:r>
            <a:r>
              <a:rPr lang="en-ID" sz="2000" cap="none" dirty="0">
                <a:solidFill>
                  <a:schemeClr val="accent1">
                    <a:lumMod val="50000"/>
                  </a:schemeClr>
                </a:solidFill>
                <a:latin typeface="Times New Roman" panose="02020603050405020304" pitchFamily="18" charset="0"/>
                <a:cs typeface="Times New Roman" panose="02020603050405020304" pitchFamily="18" charset="0"/>
              </a:rPr>
              <a:t> Python:</a:t>
            </a:r>
            <a:br>
              <a:rPr lang="en-ID" sz="2000" cap="none" dirty="0">
                <a:solidFill>
                  <a:schemeClr val="accent1">
                    <a:lumMod val="50000"/>
                  </a:schemeClr>
                </a:solidFill>
                <a:latin typeface="Times New Roman" panose="02020603050405020304" pitchFamily="18" charset="0"/>
                <a:cs typeface="Times New Roman" panose="02020603050405020304" pitchFamily="18" charset="0"/>
              </a:rPr>
            </a:br>
            <a:endParaRPr lang="en-ID" sz="2000" cap="none"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702261-52AC-CD5C-6A42-2DA521F9BFBA}"/>
              </a:ext>
            </a:extLst>
          </p:cNvPr>
          <p:cNvSpPr txBox="1"/>
          <p:nvPr/>
        </p:nvSpPr>
        <p:spPr>
          <a:xfrm>
            <a:off x="478301" y="336783"/>
            <a:ext cx="6105378" cy="944874"/>
          </a:xfrm>
          <a:prstGeom prst="rect">
            <a:avLst/>
          </a:prstGeom>
          <a:noFill/>
        </p:spPr>
        <p:txBody>
          <a:bodyPr wrap="square">
            <a:spAutoFit/>
          </a:bodyPr>
          <a:lstStyle/>
          <a:p>
            <a:pPr>
              <a:lnSpc>
                <a:spcPct val="90000"/>
              </a:lnSpc>
              <a:spcBef>
                <a:spcPct val="0"/>
              </a:spcBef>
              <a:spcAft>
                <a:spcPts val="600"/>
              </a:spcAft>
            </a:pPr>
            <a:r>
              <a:rPr lang="en-US" sz="2800" b="1" dirty="0" err="1">
                <a:solidFill>
                  <a:schemeClr val="accent1">
                    <a:lumMod val="50000"/>
                  </a:schemeClr>
                </a:solidFill>
                <a:effectLst>
                  <a:outerShdw blurRad="38100" dist="38100" dir="2700000" algn="tl">
                    <a:srgbClr val="000000">
                      <a:alpha val="43137"/>
                    </a:srgbClr>
                  </a:outerShdw>
                </a:effectLst>
                <a:latin typeface="Georgia" panose="02040502050405020303" pitchFamily="18" charset="0"/>
                <a:ea typeface="+mj-ea"/>
                <a:cs typeface="+mj-cs"/>
              </a:rPr>
              <a:t>Implementasi</a:t>
            </a:r>
            <a:r>
              <a:rPr lang="en-US" sz="28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ea typeface="+mj-ea"/>
                <a:cs typeface="+mj-cs"/>
              </a:rPr>
              <a:t> Whitebox Testing </a:t>
            </a:r>
          </a:p>
          <a:p>
            <a:pPr>
              <a:lnSpc>
                <a:spcPct val="90000"/>
              </a:lnSpc>
              <a:spcBef>
                <a:spcPct val="0"/>
              </a:spcBef>
              <a:spcAft>
                <a:spcPts val="600"/>
              </a:spcAft>
            </a:pPr>
            <a:r>
              <a:rPr lang="en-US" sz="28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ea typeface="+mj-ea"/>
                <a:cs typeface="+mj-cs"/>
              </a:rPr>
              <a:t>dalam Python</a:t>
            </a:r>
          </a:p>
        </p:txBody>
      </p:sp>
      <p:sp>
        <p:nvSpPr>
          <p:cNvPr id="7" name="TextBox 6">
            <a:extLst>
              <a:ext uri="{FF2B5EF4-FFF2-40B4-BE49-F238E27FC236}">
                <a16:creationId xmlns:a16="http://schemas.microsoft.com/office/drawing/2014/main" id="{D28A3948-3FFD-B761-B53D-3FD554F311F7}"/>
              </a:ext>
            </a:extLst>
          </p:cNvPr>
          <p:cNvSpPr txBox="1"/>
          <p:nvPr/>
        </p:nvSpPr>
        <p:spPr>
          <a:xfrm>
            <a:off x="900333" y="2514600"/>
            <a:ext cx="8820443" cy="4401205"/>
          </a:xfrm>
          <a:prstGeom prst="rect">
            <a:avLst/>
          </a:prstGeom>
          <a:noFill/>
        </p:spPr>
        <p:txBody>
          <a:bodyPr wrap="square" rtlCol="0">
            <a:spAutoFit/>
          </a:bodyPr>
          <a:lstStyle/>
          <a:p>
            <a:r>
              <a:rPr lang="id-ID" sz="1400" dirty="0">
                <a:latin typeface="Consolas" panose="020B0609020204030204" pitchFamily="49" charset="0"/>
              </a:rPr>
              <a:t>import unittest</a:t>
            </a:r>
          </a:p>
          <a:p>
            <a:r>
              <a:rPr lang="id-ID" sz="1400" dirty="0">
                <a:latin typeface="Consolas" panose="020B0609020204030204" pitchFamily="49" charset="0"/>
              </a:rPr>
              <a:t>def factorial(n):</a:t>
            </a:r>
          </a:p>
          <a:p>
            <a:r>
              <a:rPr lang="id-ID" sz="1400" dirty="0">
                <a:latin typeface="Consolas" panose="020B0609020204030204" pitchFamily="49" charset="0"/>
              </a:rPr>
              <a:t>    if n == 0:</a:t>
            </a:r>
          </a:p>
          <a:p>
            <a:r>
              <a:rPr lang="id-ID" sz="1400" dirty="0">
                <a:latin typeface="Consolas" panose="020B0609020204030204" pitchFamily="49" charset="0"/>
              </a:rPr>
              <a:t>        return 1</a:t>
            </a:r>
          </a:p>
          <a:p>
            <a:r>
              <a:rPr lang="id-ID" sz="1400" dirty="0">
                <a:latin typeface="Consolas" panose="020B0609020204030204" pitchFamily="49" charset="0"/>
              </a:rPr>
              <a:t>    else:</a:t>
            </a:r>
          </a:p>
          <a:p>
            <a:r>
              <a:rPr lang="id-ID" sz="1400" dirty="0">
                <a:latin typeface="Consolas" panose="020B0609020204030204" pitchFamily="49" charset="0"/>
              </a:rPr>
              <a:t>        result = 1</a:t>
            </a:r>
          </a:p>
          <a:p>
            <a:r>
              <a:rPr lang="id-ID" sz="1400" dirty="0">
                <a:latin typeface="Consolas" panose="020B0609020204030204" pitchFamily="49" charset="0"/>
              </a:rPr>
              <a:t>        for i in range(1, n + 1):</a:t>
            </a:r>
          </a:p>
          <a:p>
            <a:r>
              <a:rPr lang="id-ID" sz="1400" dirty="0">
                <a:latin typeface="Consolas" panose="020B0609020204030204" pitchFamily="49" charset="0"/>
              </a:rPr>
              <a:t>            result *= i</a:t>
            </a:r>
          </a:p>
          <a:p>
            <a:r>
              <a:rPr lang="id-ID" sz="1400" dirty="0">
                <a:latin typeface="Consolas" panose="020B0609020204030204" pitchFamily="49" charset="0"/>
              </a:rPr>
              <a:t>        return result</a:t>
            </a:r>
          </a:p>
          <a:p>
            <a:r>
              <a:rPr lang="id-ID" sz="1400" dirty="0">
                <a:latin typeface="Consolas" panose="020B0609020204030204" pitchFamily="49" charset="0"/>
              </a:rPr>
              <a:t>class TestFactorial(unittest.TestCase):</a:t>
            </a:r>
          </a:p>
          <a:p>
            <a:r>
              <a:rPr lang="id-ID" sz="1400" dirty="0">
                <a:latin typeface="Consolas" panose="020B0609020204030204" pitchFamily="49" charset="0"/>
              </a:rPr>
              <a:t>    def test_factorial_of_zero(self):</a:t>
            </a:r>
          </a:p>
          <a:p>
            <a:r>
              <a:rPr lang="id-ID" sz="1400" dirty="0">
                <a:latin typeface="Consolas" panose="020B0609020204030204" pitchFamily="49" charset="0"/>
              </a:rPr>
              <a:t>        self.assertEqual(factorial(0), 1)</a:t>
            </a:r>
          </a:p>
          <a:p>
            <a:r>
              <a:rPr lang="id-ID" sz="1400" dirty="0">
                <a:latin typeface="Consolas" panose="020B0609020204030204" pitchFamily="49" charset="0"/>
              </a:rPr>
              <a:t>    def test_factorial_of_positive_number(self):</a:t>
            </a:r>
          </a:p>
          <a:p>
            <a:r>
              <a:rPr lang="id-ID" sz="1400" dirty="0">
                <a:latin typeface="Consolas" panose="020B0609020204030204" pitchFamily="49" charset="0"/>
              </a:rPr>
              <a:t>        self.assertEqual(factorial(5), 120)</a:t>
            </a:r>
          </a:p>
          <a:p>
            <a:r>
              <a:rPr lang="id-ID" sz="1400" dirty="0">
                <a:latin typeface="Consolas" panose="020B0609020204030204" pitchFamily="49" charset="0"/>
              </a:rPr>
              <a:t>    def test_factorial_of_negative_number(self):</a:t>
            </a:r>
          </a:p>
          <a:p>
            <a:r>
              <a:rPr lang="id-ID" sz="1400" dirty="0">
                <a:latin typeface="Consolas" panose="020B0609020204030204" pitchFamily="49" charset="0"/>
              </a:rPr>
              <a:t>        with self.assertRaises(ValueError):</a:t>
            </a:r>
          </a:p>
          <a:p>
            <a:r>
              <a:rPr lang="id-ID" sz="1400" dirty="0">
                <a:latin typeface="Consolas" panose="020B0609020204030204" pitchFamily="49" charset="0"/>
              </a:rPr>
              <a:t>            factorial(-1)</a:t>
            </a:r>
          </a:p>
          <a:p>
            <a:r>
              <a:rPr lang="id-ID" sz="1400" dirty="0">
                <a:latin typeface="Consolas" panose="020B0609020204030204" pitchFamily="49" charset="0"/>
              </a:rPr>
              <a:t>if __name__ == '__main__':</a:t>
            </a:r>
          </a:p>
          <a:p>
            <a:r>
              <a:rPr lang="id-ID" sz="1400" dirty="0">
                <a:latin typeface="Consolas" panose="020B0609020204030204" pitchFamily="49" charset="0"/>
              </a:rPr>
              <a:t>    unittest.main()</a:t>
            </a:r>
          </a:p>
          <a:p>
            <a:endParaRPr lang="en-ID" sz="1400" dirty="0"/>
          </a:p>
        </p:txBody>
      </p:sp>
    </p:spTree>
    <p:extLst>
      <p:ext uri="{BB962C8B-B14F-4D97-AF65-F5344CB8AC3E}">
        <p14:creationId xmlns:p14="http://schemas.microsoft.com/office/powerpoint/2010/main" val="143564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786C-762E-D288-C6B4-2C6D0F2FED01}"/>
              </a:ext>
            </a:extLst>
          </p:cNvPr>
          <p:cNvSpPr>
            <a:spLocks noGrp="1"/>
          </p:cNvSpPr>
          <p:nvPr>
            <p:ph type="title"/>
          </p:nvPr>
        </p:nvSpPr>
        <p:spPr>
          <a:xfrm>
            <a:off x="543536" y="365498"/>
            <a:ext cx="8534400" cy="1507067"/>
          </a:xfrm>
        </p:spPr>
        <p:txBody>
          <a:bodyPr>
            <a:noAutofit/>
          </a:bodyPr>
          <a:lstStyle/>
          <a:p>
            <a:r>
              <a:rPr lang="en-US" sz="2800" b="1" dirty="0" err="1">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Implementasi</a:t>
            </a:r>
            <a:r>
              <a:rPr lang="en-US" sz="28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 Unit Test dalam Python</a:t>
            </a:r>
            <a:br>
              <a:rPr lang="en-US" sz="28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br>
            <a:endParaRPr lang="en-ID" sz="2800" dirty="0">
              <a:latin typeface="Georgia" panose="02040502050405020303" pitchFamily="18" charset="0"/>
            </a:endParaRPr>
          </a:p>
        </p:txBody>
      </p:sp>
      <p:sp>
        <p:nvSpPr>
          <p:cNvPr id="6" name="TextBox 5">
            <a:extLst>
              <a:ext uri="{FF2B5EF4-FFF2-40B4-BE49-F238E27FC236}">
                <a16:creationId xmlns:a16="http://schemas.microsoft.com/office/drawing/2014/main" id="{18B7D30B-1D96-15AB-615F-E20D93592810}"/>
              </a:ext>
            </a:extLst>
          </p:cNvPr>
          <p:cNvSpPr txBox="1"/>
          <p:nvPr/>
        </p:nvSpPr>
        <p:spPr>
          <a:xfrm>
            <a:off x="675249" y="1582340"/>
            <a:ext cx="9580099" cy="4708981"/>
          </a:xfrm>
          <a:prstGeom prst="rect">
            <a:avLst/>
          </a:prstGeom>
          <a:noFill/>
        </p:spPr>
        <p:txBody>
          <a:bodyPr wrap="square" rtlCol="0">
            <a:spAutoFit/>
          </a:bodyPr>
          <a:lstStyle/>
          <a:p>
            <a:r>
              <a:rPr lang="id-ID" dirty="0">
                <a:latin typeface="Consolas" panose="020B0609020204030204" pitchFamily="49" charset="0"/>
              </a:rPr>
              <a:t>import unittest</a:t>
            </a:r>
          </a:p>
          <a:p>
            <a:r>
              <a:rPr lang="id-ID" dirty="0">
                <a:latin typeface="Consolas" panose="020B0609020204030204" pitchFamily="49" charset="0"/>
              </a:rPr>
              <a:t>def add(a, b):</a:t>
            </a:r>
          </a:p>
          <a:p>
            <a:r>
              <a:rPr lang="id-ID" dirty="0">
                <a:latin typeface="Consolas" panose="020B0609020204030204" pitchFamily="49" charset="0"/>
              </a:rPr>
              <a:t>    return a + b</a:t>
            </a:r>
          </a:p>
          <a:p>
            <a:r>
              <a:rPr lang="id-ID" dirty="0">
                <a:latin typeface="Consolas" panose="020B0609020204030204" pitchFamily="49" charset="0"/>
              </a:rPr>
              <a:t>class TestAddition(unittest.TestCase):</a:t>
            </a:r>
          </a:p>
          <a:p>
            <a:r>
              <a:rPr lang="id-ID" dirty="0">
                <a:latin typeface="Consolas" panose="020B0609020204030204" pitchFamily="49" charset="0"/>
              </a:rPr>
              <a:t>    def test_add_positive_numbers(self):</a:t>
            </a:r>
          </a:p>
          <a:p>
            <a:r>
              <a:rPr lang="id-ID" dirty="0">
                <a:latin typeface="Consolas" panose="020B0609020204030204" pitchFamily="49" charset="0"/>
              </a:rPr>
              <a:t>        result = add(2, 3)</a:t>
            </a:r>
          </a:p>
          <a:p>
            <a:r>
              <a:rPr lang="id-ID" dirty="0">
                <a:latin typeface="Consolas" panose="020B0609020204030204" pitchFamily="49" charset="0"/>
              </a:rPr>
              <a:t>        self.assertEqual(result, 5)</a:t>
            </a:r>
          </a:p>
          <a:p>
            <a:r>
              <a:rPr lang="id-ID" dirty="0">
                <a:latin typeface="Consolas" panose="020B0609020204030204" pitchFamily="49" charset="0"/>
              </a:rPr>
              <a:t>    def test_add_negative_numbers(self):</a:t>
            </a:r>
          </a:p>
          <a:p>
            <a:r>
              <a:rPr lang="id-ID" dirty="0">
                <a:latin typeface="Consolas" panose="020B0609020204030204" pitchFamily="49" charset="0"/>
              </a:rPr>
              <a:t>        result = add(-2, -3)</a:t>
            </a:r>
          </a:p>
          <a:p>
            <a:r>
              <a:rPr lang="id-ID" dirty="0">
                <a:latin typeface="Consolas" panose="020B0609020204030204" pitchFamily="49" charset="0"/>
              </a:rPr>
              <a:t>        self.assertEqual(result, -5)</a:t>
            </a:r>
          </a:p>
          <a:p>
            <a:r>
              <a:rPr lang="id-ID" dirty="0">
                <a:latin typeface="Consolas" panose="020B0609020204030204" pitchFamily="49" charset="0"/>
              </a:rPr>
              <a:t>if __name__ == '__main__':</a:t>
            </a:r>
          </a:p>
          <a:p>
            <a:r>
              <a:rPr lang="id-ID" dirty="0">
                <a:latin typeface="Consolas" panose="020B0609020204030204" pitchFamily="49" charset="0"/>
              </a:rPr>
              <a:t>    unittest.main()</a:t>
            </a:r>
            <a:endParaRPr lang="en-US" dirty="0">
              <a:latin typeface="Consolas" panose="020B0609020204030204" pitchFamily="49" charset="0"/>
            </a:endParaRPr>
          </a:p>
          <a:p>
            <a:endParaRPr lang="en-US" dirty="0">
              <a:latin typeface="Consolas" panose="020B0609020204030204" pitchFamily="49" charset="0"/>
            </a:endParaRPr>
          </a:p>
          <a:p>
            <a:r>
              <a:rPr lang="en-ID" sz="2400" dirty="0" err="1">
                <a:solidFill>
                  <a:schemeClr val="accent1">
                    <a:lumMod val="50000"/>
                  </a:schemeClr>
                </a:solidFill>
                <a:latin typeface="Times New Roman" panose="02020603050405020304" pitchFamily="18" charset="0"/>
                <a:cs typeface="Times New Roman" panose="02020603050405020304" pitchFamily="18" charset="0"/>
              </a:rPr>
              <a:t>Dalam</a:t>
            </a:r>
            <a:r>
              <a:rPr lang="en-ID" sz="2400" dirty="0">
                <a:solidFill>
                  <a:schemeClr val="accent1">
                    <a:lumMod val="50000"/>
                  </a:schemeClr>
                </a:solidFill>
                <a:latin typeface="Times New Roman" panose="02020603050405020304" pitchFamily="18" charset="0"/>
                <a:cs typeface="Times New Roman" panose="02020603050405020304" pitchFamily="18" charset="0"/>
              </a:rPr>
              <a:t>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contoh</a:t>
            </a:r>
            <a:r>
              <a:rPr lang="en-ID" sz="2400" dirty="0">
                <a:solidFill>
                  <a:schemeClr val="accent1">
                    <a:lumMod val="50000"/>
                  </a:schemeClr>
                </a:solidFill>
                <a:latin typeface="Times New Roman" panose="02020603050405020304" pitchFamily="18" charset="0"/>
                <a:cs typeface="Times New Roman" panose="02020603050405020304" pitchFamily="18" charset="0"/>
              </a:rPr>
              <a:t>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ini</a:t>
            </a:r>
            <a:r>
              <a:rPr lang="en-ID" sz="2400" dirty="0">
                <a:solidFill>
                  <a:schemeClr val="accent1">
                    <a:lumMod val="50000"/>
                  </a:schemeClr>
                </a:solidFill>
                <a:latin typeface="Times New Roman" panose="02020603050405020304" pitchFamily="18" charset="0"/>
                <a:cs typeface="Times New Roman" panose="02020603050405020304" pitchFamily="18" charset="0"/>
              </a:rPr>
              <a:t>,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kita</a:t>
            </a:r>
            <a:r>
              <a:rPr lang="en-ID" sz="2400" dirty="0">
                <a:solidFill>
                  <a:schemeClr val="accent1">
                    <a:lumMod val="50000"/>
                  </a:schemeClr>
                </a:solidFill>
                <a:latin typeface="Times New Roman" panose="02020603050405020304" pitchFamily="18" charset="0"/>
                <a:cs typeface="Times New Roman" panose="02020603050405020304" pitchFamily="18" charset="0"/>
              </a:rPr>
              <a:t>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menguji</a:t>
            </a:r>
            <a:r>
              <a:rPr lang="en-ID" sz="2400" dirty="0">
                <a:solidFill>
                  <a:schemeClr val="accent1">
                    <a:lumMod val="50000"/>
                  </a:schemeClr>
                </a:solidFill>
                <a:latin typeface="Times New Roman" panose="02020603050405020304" pitchFamily="18" charset="0"/>
                <a:cs typeface="Times New Roman" panose="02020603050405020304" pitchFamily="18" charset="0"/>
              </a:rPr>
              <a:t>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fungsi</a:t>
            </a:r>
            <a:r>
              <a:rPr lang="en-ID" sz="2400" dirty="0">
                <a:solidFill>
                  <a:schemeClr val="accent1">
                    <a:lumMod val="50000"/>
                  </a:schemeClr>
                </a:solidFill>
                <a:latin typeface="Times New Roman" panose="02020603050405020304" pitchFamily="18" charset="0"/>
                <a:cs typeface="Times New Roman" panose="02020603050405020304" pitchFamily="18" charset="0"/>
              </a:rPr>
              <a:t> add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dengan</a:t>
            </a:r>
            <a:r>
              <a:rPr lang="en-ID" sz="2400" dirty="0">
                <a:solidFill>
                  <a:schemeClr val="accent1">
                    <a:lumMod val="50000"/>
                  </a:schemeClr>
                </a:solidFill>
                <a:latin typeface="Times New Roman" panose="02020603050405020304" pitchFamily="18" charset="0"/>
                <a:cs typeface="Times New Roman" panose="02020603050405020304" pitchFamily="18" charset="0"/>
              </a:rPr>
              <a:t> dua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metode</a:t>
            </a:r>
            <a:r>
              <a:rPr lang="en-ID" sz="2400" dirty="0">
                <a:solidFill>
                  <a:schemeClr val="accent1">
                    <a:lumMod val="50000"/>
                  </a:schemeClr>
                </a:solidFill>
                <a:latin typeface="Times New Roman" panose="02020603050405020304" pitchFamily="18" charset="0"/>
                <a:cs typeface="Times New Roman" panose="02020603050405020304" pitchFamily="18" charset="0"/>
              </a:rPr>
              <a:t>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pengujian</a:t>
            </a:r>
            <a:r>
              <a:rPr lang="en-ID" sz="2400" dirty="0">
                <a:solidFill>
                  <a:schemeClr val="accent1">
                    <a:lumMod val="50000"/>
                  </a:schemeClr>
                </a:solidFill>
                <a:latin typeface="Times New Roman" panose="02020603050405020304" pitchFamily="18" charset="0"/>
                <a:cs typeface="Times New Roman" panose="02020603050405020304" pitchFamily="18" charset="0"/>
              </a:rPr>
              <a:t> yang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menguji</a:t>
            </a:r>
            <a:r>
              <a:rPr lang="en-ID" sz="2400" dirty="0">
                <a:solidFill>
                  <a:schemeClr val="accent1">
                    <a:lumMod val="50000"/>
                  </a:schemeClr>
                </a:solidFill>
                <a:latin typeface="Times New Roman" panose="02020603050405020304" pitchFamily="18" charset="0"/>
                <a:cs typeface="Times New Roman" panose="02020603050405020304" pitchFamily="18" charset="0"/>
              </a:rPr>
              <a:t>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kasus</a:t>
            </a:r>
            <a:r>
              <a:rPr lang="en-ID" sz="2400" dirty="0">
                <a:solidFill>
                  <a:schemeClr val="accent1">
                    <a:lumMod val="50000"/>
                  </a:schemeClr>
                </a:solidFill>
                <a:latin typeface="Times New Roman" panose="02020603050405020304" pitchFamily="18" charset="0"/>
                <a:cs typeface="Times New Roman" panose="02020603050405020304" pitchFamily="18" charset="0"/>
              </a:rPr>
              <a:t>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penjumlahan</a:t>
            </a:r>
            <a:r>
              <a:rPr lang="en-ID" sz="2400" dirty="0">
                <a:solidFill>
                  <a:schemeClr val="accent1">
                    <a:lumMod val="50000"/>
                  </a:schemeClr>
                </a:solidFill>
                <a:latin typeface="Times New Roman" panose="02020603050405020304" pitchFamily="18" charset="0"/>
                <a:cs typeface="Times New Roman" panose="02020603050405020304" pitchFamily="18" charset="0"/>
              </a:rPr>
              <a:t>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bilangan</a:t>
            </a:r>
            <a:r>
              <a:rPr lang="en-ID" sz="2400" dirty="0">
                <a:solidFill>
                  <a:schemeClr val="accent1">
                    <a:lumMod val="50000"/>
                  </a:schemeClr>
                </a:solidFill>
                <a:latin typeface="Times New Roman" panose="02020603050405020304" pitchFamily="18" charset="0"/>
                <a:cs typeface="Times New Roman" panose="02020603050405020304" pitchFamily="18" charset="0"/>
              </a:rPr>
              <a:t>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positif</a:t>
            </a:r>
            <a:r>
              <a:rPr lang="en-ID" sz="2400" dirty="0">
                <a:solidFill>
                  <a:schemeClr val="accent1">
                    <a:lumMod val="50000"/>
                  </a:schemeClr>
                </a:solidFill>
                <a:latin typeface="Times New Roman" panose="02020603050405020304" pitchFamily="18" charset="0"/>
                <a:cs typeface="Times New Roman" panose="02020603050405020304" pitchFamily="18" charset="0"/>
              </a:rPr>
              <a:t> dan </a:t>
            </a:r>
            <a:r>
              <a:rPr lang="en-ID" sz="2400" dirty="0" err="1">
                <a:solidFill>
                  <a:schemeClr val="accent1">
                    <a:lumMod val="50000"/>
                  </a:schemeClr>
                </a:solidFill>
                <a:latin typeface="Times New Roman" panose="02020603050405020304" pitchFamily="18" charset="0"/>
                <a:cs typeface="Times New Roman" panose="02020603050405020304" pitchFamily="18" charset="0"/>
              </a:rPr>
              <a:t>negatif</a:t>
            </a:r>
            <a:r>
              <a:rPr lang="en-ID" sz="2400" dirty="0">
                <a:solidFill>
                  <a:schemeClr val="accent1">
                    <a:lumMod val="50000"/>
                  </a:schemeClr>
                </a:solidFill>
                <a:latin typeface="Times New Roman" panose="02020603050405020304" pitchFamily="18" charset="0"/>
                <a:cs typeface="Times New Roman" panose="02020603050405020304" pitchFamily="18" charset="0"/>
              </a:rPr>
              <a:t>. </a:t>
            </a:r>
            <a:endParaRPr lang="id-ID" sz="2400" dirty="0">
              <a:latin typeface="Times New Roman" panose="02020603050405020304" pitchFamily="18" charset="0"/>
              <a:cs typeface="Times New Roman" panose="02020603050405020304" pitchFamily="18" charset="0"/>
            </a:endParaRPr>
          </a:p>
          <a:p>
            <a:endParaRPr lang="en-ID" dirty="0"/>
          </a:p>
        </p:txBody>
      </p:sp>
    </p:spTree>
    <p:extLst>
      <p:ext uri="{BB962C8B-B14F-4D97-AF65-F5344CB8AC3E}">
        <p14:creationId xmlns:p14="http://schemas.microsoft.com/office/powerpoint/2010/main" val="705278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90AF-1804-C861-5210-BA2F3BE2EE93}"/>
              </a:ext>
            </a:extLst>
          </p:cNvPr>
          <p:cNvSpPr>
            <a:spLocks noGrp="1"/>
          </p:cNvSpPr>
          <p:nvPr>
            <p:ph type="title"/>
          </p:nvPr>
        </p:nvSpPr>
        <p:spPr>
          <a:xfrm>
            <a:off x="740483" y="351432"/>
            <a:ext cx="8534400" cy="1083474"/>
          </a:xfrm>
        </p:spPr>
        <p:txBody>
          <a:bodyPr>
            <a:normAutofit/>
          </a:bodyPr>
          <a:lstStyle/>
          <a:p>
            <a:r>
              <a:rPr lang="en-US" sz="3200" b="1" dirty="0" err="1">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Apa</a:t>
            </a:r>
            <a:r>
              <a:rPr lang="en-US" sz="32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 itu CI/CD?</a:t>
            </a:r>
            <a:endParaRPr lang="en-ID" sz="3200" dirty="0">
              <a:latin typeface="Georgia" panose="02040502050405020303" pitchFamily="18" charset="0"/>
            </a:endParaRPr>
          </a:p>
        </p:txBody>
      </p:sp>
      <p:sp>
        <p:nvSpPr>
          <p:cNvPr id="4" name="TextBox 3">
            <a:extLst>
              <a:ext uri="{FF2B5EF4-FFF2-40B4-BE49-F238E27FC236}">
                <a16:creationId xmlns:a16="http://schemas.microsoft.com/office/drawing/2014/main" id="{286C2CE9-B4ED-214D-22EF-87474C0E46DE}"/>
              </a:ext>
            </a:extLst>
          </p:cNvPr>
          <p:cNvSpPr txBox="1"/>
          <p:nvPr/>
        </p:nvSpPr>
        <p:spPr>
          <a:xfrm>
            <a:off x="740483" y="1280160"/>
            <a:ext cx="9205375" cy="3785652"/>
          </a:xfrm>
          <a:prstGeom prst="rect">
            <a:avLst/>
          </a:prstGeom>
          <a:noFill/>
        </p:spPr>
        <p:txBody>
          <a:bodyPr wrap="square" rtlCol="0">
            <a:spAutoFit/>
          </a:bodyPr>
          <a:lstStyle/>
          <a:p>
            <a:pPr algn="l"/>
            <a:r>
              <a:rPr lang="en-ID" sz="2400" b="0" i="1" dirty="0">
                <a:solidFill>
                  <a:schemeClr val="bg1"/>
                </a:solidFill>
                <a:effectLst/>
                <a:latin typeface="Times New Roman" panose="02020603050405020304" pitchFamily="18" charset="0"/>
                <a:cs typeface="Times New Roman" panose="02020603050405020304" pitchFamily="18" charset="0"/>
              </a:rPr>
              <a:t>Continuous integration (CI) </a:t>
            </a:r>
            <a:r>
              <a:rPr lang="en-ID" sz="2400" b="0" i="0" dirty="0" err="1">
                <a:solidFill>
                  <a:schemeClr val="bg1"/>
                </a:solidFill>
                <a:effectLst/>
                <a:latin typeface="Times New Roman" panose="02020603050405020304" pitchFamily="18" charset="0"/>
                <a:cs typeface="Times New Roman" panose="02020603050405020304" pitchFamily="18" charset="0"/>
              </a:rPr>
              <a:t>adalah</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pengintegrasian</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kode</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ke</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dalam</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repositori</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kode</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kemudian</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menjalankan</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pengujian</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secara</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otomatis</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cepat</a:t>
            </a:r>
            <a:r>
              <a:rPr lang="en-ID" sz="2400" b="0" i="0" dirty="0">
                <a:solidFill>
                  <a:schemeClr val="bg1"/>
                </a:solidFill>
                <a:effectLst/>
                <a:latin typeface="Times New Roman" panose="02020603050405020304" pitchFamily="18" charset="0"/>
                <a:cs typeface="Times New Roman" panose="02020603050405020304" pitchFamily="18" charset="0"/>
              </a:rPr>
              <a:t>, dan </a:t>
            </a:r>
            <a:r>
              <a:rPr lang="en-ID" sz="2400" b="0" i="0" dirty="0" err="1">
                <a:solidFill>
                  <a:schemeClr val="bg1"/>
                </a:solidFill>
                <a:effectLst/>
                <a:latin typeface="Times New Roman" panose="02020603050405020304" pitchFamily="18" charset="0"/>
                <a:cs typeface="Times New Roman" panose="02020603050405020304" pitchFamily="18" charset="0"/>
              </a:rPr>
              <a:t>sering</a:t>
            </a:r>
            <a:r>
              <a:rPr lang="en-ID" sz="2400" b="0" i="0" dirty="0">
                <a:solidFill>
                  <a:schemeClr val="bg1"/>
                </a:solidFill>
                <a:effectLst/>
                <a:latin typeface="Times New Roman" panose="02020603050405020304" pitchFamily="18" charset="0"/>
                <a:cs typeface="Times New Roman" panose="02020603050405020304" pitchFamily="18" charset="0"/>
              </a:rPr>
              <a:t>. Kamu </a:t>
            </a:r>
            <a:r>
              <a:rPr lang="en-ID" sz="2400" b="0" i="0" dirty="0" err="1">
                <a:solidFill>
                  <a:schemeClr val="bg1"/>
                </a:solidFill>
                <a:effectLst/>
                <a:latin typeface="Times New Roman" panose="02020603050405020304" pitchFamily="18" charset="0"/>
                <a:cs typeface="Times New Roman" panose="02020603050405020304" pitchFamily="18" charset="0"/>
              </a:rPr>
              <a:t>dapat</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melakukan</a:t>
            </a:r>
            <a:r>
              <a:rPr lang="en-ID" sz="2400" b="0" i="0" dirty="0">
                <a:solidFill>
                  <a:schemeClr val="bg1"/>
                </a:solidFill>
                <a:effectLst/>
                <a:latin typeface="Times New Roman" panose="02020603050405020304" pitchFamily="18" charset="0"/>
                <a:cs typeface="Times New Roman" panose="02020603050405020304" pitchFamily="18" charset="0"/>
              </a:rPr>
              <a:t> CI </a:t>
            </a:r>
            <a:r>
              <a:rPr lang="en-ID" sz="2400" b="0" i="0" dirty="0" err="1">
                <a:solidFill>
                  <a:schemeClr val="bg1"/>
                </a:solidFill>
                <a:effectLst/>
                <a:latin typeface="Times New Roman" panose="02020603050405020304" pitchFamily="18" charset="0"/>
                <a:cs typeface="Times New Roman" panose="02020603050405020304" pitchFamily="18" charset="0"/>
              </a:rPr>
              <a:t>ini</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dengan</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menggunakan</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perintah</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1" dirty="0">
                <a:solidFill>
                  <a:schemeClr val="bg1"/>
                </a:solidFill>
                <a:effectLst/>
                <a:latin typeface="Times New Roman" panose="02020603050405020304" pitchFamily="18" charset="0"/>
                <a:cs typeface="Times New Roman" panose="02020603050405020304" pitchFamily="18" charset="0"/>
              </a:rPr>
              <a:t>commit</a:t>
            </a:r>
            <a:r>
              <a:rPr lang="en-ID" sz="2400" b="0" i="0" dirty="0">
                <a:solidFill>
                  <a:schemeClr val="bg1"/>
                </a:solidFill>
                <a:effectLst/>
                <a:latin typeface="Times New Roman" panose="02020603050405020304" pitchFamily="18" charset="0"/>
                <a:cs typeface="Times New Roman" panose="02020603050405020304" pitchFamily="18" charset="0"/>
              </a:rPr>
              <a:t>.</a:t>
            </a:r>
          </a:p>
          <a:p>
            <a:pPr algn="l"/>
            <a:endParaRPr lang="en-ID" sz="2400" b="0" i="0" dirty="0">
              <a:solidFill>
                <a:schemeClr val="bg1"/>
              </a:solidFill>
              <a:effectLst/>
              <a:latin typeface="Times New Roman" panose="02020603050405020304" pitchFamily="18" charset="0"/>
              <a:cs typeface="Times New Roman" panose="02020603050405020304" pitchFamily="18" charset="0"/>
            </a:endParaRPr>
          </a:p>
          <a:p>
            <a:pPr algn="l"/>
            <a:r>
              <a:rPr lang="en-ID" sz="2400" b="0" i="0" dirty="0" err="1">
                <a:solidFill>
                  <a:schemeClr val="bg1"/>
                </a:solidFill>
                <a:effectLst/>
                <a:latin typeface="Times New Roman" panose="02020603050405020304" pitchFamily="18" charset="0"/>
                <a:cs typeface="Times New Roman" panose="02020603050405020304" pitchFamily="18" charset="0"/>
              </a:rPr>
              <a:t>Sementara</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1" dirty="0" err="1">
                <a:solidFill>
                  <a:schemeClr val="bg1"/>
                </a:solidFill>
                <a:effectLst/>
                <a:latin typeface="Times New Roman" panose="02020603050405020304" pitchFamily="18" charset="0"/>
                <a:cs typeface="Times New Roman" panose="02020603050405020304" pitchFamily="18" charset="0"/>
              </a:rPr>
              <a:t>continous</a:t>
            </a:r>
            <a:r>
              <a:rPr lang="en-ID" sz="2400" b="0" i="1" dirty="0">
                <a:solidFill>
                  <a:schemeClr val="bg1"/>
                </a:solidFill>
                <a:effectLst/>
                <a:latin typeface="Times New Roman" panose="02020603050405020304" pitchFamily="18" charset="0"/>
                <a:cs typeface="Times New Roman" panose="02020603050405020304" pitchFamily="18" charset="0"/>
              </a:rPr>
              <a:t> delivery </a:t>
            </a:r>
            <a:r>
              <a:rPr lang="en-ID" sz="2400" b="0" i="0" dirty="0" err="1">
                <a:solidFill>
                  <a:schemeClr val="bg1"/>
                </a:solidFill>
                <a:effectLst/>
                <a:latin typeface="Times New Roman" panose="02020603050405020304" pitchFamily="18" charset="0"/>
                <a:cs typeface="Times New Roman" panose="02020603050405020304" pitchFamily="18" charset="0"/>
              </a:rPr>
              <a:t>atau</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1" dirty="0">
                <a:solidFill>
                  <a:schemeClr val="bg1"/>
                </a:solidFill>
                <a:effectLst/>
                <a:latin typeface="Times New Roman" panose="02020603050405020304" pitchFamily="18" charset="0"/>
                <a:cs typeface="Times New Roman" panose="02020603050405020304" pitchFamily="18" charset="0"/>
              </a:rPr>
              <a:t>continuous deployment (CD)</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adalah</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praktik</a:t>
            </a:r>
            <a:r>
              <a:rPr lang="en-ID" sz="2400" b="0" i="0" dirty="0">
                <a:solidFill>
                  <a:schemeClr val="bg1"/>
                </a:solidFill>
                <a:effectLst/>
                <a:latin typeface="Times New Roman" panose="02020603050405020304" pitchFamily="18" charset="0"/>
                <a:cs typeface="Times New Roman" panose="02020603050405020304" pitchFamily="18" charset="0"/>
              </a:rPr>
              <a:t> yang </a:t>
            </a:r>
            <a:r>
              <a:rPr lang="en-ID" sz="2400" b="0" i="0" dirty="0" err="1">
                <a:solidFill>
                  <a:schemeClr val="bg1"/>
                </a:solidFill>
                <a:effectLst/>
                <a:latin typeface="Times New Roman" panose="02020603050405020304" pitchFamily="18" charset="0"/>
                <a:cs typeface="Times New Roman" panose="02020603050405020304" pitchFamily="18" charset="0"/>
              </a:rPr>
              <a:t>dilakukan</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setelah</a:t>
            </a:r>
            <a:r>
              <a:rPr lang="en-ID" sz="2400" b="0" i="0" dirty="0">
                <a:solidFill>
                  <a:schemeClr val="bg1"/>
                </a:solidFill>
                <a:effectLst/>
                <a:latin typeface="Times New Roman" panose="02020603050405020304" pitchFamily="18" charset="0"/>
                <a:cs typeface="Times New Roman" panose="02020603050405020304" pitchFamily="18" charset="0"/>
              </a:rPr>
              <a:t> proses CI </a:t>
            </a:r>
            <a:r>
              <a:rPr lang="en-ID" sz="2400" b="0" i="0" dirty="0" err="1">
                <a:solidFill>
                  <a:schemeClr val="bg1"/>
                </a:solidFill>
                <a:effectLst/>
                <a:latin typeface="Times New Roman" panose="02020603050405020304" pitchFamily="18" charset="0"/>
                <a:cs typeface="Times New Roman" panose="02020603050405020304" pitchFamily="18" charset="0"/>
              </a:rPr>
              <a:t>selesai</a:t>
            </a:r>
            <a:r>
              <a:rPr lang="en-ID" sz="2400" b="0" i="0" dirty="0">
                <a:solidFill>
                  <a:schemeClr val="bg1"/>
                </a:solidFill>
                <a:effectLst/>
                <a:latin typeface="Times New Roman" panose="02020603050405020304" pitchFamily="18" charset="0"/>
                <a:cs typeface="Times New Roman" panose="02020603050405020304" pitchFamily="18" charset="0"/>
              </a:rPr>
              <a:t> dan </a:t>
            </a:r>
            <a:r>
              <a:rPr lang="en-ID" sz="2400" b="0" i="0" dirty="0" err="1">
                <a:solidFill>
                  <a:schemeClr val="bg1"/>
                </a:solidFill>
                <a:effectLst/>
                <a:latin typeface="Times New Roman" panose="02020603050405020304" pitchFamily="18" charset="0"/>
                <a:cs typeface="Times New Roman" panose="02020603050405020304" pitchFamily="18" charset="0"/>
              </a:rPr>
              <a:t>seluruh</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kode</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berhasil</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terintegrasi</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sehingga</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aplikasi</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bisa</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dibangun</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lalu</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dirilis</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secara</a:t>
            </a:r>
            <a:r>
              <a:rPr lang="en-ID" sz="2400" b="0" i="0" dirty="0">
                <a:solidFill>
                  <a:schemeClr val="bg1"/>
                </a:solidFill>
                <a:effectLst/>
                <a:latin typeface="Times New Roman" panose="02020603050405020304" pitchFamily="18" charset="0"/>
                <a:cs typeface="Times New Roman" panose="02020603050405020304" pitchFamily="18" charset="0"/>
              </a:rPr>
              <a:t> </a:t>
            </a:r>
            <a:r>
              <a:rPr lang="en-ID" sz="2400" b="0" i="0" dirty="0" err="1">
                <a:solidFill>
                  <a:schemeClr val="bg1"/>
                </a:solidFill>
                <a:effectLst/>
                <a:latin typeface="Times New Roman" panose="02020603050405020304" pitchFamily="18" charset="0"/>
                <a:cs typeface="Times New Roman" panose="02020603050405020304" pitchFamily="18" charset="0"/>
              </a:rPr>
              <a:t>otomatis</a:t>
            </a:r>
            <a:r>
              <a:rPr lang="en-ID" sz="2400" b="0" i="0" dirty="0">
                <a:solidFill>
                  <a:schemeClr val="bg1"/>
                </a:solidFill>
                <a:effectLst/>
                <a:latin typeface="Times New Roman" panose="02020603050405020304" pitchFamily="18" charset="0"/>
                <a:cs typeface="Times New Roman" panose="02020603050405020304" pitchFamily="18" charset="0"/>
              </a:rPr>
              <a:t>.</a:t>
            </a:r>
          </a:p>
          <a:p>
            <a:endParaRPr lang="en-ID"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84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5C52-DDD2-FC82-4AE1-C236307382BE}"/>
              </a:ext>
            </a:extLst>
          </p:cNvPr>
          <p:cNvSpPr>
            <a:spLocks noGrp="1"/>
          </p:cNvSpPr>
          <p:nvPr>
            <p:ph type="title"/>
          </p:nvPr>
        </p:nvSpPr>
        <p:spPr>
          <a:xfrm>
            <a:off x="585738" y="196686"/>
            <a:ext cx="8534400" cy="914662"/>
          </a:xfrm>
        </p:spPr>
        <p:txBody>
          <a:bodyPr>
            <a:normAutofit/>
          </a:bodyPr>
          <a:lstStyle/>
          <a:p>
            <a:r>
              <a:rPr lang="en-ID" sz="2800" b="1" i="0" dirty="0" err="1">
                <a:solidFill>
                  <a:schemeClr val="bg1"/>
                </a:solidFill>
                <a:effectLst/>
                <a:latin typeface="Georgia" panose="02040502050405020303" pitchFamily="18" charset="0"/>
              </a:rPr>
              <a:t>Manfa’at</a:t>
            </a:r>
            <a:r>
              <a:rPr lang="en-ID" sz="2800" b="1" i="0" dirty="0">
                <a:solidFill>
                  <a:schemeClr val="bg1"/>
                </a:solidFill>
                <a:effectLst/>
                <a:latin typeface="Georgia" panose="02040502050405020303" pitchFamily="18" charset="0"/>
              </a:rPr>
              <a:t> </a:t>
            </a:r>
            <a:r>
              <a:rPr lang="en-ID" sz="2800" b="1" i="0" dirty="0" err="1">
                <a:solidFill>
                  <a:schemeClr val="bg1"/>
                </a:solidFill>
                <a:effectLst/>
                <a:latin typeface="Georgia" panose="02040502050405020303" pitchFamily="18" charset="0"/>
              </a:rPr>
              <a:t>dari</a:t>
            </a:r>
            <a:r>
              <a:rPr lang="en-ID" sz="2800" b="1" i="0" dirty="0">
                <a:solidFill>
                  <a:schemeClr val="bg1"/>
                </a:solidFill>
                <a:effectLst/>
                <a:latin typeface="Georgia" panose="02040502050405020303" pitchFamily="18" charset="0"/>
              </a:rPr>
              <a:t> CI/CD</a:t>
            </a:r>
            <a:endParaRPr lang="en-ID" sz="2800" dirty="0">
              <a:solidFill>
                <a:schemeClr val="bg1"/>
              </a:solidFill>
              <a:latin typeface="Georgia" panose="02040502050405020303" pitchFamily="18" charset="0"/>
            </a:endParaRPr>
          </a:p>
        </p:txBody>
      </p:sp>
      <p:sp>
        <p:nvSpPr>
          <p:cNvPr id="4" name="TextBox 3">
            <a:extLst>
              <a:ext uri="{FF2B5EF4-FFF2-40B4-BE49-F238E27FC236}">
                <a16:creationId xmlns:a16="http://schemas.microsoft.com/office/drawing/2014/main" id="{43FA3FF3-AF29-6009-B579-3E8AE07FC6E5}"/>
              </a:ext>
            </a:extLst>
          </p:cNvPr>
          <p:cNvSpPr txBox="1"/>
          <p:nvPr/>
        </p:nvSpPr>
        <p:spPr>
          <a:xfrm>
            <a:off x="466370" y="1111348"/>
            <a:ext cx="11259259" cy="5401479"/>
          </a:xfrm>
          <a:prstGeom prst="rect">
            <a:avLst/>
          </a:prstGeom>
          <a:noFill/>
        </p:spPr>
        <p:txBody>
          <a:bodyPr wrap="square" rtlCol="0">
            <a:spAutoFit/>
          </a:bodyPr>
          <a:lstStyle/>
          <a:p>
            <a:pPr algn="l" rtl="0">
              <a:buFont typeface="Arial" panose="020B0604020202020204" pitchFamily="34" charset="0"/>
              <a:buChar char="•"/>
            </a:pPr>
            <a:r>
              <a:rPr lang="en-ID" sz="2300" b="1" i="0" dirty="0" err="1">
                <a:solidFill>
                  <a:schemeClr val="bg1"/>
                </a:solidFill>
                <a:effectLst/>
                <a:latin typeface="Times New Roman" panose="02020603050405020304" pitchFamily="18" charset="0"/>
                <a:cs typeface="Times New Roman" panose="02020603050405020304" pitchFamily="18" charset="0"/>
              </a:rPr>
              <a:t>Mendapat</a:t>
            </a:r>
            <a:r>
              <a:rPr lang="en-ID" sz="2300" b="1" i="0" dirty="0">
                <a:solidFill>
                  <a:schemeClr val="bg1"/>
                </a:solidFill>
                <a:effectLst/>
                <a:latin typeface="Times New Roman" panose="02020603050405020304" pitchFamily="18" charset="0"/>
                <a:cs typeface="Times New Roman" panose="02020603050405020304" pitchFamily="18" charset="0"/>
              </a:rPr>
              <a:t> </a:t>
            </a:r>
            <a:r>
              <a:rPr lang="en-ID" sz="2300" b="1" i="1" dirty="0">
                <a:solidFill>
                  <a:schemeClr val="bg1"/>
                </a:solidFill>
                <a:effectLst/>
                <a:latin typeface="Times New Roman" panose="02020603050405020304" pitchFamily="18" charset="0"/>
                <a:cs typeface="Times New Roman" panose="02020603050405020304" pitchFamily="18" charset="0"/>
              </a:rPr>
              <a:t>feedback</a:t>
            </a:r>
            <a:r>
              <a:rPr lang="en-ID" sz="2300" b="1" i="0" dirty="0">
                <a:solidFill>
                  <a:schemeClr val="bg1"/>
                </a:solidFill>
                <a:effectLst/>
                <a:latin typeface="Times New Roman" panose="02020603050405020304" pitchFamily="18" charset="0"/>
                <a:cs typeface="Times New Roman" panose="02020603050405020304" pitchFamily="18" charset="0"/>
              </a:rPr>
              <a:t> </a:t>
            </a:r>
            <a:r>
              <a:rPr lang="en-ID" sz="2300" b="1" i="0" dirty="0" err="1">
                <a:solidFill>
                  <a:schemeClr val="bg1"/>
                </a:solidFill>
                <a:effectLst/>
                <a:latin typeface="Times New Roman" panose="02020603050405020304" pitchFamily="18" charset="0"/>
                <a:cs typeface="Times New Roman" panose="02020603050405020304" pitchFamily="18" charset="0"/>
              </a:rPr>
              <a:t>lebih</a:t>
            </a:r>
            <a:r>
              <a:rPr lang="en-ID" sz="2300" b="1" i="0" dirty="0">
                <a:solidFill>
                  <a:schemeClr val="bg1"/>
                </a:solidFill>
                <a:effectLst/>
                <a:latin typeface="Times New Roman" panose="02020603050405020304" pitchFamily="18" charset="0"/>
                <a:cs typeface="Times New Roman" panose="02020603050405020304" pitchFamily="18" charset="0"/>
              </a:rPr>
              <a:t> </a:t>
            </a:r>
            <a:r>
              <a:rPr lang="en-ID" sz="2300" b="1" i="0" dirty="0" err="1">
                <a:solidFill>
                  <a:schemeClr val="bg1"/>
                </a:solidFill>
                <a:effectLst/>
                <a:latin typeface="Times New Roman" panose="02020603050405020304" pitchFamily="18" charset="0"/>
                <a:cs typeface="Times New Roman" panose="02020603050405020304" pitchFamily="18" charset="0"/>
              </a:rPr>
              <a:t>cepat</a:t>
            </a:r>
            <a:br>
              <a:rPr lang="en-ID" sz="2300" b="0" i="0" dirty="0">
                <a:solidFill>
                  <a:schemeClr val="bg1"/>
                </a:solidFill>
                <a:effectLst/>
                <a:latin typeface="Times New Roman" panose="02020603050405020304" pitchFamily="18" charset="0"/>
                <a:cs typeface="Times New Roman" panose="02020603050405020304" pitchFamily="18" charset="0"/>
              </a:rPr>
            </a:br>
            <a:r>
              <a:rPr lang="en-ID" sz="2300" b="0" i="0" dirty="0" err="1">
                <a:solidFill>
                  <a:schemeClr val="bg1"/>
                </a:solidFill>
                <a:effectLst/>
                <a:latin typeface="Times New Roman" panose="02020603050405020304" pitchFamily="18" charset="0"/>
                <a:cs typeface="Times New Roman" panose="02020603050405020304" pitchFamily="18" charset="0"/>
              </a:rPr>
              <a:t>Dalam</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penggunaan</a:t>
            </a:r>
            <a:r>
              <a:rPr lang="en-ID" sz="2300" b="0" i="0" dirty="0">
                <a:solidFill>
                  <a:schemeClr val="bg1"/>
                </a:solidFill>
                <a:effectLst/>
                <a:latin typeface="Times New Roman" panose="02020603050405020304" pitchFamily="18" charset="0"/>
                <a:cs typeface="Times New Roman" panose="02020603050405020304" pitchFamily="18" charset="0"/>
              </a:rPr>
              <a:t> CI/CD </a:t>
            </a:r>
            <a:r>
              <a:rPr lang="en-ID" sz="2300" b="0" i="1" dirty="0">
                <a:solidFill>
                  <a:schemeClr val="bg1"/>
                </a:solidFill>
                <a:effectLst/>
                <a:latin typeface="Times New Roman" panose="02020603050405020304" pitchFamily="18" charset="0"/>
                <a:cs typeface="Times New Roman" panose="02020603050405020304" pitchFamily="18" charset="0"/>
              </a:rPr>
              <a:t>pipeline </a:t>
            </a:r>
            <a:r>
              <a:rPr lang="en-ID" sz="2300" b="0" i="0" dirty="0" err="1">
                <a:solidFill>
                  <a:schemeClr val="bg1"/>
                </a:solidFill>
                <a:effectLst/>
                <a:latin typeface="Times New Roman" panose="02020603050405020304" pitchFamily="18" charset="0"/>
                <a:cs typeface="Times New Roman" panose="02020603050405020304" pitchFamily="18" charset="0"/>
              </a:rPr>
              <a:t>ini</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kode</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akan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diuji</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coba</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secara</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bersamaan</a:t>
            </a:r>
            <a:r>
              <a:rPr lang="en-ID" sz="2300" b="0" i="0" dirty="0">
                <a:solidFill>
                  <a:schemeClr val="bg1"/>
                </a:solidFill>
                <a:effectLst/>
                <a:latin typeface="Times New Roman" panose="02020603050405020304" pitchFamily="18" charset="0"/>
                <a:cs typeface="Times New Roman" panose="02020603050405020304" pitchFamily="18" charset="0"/>
              </a:rPr>
              <a:t> agar proses </a:t>
            </a:r>
            <a:r>
              <a:rPr lang="en-ID" sz="2300" b="0" i="0" dirty="0" err="1">
                <a:solidFill>
                  <a:schemeClr val="bg1"/>
                </a:solidFill>
                <a:effectLst/>
                <a:latin typeface="Times New Roman" panose="02020603050405020304" pitchFamily="18" charset="0"/>
                <a:cs typeface="Times New Roman" panose="02020603050405020304" pitchFamily="18" charset="0"/>
              </a:rPr>
              <a:t>pengembangan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perangkat</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lunak</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dapat</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berjalan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dengan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seimbang</a:t>
            </a:r>
            <a:r>
              <a:rPr lang="en-ID" sz="2300" b="0" i="0" dirty="0">
                <a:solidFill>
                  <a:schemeClr val="bg1"/>
                </a:solidFill>
                <a:effectLst/>
                <a:latin typeface="Times New Roman" panose="02020603050405020304" pitchFamily="18" charset="0"/>
                <a:cs typeface="Times New Roman" panose="02020603050405020304" pitchFamily="18" charset="0"/>
              </a:rPr>
              <a:t>. Uji </a:t>
            </a:r>
            <a:r>
              <a:rPr lang="en-ID" sz="2300" b="0" i="0" dirty="0" err="1">
                <a:solidFill>
                  <a:schemeClr val="bg1"/>
                </a:solidFill>
                <a:effectLst/>
                <a:latin typeface="Times New Roman" panose="02020603050405020304" pitchFamily="18" charset="0"/>
                <a:cs typeface="Times New Roman" panose="02020603050405020304" pitchFamily="18" charset="0"/>
              </a:rPr>
              <a:t>coba</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dilakukan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dengan</a:t>
            </a:r>
            <a:r>
              <a:rPr lang="en-ID" sz="2300" b="0" i="0" dirty="0">
                <a:solidFill>
                  <a:schemeClr val="bg1"/>
                </a:solidFill>
                <a:effectLst/>
                <a:latin typeface="Times New Roman" panose="02020603050405020304" pitchFamily="18" charset="0"/>
                <a:cs typeface="Times New Roman" panose="02020603050405020304" pitchFamily="18" charset="0"/>
              </a:rPr>
              <a:t> CI </a:t>
            </a:r>
            <a:r>
              <a:rPr lang="en-ID" sz="2300" b="0" i="1" dirty="0">
                <a:solidFill>
                  <a:schemeClr val="bg1"/>
                </a:solidFill>
                <a:effectLst/>
                <a:latin typeface="Times New Roman" panose="02020603050405020304" pitchFamily="18" charset="0"/>
                <a:cs typeface="Times New Roman" panose="02020603050405020304" pitchFamily="18" charset="0"/>
              </a:rPr>
              <a:t>tool</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Tanggapan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atau</a:t>
            </a:r>
            <a:r>
              <a:rPr lang="en-ID" sz="2300" b="0" i="0" dirty="0">
                <a:solidFill>
                  <a:schemeClr val="bg1"/>
                </a:solidFill>
                <a:effectLst/>
                <a:latin typeface="Times New Roman" panose="02020603050405020304" pitchFamily="18" charset="0"/>
                <a:cs typeface="Times New Roman" panose="02020603050405020304" pitchFamily="18" charset="0"/>
              </a:rPr>
              <a:t> error yang </a:t>
            </a:r>
            <a:r>
              <a:rPr lang="en-ID" sz="2300" b="0" i="0" dirty="0" err="1">
                <a:solidFill>
                  <a:schemeClr val="bg1"/>
                </a:solidFill>
                <a:effectLst/>
                <a:latin typeface="Times New Roman" panose="02020603050405020304" pitchFamily="18" charset="0"/>
                <a:cs typeface="Times New Roman" panose="02020603050405020304" pitchFamily="18" charset="0"/>
              </a:rPr>
              <a:t>terjadi</a:t>
            </a:r>
            <a:r>
              <a:rPr lang="en-ID" sz="2300" b="0" i="0" dirty="0">
                <a:solidFill>
                  <a:schemeClr val="bg1"/>
                </a:solidFill>
                <a:effectLst/>
                <a:latin typeface="Times New Roman" panose="02020603050405020304" pitchFamily="18" charset="0"/>
                <a:cs typeface="Times New Roman" panose="02020603050405020304" pitchFamily="18" charset="0"/>
              </a:rPr>
              <a:t> juga </a:t>
            </a:r>
            <a:r>
              <a:rPr lang="en-ID" sz="2300" b="0" i="0" dirty="0" err="1">
                <a:solidFill>
                  <a:schemeClr val="bg1"/>
                </a:solidFill>
                <a:effectLst/>
                <a:latin typeface="Times New Roman" panose="02020603050405020304" pitchFamily="18" charset="0"/>
                <a:cs typeface="Times New Roman" panose="02020603050405020304" pitchFamily="18" charset="0"/>
              </a:rPr>
              <a:t>bisa</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didapatkan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lebih</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cepat</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sehingga</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tim</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pengembang</a:t>
            </a:r>
            <a:r>
              <a:rPr lang="en-ID" sz="2300" b="0" i="0" dirty="0">
                <a:solidFill>
                  <a:schemeClr val="bg1"/>
                </a:solidFill>
                <a:effectLst/>
                <a:latin typeface="Times New Roman" panose="02020603050405020304" pitchFamily="18" charset="0"/>
                <a:cs typeface="Times New Roman" panose="02020603050405020304" pitchFamily="18" charset="0"/>
              </a:rPr>
              <a:t> pun </a:t>
            </a:r>
            <a:r>
              <a:rPr lang="en-ID" sz="2300" b="0" i="0" dirty="0" err="1">
                <a:solidFill>
                  <a:schemeClr val="bg1"/>
                </a:solidFill>
                <a:effectLst/>
                <a:latin typeface="Times New Roman" panose="02020603050405020304" pitchFamily="18" charset="0"/>
                <a:cs typeface="Times New Roman" panose="02020603050405020304" pitchFamily="18" charset="0"/>
              </a:rPr>
              <a:t>dapat</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langsung</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menindaklanjuti</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1" dirty="0">
                <a:solidFill>
                  <a:schemeClr val="bg1"/>
                </a:solidFill>
                <a:effectLst/>
                <a:latin typeface="Times New Roman" panose="02020603050405020304" pitchFamily="18" charset="0"/>
                <a:cs typeface="Times New Roman" panose="02020603050405020304" pitchFamily="18" charset="0"/>
              </a:rPr>
              <a:t>feedback</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tersebut</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secepat</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mungkin</a:t>
            </a:r>
            <a:r>
              <a:rPr lang="en-ID" sz="2300" b="0" i="0" dirty="0">
                <a:solidFill>
                  <a:schemeClr val="bg1"/>
                </a:solidFill>
                <a:effectLst/>
                <a:latin typeface="Times New Roman" panose="02020603050405020304" pitchFamily="18" charset="0"/>
                <a:cs typeface="Times New Roman" panose="02020603050405020304" pitchFamily="18" charset="0"/>
              </a:rPr>
              <a:t>.</a:t>
            </a:r>
          </a:p>
          <a:p>
            <a:pPr algn="l" rtl="0">
              <a:buFont typeface="Arial" panose="020B0604020202020204" pitchFamily="34" charset="0"/>
              <a:buChar char="•"/>
            </a:pPr>
            <a:r>
              <a:rPr lang="en-ID" sz="2300" b="1" i="0" dirty="0" err="1">
                <a:solidFill>
                  <a:schemeClr val="bg1"/>
                </a:solidFill>
                <a:effectLst/>
                <a:latin typeface="Times New Roman" panose="02020603050405020304" pitchFamily="18" charset="0"/>
                <a:cs typeface="Times New Roman" panose="02020603050405020304" pitchFamily="18" charset="0"/>
              </a:rPr>
              <a:t>Dapat</a:t>
            </a:r>
            <a:r>
              <a:rPr lang="en-ID" sz="2300" b="1" i="0" dirty="0">
                <a:solidFill>
                  <a:schemeClr val="bg1"/>
                </a:solidFill>
                <a:effectLst/>
                <a:latin typeface="Times New Roman" panose="02020603050405020304" pitchFamily="18" charset="0"/>
                <a:cs typeface="Times New Roman" panose="02020603050405020304" pitchFamily="18" charset="0"/>
              </a:rPr>
              <a:t> </a:t>
            </a:r>
            <a:r>
              <a:rPr lang="en-ID" sz="2300" b="1" i="0" dirty="0" err="1">
                <a:solidFill>
                  <a:schemeClr val="bg1"/>
                </a:solidFill>
                <a:effectLst/>
                <a:latin typeface="Times New Roman" panose="02020603050405020304" pitchFamily="18" charset="0"/>
                <a:cs typeface="Times New Roman" panose="02020603050405020304" pitchFamily="18" charset="0"/>
              </a:rPr>
              <a:t>mendeteksi</a:t>
            </a:r>
            <a:r>
              <a:rPr lang="en-ID" sz="2300" b="1" i="0" dirty="0">
                <a:solidFill>
                  <a:schemeClr val="bg1"/>
                </a:solidFill>
                <a:effectLst/>
                <a:latin typeface="Times New Roman" panose="02020603050405020304" pitchFamily="18" charset="0"/>
                <a:cs typeface="Times New Roman" panose="02020603050405020304" pitchFamily="18" charset="0"/>
              </a:rPr>
              <a:t> bug </a:t>
            </a:r>
            <a:r>
              <a:rPr lang="en-ID" sz="2300" b="1" i="0" dirty="0" err="1">
                <a:solidFill>
                  <a:schemeClr val="bg1"/>
                </a:solidFill>
                <a:effectLst/>
                <a:latin typeface="Times New Roman" panose="02020603050405020304" pitchFamily="18" charset="0"/>
                <a:cs typeface="Times New Roman" panose="02020603050405020304" pitchFamily="18" charset="0"/>
              </a:rPr>
              <a:t>lebih</a:t>
            </a:r>
            <a:r>
              <a:rPr lang="en-ID" sz="2300" b="1" i="0" dirty="0">
                <a:solidFill>
                  <a:schemeClr val="bg1"/>
                </a:solidFill>
                <a:effectLst/>
                <a:latin typeface="Times New Roman" panose="02020603050405020304" pitchFamily="18" charset="0"/>
                <a:cs typeface="Times New Roman" panose="02020603050405020304" pitchFamily="18" charset="0"/>
              </a:rPr>
              <a:t> </a:t>
            </a:r>
            <a:r>
              <a:rPr lang="en-ID" sz="2300" b="1" i="0" dirty="0" err="1">
                <a:solidFill>
                  <a:schemeClr val="bg1"/>
                </a:solidFill>
                <a:effectLst/>
                <a:latin typeface="Times New Roman" panose="02020603050405020304" pitchFamily="18" charset="0"/>
                <a:cs typeface="Times New Roman" panose="02020603050405020304" pitchFamily="18" charset="0"/>
              </a:rPr>
              <a:t>cepat</a:t>
            </a:r>
            <a:br>
              <a:rPr lang="en-ID" sz="2300" b="0" i="0" dirty="0">
                <a:solidFill>
                  <a:schemeClr val="bg1"/>
                </a:solidFill>
                <a:effectLst/>
                <a:latin typeface="Times New Roman" panose="02020603050405020304" pitchFamily="18" charset="0"/>
                <a:cs typeface="Times New Roman" panose="02020603050405020304" pitchFamily="18" charset="0"/>
              </a:rPr>
            </a:br>
            <a:r>
              <a:rPr lang="en-ID" sz="2300" b="0" i="0" dirty="0" err="1">
                <a:solidFill>
                  <a:schemeClr val="bg1"/>
                </a:solidFill>
                <a:effectLst/>
                <a:latin typeface="Times New Roman" panose="02020603050405020304" pitchFamily="18" charset="0"/>
                <a:cs typeface="Times New Roman" panose="02020603050405020304" pitchFamily="18" charset="0"/>
              </a:rPr>
              <a:t>Seperti</a:t>
            </a:r>
            <a:r>
              <a:rPr lang="en-ID" sz="2300" b="0" i="0" dirty="0">
                <a:solidFill>
                  <a:schemeClr val="bg1"/>
                </a:solidFill>
                <a:effectLst/>
                <a:latin typeface="Times New Roman" panose="02020603050405020304" pitchFamily="18" charset="0"/>
                <a:cs typeface="Times New Roman" panose="02020603050405020304" pitchFamily="18" charset="0"/>
              </a:rPr>
              <a:t> yang </a:t>
            </a:r>
            <a:r>
              <a:rPr lang="en-ID" sz="2300" b="0" i="0" dirty="0" err="1">
                <a:solidFill>
                  <a:schemeClr val="bg1"/>
                </a:solidFill>
                <a:effectLst/>
                <a:latin typeface="Times New Roman" panose="02020603050405020304" pitchFamily="18" charset="0"/>
                <a:cs typeface="Times New Roman" panose="02020603050405020304" pitchFamily="18" charset="0"/>
              </a:rPr>
              <a:t>dikatakan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sebelumnya</a:t>
            </a:r>
            <a:r>
              <a:rPr lang="en-ID" sz="2300" b="0" i="0" dirty="0">
                <a:solidFill>
                  <a:schemeClr val="bg1"/>
                </a:solidFill>
                <a:effectLst/>
                <a:latin typeface="Times New Roman" panose="02020603050405020304" pitchFamily="18" charset="0"/>
                <a:cs typeface="Times New Roman" panose="02020603050405020304" pitchFamily="18" charset="0"/>
              </a:rPr>
              <a:t>, CI/CD </a:t>
            </a:r>
            <a:r>
              <a:rPr lang="en-ID" sz="2300" b="0" i="0" dirty="0" err="1">
                <a:solidFill>
                  <a:schemeClr val="bg1"/>
                </a:solidFill>
                <a:effectLst/>
                <a:latin typeface="Times New Roman" panose="02020603050405020304" pitchFamily="18" charset="0"/>
                <a:cs typeface="Times New Roman" panose="02020603050405020304" pitchFamily="18" charset="0"/>
              </a:rPr>
              <a:t>ini</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bekerja</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dengan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melakukan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pengujian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secara</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otomatis</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sehingga</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jika</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ada</a:t>
            </a:r>
            <a:r>
              <a:rPr lang="en-ID" sz="2300" b="0" i="0" dirty="0">
                <a:solidFill>
                  <a:schemeClr val="bg1"/>
                </a:solidFill>
                <a:effectLst/>
                <a:latin typeface="Times New Roman" panose="02020603050405020304" pitchFamily="18" charset="0"/>
                <a:cs typeface="Times New Roman" panose="02020603050405020304" pitchFamily="18" charset="0"/>
              </a:rPr>
              <a:t> bug yang </a:t>
            </a:r>
            <a:r>
              <a:rPr lang="en-ID" sz="2300" b="0" i="0" dirty="0" err="1">
                <a:solidFill>
                  <a:schemeClr val="bg1"/>
                </a:solidFill>
                <a:effectLst/>
                <a:latin typeface="Times New Roman" panose="02020603050405020304" pitchFamily="18" charset="0"/>
                <a:cs typeface="Times New Roman" panose="02020603050405020304" pitchFamily="18" charset="0"/>
              </a:rPr>
              <a:t>muncul</a:t>
            </a:r>
            <a:r>
              <a:rPr lang="en-ID" sz="2300" b="0" i="0" dirty="0">
                <a:solidFill>
                  <a:schemeClr val="bg1"/>
                </a:solidFill>
                <a:effectLst/>
                <a:latin typeface="Times New Roman" panose="02020603050405020304" pitchFamily="18" charset="0"/>
                <a:cs typeface="Times New Roman" panose="02020603050405020304" pitchFamily="18" charset="0"/>
              </a:rPr>
              <a:t> pada </a:t>
            </a:r>
            <a:r>
              <a:rPr lang="en-ID" sz="2300" b="0" i="0" dirty="0" err="1">
                <a:solidFill>
                  <a:schemeClr val="bg1"/>
                </a:solidFill>
                <a:effectLst/>
                <a:latin typeface="Times New Roman" panose="02020603050405020304" pitchFamily="18" charset="0"/>
                <a:cs typeface="Times New Roman" panose="02020603050405020304" pitchFamily="18" charset="0"/>
              </a:rPr>
              <a:t>aplikasi</a:t>
            </a:r>
            <a:r>
              <a:rPr lang="en-ID" sz="2300" b="0" i="0" dirty="0">
                <a:solidFill>
                  <a:schemeClr val="bg1"/>
                </a:solidFill>
                <a:effectLst/>
                <a:latin typeface="Times New Roman" panose="02020603050405020304" pitchFamily="18" charset="0"/>
                <a:cs typeface="Times New Roman" panose="02020603050405020304" pitchFamily="18" charset="0"/>
              </a:rPr>
              <a:t> yang </a:t>
            </a:r>
            <a:r>
              <a:rPr lang="en-ID" sz="2300" b="0" i="0" dirty="0" err="1">
                <a:solidFill>
                  <a:schemeClr val="bg1"/>
                </a:solidFill>
                <a:effectLst/>
                <a:latin typeface="Times New Roman" panose="02020603050405020304" pitchFamily="18" charset="0"/>
                <a:cs typeface="Times New Roman" panose="02020603050405020304" pitchFamily="18" charset="0"/>
              </a:rPr>
              <a:t>dikembangkan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maka</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akan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langsung</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terdeteksi</a:t>
            </a:r>
            <a:r>
              <a:rPr lang="en-ID" sz="2300" b="0" i="0" dirty="0">
                <a:solidFill>
                  <a:schemeClr val="bg1"/>
                </a:solidFill>
                <a:effectLst/>
                <a:latin typeface="Times New Roman" panose="02020603050405020304" pitchFamily="18" charset="0"/>
                <a:cs typeface="Times New Roman" panose="02020603050405020304" pitchFamily="18" charset="0"/>
              </a:rPr>
              <a:t> oleh CI </a:t>
            </a:r>
            <a:r>
              <a:rPr lang="en-ID" sz="2300" b="0" i="1" dirty="0">
                <a:solidFill>
                  <a:schemeClr val="bg1"/>
                </a:solidFill>
                <a:effectLst/>
                <a:latin typeface="Times New Roman" panose="02020603050405020304" pitchFamily="18" charset="0"/>
                <a:cs typeface="Times New Roman" panose="02020603050405020304" pitchFamily="18" charset="0"/>
              </a:rPr>
              <a:t>tool</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Pengembang</a:t>
            </a:r>
            <a:r>
              <a:rPr lang="en-ID" sz="2300" b="0" i="0" dirty="0">
                <a:solidFill>
                  <a:schemeClr val="bg1"/>
                </a:solidFill>
                <a:effectLst/>
                <a:latin typeface="Times New Roman" panose="02020603050405020304" pitchFamily="18" charset="0"/>
                <a:cs typeface="Times New Roman" panose="02020603050405020304" pitchFamily="18" charset="0"/>
              </a:rPr>
              <a:t> juga </a:t>
            </a:r>
            <a:r>
              <a:rPr lang="en-ID" sz="2300" b="0" i="0" dirty="0" err="1">
                <a:solidFill>
                  <a:schemeClr val="bg1"/>
                </a:solidFill>
                <a:effectLst/>
                <a:latin typeface="Times New Roman" panose="02020603050405020304" pitchFamily="18" charset="0"/>
                <a:cs typeface="Times New Roman" panose="02020603050405020304" pitchFamily="18" charset="0"/>
              </a:rPr>
              <a:t>dapat</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dengan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mudah</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menemukan</a:t>
            </a:r>
            <a:r>
              <a:rPr lang="en-ID" sz="2300" b="0" i="0" dirty="0">
                <a:solidFill>
                  <a:schemeClr val="bg1"/>
                </a:solidFill>
                <a:effectLst/>
                <a:latin typeface="Times New Roman" panose="02020603050405020304" pitchFamily="18" charset="0"/>
                <a:cs typeface="Times New Roman" panose="02020603050405020304" pitchFamily="18" charset="0"/>
              </a:rPr>
              <a:t> dan </a:t>
            </a:r>
            <a:r>
              <a:rPr lang="en-ID" sz="2300" b="0" i="0" dirty="0" err="1">
                <a:solidFill>
                  <a:schemeClr val="bg1"/>
                </a:solidFill>
                <a:effectLst/>
                <a:latin typeface="Times New Roman" panose="02020603050405020304" pitchFamily="18" charset="0"/>
                <a:cs typeface="Times New Roman" panose="02020603050405020304" pitchFamily="18" charset="0"/>
              </a:rPr>
              <a:t>memperbaiki</a:t>
            </a:r>
            <a:r>
              <a:rPr lang="en-ID" sz="2300" b="0" i="0" dirty="0">
                <a:solidFill>
                  <a:schemeClr val="bg1"/>
                </a:solidFill>
                <a:effectLst/>
                <a:latin typeface="Times New Roman" panose="02020603050405020304" pitchFamily="18" charset="0"/>
                <a:cs typeface="Times New Roman" panose="02020603050405020304" pitchFamily="18" charset="0"/>
              </a:rPr>
              <a:t> bug </a:t>
            </a:r>
            <a:r>
              <a:rPr lang="en-ID" sz="2300" b="0" i="0" dirty="0" err="1">
                <a:solidFill>
                  <a:schemeClr val="bg1"/>
                </a:solidFill>
                <a:effectLst/>
                <a:latin typeface="Times New Roman" panose="02020603050405020304" pitchFamily="18" charset="0"/>
                <a:cs typeface="Times New Roman" panose="02020603050405020304" pitchFamily="18" charset="0"/>
              </a:rPr>
              <a:t>tersebut</a:t>
            </a:r>
            <a:r>
              <a:rPr lang="en-ID" sz="2300" b="0" i="0" dirty="0">
                <a:solidFill>
                  <a:schemeClr val="bg1"/>
                </a:solidFill>
                <a:effectLst/>
                <a:latin typeface="Times New Roman" panose="02020603050405020304" pitchFamily="18" charset="0"/>
                <a:cs typeface="Times New Roman" panose="02020603050405020304" pitchFamily="18" charset="0"/>
              </a:rPr>
              <a:t>.</a:t>
            </a:r>
          </a:p>
          <a:p>
            <a:pPr algn="l" rtl="0">
              <a:buFont typeface="Arial" panose="020B0604020202020204" pitchFamily="34" charset="0"/>
              <a:buChar char="•"/>
            </a:pPr>
            <a:r>
              <a:rPr lang="en-ID" sz="2300" b="1" i="0" dirty="0" err="1">
                <a:solidFill>
                  <a:schemeClr val="bg1"/>
                </a:solidFill>
                <a:effectLst/>
                <a:latin typeface="Times New Roman" panose="02020603050405020304" pitchFamily="18" charset="0"/>
                <a:cs typeface="Times New Roman" panose="02020603050405020304" pitchFamily="18" charset="0"/>
              </a:rPr>
              <a:t>Dapat</a:t>
            </a:r>
            <a:r>
              <a:rPr lang="en-ID" sz="2300" b="1" i="0" dirty="0">
                <a:solidFill>
                  <a:schemeClr val="bg1"/>
                </a:solidFill>
                <a:effectLst/>
                <a:latin typeface="Times New Roman" panose="02020603050405020304" pitchFamily="18" charset="0"/>
                <a:cs typeface="Times New Roman" panose="02020603050405020304" pitchFamily="18" charset="0"/>
              </a:rPr>
              <a:t> </a:t>
            </a:r>
            <a:r>
              <a:rPr lang="en-ID" sz="2300" b="1" i="0" dirty="0" err="1">
                <a:solidFill>
                  <a:schemeClr val="bg1"/>
                </a:solidFill>
                <a:effectLst/>
                <a:latin typeface="Times New Roman" panose="02020603050405020304" pitchFamily="18" charset="0"/>
                <a:cs typeface="Times New Roman" panose="02020603050405020304" pitchFamily="18" charset="0"/>
              </a:rPr>
              <a:t>mempercepat</a:t>
            </a:r>
            <a:r>
              <a:rPr lang="en-ID" sz="2300" b="1" i="0" dirty="0">
                <a:solidFill>
                  <a:schemeClr val="bg1"/>
                </a:solidFill>
                <a:effectLst/>
                <a:latin typeface="Times New Roman" panose="02020603050405020304" pitchFamily="18" charset="0"/>
                <a:cs typeface="Times New Roman" panose="02020603050405020304" pitchFamily="18" charset="0"/>
              </a:rPr>
              <a:t> proses </a:t>
            </a:r>
            <a:r>
              <a:rPr lang="en-ID" sz="2300" b="1" i="0" dirty="0" err="1">
                <a:solidFill>
                  <a:schemeClr val="bg1"/>
                </a:solidFill>
                <a:effectLst/>
                <a:latin typeface="Times New Roman" panose="02020603050405020304" pitchFamily="18" charset="0"/>
                <a:cs typeface="Times New Roman" panose="02020603050405020304" pitchFamily="18" charset="0"/>
              </a:rPr>
              <a:t>rilis</a:t>
            </a:r>
            <a:br>
              <a:rPr lang="en-ID" sz="2300" b="0" i="0" dirty="0">
                <a:solidFill>
                  <a:schemeClr val="bg1"/>
                </a:solidFill>
                <a:effectLst/>
                <a:latin typeface="Times New Roman" panose="02020603050405020304" pitchFamily="18" charset="0"/>
                <a:cs typeface="Times New Roman" panose="02020603050405020304" pitchFamily="18" charset="0"/>
              </a:rPr>
            </a:br>
            <a:r>
              <a:rPr lang="en-ID" sz="2300" b="0" i="0" dirty="0">
                <a:solidFill>
                  <a:schemeClr val="bg1"/>
                </a:solidFill>
                <a:effectLst/>
                <a:latin typeface="Times New Roman" panose="02020603050405020304" pitchFamily="18" charset="0"/>
                <a:cs typeface="Times New Roman" panose="02020603050405020304" pitchFamily="18" charset="0"/>
              </a:rPr>
              <a:t>Proses </a:t>
            </a:r>
            <a:r>
              <a:rPr lang="en-ID" sz="2300" b="0" i="0" dirty="0" err="1">
                <a:solidFill>
                  <a:schemeClr val="bg1"/>
                </a:solidFill>
                <a:effectLst/>
                <a:latin typeface="Times New Roman" panose="02020603050405020304" pitchFamily="18" charset="0"/>
                <a:cs typeface="Times New Roman" panose="02020603050405020304" pitchFamily="18" charset="0"/>
              </a:rPr>
              <a:t>rilis</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dari</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suatu</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aplikasi</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dapat</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mungkin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dapat</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dipercepat</a:t>
            </a:r>
            <a:r>
              <a:rPr lang="en-ID" sz="2300" b="0" i="0" dirty="0">
                <a:solidFill>
                  <a:schemeClr val="bg1"/>
                </a:solidFill>
                <a:effectLst/>
                <a:latin typeface="Times New Roman" panose="02020603050405020304" pitchFamily="18" charset="0"/>
                <a:cs typeface="Times New Roman" panose="02020603050405020304" pitchFamily="18" charset="0"/>
              </a:rPr>
              <a:t>. Hal </a:t>
            </a:r>
            <a:r>
              <a:rPr lang="en-ID" sz="2300" b="0" i="0" dirty="0" err="1">
                <a:solidFill>
                  <a:schemeClr val="bg1"/>
                </a:solidFill>
                <a:effectLst/>
                <a:latin typeface="Times New Roman" panose="02020603050405020304" pitchFamily="18" charset="0"/>
                <a:cs typeface="Times New Roman" panose="02020603050405020304" pitchFamily="18" charset="0"/>
              </a:rPr>
              <a:t>itu</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disebabkan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kode-kode</a:t>
            </a:r>
            <a:r>
              <a:rPr lang="en-ID" sz="2300" b="0" i="0" dirty="0">
                <a:solidFill>
                  <a:schemeClr val="bg1"/>
                </a:solidFill>
                <a:effectLst/>
                <a:latin typeface="Times New Roman" panose="02020603050405020304" pitchFamily="18" charset="0"/>
                <a:cs typeface="Times New Roman" panose="02020603050405020304" pitchFamily="18" charset="0"/>
              </a:rPr>
              <a:t> yang </a:t>
            </a:r>
            <a:r>
              <a:rPr lang="en-ID" sz="2300" b="0" i="0" dirty="0" err="1">
                <a:solidFill>
                  <a:schemeClr val="bg1"/>
                </a:solidFill>
                <a:effectLst/>
                <a:latin typeface="Times New Roman" panose="02020603050405020304" pitchFamily="18" charset="0"/>
                <a:cs typeface="Times New Roman" panose="02020603050405020304" pitchFamily="18" charset="0"/>
              </a:rPr>
              <a:t>terus</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digabungkan</a:t>
            </a:r>
            <a:r>
              <a:rPr lang="en-ID" sz="2300" b="0" i="0" dirty="0">
                <a:solidFill>
                  <a:schemeClr val="bg1"/>
                </a:solidFill>
                <a:effectLst/>
                <a:latin typeface="Times New Roman" panose="02020603050405020304" pitchFamily="18" charset="0"/>
                <a:cs typeface="Times New Roman" panose="02020603050405020304" pitchFamily="18" charset="0"/>
              </a:rPr>
              <a:t> dan </a:t>
            </a:r>
            <a:r>
              <a:rPr lang="en-ID" sz="2300" b="0" i="0" dirty="0" err="1">
                <a:solidFill>
                  <a:schemeClr val="bg1"/>
                </a:solidFill>
                <a:effectLst/>
                <a:latin typeface="Times New Roman" panose="02020603050405020304" pitchFamily="18" charset="0"/>
                <a:cs typeface="Times New Roman" panose="02020603050405020304" pitchFamily="18" charset="0"/>
              </a:rPr>
              <a:t>diterapkan</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ke</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dalam</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produk</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sehingga</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aplikasi</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selalu</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dalam</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kondisi</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siap</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untuk</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dirilis</a:t>
            </a:r>
            <a:r>
              <a:rPr lang="en-ID" sz="2300" b="0" i="0" dirty="0">
                <a:solidFill>
                  <a:schemeClr val="bg1"/>
                </a:solidFill>
                <a:effectLst/>
                <a:latin typeface="Times New Roman" panose="02020603050405020304" pitchFamily="18" charset="0"/>
                <a:cs typeface="Times New Roman" panose="02020603050405020304" pitchFamily="18" charset="0"/>
              </a:rPr>
              <a:t> </a:t>
            </a:r>
            <a:r>
              <a:rPr lang="en-ID" sz="2300" b="0" i="0" dirty="0" err="1">
                <a:solidFill>
                  <a:schemeClr val="bg1"/>
                </a:solidFill>
                <a:effectLst/>
                <a:latin typeface="Times New Roman" panose="02020603050405020304" pitchFamily="18" charset="0"/>
                <a:cs typeface="Times New Roman" panose="02020603050405020304" pitchFamily="18" charset="0"/>
              </a:rPr>
              <a:t>kapan</a:t>
            </a:r>
            <a:r>
              <a:rPr lang="en-ID" sz="2300" b="0" i="0" dirty="0">
                <a:solidFill>
                  <a:schemeClr val="bg1"/>
                </a:solidFill>
                <a:effectLst/>
                <a:latin typeface="Times New Roman" panose="02020603050405020304" pitchFamily="18" charset="0"/>
                <a:cs typeface="Times New Roman" panose="02020603050405020304" pitchFamily="18" charset="0"/>
              </a:rPr>
              <a:t> pun.</a:t>
            </a:r>
          </a:p>
          <a:p>
            <a:endParaRPr lang="en-ID" sz="2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73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5539-920B-2FED-7E4D-967A4E059B64}"/>
              </a:ext>
            </a:extLst>
          </p:cNvPr>
          <p:cNvSpPr>
            <a:spLocks noGrp="1"/>
          </p:cNvSpPr>
          <p:nvPr>
            <p:ph type="title"/>
          </p:nvPr>
        </p:nvSpPr>
        <p:spPr>
          <a:xfrm>
            <a:off x="562123" y="281092"/>
            <a:ext cx="9950964" cy="900008"/>
          </a:xfrm>
        </p:spPr>
        <p:txBody>
          <a:bodyPr>
            <a:noAutofit/>
          </a:bodyPr>
          <a:lstStyle/>
          <a:p>
            <a:r>
              <a:rPr lang="en-US" sz="1800" b="1" dirty="0" err="1">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Contoh</a:t>
            </a:r>
            <a:r>
              <a:rPr lang="en-US" sz="18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 </a:t>
            </a:r>
            <a:r>
              <a:rPr lang="en-US" sz="1800" b="1" dirty="0" err="1">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langkah-langkah</a:t>
            </a:r>
            <a:r>
              <a:rPr lang="en-US" sz="18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 </a:t>
            </a:r>
            <a:r>
              <a:rPr lang="en-US" sz="1800" b="1" dirty="0" err="1">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konfigurasi</a:t>
            </a:r>
            <a:r>
              <a:rPr lang="en-US" sz="18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 Continuous Integration/</a:t>
            </a:r>
            <a:r>
              <a:rPr lang="en-US" sz="20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Continuous</a:t>
            </a:r>
            <a:r>
              <a:rPr lang="en-US" sz="1800" b="1"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 Deployment (CI/CD) untuk project python.</a:t>
            </a:r>
            <a:endParaRPr lang="en-ID" sz="1800" dirty="0">
              <a:latin typeface="Georgia" panose="02040502050405020303" pitchFamily="18" charset="0"/>
            </a:endParaRPr>
          </a:p>
        </p:txBody>
      </p:sp>
      <p:sp>
        <p:nvSpPr>
          <p:cNvPr id="4" name="TextBox 3">
            <a:extLst>
              <a:ext uri="{FF2B5EF4-FFF2-40B4-BE49-F238E27FC236}">
                <a16:creationId xmlns:a16="http://schemas.microsoft.com/office/drawing/2014/main" id="{83096543-BFE5-D6E1-0585-2992AE677EB0}"/>
              </a:ext>
            </a:extLst>
          </p:cNvPr>
          <p:cNvSpPr txBox="1"/>
          <p:nvPr/>
        </p:nvSpPr>
        <p:spPr>
          <a:xfrm>
            <a:off x="295422" y="1392703"/>
            <a:ext cx="7680178" cy="5262979"/>
          </a:xfrm>
          <a:prstGeom prst="rect">
            <a:avLst/>
          </a:prstGeom>
          <a:noFill/>
        </p:spPr>
        <p:txBody>
          <a:bodyPr wrap="square" rtlCol="0">
            <a:spAutoFit/>
          </a:bodyPr>
          <a:lstStyle/>
          <a:p>
            <a:r>
              <a:rPr lang="en-ID" sz="1400" dirty="0">
                <a:solidFill>
                  <a:schemeClr val="bg1"/>
                </a:solidFill>
                <a:latin typeface="Times New Roman" panose="02020603050405020304" pitchFamily="18" charset="0"/>
                <a:cs typeface="Times New Roman" panose="02020603050405020304" pitchFamily="18" charset="0"/>
              </a:rPr>
              <a:t>1. Checkout Repository: </a:t>
            </a:r>
            <a:r>
              <a:rPr lang="en-ID" sz="1400" dirty="0" err="1">
                <a:solidFill>
                  <a:schemeClr val="bg1"/>
                </a:solidFill>
                <a:latin typeface="Times New Roman" panose="02020603050405020304" pitchFamily="18" charset="0"/>
                <a:cs typeface="Times New Roman" panose="02020603050405020304" pitchFamily="18" charset="0"/>
              </a:rPr>
              <a:t>Ini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adalah</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langkah</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pertama</a:t>
            </a:r>
            <a:r>
              <a:rPr lang="en-ID" sz="1400" dirty="0">
                <a:solidFill>
                  <a:schemeClr val="bg1"/>
                </a:solidFill>
                <a:latin typeface="Times New Roman" panose="02020603050405020304" pitchFamily="18" charset="0"/>
                <a:cs typeface="Times New Roman" panose="02020603050405020304" pitchFamily="18" charset="0"/>
              </a:rPr>
              <a:t> yang </a:t>
            </a:r>
            <a:r>
              <a:rPr lang="en-ID" sz="1400" dirty="0" err="1">
                <a:solidFill>
                  <a:schemeClr val="bg1"/>
                </a:solidFill>
                <a:latin typeface="Times New Roman" panose="02020603050405020304" pitchFamily="18" charset="0"/>
                <a:cs typeface="Times New Roman" panose="02020603050405020304" pitchFamily="18" charset="0"/>
              </a:rPr>
              <a:t>akan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mengambil</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kode</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sumber</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proyek</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dari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repositori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ke</a:t>
            </a:r>
            <a:r>
              <a:rPr lang="en-ID" sz="1400" dirty="0">
                <a:solidFill>
                  <a:schemeClr val="bg1"/>
                </a:solidFill>
                <a:latin typeface="Times New Roman" panose="02020603050405020304" pitchFamily="18" charset="0"/>
                <a:cs typeface="Times New Roman" panose="02020603050405020304" pitchFamily="18" charset="0"/>
              </a:rPr>
              <a:t> runner.</a:t>
            </a:r>
          </a:p>
          <a:p>
            <a:r>
              <a:rPr lang="en-ID" sz="1400" dirty="0">
                <a:solidFill>
                  <a:schemeClr val="bg1"/>
                </a:solidFill>
                <a:latin typeface="Times New Roman" panose="02020603050405020304" pitchFamily="18" charset="0"/>
                <a:cs typeface="Times New Roman" panose="02020603050405020304" pitchFamily="18" charset="0"/>
              </a:rPr>
              <a:t>2. Set up Python: </a:t>
            </a:r>
            <a:r>
              <a:rPr lang="en-ID" sz="1400" dirty="0" err="1">
                <a:solidFill>
                  <a:schemeClr val="bg1"/>
                </a:solidFill>
                <a:latin typeface="Times New Roman" panose="02020603050405020304" pitchFamily="18" charset="0"/>
                <a:cs typeface="Times New Roman" panose="02020603050405020304" pitchFamily="18" charset="0"/>
              </a:rPr>
              <a:t>Ini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mengatur</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lingkungan</a:t>
            </a:r>
            <a:r>
              <a:rPr lang="en-ID" sz="1400" dirty="0">
                <a:solidFill>
                  <a:schemeClr val="bg1"/>
                </a:solidFill>
                <a:latin typeface="Times New Roman" panose="02020603050405020304" pitchFamily="18" charset="0"/>
                <a:cs typeface="Times New Roman" panose="02020603050405020304" pitchFamily="18" charset="0"/>
              </a:rPr>
              <a:t> Python pada runner. Anda </a:t>
            </a:r>
            <a:r>
              <a:rPr lang="en-ID" sz="1400" dirty="0" err="1">
                <a:solidFill>
                  <a:schemeClr val="bg1"/>
                </a:solidFill>
                <a:latin typeface="Times New Roman" panose="02020603050405020304" pitchFamily="18" charset="0"/>
                <a:cs typeface="Times New Roman" panose="02020603050405020304" pitchFamily="18" charset="0"/>
              </a:rPr>
              <a:t>dapat</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menentukan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versi</a:t>
            </a:r>
            <a:r>
              <a:rPr lang="en-ID" sz="1400" dirty="0">
                <a:solidFill>
                  <a:schemeClr val="bg1"/>
                </a:solidFill>
                <a:latin typeface="Times New Roman" panose="02020603050405020304" pitchFamily="18" charset="0"/>
                <a:cs typeface="Times New Roman" panose="02020603050405020304" pitchFamily="18" charset="0"/>
              </a:rPr>
              <a:t> Python yang </a:t>
            </a:r>
            <a:r>
              <a:rPr lang="en-ID" sz="1400" dirty="0" err="1">
                <a:solidFill>
                  <a:schemeClr val="bg1"/>
                </a:solidFill>
                <a:latin typeface="Times New Roman" panose="02020603050405020304" pitchFamily="18" charset="0"/>
                <a:cs typeface="Times New Roman" panose="02020603050405020304" pitchFamily="18" charset="0"/>
              </a:rPr>
              <a:t>diinginkan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dalam</a:t>
            </a:r>
            <a:r>
              <a:rPr lang="en-ID" sz="1400" dirty="0">
                <a:solidFill>
                  <a:schemeClr val="bg1"/>
                </a:solidFill>
                <a:latin typeface="Times New Roman" panose="02020603050405020304" pitchFamily="18" charset="0"/>
                <a:cs typeface="Times New Roman" panose="02020603050405020304" pitchFamily="18" charset="0"/>
              </a:rPr>
              <a:t> `python-version`.</a:t>
            </a:r>
          </a:p>
          <a:p>
            <a:r>
              <a:rPr lang="en-ID" sz="1400" dirty="0">
                <a:solidFill>
                  <a:schemeClr val="bg1"/>
                </a:solidFill>
                <a:latin typeface="Times New Roman" panose="02020603050405020304" pitchFamily="18" charset="0"/>
                <a:cs typeface="Times New Roman" panose="02020603050405020304" pitchFamily="18" charset="0"/>
              </a:rPr>
              <a:t>3. Install Dependencies: Langkah </a:t>
            </a:r>
            <a:r>
              <a:rPr lang="en-ID" sz="1400" dirty="0" err="1">
                <a:solidFill>
                  <a:schemeClr val="bg1"/>
                </a:solidFill>
                <a:latin typeface="Times New Roman" panose="02020603050405020304" pitchFamily="18" charset="0"/>
                <a:cs typeface="Times New Roman" panose="02020603050405020304" pitchFamily="18" charset="0"/>
              </a:rPr>
              <a:t>ini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menginstal</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semua</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dependensi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proyek</a:t>
            </a:r>
            <a:r>
              <a:rPr lang="en-ID" sz="1400" dirty="0">
                <a:solidFill>
                  <a:schemeClr val="bg1"/>
                </a:solidFill>
                <a:latin typeface="Times New Roman" panose="02020603050405020304" pitchFamily="18" charset="0"/>
                <a:cs typeface="Times New Roman" panose="02020603050405020304" pitchFamily="18" charset="0"/>
              </a:rPr>
              <a:t> yang </a:t>
            </a:r>
            <a:r>
              <a:rPr lang="en-ID" sz="1400" dirty="0" err="1">
                <a:solidFill>
                  <a:schemeClr val="bg1"/>
                </a:solidFill>
                <a:latin typeface="Times New Roman" panose="02020603050405020304" pitchFamily="18" charset="0"/>
                <a:cs typeface="Times New Roman" panose="02020603050405020304" pitchFamily="18" charset="0"/>
              </a:rPr>
              <a:t>terdaftar</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dalam</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berkas</a:t>
            </a:r>
            <a:r>
              <a:rPr lang="en-ID" sz="1400" dirty="0">
                <a:solidFill>
                  <a:schemeClr val="bg1"/>
                </a:solidFill>
                <a:latin typeface="Times New Roman" panose="02020603050405020304" pitchFamily="18" charset="0"/>
                <a:cs typeface="Times New Roman" panose="02020603050405020304" pitchFamily="18" charset="0"/>
              </a:rPr>
              <a:t> `requirements.txt` </a:t>
            </a:r>
            <a:r>
              <a:rPr lang="en-ID" sz="1400" dirty="0" err="1">
                <a:solidFill>
                  <a:schemeClr val="bg1"/>
                </a:solidFill>
                <a:latin typeface="Times New Roman" panose="02020603050405020304" pitchFamily="18" charset="0"/>
                <a:cs typeface="Times New Roman" panose="02020603050405020304" pitchFamily="18" charset="0"/>
              </a:rPr>
              <a:t>menggunakan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perintah</a:t>
            </a:r>
            <a:r>
              <a:rPr lang="en-ID" sz="1400" dirty="0">
                <a:solidFill>
                  <a:schemeClr val="bg1"/>
                </a:solidFill>
                <a:latin typeface="Times New Roman" panose="02020603050405020304" pitchFamily="18" charset="0"/>
                <a:cs typeface="Times New Roman" panose="02020603050405020304" pitchFamily="18" charset="0"/>
              </a:rPr>
              <a:t> `pip install`.</a:t>
            </a:r>
          </a:p>
          <a:p>
            <a:r>
              <a:rPr lang="en-ID" sz="1400" dirty="0">
                <a:solidFill>
                  <a:schemeClr val="bg1"/>
                </a:solidFill>
                <a:latin typeface="Times New Roman" panose="02020603050405020304" pitchFamily="18" charset="0"/>
                <a:cs typeface="Times New Roman" panose="02020603050405020304" pitchFamily="18" charset="0"/>
              </a:rPr>
              <a:t>4. Run Tests: </a:t>
            </a:r>
            <a:r>
              <a:rPr lang="en-ID" sz="1400" dirty="0" err="1">
                <a:solidFill>
                  <a:schemeClr val="bg1"/>
                </a:solidFill>
                <a:latin typeface="Times New Roman" panose="02020603050405020304" pitchFamily="18" charset="0"/>
                <a:cs typeface="Times New Roman" panose="02020603050405020304" pitchFamily="18" charset="0"/>
              </a:rPr>
              <a:t>Proyek</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akan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diuji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menggunakan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pytest</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Pastikan</a:t>
            </a:r>
            <a:r>
              <a:rPr lang="en-ID" sz="1400" dirty="0">
                <a:solidFill>
                  <a:schemeClr val="bg1"/>
                </a:solidFill>
                <a:latin typeface="Times New Roman" panose="02020603050405020304" pitchFamily="18" charset="0"/>
                <a:cs typeface="Times New Roman" panose="02020603050405020304" pitchFamily="18" charset="0"/>
              </a:rPr>
              <a:t> Anda </a:t>
            </a:r>
            <a:r>
              <a:rPr lang="en-ID" sz="1400" dirty="0" err="1">
                <a:solidFill>
                  <a:schemeClr val="bg1"/>
                </a:solidFill>
                <a:latin typeface="Times New Roman" panose="02020603050405020304" pitchFamily="18" charset="0"/>
                <a:cs typeface="Times New Roman" panose="02020603050405020304" pitchFamily="18" charset="0"/>
              </a:rPr>
              <a:t>telah</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menginstal</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pytest</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sebagai</a:t>
            </a:r>
            <a:r>
              <a:rPr lang="en-ID" sz="1400" dirty="0">
                <a:solidFill>
                  <a:schemeClr val="bg1"/>
                </a:solidFill>
                <a:latin typeface="Times New Roman" panose="02020603050405020304" pitchFamily="18" charset="0"/>
                <a:cs typeface="Times New Roman" panose="02020603050405020304" pitchFamily="18" charset="0"/>
              </a:rPr>
              <a:t> salah </a:t>
            </a:r>
            <a:r>
              <a:rPr lang="en-ID" sz="1400" dirty="0" err="1">
                <a:solidFill>
                  <a:schemeClr val="bg1"/>
                </a:solidFill>
                <a:latin typeface="Times New Roman" panose="02020603050405020304" pitchFamily="18" charset="0"/>
                <a:cs typeface="Times New Roman" panose="02020603050405020304" pitchFamily="18" charset="0"/>
              </a:rPr>
              <a:t>satu</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dependensi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dalam</a:t>
            </a:r>
            <a:r>
              <a:rPr lang="en-ID" sz="1400" dirty="0">
                <a:solidFill>
                  <a:schemeClr val="bg1"/>
                </a:solidFill>
                <a:latin typeface="Times New Roman" panose="02020603050405020304" pitchFamily="18" charset="0"/>
                <a:cs typeface="Times New Roman" panose="02020603050405020304" pitchFamily="18" charset="0"/>
              </a:rPr>
              <a:t> `requirements.txt`. Jika </a:t>
            </a:r>
            <a:r>
              <a:rPr lang="en-ID" sz="1400" dirty="0" err="1">
                <a:solidFill>
                  <a:schemeClr val="bg1"/>
                </a:solidFill>
                <a:latin typeface="Times New Roman" panose="02020603050405020304" pitchFamily="18" charset="0"/>
                <a:cs typeface="Times New Roman" panose="02020603050405020304" pitchFamily="18" charset="0"/>
              </a:rPr>
              <a:t>semua</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tes</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berhasil</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maka</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langkah</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ini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akan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memberikan</a:t>
            </a:r>
            <a:r>
              <a:rPr lang="en-ID" sz="1400" dirty="0">
                <a:solidFill>
                  <a:schemeClr val="bg1"/>
                </a:solidFill>
                <a:latin typeface="Times New Roman" panose="02020603050405020304" pitchFamily="18" charset="0"/>
                <a:cs typeface="Times New Roman" panose="02020603050405020304" pitchFamily="18" charset="0"/>
              </a:rPr>
              <a:t> status "success".</a:t>
            </a:r>
          </a:p>
          <a:p>
            <a:r>
              <a:rPr lang="en-ID" sz="1400" dirty="0">
                <a:solidFill>
                  <a:schemeClr val="bg1"/>
                </a:solidFill>
                <a:latin typeface="Times New Roman" panose="02020603050405020304" pitchFamily="18" charset="0"/>
                <a:cs typeface="Times New Roman" panose="02020603050405020304" pitchFamily="18" charset="0"/>
              </a:rPr>
              <a:t>5. Deploy to </a:t>
            </a:r>
            <a:r>
              <a:rPr lang="en-ID" sz="1400" dirty="0" err="1">
                <a:solidFill>
                  <a:schemeClr val="bg1"/>
                </a:solidFill>
                <a:latin typeface="Times New Roman" panose="02020603050405020304" pitchFamily="18" charset="0"/>
                <a:cs typeface="Times New Roman" panose="02020603050405020304" pitchFamily="18" charset="0"/>
              </a:rPr>
              <a:t>PyPI</a:t>
            </a:r>
            <a:r>
              <a:rPr lang="en-ID" sz="1400" dirty="0">
                <a:solidFill>
                  <a:schemeClr val="bg1"/>
                </a:solidFill>
                <a:latin typeface="Times New Roman" panose="02020603050405020304" pitchFamily="18" charset="0"/>
                <a:cs typeface="Times New Roman" panose="02020603050405020304" pitchFamily="18" charset="0"/>
              </a:rPr>
              <a:t>: Jika </a:t>
            </a:r>
            <a:r>
              <a:rPr lang="en-ID" sz="1400" dirty="0" err="1">
                <a:solidFill>
                  <a:schemeClr val="bg1"/>
                </a:solidFill>
                <a:latin typeface="Times New Roman" panose="02020603050405020304" pitchFamily="18" charset="0"/>
                <a:cs typeface="Times New Roman" panose="02020603050405020304" pitchFamily="18" charset="0"/>
              </a:rPr>
              <a:t>semua</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langkah</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sebelumnya</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berhasil</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maka</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proyek</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akan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diunggah</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ke</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PyPI</a:t>
            </a:r>
            <a:r>
              <a:rPr lang="en-ID" sz="1400" dirty="0">
                <a:solidFill>
                  <a:schemeClr val="bg1"/>
                </a:solidFill>
                <a:latin typeface="Times New Roman" panose="02020603050405020304" pitchFamily="18" charset="0"/>
                <a:cs typeface="Times New Roman" panose="02020603050405020304" pitchFamily="18" charset="0"/>
              </a:rPr>
              <a:t> (Python Package Index), yang </a:t>
            </a:r>
            <a:r>
              <a:rPr lang="en-ID" sz="1400" dirty="0" err="1">
                <a:solidFill>
                  <a:schemeClr val="bg1"/>
                </a:solidFill>
                <a:latin typeface="Times New Roman" panose="02020603050405020304" pitchFamily="18" charset="0"/>
                <a:cs typeface="Times New Roman" panose="02020603050405020304" pitchFamily="18" charset="0"/>
              </a:rPr>
              <a:t>merupakan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repositori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paket</a:t>
            </a:r>
            <a:r>
              <a:rPr lang="en-ID" sz="1400" dirty="0">
                <a:solidFill>
                  <a:schemeClr val="bg1"/>
                </a:solidFill>
                <a:latin typeface="Times New Roman" panose="02020603050405020304" pitchFamily="18" charset="0"/>
                <a:cs typeface="Times New Roman" panose="02020603050405020304" pitchFamily="18" charset="0"/>
              </a:rPr>
              <a:t> Python.</a:t>
            </a:r>
          </a:p>
          <a:p>
            <a:endParaRPr lang="en-ID" sz="1400" dirty="0">
              <a:solidFill>
                <a:schemeClr val="bg1"/>
              </a:solidFill>
              <a:latin typeface="Times New Roman" panose="02020603050405020304" pitchFamily="18" charset="0"/>
              <a:cs typeface="Times New Roman" panose="02020603050405020304" pitchFamily="18" charset="0"/>
            </a:endParaRPr>
          </a:p>
          <a:p>
            <a:r>
              <a:rPr lang="en-ID" sz="1400" dirty="0">
                <a:solidFill>
                  <a:schemeClr val="bg1"/>
                </a:solidFill>
                <a:latin typeface="Times New Roman" panose="02020603050405020304" pitchFamily="18" charset="0"/>
                <a:cs typeface="Times New Roman" panose="02020603050405020304" pitchFamily="18" charset="0"/>
              </a:rPr>
              <a:t>   - </a:t>
            </a:r>
            <a:r>
              <a:rPr lang="en-ID" sz="1400" dirty="0" err="1">
                <a:solidFill>
                  <a:schemeClr val="bg1"/>
                </a:solidFill>
                <a:latin typeface="Times New Roman" panose="02020603050405020304" pitchFamily="18" charset="0"/>
                <a:cs typeface="Times New Roman" panose="02020603050405020304" pitchFamily="18" charset="0"/>
              </a:rPr>
              <a:t>Pertama</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langkah</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ini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menginstal</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alat</a:t>
            </a:r>
            <a:r>
              <a:rPr lang="en-ID" sz="1400" dirty="0">
                <a:solidFill>
                  <a:schemeClr val="bg1"/>
                </a:solidFill>
                <a:latin typeface="Times New Roman" panose="02020603050405020304" pitchFamily="18" charset="0"/>
                <a:cs typeface="Times New Roman" panose="02020603050405020304" pitchFamily="18" charset="0"/>
              </a:rPr>
              <a:t> `twine` yang </a:t>
            </a:r>
            <a:r>
              <a:rPr lang="en-ID" sz="1400" dirty="0" err="1">
                <a:solidFill>
                  <a:schemeClr val="bg1"/>
                </a:solidFill>
                <a:latin typeface="Times New Roman" panose="02020603050405020304" pitchFamily="18" charset="0"/>
                <a:cs typeface="Times New Roman" panose="02020603050405020304" pitchFamily="18" charset="0"/>
              </a:rPr>
              <a:t>digunakan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untuk</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mengunggah</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paket</a:t>
            </a:r>
            <a:r>
              <a:rPr lang="en-ID" sz="1400" dirty="0">
                <a:solidFill>
                  <a:schemeClr val="bg1"/>
                </a:solidFill>
                <a:latin typeface="Times New Roman" panose="02020603050405020304" pitchFamily="18" charset="0"/>
                <a:cs typeface="Times New Roman" panose="02020603050405020304" pitchFamily="18" charset="0"/>
              </a:rPr>
              <a:t>.</a:t>
            </a:r>
          </a:p>
          <a:p>
            <a:r>
              <a:rPr lang="en-ID" sz="1400" dirty="0">
                <a:solidFill>
                  <a:schemeClr val="bg1"/>
                </a:solidFill>
                <a:latin typeface="Times New Roman" panose="02020603050405020304" pitchFamily="18" charset="0"/>
                <a:cs typeface="Times New Roman" panose="02020603050405020304" pitchFamily="18" charset="0"/>
              </a:rPr>
              <a:t>   - </a:t>
            </a:r>
            <a:r>
              <a:rPr lang="en-ID" sz="1400" dirty="0" err="1">
                <a:solidFill>
                  <a:schemeClr val="bg1"/>
                </a:solidFill>
                <a:latin typeface="Times New Roman" panose="02020603050405020304" pitchFamily="18" charset="0"/>
                <a:cs typeface="Times New Roman" panose="02020603050405020304" pitchFamily="18" charset="0"/>
              </a:rPr>
              <a:t>Kemudian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proyek</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akan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dibuat</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sebagai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sumber</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distribusi</a:t>
            </a:r>
            <a:r>
              <a:rPr lang="en-ID" sz="1400" dirty="0">
                <a:solidFill>
                  <a:schemeClr val="bg1"/>
                </a:solidFill>
                <a:latin typeface="Times New Roman" panose="02020603050405020304" pitchFamily="18" charset="0"/>
                <a:cs typeface="Times New Roman" panose="02020603050405020304" pitchFamily="18" charset="0"/>
              </a:rPr>
              <a:t> dan </a:t>
            </a:r>
            <a:r>
              <a:rPr lang="en-ID" sz="1400" dirty="0" err="1">
                <a:solidFill>
                  <a:schemeClr val="bg1"/>
                </a:solidFill>
                <a:latin typeface="Times New Roman" panose="02020603050405020304" pitchFamily="18" charset="0"/>
                <a:cs typeface="Times New Roman" panose="02020603050405020304" pitchFamily="18" charset="0"/>
              </a:rPr>
              <a:t>roda</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dengan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perintah</a:t>
            </a:r>
            <a:r>
              <a:rPr lang="en-ID" sz="1400" dirty="0">
                <a:solidFill>
                  <a:schemeClr val="bg1"/>
                </a:solidFill>
                <a:latin typeface="Times New Roman" panose="02020603050405020304" pitchFamily="18" charset="0"/>
                <a:cs typeface="Times New Roman" panose="02020603050405020304" pitchFamily="18" charset="0"/>
              </a:rPr>
              <a:t> `python setup.py </a:t>
            </a:r>
            <a:r>
              <a:rPr lang="en-ID" sz="1400" dirty="0" err="1">
                <a:solidFill>
                  <a:schemeClr val="bg1"/>
                </a:solidFill>
                <a:latin typeface="Times New Roman" panose="02020603050405020304" pitchFamily="18" charset="0"/>
                <a:cs typeface="Times New Roman" panose="02020603050405020304" pitchFamily="18" charset="0"/>
              </a:rPr>
              <a:t>sdist</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bdist_wheel</a:t>
            </a:r>
            <a:r>
              <a:rPr lang="en-ID" sz="1400" dirty="0">
                <a:solidFill>
                  <a:schemeClr val="bg1"/>
                </a:solidFill>
                <a:latin typeface="Times New Roman" panose="02020603050405020304" pitchFamily="18" charset="0"/>
                <a:cs typeface="Times New Roman" panose="02020603050405020304" pitchFamily="18" charset="0"/>
              </a:rPr>
              <a:t>`.</a:t>
            </a:r>
          </a:p>
          <a:p>
            <a:r>
              <a:rPr lang="en-ID" sz="1400" dirty="0">
                <a:solidFill>
                  <a:schemeClr val="bg1"/>
                </a:solidFill>
                <a:latin typeface="Times New Roman" panose="02020603050405020304" pitchFamily="18" charset="0"/>
                <a:cs typeface="Times New Roman" panose="02020603050405020304" pitchFamily="18" charset="0"/>
              </a:rPr>
              <a:t>   - </a:t>
            </a:r>
            <a:r>
              <a:rPr lang="en-ID" sz="1400" dirty="0" err="1">
                <a:solidFill>
                  <a:schemeClr val="bg1"/>
                </a:solidFill>
                <a:latin typeface="Times New Roman" panose="02020603050405020304" pitchFamily="18" charset="0"/>
                <a:cs typeface="Times New Roman" panose="02020603050405020304" pitchFamily="18" charset="0"/>
              </a:rPr>
              <a:t>Setelah</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itu</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paket</a:t>
            </a:r>
            <a:r>
              <a:rPr lang="en-ID" sz="1400" dirty="0">
                <a:solidFill>
                  <a:schemeClr val="bg1"/>
                </a:solidFill>
                <a:latin typeface="Times New Roman" panose="02020603050405020304" pitchFamily="18" charset="0"/>
                <a:cs typeface="Times New Roman" panose="02020603050405020304" pitchFamily="18" charset="0"/>
              </a:rPr>
              <a:t> yang </a:t>
            </a:r>
            <a:r>
              <a:rPr lang="en-ID" sz="1400" dirty="0" err="1">
                <a:solidFill>
                  <a:schemeClr val="bg1"/>
                </a:solidFill>
                <a:latin typeface="Times New Roman" panose="02020603050405020304" pitchFamily="18" charset="0"/>
                <a:cs typeface="Times New Roman" panose="02020603050405020304" pitchFamily="18" charset="0"/>
              </a:rPr>
              <a:t>dihasilkan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akan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diunggah</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ke</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PyPI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menggunakan</a:t>
            </a:r>
            <a:r>
              <a:rPr lang="en-ID" sz="1400" dirty="0">
                <a:solidFill>
                  <a:schemeClr val="bg1"/>
                </a:solidFill>
                <a:latin typeface="Times New Roman" panose="02020603050405020304" pitchFamily="18" charset="0"/>
                <a:cs typeface="Times New Roman" panose="02020603050405020304" pitchFamily="18" charset="0"/>
              </a:rPr>
              <a:t> `twine upload </a:t>
            </a:r>
            <a:r>
              <a:rPr lang="en-ID" sz="1400" dirty="0" err="1">
                <a:solidFill>
                  <a:schemeClr val="bg1"/>
                </a:solidFill>
                <a:latin typeface="Times New Roman" panose="02020603050405020304" pitchFamily="18" charset="0"/>
                <a:cs typeface="Times New Roman" panose="02020603050405020304" pitchFamily="18" charset="0"/>
              </a:rPr>
              <a:t>dist</a:t>
            </a:r>
            <a:r>
              <a:rPr lang="en-ID" sz="1400" dirty="0">
                <a:solidFill>
                  <a:schemeClr val="bg1"/>
                </a:solidFill>
                <a:latin typeface="Times New Roman" panose="02020603050405020304" pitchFamily="18" charset="0"/>
                <a:cs typeface="Times New Roman" panose="02020603050405020304" pitchFamily="18" charset="0"/>
              </a:rPr>
              <a:t>/`.</a:t>
            </a:r>
          </a:p>
          <a:p>
            <a:endParaRPr lang="en-ID" sz="1400" dirty="0">
              <a:solidFill>
                <a:schemeClr val="bg1"/>
              </a:solidFill>
              <a:latin typeface="Times New Roman" panose="02020603050405020304" pitchFamily="18" charset="0"/>
              <a:cs typeface="Times New Roman" panose="02020603050405020304" pitchFamily="18" charset="0"/>
            </a:endParaRPr>
          </a:p>
          <a:p>
            <a:r>
              <a:rPr lang="en-ID" sz="1400" dirty="0" err="1">
                <a:solidFill>
                  <a:schemeClr val="bg1"/>
                </a:solidFill>
                <a:latin typeface="Times New Roman" panose="02020603050405020304" pitchFamily="18" charset="0"/>
                <a:cs typeface="Times New Roman" panose="02020603050405020304" pitchFamily="18" charset="0"/>
              </a:rPr>
              <a:t>Selain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itu</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kita</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perlu</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menyimpan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informasi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otentikasi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PyPI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yaitu</a:t>
            </a:r>
            <a:r>
              <a:rPr lang="en-ID" sz="1400" dirty="0">
                <a:solidFill>
                  <a:schemeClr val="bg1"/>
                </a:solidFill>
                <a:latin typeface="Times New Roman" panose="02020603050405020304" pitchFamily="18" charset="0"/>
                <a:cs typeface="Times New Roman" panose="02020603050405020304" pitchFamily="18" charset="0"/>
              </a:rPr>
              <a:t> username dan password, </a:t>
            </a:r>
            <a:r>
              <a:rPr lang="en-ID" sz="1400" dirty="0" err="1">
                <a:solidFill>
                  <a:schemeClr val="bg1"/>
                </a:solidFill>
                <a:latin typeface="Times New Roman" panose="02020603050405020304" pitchFamily="18" charset="0"/>
                <a:cs typeface="Times New Roman" panose="02020603050405020304" pitchFamily="18" charset="0"/>
              </a:rPr>
              <a:t>sebagai</a:t>
            </a:r>
            <a:r>
              <a:rPr lang="en-ID" sz="1400" dirty="0">
                <a:solidFill>
                  <a:schemeClr val="bg1"/>
                </a:solidFill>
                <a:latin typeface="Times New Roman" panose="02020603050405020304" pitchFamily="18" charset="0"/>
                <a:cs typeface="Times New Roman" panose="02020603050405020304" pitchFamily="18" charset="0"/>
              </a:rPr>
              <a:t> "secrets" di </a:t>
            </a:r>
            <a:r>
              <a:rPr lang="en-ID" sz="1400" dirty="0" err="1">
                <a:solidFill>
                  <a:schemeClr val="bg1"/>
                </a:solidFill>
                <a:latin typeface="Times New Roman" panose="02020603050405020304" pitchFamily="18" charset="0"/>
                <a:cs typeface="Times New Roman" panose="02020603050405020304" pitchFamily="18" charset="0"/>
              </a:rPr>
              <a:t>repositori</a:t>
            </a:r>
            <a:r>
              <a:rPr lang="en-ID" sz="1400" dirty="0">
                <a:solidFill>
                  <a:schemeClr val="bg1"/>
                </a:solidFill>
                <a:latin typeface="Times New Roman" panose="02020603050405020304" pitchFamily="18" charset="0"/>
                <a:cs typeface="Times New Roman" panose="02020603050405020304" pitchFamily="18" charset="0"/>
              </a:rPr>
              <a:t> GitHub Anda. </a:t>
            </a:r>
            <a:r>
              <a:rPr lang="en-ID" sz="1400" dirty="0" err="1">
                <a:solidFill>
                  <a:schemeClr val="bg1"/>
                </a:solidFill>
                <a:latin typeface="Times New Roman" panose="02020603050405020304" pitchFamily="18" charset="0"/>
                <a:cs typeface="Times New Roman" panose="02020603050405020304" pitchFamily="18" charset="0"/>
              </a:rPr>
              <a:t>Dalam</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contoh</a:t>
            </a:r>
            <a:r>
              <a:rPr lang="en-ID" sz="1400" dirty="0">
                <a:solidFill>
                  <a:schemeClr val="bg1"/>
                </a:solidFill>
                <a:latin typeface="Times New Roman" panose="02020603050405020304" pitchFamily="18" charset="0"/>
                <a:cs typeface="Times New Roman" panose="02020603050405020304" pitchFamily="18" charset="0"/>
              </a:rPr>
              <a:t> Anda, Anda </a:t>
            </a:r>
            <a:r>
              <a:rPr lang="en-ID" sz="1400" dirty="0" err="1">
                <a:solidFill>
                  <a:schemeClr val="bg1"/>
                </a:solidFill>
                <a:latin typeface="Times New Roman" panose="02020603050405020304" pitchFamily="18" charset="0"/>
                <a:cs typeface="Times New Roman" panose="02020603050405020304" pitchFamily="18" charset="0"/>
              </a:rPr>
              <a:t>menggunakan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secrets.PYPI_USERNAME</a:t>
            </a:r>
            <a:r>
              <a:rPr lang="en-ID" sz="1400" dirty="0">
                <a:solidFill>
                  <a:schemeClr val="bg1"/>
                </a:solidFill>
                <a:latin typeface="Times New Roman" panose="02020603050405020304" pitchFamily="18" charset="0"/>
                <a:cs typeface="Times New Roman" panose="02020603050405020304" pitchFamily="18" charset="0"/>
              </a:rPr>
              <a:t>` dan `</a:t>
            </a:r>
            <a:r>
              <a:rPr lang="en-ID" sz="1400" dirty="0" err="1">
                <a:solidFill>
                  <a:schemeClr val="bg1"/>
                </a:solidFill>
                <a:latin typeface="Times New Roman" panose="02020603050405020304" pitchFamily="18" charset="0"/>
                <a:cs typeface="Times New Roman" panose="02020603050405020304" pitchFamily="18" charset="0"/>
              </a:rPr>
              <a:t>secrets.PYPI_PASSWORD</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untuk</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otentikasi</a:t>
            </a:r>
            <a:r>
              <a:rPr lang="en-ID" sz="1400" dirty="0">
                <a:solidFill>
                  <a:schemeClr val="bg1"/>
                </a:solidFill>
                <a:latin typeface="Times New Roman" panose="02020603050405020304" pitchFamily="18" charset="0"/>
                <a:cs typeface="Times New Roman" panose="02020603050405020304" pitchFamily="18" charset="0"/>
              </a:rPr>
              <a:t>.</a:t>
            </a:r>
          </a:p>
          <a:p>
            <a:endParaRPr lang="en-ID" sz="1400" dirty="0">
              <a:solidFill>
                <a:schemeClr val="bg1"/>
              </a:solidFill>
              <a:latin typeface="Times New Roman" panose="02020603050405020304" pitchFamily="18" charset="0"/>
              <a:cs typeface="Times New Roman" panose="02020603050405020304" pitchFamily="18" charset="0"/>
            </a:endParaRPr>
          </a:p>
          <a:p>
            <a:r>
              <a:rPr lang="en-ID" sz="1400" dirty="0" err="1">
                <a:solidFill>
                  <a:schemeClr val="bg1"/>
                </a:solidFill>
                <a:latin typeface="Times New Roman" panose="02020603050405020304" pitchFamily="18" charset="0"/>
                <a:cs typeface="Times New Roman" panose="02020603050405020304" pitchFamily="18" charset="0"/>
              </a:rPr>
              <a:t>Pastikan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untuk</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mengganti</a:t>
            </a:r>
            <a:r>
              <a:rPr lang="en-ID" sz="1400" dirty="0">
                <a:solidFill>
                  <a:schemeClr val="bg1"/>
                </a:solidFill>
                <a:latin typeface="Times New Roman" panose="02020603050405020304" pitchFamily="18" charset="0"/>
                <a:cs typeface="Times New Roman" panose="02020603050405020304" pitchFamily="18" charset="0"/>
              </a:rPr>
              <a:t> placeholder `3.x` </a:t>
            </a:r>
            <a:r>
              <a:rPr lang="en-ID" sz="1400" dirty="0" err="1">
                <a:solidFill>
                  <a:schemeClr val="bg1"/>
                </a:solidFill>
                <a:latin typeface="Times New Roman" panose="02020603050405020304" pitchFamily="18" charset="0"/>
                <a:cs typeface="Times New Roman" panose="02020603050405020304" pitchFamily="18" charset="0"/>
              </a:rPr>
              <a:t>dalam</a:t>
            </a:r>
            <a:r>
              <a:rPr lang="en-ID" sz="1400" dirty="0">
                <a:solidFill>
                  <a:schemeClr val="bg1"/>
                </a:solidFill>
                <a:latin typeface="Times New Roman" panose="02020603050405020304" pitchFamily="18" charset="0"/>
                <a:cs typeface="Times New Roman" panose="02020603050405020304" pitchFamily="18" charset="0"/>
              </a:rPr>
              <a:t> `python-version` </a:t>
            </a:r>
            <a:r>
              <a:rPr lang="en-ID" sz="1400" dirty="0" err="1">
                <a:solidFill>
                  <a:schemeClr val="bg1"/>
                </a:solidFill>
                <a:latin typeface="Times New Roman" panose="02020603050405020304" pitchFamily="18" charset="0"/>
                <a:cs typeface="Times New Roman" panose="02020603050405020304" pitchFamily="18" charset="0"/>
              </a:rPr>
              <a:t>dengan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versi</a:t>
            </a:r>
            <a:r>
              <a:rPr lang="en-ID" sz="1400" dirty="0">
                <a:solidFill>
                  <a:schemeClr val="bg1"/>
                </a:solidFill>
                <a:latin typeface="Times New Roman" panose="02020603050405020304" pitchFamily="18" charset="0"/>
                <a:cs typeface="Times New Roman" panose="02020603050405020304" pitchFamily="18" charset="0"/>
              </a:rPr>
              <a:t> Python yang Anda </a:t>
            </a:r>
            <a:r>
              <a:rPr lang="en-ID" sz="1400" dirty="0" err="1">
                <a:solidFill>
                  <a:schemeClr val="bg1"/>
                </a:solidFill>
                <a:latin typeface="Times New Roman" panose="02020603050405020304" pitchFamily="18" charset="0"/>
                <a:cs typeface="Times New Roman" panose="02020603050405020304" pitchFamily="18" charset="0"/>
              </a:rPr>
              <a:t>gunakan</a:t>
            </a:r>
            <a:r>
              <a:rPr lang="en-ID" sz="1400" dirty="0">
                <a:solidFill>
                  <a:schemeClr val="bg1"/>
                </a:solidFill>
                <a:latin typeface="Times New Roman" panose="02020603050405020304" pitchFamily="18" charset="0"/>
                <a:cs typeface="Times New Roman" panose="02020603050405020304" pitchFamily="18" charset="0"/>
              </a:rPr>
              <a:t> dan </a:t>
            </a:r>
            <a:r>
              <a:rPr lang="en-ID" sz="1400" dirty="0" err="1">
                <a:solidFill>
                  <a:schemeClr val="bg1"/>
                </a:solidFill>
                <a:latin typeface="Times New Roman" panose="02020603050405020304" pitchFamily="18" charset="0"/>
                <a:cs typeface="Times New Roman" panose="02020603050405020304" pitchFamily="18" charset="0"/>
              </a:rPr>
              <a:t>sesuaikan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dengan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struktur</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proyek</a:t>
            </a:r>
            <a:r>
              <a:rPr lang="en-ID" sz="1400" dirty="0">
                <a:solidFill>
                  <a:schemeClr val="bg1"/>
                </a:solidFill>
                <a:latin typeface="Times New Roman" panose="02020603050405020304" pitchFamily="18" charset="0"/>
                <a:cs typeface="Times New Roman" panose="02020603050405020304" pitchFamily="18" charset="0"/>
              </a:rPr>
              <a:t> Anda. Juga, </a:t>
            </a:r>
            <a:r>
              <a:rPr lang="en-ID" sz="1400" dirty="0" err="1">
                <a:solidFill>
                  <a:schemeClr val="bg1"/>
                </a:solidFill>
                <a:latin typeface="Times New Roman" panose="02020603050405020304" pitchFamily="18" charset="0"/>
                <a:cs typeface="Times New Roman" panose="02020603050405020304" pitchFamily="18" charset="0"/>
              </a:rPr>
              <a:t>pastikan</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bahwa</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berkas</a:t>
            </a:r>
            <a:r>
              <a:rPr lang="en-ID" sz="1400" dirty="0">
                <a:solidFill>
                  <a:schemeClr val="bg1"/>
                </a:solidFill>
                <a:latin typeface="Times New Roman" panose="02020603050405020304" pitchFamily="18" charset="0"/>
                <a:cs typeface="Times New Roman" panose="02020603050405020304" pitchFamily="18" charset="0"/>
              </a:rPr>
              <a:t> `requirements.txt` </a:t>
            </a:r>
            <a:r>
              <a:rPr lang="en-ID" sz="1400" dirty="0" err="1">
                <a:solidFill>
                  <a:schemeClr val="bg1"/>
                </a:solidFill>
                <a:latin typeface="Times New Roman" panose="02020603050405020304" pitchFamily="18" charset="0"/>
                <a:cs typeface="Times New Roman" panose="02020603050405020304" pitchFamily="18" charset="0"/>
              </a:rPr>
              <a:t>berisi</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semua</a:t>
            </a:r>
            <a:r>
              <a:rPr lang="en-ID" sz="1400" dirty="0">
                <a:solidFill>
                  <a:schemeClr val="bg1"/>
                </a:solidFill>
                <a:latin typeface="Times New Roman" panose="02020603050405020304" pitchFamily="18" charset="0"/>
                <a:cs typeface="Times New Roman" panose="02020603050405020304" pitchFamily="18" charset="0"/>
              </a:rPr>
              <a:t> </a:t>
            </a:r>
            <a:r>
              <a:rPr lang="en-ID" sz="1400" dirty="0" err="1">
                <a:solidFill>
                  <a:schemeClr val="bg1"/>
                </a:solidFill>
                <a:latin typeface="Times New Roman" panose="02020603050405020304" pitchFamily="18" charset="0"/>
                <a:cs typeface="Times New Roman" panose="02020603050405020304" pitchFamily="18" charset="0"/>
              </a:rPr>
              <a:t>dependensi</a:t>
            </a:r>
            <a:r>
              <a:rPr lang="en-ID" sz="1400" dirty="0">
                <a:solidFill>
                  <a:schemeClr val="bg1"/>
                </a:solidFill>
                <a:latin typeface="Times New Roman" panose="02020603050405020304" pitchFamily="18" charset="0"/>
                <a:cs typeface="Times New Roman" panose="02020603050405020304" pitchFamily="18" charset="0"/>
              </a:rPr>
              <a:t> yang </a:t>
            </a:r>
            <a:r>
              <a:rPr lang="en-ID" sz="1400" dirty="0" err="1">
                <a:solidFill>
                  <a:schemeClr val="bg1"/>
                </a:solidFill>
                <a:latin typeface="Times New Roman" panose="02020603050405020304" pitchFamily="18" charset="0"/>
                <a:cs typeface="Times New Roman" panose="02020603050405020304" pitchFamily="18" charset="0"/>
              </a:rPr>
              <a:t>diperlukan</a:t>
            </a:r>
            <a:r>
              <a:rPr lang="en-ID" sz="1400" dirty="0">
                <a:solidFill>
                  <a:schemeClr val="bg1"/>
                </a:solidFill>
                <a:latin typeface="Times New Roman" panose="02020603050405020304" pitchFamily="18" charset="0"/>
                <a:cs typeface="Times New Roman" panose="02020603050405020304" pitchFamily="18" charset="0"/>
              </a:rPr>
              <a:t> oleh </a:t>
            </a:r>
            <a:r>
              <a:rPr lang="en-ID" sz="1400" dirty="0" err="1">
                <a:solidFill>
                  <a:schemeClr val="bg1"/>
                </a:solidFill>
                <a:latin typeface="Times New Roman" panose="02020603050405020304" pitchFamily="18" charset="0"/>
                <a:cs typeface="Times New Roman" panose="02020603050405020304" pitchFamily="18" charset="0"/>
              </a:rPr>
              <a:t>proyek</a:t>
            </a:r>
            <a:r>
              <a:rPr lang="en-ID" sz="1400" dirty="0">
                <a:solidFill>
                  <a:schemeClr val="bg1"/>
                </a:solidFill>
                <a:latin typeface="Times New Roman" panose="02020603050405020304" pitchFamily="18" charset="0"/>
                <a:cs typeface="Times New Roman" panose="02020603050405020304" pitchFamily="18" charset="0"/>
              </a:rPr>
              <a:t> Anda.</a:t>
            </a:r>
          </a:p>
        </p:txBody>
      </p:sp>
      <p:sp>
        <p:nvSpPr>
          <p:cNvPr id="5" name="TextBox 4">
            <a:extLst>
              <a:ext uri="{FF2B5EF4-FFF2-40B4-BE49-F238E27FC236}">
                <a16:creationId xmlns:a16="http://schemas.microsoft.com/office/drawing/2014/main" id="{A15EB636-BF95-B1D0-BBA6-C113E24A6764}"/>
              </a:ext>
            </a:extLst>
          </p:cNvPr>
          <p:cNvSpPr txBox="1"/>
          <p:nvPr/>
        </p:nvSpPr>
        <p:spPr>
          <a:xfrm>
            <a:off x="7779434" y="984328"/>
            <a:ext cx="4262511" cy="526297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id-ID" sz="1200" dirty="0">
                <a:solidFill>
                  <a:schemeClr val="bg1"/>
                </a:solidFill>
                <a:latin typeface="Times New Roman" panose="02020603050405020304" pitchFamily="18" charset="0"/>
                <a:cs typeface="Times New Roman" panose="02020603050405020304" pitchFamily="18" charset="0"/>
              </a:rPr>
              <a:t>name: CI/CD Pipeline</a:t>
            </a:r>
          </a:p>
          <a:p>
            <a:r>
              <a:rPr lang="id-ID" sz="1200" dirty="0">
                <a:solidFill>
                  <a:schemeClr val="bg1"/>
                </a:solidFill>
                <a:latin typeface="Times New Roman" panose="02020603050405020304" pitchFamily="18" charset="0"/>
                <a:cs typeface="Times New Roman" panose="02020603050405020304" pitchFamily="18" charset="0"/>
              </a:rPr>
              <a:t>on:</a:t>
            </a:r>
          </a:p>
          <a:p>
            <a:r>
              <a:rPr lang="id-ID" sz="1200" dirty="0">
                <a:solidFill>
                  <a:schemeClr val="bg1"/>
                </a:solidFill>
                <a:latin typeface="Times New Roman" panose="02020603050405020304" pitchFamily="18" charset="0"/>
                <a:cs typeface="Times New Roman" panose="02020603050405020304" pitchFamily="18" charset="0"/>
              </a:rPr>
              <a:t>  push:</a:t>
            </a:r>
          </a:p>
          <a:p>
            <a:r>
              <a:rPr lang="id-ID" sz="1200" dirty="0">
                <a:solidFill>
                  <a:schemeClr val="bg1"/>
                </a:solidFill>
                <a:latin typeface="Times New Roman" panose="02020603050405020304" pitchFamily="18" charset="0"/>
                <a:cs typeface="Times New Roman" panose="02020603050405020304" pitchFamily="18" charset="0"/>
              </a:rPr>
              <a:t>    branches:</a:t>
            </a:r>
          </a:p>
          <a:p>
            <a:r>
              <a:rPr lang="id-ID" sz="1200" dirty="0">
                <a:solidFill>
                  <a:schemeClr val="bg1"/>
                </a:solidFill>
                <a:latin typeface="Times New Roman" panose="02020603050405020304" pitchFamily="18" charset="0"/>
                <a:cs typeface="Times New Roman" panose="02020603050405020304" pitchFamily="18" charset="0"/>
              </a:rPr>
              <a:t>      - main</a:t>
            </a:r>
          </a:p>
          <a:p>
            <a:r>
              <a:rPr lang="id-ID" sz="1200" dirty="0">
                <a:solidFill>
                  <a:schemeClr val="bg1"/>
                </a:solidFill>
                <a:latin typeface="Times New Roman" panose="02020603050405020304" pitchFamily="18" charset="0"/>
                <a:cs typeface="Times New Roman" panose="02020603050405020304" pitchFamily="18" charset="0"/>
              </a:rPr>
              <a:t>jobs:</a:t>
            </a:r>
          </a:p>
          <a:p>
            <a:r>
              <a:rPr lang="id-ID" sz="1200" dirty="0">
                <a:solidFill>
                  <a:schemeClr val="bg1"/>
                </a:solidFill>
                <a:latin typeface="Times New Roman" panose="02020603050405020304" pitchFamily="18" charset="0"/>
                <a:cs typeface="Times New Roman" panose="02020603050405020304" pitchFamily="18" charset="0"/>
              </a:rPr>
              <a:t>  build:</a:t>
            </a:r>
          </a:p>
          <a:p>
            <a:r>
              <a:rPr lang="id-ID" sz="1200" dirty="0">
                <a:solidFill>
                  <a:schemeClr val="bg1"/>
                </a:solidFill>
                <a:latin typeface="Times New Roman" panose="02020603050405020304" pitchFamily="18" charset="0"/>
                <a:cs typeface="Times New Roman" panose="02020603050405020304" pitchFamily="18" charset="0"/>
              </a:rPr>
              <a:t>    runs-on: ubuntu-latest</a:t>
            </a:r>
          </a:p>
          <a:p>
            <a:r>
              <a:rPr lang="id-ID" sz="1200" dirty="0">
                <a:solidFill>
                  <a:schemeClr val="bg1"/>
                </a:solidFill>
                <a:latin typeface="Times New Roman" panose="02020603050405020304" pitchFamily="18" charset="0"/>
                <a:cs typeface="Times New Roman" panose="02020603050405020304" pitchFamily="18" charset="0"/>
              </a:rPr>
              <a:t>    steps:</a:t>
            </a:r>
          </a:p>
          <a:p>
            <a:r>
              <a:rPr lang="id-ID" sz="1200" dirty="0">
                <a:solidFill>
                  <a:schemeClr val="bg1"/>
                </a:solidFill>
                <a:latin typeface="Times New Roman" panose="02020603050405020304" pitchFamily="18" charset="0"/>
                <a:cs typeface="Times New Roman" panose="02020603050405020304" pitchFamily="18" charset="0"/>
              </a:rPr>
              <a:t>      - name: Checkout Repository</a:t>
            </a:r>
          </a:p>
          <a:p>
            <a:r>
              <a:rPr lang="id-ID" sz="1200" dirty="0">
                <a:solidFill>
                  <a:schemeClr val="bg1"/>
                </a:solidFill>
                <a:latin typeface="Times New Roman" panose="02020603050405020304" pitchFamily="18" charset="0"/>
                <a:cs typeface="Times New Roman" panose="02020603050405020304" pitchFamily="18" charset="0"/>
              </a:rPr>
              <a:t>        uses: actions/checkout@v2</a:t>
            </a:r>
          </a:p>
          <a:p>
            <a:r>
              <a:rPr lang="id-ID" sz="1200" dirty="0">
                <a:solidFill>
                  <a:schemeClr val="bg1"/>
                </a:solidFill>
                <a:latin typeface="Times New Roman" panose="02020603050405020304" pitchFamily="18" charset="0"/>
                <a:cs typeface="Times New Roman" panose="02020603050405020304" pitchFamily="18" charset="0"/>
              </a:rPr>
              <a:t>      - name: Set up Python</a:t>
            </a:r>
          </a:p>
          <a:p>
            <a:r>
              <a:rPr lang="id-ID" sz="1200" dirty="0">
                <a:solidFill>
                  <a:schemeClr val="bg1"/>
                </a:solidFill>
                <a:latin typeface="Times New Roman" panose="02020603050405020304" pitchFamily="18" charset="0"/>
                <a:cs typeface="Times New Roman" panose="02020603050405020304" pitchFamily="18" charset="0"/>
              </a:rPr>
              <a:t>        uses: actions/setup-python@v2</a:t>
            </a:r>
          </a:p>
          <a:p>
            <a:r>
              <a:rPr lang="id-ID" sz="1200" dirty="0">
                <a:solidFill>
                  <a:schemeClr val="bg1"/>
                </a:solidFill>
                <a:latin typeface="Times New Roman" panose="02020603050405020304" pitchFamily="18" charset="0"/>
                <a:cs typeface="Times New Roman" panose="02020603050405020304" pitchFamily="18" charset="0"/>
              </a:rPr>
              <a:t>        with:</a:t>
            </a:r>
          </a:p>
          <a:p>
            <a:r>
              <a:rPr lang="id-ID" sz="1200" dirty="0">
                <a:solidFill>
                  <a:schemeClr val="bg1"/>
                </a:solidFill>
                <a:latin typeface="Times New Roman" panose="02020603050405020304" pitchFamily="18" charset="0"/>
                <a:cs typeface="Times New Roman" panose="02020603050405020304" pitchFamily="18" charset="0"/>
              </a:rPr>
              <a:t>          python-version: 3.x</a:t>
            </a:r>
          </a:p>
          <a:p>
            <a:r>
              <a:rPr lang="id-ID" sz="1200" dirty="0">
                <a:solidFill>
                  <a:schemeClr val="bg1"/>
                </a:solidFill>
                <a:latin typeface="Times New Roman" panose="02020603050405020304" pitchFamily="18" charset="0"/>
                <a:cs typeface="Times New Roman" panose="02020603050405020304" pitchFamily="18" charset="0"/>
              </a:rPr>
              <a:t>      - name: Install Dependencies</a:t>
            </a:r>
          </a:p>
          <a:p>
            <a:r>
              <a:rPr lang="id-ID" sz="1200" dirty="0">
                <a:solidFill>
                  <a:schemeClr val="bg1"/>
                </a:solidFill>
                <a:latin typeface="Times New Roman" panose="02020603050405020304" pitchFamily="18" charset="0"/>
                <a:cs typeface="Times New Roman" panose="02020603050405020304" pitchFamily="18" charset="0"/>
              </a:rPr>
              <a:t>        run: pip install -r requirements.txt</a:t>
            </a:r>
          </a:p>
          <a:p>
            <a:r>
              <a:rPr lang="id-ID" sz="1200" dirty="0">
                <a:solidFill>
                  <a:schemeClr val="bg1"/>
                </a:solidFill>
                <a:latin typeface="Times New Roman" panose="02020603050405020304" pitchFamily="18" charset="0"/>
                <a:cs typeface="Times New Roman" panose="02020603050405020304" pitchFamily="18" charset="0"/>
              </a:rPr>
              <a:t>      - name: Run Tests</a:t>
            </a:r>
          </a:p>
          <a:p>
            <a:r>
              <a:rPr lang="id-ID" sz="1200" dirty="0">
                <a:solidFill>
                  <a:schemeClr val="bg1"/>
                </a:solidFill>
                <a:latin typeface="Times New Roman" panose="02020603050405020304" pitchFamily="18" charset="0"/>
                <a:cs typeface="Times New Roman" panose="02020603050405020304" pitchFamily="18" charset="0"/>
              </a:rPr>
              <a:t>        run: pytest</a:t>
            </a:r>
          </a:p>
          <a:p>
            <a:r>
              <a:rPr lang="id-ID" sz="1200" dirty="0">
                <a:solidFill>
                  <a:schemeClr val="bg1"/>
                </a:solidFill>
                <a:latin typeface="Times New Roman" panose="02020603050405020304" pitchFamily="18" charset="0"/>
                <a:cs typeface="Times New Roman" panose="02020603050405020304" pitchFamily="18" charset="0"/>
              </a:rPr>
              <a:t>      - name: Deploy to PyPI</a:t>
            </a:r>
          </a:p>
          <a:p>
            <a:r>
              <a:rPr lang="id-ID" sz="1200" dirty="0">
                <a:solidFill>
                  <a:schemeClr val="bg1"/>
                </a:solidFill>
                <a:latin typeface="Times New Roman" panose="02020603050405020304" pitchFamily="18" charset="0"/>
                <a:cs typeface="Times New Roman" panose="02020603050405020304" pitchFamily="18" charset="0"/>
              </a:rPr>
              <a:t>        if: success()</a:t>
            </a:r>
          </a:p>
          <a:p>
            <a:r>
              <a:rPr lang="id-ID" sz="1200" dirty="0">
                <a:solidFill>
                  <a:schemeClr val="bg1"/>
                </a:solidFill>
                <a:latin typeface="Times New Roman" panose="02020603050405020304" pitchFamily="18" charset="0"/>
                <a:cs typeface="Times New Roman" panose="02020603050405020304" pitchFamily="18" charset="0"/>
              </a:rPr>
              <a:t>        run: |</a:t>
            </a:r>
          </a:p>
          <a:p>
            <a:r>
              <a:rPr lang="id-ID" sz="1200" dirty="0">
                <a:solidFill>
                  <a:schemeClr val="bg1"/>
                </a:solidFill>
                <a:latin typeface="Times New Roman" panose="02020603050405020304" pitchFamily="18" charset="0"/>
                <a:cs typeface="Times New Roman" panose="02020603050405020304" pitchFamily="18" charset="0"/>
              </a:rPr>
              <a:t>          pip install twine</a:t>
            </a:r>
          </a:p>
          <a:p>
            <a:r>
              <a:rPr lang="id-ID" sz="1200" dirty="0">
                <a:solidFill>
                  <a:schemeClr val="bg1"/>
                </a:solidFill>
                <a:latin typeface="Times New Roman" panose="02020603050405020304" pitchFamily="18" charset="0"/>
                <a:cs typeface="Times New Roman" panose="02020603050405020304" pitchFamily="18" charset="0"/>
              </a:rPr>
              <a:t>          python setup.py sdist bdist_wheel</a:t>
            </a:r>
          </a:p>
          <a:p>
            <a:r>
              <a:rPr lang="id-ID" sz="1200" dirty="0">
                <a:solidFill>
                  <a:schemeClr val="bg1"/>
                </a:solidFill>
                <a:latin typeface="Times New Roman" panose="02020603050405020304" pitchFamily="18" charset="0"/>
                <a:cs typeface="Times New Roman" panose="02020603050405020304" pitchFamily="18" charset="0"/>
              </a:rPr>
              <a:t>          twine upload dist/*</a:t>
            </a:r>
          </a:p>
          <a:p>
            <a:r>
              <a:rPr lang="id-ID" sz="1200" dirty="0">
                <a:solidFill>
                  <a:schemeClr val="bg1"/>
                </a:solidFill>
                <a:latin typeface="Times New Roman" panose="02020603050405020304" pitchFamily="18" charset="0"/>
                <a:cs typeface="Times New Roman" panose="02020603050405020304" pitchFamily="18" charset="0"/>
              </a:rPr>
              <a:t>        env:</a:t>
            </a:r>
          </a:p>
          <a:p>
            <a:r>
              <a:rPr lang="id-ID" sz="1200" dirty="0">
                <a:solidFill>
                  <a:schemeClr val="bg1"/>
                </a:solidFill>
                <a:latin typeface="Times New Roman" panose="02020603050405020304" pitchFamily="18" charset="0"/>
                <a:cs typeface="Times New Roman" panose="02020603050405020304" pitchFamily="18" charset="0"/>
              </a:rPr>
              <a:t>          TWINE_USERNAME: ${{ secrets.PYPI_USERNAME }}</a:t>
            </a:r>
          </a:p>
          <a:p>
            <a:r>
              <a:rPr lang="id-ID" sz="1200" dirty="0">
                <a:solidFill>
                  <a:schemeClr val="bg1"/>
                </a:solidFill>
                <a:latin typeface="Times New Roman" panose="02020603050405020304" pitchFamily="18" charset="0"/>
                <a:cs typeface="Times New Roman" panose="02020603050405020304" pitchFamily="18" charset="0"/>
              </a:rPr>
              <a:t>          TWINE_PASSWORD: ${{ secrets.PYPI_PASSWORD }}</a:t>
            </a:r>
          </a:p>
        </p:txBody>
      </p:sp>
    </p:spTree>
    <p:extLst>
      <p:ext uri="{BB962C8B-B14F-4D97-AF65-F5344CB8AC3E}">
        <p14:creationId xmlns:p14="http://schemas.microsoft.com/office/powerpoint/2010/main" val="46929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7693-B721-8934-50F5-8C2344068537}"/>
              </a:ext>
            </a:extLst>
          </p:cNvPr>
          <p:cNvSpPr>
            <a:spLocks noGrp="1"/>
          </p:cNvSpPr>
          <p:nvPr>
            <p:ph type="title"/>
          </p:nvPr>
        </p:nvSpPr>
        <p:spPr>
          <a:xfrm>
            <a:off x="670144" y="168551"/>
            <a:ext cx="8534400" cy="1507067"/>
          </a:xfrm>
        </p:spPr>
        <p:txBody>
          <a:bodyPr/>
          <a:lstStyle/>
          <a:p>
            <a:r>
              <a:rPr lang="en-US" b="1" dirty="0">
                <a:latin typeface="Agency FB" panose="020B0503020202020204" pitchFamily="34" charset="0"/>
              </a:rPr>
              <a:t>Daftar </a:t>
            </a:r>
            <a:r>
              <a:rPr lang="en-US" b="1" dirty="0" err="1">
                <a:latin typeface="Agency FB" panose="020B0503020202020204" pitchFamily="34" charset="0"/>
              </a:rPr>
              <a:t>pustaka</a:t>
            </a:r>
            <a:endParaRPr lang="en-ID" b="1" dirty="0">
              <a:latin typeface="Agency FB" panose="020B0503020202020204" pitchFamily="34" charset="0"/>
            </a:endParaRPr>
          </a:p>
        </p:txBody>
      </p:sp>
      <p:sp>
        <p:nvSpPr>
          <p:cNvPr id="4" name="TextBox 3">
            <a:extLst>
              <a:ext uri="{FF2B5EF4-FFF2-40B4-BE49-F238E27FC236}">
                <a16:creationId xmlns:a16="http://schemas.microsoft.com/office/drawing/2014/main" id="{90A4B37B-6A2A-084D-0E41-13E29920EE0C}"/>
              </a:ext>
            </a:extLst>
          </p:cNvPr>
          <p:cNvSpPr txBox="1"/>
          <p:nvPr/>
        </p:nvSpPr>
        <p:spPr>
          <a:xfrm>
            <a:off x="1125415" y="1856935"/>
            <a:ext cx="7920111" cy="1631216"/>
          </a:xfrm>
          <a:prstGeom prst="rect">
            <a:avLst/>
          </a:prstGeom>
          <a:noFill/>
        </p:spPr>
        <p:txBody>
          <a:bodyPr wrap="square" rtlCol="0">
            <a:spAutoFit/>
          </a:bodyPr>
          <a:lstStyle/>
          <a:p>
            <a:r>
              <a:rPr lang="en-ID" sz="2000" b="1" dirty="0">
                <a:hlinkClick r:id="rId2"/>
              </a:rPr>
              <a:t>https://www.dicoding.com/blog/white-box-testing/</a:t>
            </a:r>
            <a:endParaRPr lang="en-ID" sz="2000" b="1" dirty="0"/>
          </a:p>
          <a:p>
            <a:endParaRPr lang="en-ID" sz="2000" b="1" dirty="0"/>
          </a:p>
          <a:p>
            <a:r>
              <a:rPr lang="en-ID" sz="2000" b="1" dirty="0">
                <a:hlinkClick r:id="rId3"/>
              </a:rPr>
              <a:t>https://www.codepolitan.com/blog/mengenal-unit-testing-dengan-python-596da4e55cd01/</a:t>
            </a:r>
            <a:endParaRPr lang="en-ID" sz="2000" b="1" dirty="0"/>
          </a:p>
          <a:p>
            <a:endParaRPr lang="en-ID" sz="2000" b="1" dirty="0"/>
          </a:p>
        </p:txBody>
      </p:sp>
    </p:spTree>
    <p:extLst>
      <p:ext uri="{BB962C8B-B14F-4D97-AF65-F5344CB8AC3E}">
        <p14:creationId xmlns:p14="http://schemas.microsoft.com/office/powerpoint/2010/main" val="262749801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67</TotalTime>
  <Words>1213</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Agency FB</vt:lpstr>
      <vt:lpstr>Arial</vt:lpstr>
      <vt:lpstr>Arial Black</vt:lpstr>
      <vt:lpstr>Calibri</vt:lpstr>
      <vt:lpstr>Century Gothic</vt:lpstr>
      <vt:lpstr>Consolas</vt:lpstr>
      <vt:lpstr>Georgia</vt:lpstr>
      <vt:lpstr>Times New Roman</vt:lpstr>
      <vt:lpstr>Wingdings 3</vt:lpstr>
      <vt:lpstr>Slice</vt:lpstr>
      <vt:lpstr>PowerPoint Presentation</vt:lpstr>
      <vt:lpstr>PowerPoint Presentation</vt:lpstr>
      <vt:lpstr>Unit Testing Adalah Proses Untuk Memastikan Bahwa Kode Yang Ditulis Sudah Beralan Dengan Seharusnya. Tujuan Ini Dapat Dicapai Dengan Berbagai Cara Mulai Dari Secara Manual Memasukkan Beberapa Nilai Dan Memastikan Hasil Yang Didapat Sudah Benar, Hingga Membuat Serangkaian Tes Terstruktur Yang Berjalan Secara Otomatis Dan Memastikan Bahwa Kesuluruhan Program Sudah Berjalan Dengan Seharusnya. Satu Bentuk Testing Yang Paling Umum Adalah Unit Testing. Teknik Ini Dilakukan Dengan Cara Melakukan Pengecekan Satu Blok Kode (Biasanya Sebuah Fungsi) Dan Memastikan Bahwa Blok Tersebut Sudah Berjalan Dengan Benar.</vt:lpstr>
      <vt:lpstr>Whitebox Testing Melibatkan Pemeriksaan Struktur Internal Kode Sumber, Algoritma, Dan Logika Program. Contoh Implementasi Whitebox Testing Dalam Python Dapat Mencakup Pengujian Berbagai Jalur Eksekusi Kode. Berikut Adalah Contoh Pengujian Whitebox Sederhana Dalam Python: </vt:lpstr>
      <vt:lpstr>Implementasi Unit Test dalam Python </vt:lpstr>
      <vt:lpstr>Apa itu CI/CD?</vt:lpstr>
      <vt:lpstr>Manfa’at dari CI/CD</vt:lpstr>
      <vt:lpstr>Contoh langkah-langkah konfigurasi Continuous Integration/Continuous Deployment (CI/CD) untuk project python.</vt:lpstr>
      <vt:lpstr>Daftar pustaka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muhamad yusuf</dc:creator>
  <cp:lastModifiedBy>muhamad yusuf</cp:lastModifiedBy>
  <cp:revision>1</cp:revision>
  <dcterms:created xsi:type="dcterms:W3CDTF">2023-11-03T12:00:06Z</dcterms:created>
  <dcterms:modified xsi:type="dcterms:W3CDTF">2023-11-03T13:07:14Z</dcterms:modified>
</cp:coreProperties>
</file>