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12" r:id="rId4"/>
    <p:sldId id="313" r:id="rId5"/>
    <p:sldId id="314" r:id="rId6"/>
    <p:sldId id="315" r:id="rId7"/>
    <p:sldId id="350" r:id="rId8"/>
    <p:sldId id="322" r:id="rId9"/>
    <p:sldId id="355" r:id="rId10"/>
    <p:sldId id="356" r:id="rId11"/>
    <p:sldId id="357" r:id="rId12"/>
    <p:sldId id="340" r:id="rId13"/>
    <p:sldId id="342" r:id="rId14"/>
    <p:sldId id="351" r:id="rId15"/>
    <p:sldId id="344" r:id="rId16"/>
    <p:sldId id="335" r:id="rId17"/>
    <p:sldId id="336" r:id="rId18"/>
    <p:sldId id="348" r:id="rId19"/>
    <p:sldId id="361" r:id="rId20"/>
    <p:sldId id="363" r:id="rId21"/>
    <p:sldId id="333" r:id="rId22"/>
    <p:sldId id="360" r:id="rId23"/>
    <p:sldId id="345" r:id="rId24"/>
    <p:sldId id="33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6600"/>
    <a:srgbClr val="66FF33"/>
    <a:srgbClr val="3399FF"/>
    <a:srgbClr val="D40A1D"/>
    <a:srgbClr val="FF0066"/>
    <a:srgbClr val="33CCCC"/>
    <a:srgbClr val="0070C0"/>
    <a:srgbClr val="3366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07133098952259"/>
          <c:y val="7.4752744500264784E-2"/>
          <c:w val="0.46820270035453965"/>
          <c:h val="0.4902926425346833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4.9206077376750396E-3"/>
                  <c:y val="-4.6284496824496232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Sheet1!$A$2:$A$3</c:f>
              <c:strCache>
                <c:ptCount val="2"/>
                <c:pt idx="0">
                  <c:v>PRIA</c:v>
                </c:pt>
                <c:pt idx="1">
                  <c:v>WANITA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Sheet1!$B$4</c15:sqref>
                  <c15:spPr xmlns:c15="http://schemas.microsoft.com/office/drawing/2012/chart"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Sheet1!$B$5</c15:sqref>
                  <c15:spPr xmlns:c15="http://schemas.microsoft.com/office/drawing/2012/chart">
                    <a:solidFill>
                      <a:schemeClr val="accent2">
                        <a:lumMod val="60000"/>
                      </a:schemeClr>
                    </a:solidFill>
                    <a:ln>
                      <a:noFill/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Sheet1!$B$6</c15:sqref>
                  <c15:spPr xmlns:c15="http://schemas.microsoft.com/office/drawing/2012/chart">
                    <a:solidFill>
                      <a:schemeClr val="accent4">
                        <a:lumMod val="60000"/>
                      </a:schemeClr>
                    </a:solidFill>
                    <a:ln>
                      <a:noFill/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0.13447904712237435"/>
          <c:y val="0.63171038067787455"/>
          <c:w val="0.62553090257894084"/>
          <c:h val="0.135893021197610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25392135876164"/>
          <c:y val="9.4655571920410519E-2"/>
          <c:w val="0.57570924702522341"/>
          <c:h val="0.62730925687874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2.5940856481292355E-3"/>
                  <c:y val="-8.312114896553413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2.5973537875284532E-3"/>
                  <c:y val="5.394148052947081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Sheet1!$A$2:$A$6</c:f>
              <c:strCache>
                <c:ptCount val="5"/>
                <c:pt idx="0">
                  <c:v>SANGAT BAIK</c:v>
                </c:pt>
                <c:pt idx="1">
                  <c:v>BAIK</c:v>
                </c:pt>
                <c:pt idx="2">
                  <c:v>BURUK</c:v>
                </c:pt>
                <c:pt idx="3">
                  <c:v>SANGAT BURUK</c:v>
                </c:pt>
                <c:pt idx="4">
                  <c:v>TT/TJ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57</c:v>
                </c:pt>
                <c:pt idx="2">
                  <c:v>21</c:v>
                </c:pt>
                <c:pt idx="3">
                  <c:v>6</c:v>
                </c:pt>
                <c:pt idx="4">
                  <c:v>12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0.15633103964416498"/>
          <c:y val="0.74066921469712799"/>
          <c:w val="0.67268581788135939"/>
          <c:h val="0.19165817092893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535676986257531E-2"/>
          <c:y val="8.9004913704685343E-2"/>
          <c:w val="0.6334874746332213"/>
          <c:h val="0.573127661397101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tx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4">
                  <a:lumMod val="5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3.6111317258394672E-3"/>
                  <c:y val="-3.78644150900974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1847071130480426E-2"/>
                  <c:y val="-7.673981700881153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Sheet1!$A$2:$A$5</c:f>
              <c:strCache>
                <c:ptCount val="4"/>
                <c:pt idx="0">
                  <c:v>SANGAT BERDAMPAK</c:v>
                </c:pt>
                <c:pt idx="1">
                  <c:v>BERDAMPAK</c:v>
                </c:pt>
                <c:pt idx="2">
                  <c:v>TIDAK BERDAMPAK</c:v>
                </c:pt>
                <c:pt idx="3">
                  <c:v>SANGAT TIDAK BERDAMPAK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52</c:v>
                </c:pt>
                <c:pt idx="2">
                  <c:v>11</c:v>
                </c:pt>
                <c:pt idx="3">
                  <c:v>21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Sheet1!$B$6</c15:sqref>
                  <c15:spPr xmlns:c15="http://schemas.microsoft.com/office/drawing/2012/chart">
                    <a:solidFill>
                      <a:schemeClr val="accent5"/>
                    </a:solidFill>
                    <a:ln w="3175">
                      <a:solidFill>
                        <a:schemeClr val="tx1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1.4444526903357869E-2"/>
          <c:y val="0.66929025894896987"/>
          <c:w val="0.98555547309664215"/>
          <c:h val="0.280942949730287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25392135876164"/>
          <c:y val="9.4655571920410519E-2"/>
          <c:w val="0.57570924702522341"/>
          <c:h val="0.62730925687874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1.0376342592516942E-2"/>
                  <c:y val="-0.1163696085517481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2.5973537875284532E-3"/>
                  <c:y val="5.394148052947081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Sheet1!$A$2:$A$6</c:f>
              <c:strCache>
                <c:ptCount val="5"/>
                <c:pt idx="0">
                  <c:v>SANGAT BAIK</c:v>
                </c:pt>
                <c:pt idx="1">
                  <c:v>BAIK</c:v>
                </c:pt>
                <c:pt idx="2">
                  <c:v>BURUK</c:v>
                </c:pt>
                <c:pt idx="3">
                  <c:v>SANGAT BURUK</c:v>
                </c:pt>
                <c:pt idx="4">
                  <c:v>TT/TJ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36</c:v>
                </c:pt>
                <c:pt idx="2">
                  <c:v>53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0.15633103964416498"/>
          <c:y val="0.74066921469712799"/>
          <c:w val="0.67268581788135939"/>
          <c:h val="0.19165817092893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535676986257531E-2"/>
          <c:y val="8.9004913704685343E-2"/>
          <c:w val="0.6334874746332213"/>
          <c:h val="0.573127661397101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tx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4">
                  <a:lumMod val="5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3.6111317258394672E-3"/>
                  <c:y val="-3.78644150900974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1847071130480426E-2"/>
                  <c:y val="-7.673981700881153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Sheet1!$A$2:$A$5</c:f>
              <c:strCache>
                <c:ptCount val="4"/>
                <c:pt idx="0">
                  <c:v>SANGAT BERDAMPAK</c:v>
                </c:pt>
                <c:pt idx="1">
                  <c:v>BERDAMPAK</c:v>
                </c:pt>
                <c:pt idx="2">
                  <c:v>TIDAK BERDAMPAK</c:v>
                </c:pt>
                <c:pt idx="3">
                  <c:v>SANGAT TIDAK BERDAMPAK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Sheet1!$B$2:$B$5</c:f>
              <c:numCache>
                <c:formatCode>General</c:formatCode>
                <c:ptCount val="4"/>
                <c:pt idx="0">
                  <c:v>22</c:v>
                </c:pt>
                <c:pt idx="1">
                  <c:v>31</c:v>
                </c:pt>
                <c:pt idx="2">
                  <c:v>18</c:v>
                </c:pt>
                <c:pt idx="3">
                  <c:v>29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Sheet1!$B$6</c15:sqref>
                  <c15:spPr xmlns:c15="http://schemas.microsoft.com/office/drawing/2012/chart">
                    <a:solidFill>
                      <a:schemeClr val="accent5"/>
                    </a:solidFill>
                    <a:ln w="3175">
                      <a:solidFill>
                        <a:schemeClr val="tx1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1.4444526903357869E-2"/>
          <c:y val="0.66929025894896987"/>
          <c:w val="0.98555547309664215"/>
          <c:h val="0.280942949730287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25392135876164"/>
          <c:y val="9.4655571920410519E-2"/>
          <c:w val="0.33964751482509736"/>
          <c:h val="0.362772546284408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2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tx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-4.7557687491905153E-17"/>
                  <c:y val="-1.1082819862071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2.5973537875284532E-3"/>
                  <c:y val="5.394148052947081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1.108281986207125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Sheet1!$A$2:$A$6</c:f>
              <c:strCache>
                <c:ptCount val="5"/>
                <c:pt idx="0">
                  <c:v>SANGAT PERCAYA</c:v>
                </c:pt>
                <c:pt idx="1">
                  <c:v>PERCAYA</c:v>
                </c:pt>
                <c:pt idx="2">
                  <c:v>TIDAK PERCAYA</c:v>
                </c:pt>
                <c:pt idx="3">
                  <c:v>SANGAT TIDAK PERCAYA</c:v>
                </c:pt>
                <c:pt idx="4">
                  <c:v>TT/TJ/RHS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36</c:v>
                </c:pt>
                <c:pt idx="2">
                  <c:v>41</c:v>
                </c:pt>
                <c:pt idx="3">
                  <c:v>5</c:v>
                </c:pt>
                <c:pt idx="4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4.9973528070866337E-2"/>
          <c:y val="0.52455422738673885"/>
          <c:w val="0.64674497401012143"/>
          <c:h val="0.27755002485998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25392135876164"/>
          <c:y val="9.4655571920410519E-2"/>
          <c:w val="0.33964751482509736"/>
          <c:h val="0.362772546284408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2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tx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-4.7557687491905153E-17"/>
                  <c:y val="-1.1082819862071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2.5973537875284532E-3"/>
                  <c:y val="5.394148052947081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1.108281986207125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Sheet1!$A$2:$A$6</c:f>
              <c:strCache>
                <c:ptCount val="5"/>
                <c:pt idx="0">
                  <c:v>SANGAT PERCAYA</c:v>
                </c:pt>
                <c:pt idx="1">
                  <c:v>PERCAYA</c:v>
                </c:pt>
                <c:pt idx="2">
                  <c:v>TIDAK PERCAYA</c:v>
                </c:pt>
                <c:pt idx="3">
                  <c:v>SANGAT TIDAK PERCAYA</c:v>
                </c:pt>
                <c:pt idx="4">
                  <c:v>TT/TJ/RHS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42</c:v>
                </c:pt>
                <c:pt idx="2">
                  <c:v>36</c:v>
                </c:pt>
                <c:pt idx="3">
                  <c:v>4</c:v>
                </c:pt>
                <c:pt idx="4">
                  <c:v>11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4.9973528070866337E-2"/>
          <c:y val="0.52455422738673885"/>
          <c:w val="0.64674497401012143"/>
          <c:h val="0.27755002485998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25392135876164"/>
          <c:y val="9.4655571920410519E-2"/>
          <c:w val="0.33964751482509736"/>
          <c:h val="0.362772546284408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2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tx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-4.7557687491905153E-17"/>
                  <c:y val="-1.1082819862071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2.5973537875284532E-3"/>
                  <c:y val="5.394148052947081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1.108281986207125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Sheet1!$A$2:$A$6</c:f>
              <c:strCache>
                <c:ptCount val="5"/>
                <c:pt idx="0">
                  <c:v>SANGAT PERCAYA</c:v>
                </c:pt>
                <c:pt idx="1">
                  <c:v>PERCAYA</c:v>
                </c:pt>
                <c:pt idx="2">
                  <c:v>TIDAK PERCAYA</c:v>
                </c:pt>
                <c:pt idx="3">
                  <c:v>SANGAT TIDAK PERCAYA</c:v>
                </c:pt>
                <c:pt idx="4">
                  <c:v>TT/TJ/RHS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44</c:v>
                </c:pt>
                <c:pt idx="2">
                  <c:v>32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4.9973528070866337E-2"/>
          <c:y val="0.52455422738673885"/>
          <c:w val="0.64674497401012143"/>
          <c:h val="0.27755002485998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25392135876164"/>
          <c:y val="9.4655571920410519E-2"/>
          <c:w val="0.33964751482509736"/>
          <c:h val="0.362772546284408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2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tx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-4.7557687491905153E-17"/>
                  <c:y val="-1.1082819862071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2.5973537875284532E-3"/>
                  <c:y val="5.394148052947081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1.108281986207125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Sheet1!$A$2:$A$6</c:f>
              <c:strCache>
                <c:ptCount val="5"/>
                <c:pt idx="0">
                  <c:v>SANGAT PERCAYA</c:v>
                </c:pt>
                <c:pt idx="1">
                  <c:v>PERCAYA</c:v>
                </c:pt>
                <c:pt idx="2">
                  <c:v>TIDAK PERCAYA</c:v>
                </c:pt>
                <c:pt idx="3">
                  <c:v>SANGAT TIDAK PERCAYA</c:v>
                </c:pt>
                <c:pt idx="4">
                  <c:v>TT/TJ/RHS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40</c:v>
                </c:pt>
                <c:pt idx="2">
                  <c:v>29</c:v>
                </c:pt>
                <c:pt idx="3">
                  <c:v>4</c:v>
                </c:pt>
                <c:pt idx="4">
                  <c:v>20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4.9973528070866337E-2"/>
          <c:y val="0.52455422738673885"/>
          <c:w val="0.64674497401012143"/>
          <c:h val="0.27755002485998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03619659282212"/>
          <c:y val="8.8454511273936789E-2"/>
          <c:w val="0.57570924702522341"/>
          <c:h val="0.62730925687874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noFill/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tx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4">
                  <a:lumMod val="5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2.5973537875284532E-3"/>
                  <c:y val="5.394148052947081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Sheet1!$A$2:$A$5</c:f>
              <c:strCache>
                <c:ptCount val="4"/>
                <c:pt idx="0">
                  <c:v>SANGAT YAKIN</c:v>
                </c:pt>
                <c:pt idx="1">
                  <c:v>YAKIN</c:v>
                </c:pt>
                <c:pt idx="2">
                  <c:v>RAGU-RAGU</c:v>
                </c:pt>
                <c:pt idx="3">
                  <c:v>SANGAT RAGU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47</c:v>
                </c:pt>
                <c:pt idx="2">
                  <c:v>35</c:v>
                </c:pt>
                <c:pt idx="3">
                  <c:v>9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Sheet1!$B$6</c15:sqref>
                  <c15:spPr xmlns:c15="http://schemas.microsoft.com/office/drawing/2012/chart">
                    <a:solidFill>
                      <a:schemeClr val="accent5"/>
                    </a:solidFill>
                    <a:ln w="3175">
                      <a:solidFill>
                        <a:schemeClr val="tx1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0.22896543779178358"/>
          <c:y val="0.7378985097316102"/>
          <c:w val="0.45737672169668725"/>
          <c:h val="0.222135925549630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03619659282212"/>
          <c:y val="8.8454511273936789E-2"/>
          <c:w val="0.57570924702522341"/>
          <c:h val="0.62730925687874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noFill/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tx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2.5973537875284532E-3"/>
                  <c:y val="5.394148052947081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Sheet1!$A$2:$A$5</c:f>
              <c:strCache>
                <c:ptCount val="4"/>
                <c:pt idx="0">
                  <c:v>SANGAT YAKIN</c:v>
                </c:pt>
                <c:pt idx="1">
                  <c:v>YAKIN</c:v>
                </c:pt>
                <c:pt idx="2">
                  <c:v>RAGU-RAGU</c:v>
                </c:pt>
                <c:pt idx="3">
                  <c:v>SANGAT RAGU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43</c:v>
                </c:pt>
                <c:pt idx="2">
                  <c:v>40</c:v>
                </c:pt>
                <c:pt idx="3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Sheet1!$B$6</c15:sqref>
                  <c15:spPr xmlns:c15="http://schemas.microsoft.com/office/drawing/2012/chart">
                    <a:solidFill>
                      <a:schemeClr val="accent5"/>
                    </a:solidFill>
                    <a:ln w="3175">
                      <a:solidFill>
                        <a:schemeClr val="tx1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0.22896543779178358"/>
          <c:y val="0.7378985097316102"/>
          <c:w val="0.45737672169668725"/>
          <c:h val="0.222135925549630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07133098952259"/>
          <c:y val="7.4752744500264784E-2"/>
          <c:w val="0.46820270035453965"/>
          <c:h val="0.4902926425346833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noFill/>
              <a:ln w="9525"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1"/>
              <c:layout>
                <c:manualLayout>
                  <c:x val="8.540260941957081E-3"/>
                  <c:y val="-4.631853365004998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2810391412935739E-2"/>
                  <c:y val="-9.2637067300099969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Sheet1!$A$2:$A$5</c:f>
              <c:strCache>
                <c:ptCount val="4"/>
                <c:pt idx="0">
                  <c:v>17 - 22 TAHUN</c:v>
                </c:pt>
                <c:pt idx="1">
                  <c:v>23 - 30 TAHUN</c:v>
                </c:pt>
                <c:pt idx="2">
                  <c:v>31 - 40 TAHUN</c:v>
                </c:pt>
                <c:pt idx="3">
                  <c:v>41 -  …  TAHUN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Sheet1!$B$2:$B$5</c:f>
              <c:numCache>
                <c:formatCode>General</c:formatCode>
                <c:ptCount val="4"/>
                <c:pt idx="0">
                  <c:v>17</c:v>
                </c:pt>
                <c:pt idx="1">
                  <c:v>18</c:v>
                </c:pt>
                <c:pt idx="2">
                  <c:v>29</c:v>
                </c:pt>
                <c:pt idx="3">
                  <c:v>36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Sheet1!$B$6</c15:sqref>
                  <c15:spPr xmlns:c15="http://schemas.microsoft.com/office/drawing/2012/chart">
                    <a:solidFill>
                      <a:schemeClr val="accent5"/>
                    </a:solidFill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9.8213000832507322E-2"/>
          <c:y val="0.60091696108112569"/>
          <c:w val="0.74806230221226377"/>
          <c:h val="0.3240488379701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67471064710793"/>
          <c:y val="0.25469672670660698"/>
          <c:w val="0.37855879954703586"/>
          <c:h val="0.404333120767175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noFill/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tx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4"/>
            <c:bubble3D val="0"/>
            <c:spPr>
              <a:solidFill>
                <a:schemeClr val="accent5"/>
              </a:solidFill>
              <a:ln w="3175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5"/>
            <c:bubble3D val="0"/>
          </c:dPt>
          <c:dLbls>
            <c:dLbl>
              <c:idx val="2"/>
              <c:layout>
                <c:manualLayout>
                  <c:x val="2.5973537875284532E-3"/>
                  <c:y val="5.394148052947081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2.5940856481292355E-3"/>
                  <c:y val="-8.312114896553440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Sheet1!$A$2:$A$9</c15:sqref>
                  </c15:fullRef>
                </c:ext>
              </c:extLst>
              <c:f>Sheet1!$A$2:$A$8</c:f>
              <c:strCache>
                <c:ptCount val="7"/>
                <c:pt idx="0">
                  <c:v>WIBAWA</c:v>
                </c:pt>
                <c:pt idx="1">
                  <c:v>TEGAS</c:v>
                </c:pt>
                <c:pt idx="2">
                  <c:v>DAPAT DIPERCAYA</c:v>
                </c:pt>
                <c:pt idx="3">
                  <c:v>TERBUKTI BEKERJA</c:v>
                </c:pt>
                <c:pt idx="4">
                  <c:v>KEPEMIMPINAN</c:v>
                </c:pt>
                <c:pt idx="5">
                  <c:v>RELIGIUS</c:v>
                </c:pt>
                <c:pt idx="6">
                  <c:v>RUPAWAN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Sheet1!$B$2:$B$9</c15:sqref>
                  </c15:fullRef>
                </c:ext>
              </c:extLst>
              <c:f>Sheet1!$B$2:$B$8</c:f>
              <c:numCache>
                <c:formatCode>General</c:formatCode>
                <c:ptCount val="7"/>
                <c:pt idx="0">
                  <c:v>27</c:v>
                </c:pt>
                <c:pt idx="1">
                  <c:v>24</c:v>
                </c:pt>
                <c:pt idx="2">
                  <c:v>21</c:v>
                </c:pt>
                <c:pt idx="3">
                  <c:v>12</c:v>
                </c:pt>
                <c:pt idx="4">
                  <c:v>9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0.47258296580382342"/>
          <c:y val="0.23363020600736834"/>
          <c:w val="0.45737672169668725"/>
          <c:h val="0.449333732722091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067839081242717"/>
          <c:y val="7.5253807001073522E-2"/>
          <c:w val="0.57570924702522341"/>
          <c:h val="0.62730925687874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noFill/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tx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4">
                  <a:lumMod val="5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4"/>
            <c:bubble3D val="0"/>
            <c:spPr>
              <a:solidFill>
                <a:schemeClr val="accent4">
                  <a:lumMod val="7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6"/>
            <c:bubble3D val="0"/>
            <c:spPr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2.5973537875284532E-3"/>
                  <c:y val="5.394148052947081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3.6642833397226571E-3"/>
                  <c:y val="-6.818217725619851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SURAT KABAR</c:v>
                </c:pt>
                <c:pt idx="1">
                  <c:v>TELEVISI</c:v>
                </c:pt>
                <c:pt idx="2">
                  <c:v>RADIO</c:v>
                </c:pt>
                <c:pt idx="3">
                  <c:v>MEDIA SOSIAL</c:v>
                </c:pt>
                <c:pt idx="4">
                  <c:v>MEDIA ONLINE</c:v>
                </c:pt>
                <c:pt idx="5">
                  <c:v>BALIGO/POSTER DLL</c:v>
                </c:pt>
                <c:pt idx="6">
                  <c:v>TOKOH MASYARAKAT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34</c:v>
                </c:pt>
                <c:pt idx="2">
                  <c:v>11</c:v>
                </c:pt>
                <c:pt idx="3">
                  <c:v>27</c:v>
                </c:pt>
                <c:pt idx="4">
                  <c:v>16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5.0716456884095096E-2"/>
          <c:y val="0.24986404310041602"/>
          <c:w val="0.35338292161763596"/>
          <c:h val="0.361671754309667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07133098952259"/>
          <c:y val="7.4752744500264784E-2"/>
          <c:w val="0.46820270035453965"/>
          <c:h val="0.4902926425346833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tx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tx2">
                  <a:lumMod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1"/>
              <c:layout>
                <c:manualLayout>
                  <c:x val="-4.2701304709786185E-3"/>
                  <c:y val="-2.315926682502499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4161043767828636E-2"/>
                  <c:y val="-0.1010320279895239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2701304709785795E-3"/>
                  <c:y val="-9.607193304747138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Sheet1!$A$2:$A$5</c:f>
              <c:strCache>
                <c:ptCount val="4"/>
                <c:pt idx="0">
                  <c:v>ISLAM</c:v>
                </c:pt>
                <c:pt idx="1">
                  <c:v>KRISTEN</c:v>
                </c:pt>
                <c:pt idx="2">
                  <c:v>KATOLIK</c:v>
                </c:pt>
                <c:pt idx="3">
                  <c:v>LAINNYA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Sheet1!$B$2:$B$5</c:f>
              <c:numCache>
                <c:formatCode>General</c:formatCode>
                <c:ptCount val="4"/>
                <c:pt idx="0">
                  <c:v>86</c:v>
                </c:pt>
                <c:pt idx="1">
                  <c:v>7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Sheet1!$B$6</c15:sqref>
                  <c15:spPr xmlns:c15="http://schemas.microsoft.com/office/drawing/2012/chart">
                    <a:solidFill>
                      <a:schemeClr val="accent5"/>
                    </a:soli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66576290819119566"/>
          <c:w val="1"/>
          <c:h val="0.185093237019960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07133098952259"/>
          <c:y val="7.4752744500264784E-2"/>
          <c:w val="0.46820270035453965"/>
          <c:h val="0.4902926425346833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tx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4.9206077376750396E-3"/>
                  <c:y val="-1.514782849318471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4.6284496824496232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Sheet1!$A$2:$A$3</c:f>
              <c:strCache>
                <c:ptCount val="2"/>
                <c:pt idx="0">
                  <c:v>KOTA</c:v>
                </c:pt>
                <c:pt idx="1">
                  <c:v>DESA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Sheet1!$B$2:$B$3</c:f>
              <c:numCache>
                <c:formatCode>General</c:formatCode>
                <c:ptCount val="2"/>
                <c:pt idx="0">
                  <c:v>42</c:v>
                </c:pt>
                <c:pt idx="1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Sheet1!$B$4</c15:sqref>
                  <c15:spPr xmlns:c15="http://schemas.microsoft.com/office/drawing/2012/chart">
                    <a:solidFill>
                      <a:schemeClr val="tx2">
                        <a:lumMod val="50000"/>
                      </a:schemeClr>
                    </a:solidFill>
                    <a:ln w="28575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Sheet1!$B$5</c15:sqref>
                  <c15:spPr xmlns:c15="http://schemas.microsoft.com/office/drawing/2012/chart">
                    <a:solidFill>
                      <a:srgbClr val="C00000"/>
                    </a:solidFill>
                    <a:ln w="28575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Sheet1!$B$6</c15:sqref>
                  <c15:spPr xmlns:c15="http://schemas.microsoft.com/office/drawing/2012/chart">
                    <a:solidFill>
                      <a:schemeClr val="accent5"/>
                    </a:solidFill>
                    <a:ln w="28575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0.10003479295864909"/>
          <c:y val="0.63171056753864085"/>
          <c:w val="0.7436254882831419"/>
          <c:h val="0.221730812352994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07133098952259"/>
          <c:y val="7.4752744500264784E-2"/>
          <c:w val="0.46820270035453965"/>
          <c:h val="0.4902926425346833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noFill/>
              <a:ln w="952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8.540260941957081E-3"/>
                  <c:y val="-2.315926682502499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Sheet1!$A$2:$A$5</c:f>
              <c:strCache>
                <c:ptCount val="4"/>
                <c:pt idx="0">
                  <c:v>SEKOLAH DASAR</c:v>
                </c:pt>
                <c:pt idx="1">
                  <c:v>SEKOLAH MENENGAH</c:v>
                </c:pt>
                <c:pt idx="2">
                  <c:v>PERGURUAN TINGGI</c:v>
                </c:pt>
                <c:pt idx="3">
                  <c:v>LAINNYA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Sheet1!$B$2:$B$5</c:f>
              <c:numCache>
                <c:formatCode>General</c:formatCode>
                <c:ptCount val="4"/>
                <c:pt idx="0">
                  <c:v>34</c:v>
                </c:pt>
                <c:pt idx="1">
                  <c:v>47</c:v>
                </c:pt>
                <c:pt idx="2">
                  <c:v>14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Sheet1!$B$6</c15:sqref>
                  <c15:spPr xmlns:c15="http://schemas.microsoft.com/office/drawing/2012/chart">
                    <a:solidFill>
                      <a:schemeClr val="accent5"/>
                    </a:solidFill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59628510771612053"/>
          <c:w val="1"/>
          <c:h val="0.31941698460510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25392135876164"/>
          <c:y val="9.4655571920410519E-2"/>
          <c:w val="0.57570924702522341"/>
          <c:h val="0.62730925687874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2.5940856481292355E-3"/>
                  <c:y val="-0.1080574936551947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2.5973537875284532E-3"/>
                  <c:y val="5.394148052947081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Sheet1!$A$2:$A$6</c:f>
              <c:strCache>
                <c:ptCount val="5"/>
                <c:pt idx="0">
                  <c:v>SANGAT BAIK</c:v>
                </c:pt>
                <c:pt idx="1">
                  <c:v>BAIK</c:v>
                </c:pt>
                <c:pt idx="2">
                  <c:v>BURUK</c:v>
                </c:pt>
                <c:pt idx="3">
                  <c:v>SANGAT BURUK</c:v>
                </c:pt>
                <c:pt idx="4">
                  <c:v>TT/TJ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31</c:v>
                </c:pt>
                <c:pt idx="2">
                  <c:v>42</c:v>
                </c:pt>
                <c:pt idx="3">
                  <c:v>7</c:v>
                </c:pt>
                <c:pt idx="4">
                  <c:v>18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0.15633103964416498"/>
          <c:y val="0.74066921469712799"/>
          <c:w val="0.67268581788135939"/>
          <c:h val="0.19165817092893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135990671338"/>
          <c:y val="5.3067290305768205E-2"/>
          <c:w val="0.6334874746332213"/>
          <c:h val="0.573127661397101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tx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4">
                  <a:lumMod val="5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1.1847071130480426E-2"/>
                  <c:y val="-7.673981700881153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Sheet1!$A$2:$A$5</c:f>
              <c:strCache>
                <c:ptCount val="4"/>
                <c:pt idx="0">
                  <c:v>SANGAT BERDAMPAK</c:v>
                </c:pt>
                <c:pt idx="1">
                  <c:v>BERDAMPAK</c:v>
                </c:pt>
                <c:pt idx="2">
                  <c:v>TIDAK BERDAMPAK</c:v>
                </c:pt>
                <c:pt idx="3">
                  <c:v>SANGAT TIDAK BERDAMPAK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49</c:v>
                </c:pt>
                <c:pt idx="2">
                  <c:v>18</c:v>
                </c:pt>
                <c:pt idx="3">
                  <c:v>27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Sheet1!$B$6</c15:sqref>
                  <c15:spPr xmlns:c15="http://schemas.microsoft.com/office/drawing/2012/chart">
                    <a:solidFill>
                      <a:schemeClr val="accent5"/>
                    </a:solidFill>
                    <a:ln w="3175">
                      <a:solidFill>
                        <a:schemeClr val="tx1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1.4444526903357869E-2"/>
          <c:y val="0.66929025894896987"/>
          <c:w val="0.98555547309664215"/>
          <c:h val="0.280942949730287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25392135876164"/>
          <c:y val="9.4655571920410519E-2"/>
          <c:w val="0.57570924702522341"/>
          <c:h val="0.62730925687874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2.5940856481292355E-3"/>
                  <c:y val="-0.1080574936551947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2.5973537875284532E-3"/>
                  <c:y val="5.394148052947081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Sheet1!$A$2:$A$6</c:f>
              <c:strCache>
                <c:ptCount val="5"/>
                <c:pt idx="0">
                  <c:v>SANGAT BAIK</c:v>
                </c:pt>
                <c:pt idx="1">
                  <c:v>BAIK</c:v>
                </c:pt>
                <c:pt idx="2">
                  <c:v>BURUK</c:v>
                </c:pt>
                <c:pt idx="3">
                  <c:v>SANGAT BURUK</c:v>
                </c:pt>
                <c:pt idx="4">
                  <c:v>TT/TJ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39</c:v>
                </c:pt>
                <c:pt idx="2">
                  <c:v>31</c:v>
                </c:pt>
                <c:pt idx="3">
                  <c:v>9</c:v>
                </c:pt>
                <c:pt idx="4">
                  <c:v>19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0.15633103964416498"/>
          <c:y val="0.74066921469712799"/>
          <c:w val="0.67268581788135939"/>
          <c:h val="0.19165817092893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535676986257531E-2"/>
          <c:y val="8.9004913704685343E-2"/>
          <c:w val="0.6334874746332213"/>
          <c:h val="0.573127661397101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chemeClr val="tx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chemeClr val="accent4">
                  <a:lumMod val="50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1.0833395177518402E-2"/>
                  <c:y val="-0.111599311705761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1847071130480426E-2"/>
                  <c:y val="-7.673981700881153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Sheet1!$A$2:$A$7</c15:sqref>
                  </c15:fullRef>
                </c:ext>
              </c:extLst>
              <c:f>Sheet1!$A$2:$A$5</c:f>
              <c:strCache>
                <c:ptCount val="4"/>
                <c:pt idx="0">
                  <c:v>SANGAT BERDAMPAK</c:v>
                </c:pt>
                <c:pt idx="1">
                  <c:v>BERDAMPAK</c:v>
                </c:pt>
                <c:pt idx="2">
                  <c:v>TIDAK BERDAMPAK</c:v>
                </c:pt>
                <c:pt idx="3">
                  <c:v>SAGAT TIDAK BERDAMPAK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Sheet1!$B$2:$B$7</c15:sqref>
                  </c15:fullRef>
                </c:ext>
              </c:extLst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16</c:v>
                </c:pt>
                <c:pt idx="2">
                  <c:v>74</c:v>
                </c:pt>
                <c:pt idx="3">
                  <c:v>9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Sheet1!$B$6</c15:sqref>
                  <c15:spPr xmlns:c15="http://schemas.microsoft.com/office/drawing/2012/chart">
                    <a:solidFill>
                      <a:schemeClr val="accent5"/>
                    </a:solidFill>
                    <a:ln w="3175">
                      <a:solidFill>
                        <a:schemeClr val="tx1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</c15:spPr>
                  <c15:bubble3D val="0"/>
                </c15:categoryFilterException>
                <c15:categoryFilterException>
                  <c15:sqref>Sheet1!$B$7</c15:sqref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76200">
          <a:noFill/>
        </a:ln>
        <a:effectLst/>
      </c:spPr>
    </c:plotArea>
    <c:legend>
      <c:legendPos val="t"/>
      <c:layout>
        <c:manualLayout>
          <c:xMode val="edge"/>
          <c:yMode val="edge"/>
          <c:x val="1.4444526903357869E-2"/>
          <c:y val="0.66929025894896987"/>
          <c:w val="0.98555547309664215"/>
          <c:h val="0.280942949730287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36FF-AECA-49A3-A53E-7F86FA0393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5C2-0154-43FD-9E1E-D2273D11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36FF-AECA-49A3-A53E-7F86FA0393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5C2-0154-43FD-9E1E-D2273D11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36FF-AECA-49A3-A53E-7F86FA0393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5C2-0154-43FD-9E1E-D2273D11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36FF-AECA-49A3-A53E-7F86FA0393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5C2-0154-43FD-9E1E-D2273D11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36FF-AECA-49A3-A53E-7F86FA0393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5C2-0154-43FD-9E1E-D2273D11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5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36FF-AECA-49A3-A53E-7F86FA0393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5C2-0154-43FD-9E1E-D2273D11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36FF-AECA-49A3-A53E-7F86FA0393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5C2-0154-43FD-9E1E-D2273D11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9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36FF-AECA-49A3-A53E-7F86FA0393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5C2-0154-43FD-9E1E-D2273D11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3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36FF-AECA-49A3-A53E-7F86FA0393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5C2-0154-43FD-9E1E-D2273D11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36FF-AECA-49A3-A53E-7F86FA0393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5C2-0154-43FD-9E1E-D2273D11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36FF-AECA-49A3-A53E-7F86FA0393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5C2-0154-43FD-9E1E-D2273D11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036FF-AECA-49A3-A53E-7F86FA0393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C5C2-0154-43FD-9E1E-D2273D11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1.jpeg"/><Relationship Id="rId3" Type="http://schemas.openxmlformats.org/officeDocument/2006/relationships/image" Target="../media/image15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6.jpeg"/><Relationship Id="rId5" Type="http://schemas.openxmlformats.org/officeDocument/2006/relationships/image" Target="../media/image9.jpeg"/><Relationship Id="rId10" Type="http://schemas.openxmlformats.org/officeDocument/2006/relationships/image" Target="../media/image8.jpeg"/><Relationship Id="rId4" Type="http://schemas.openxmlformats.org/officeDocument/2006/relationships/image" Target="../media/image1.png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jpeg"/><Relationship Id="rId15" Type="http://schemas.openxmlformats.org/officeDocument/2006/relationships/image" Target="../media/image31.png"/><Relationship Id="rId10" Type="http://schemas.openxmlformats.org/officeDocument/2006/relationships/image" Target="../media/image26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6.jpeg"/><Relationship Id="rId5" Type="http://schemas.openxmlformats.org/officeDocument/2006/relationships/image" Target="../media/image21.jpeg"/><Relationship Id="rId1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1928962" y="3146352"/>
            <a:ext cx="8005472" cy="577323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Evaluasi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40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Publik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40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atas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40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Penegakan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40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Hukum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40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Situasi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40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Sosial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40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Ekonomi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40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dan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40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Konstelasi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40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Politik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2024.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928962" y="5390593"/>
            <a:ext cx="3513008" cy="577323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19-24 OKTOBER 2022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6" y="1140669"/>
            <a:ext cx="5441816" cy="67468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26738" y="923519"/>
            <a:ext cx="4398745" cy="1483861"/>
            <a:chOff x="-10181" y="97589"/>
            <a:chExt cx="3171855" cy="67780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81" y="97589"/>
              <a:ext cx="824194" cy="462512"/>
            </a:xfrm>
            <a:prstGeom prst="rect">
              <a:avLst/>
            </a:prstGeom>
          </p:spPr>
        </p:pic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845408" y="213511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2800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842166" y="363527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5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21113" y="264134"/>
            <a:ext cx="3063262" cy="787534"/>
            <a:chOff x="9021113" y="264134"/>
            <a:chExt cx="3063262" cy="787534"/>
          </a:xfrm>
        </p:grpSpPr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9768109" y="451959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1731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113" y="264134"/>
              <a:ext cx="759381" cy="681129"/>
            </a:xfrm>
            <a:prstGeom prst="rect">
              <a:avLst/>
            </a:prstGeom>
          </p:spPr>
        </p:pic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9765731" y="639800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sz="173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833" y="235748"/>
            <a:ext cx="611042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Menurut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bagaimana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kondisi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sosial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dan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kemanan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nasional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kita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saat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sangat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baik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baik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buruk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atau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sangat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buruk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645126122"/>
              </p:ext>
            </p:extLst>
          </p:nvPr>
        </p:nvGraphicFramePr>
        <p:xfrm>
          <a:off x="1298254" y="1737361"/>
          <a:ext cx="4895752" cy="458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Rectangle 25"/>
          <p:cNvSpPr/>
          <p:nvPr/>
        </p:nvSpPr>
        <p:spPr>
          <a:xfrm>
            <a:off x="6194006" y="1607559"/>
            <a:ext cx="50953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Apakah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situasi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sosial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dan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keamanan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nasional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yang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nilai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itu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berdampak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pada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kondisi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sosial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dan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kemanan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di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masyarakat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192237478"/>
              </p:ext>
            </p:extLst>
          </p:nvPr>
        </p:nvGraphicFramePr>
        <p:xfrm>
          <a:off x="5883900" y="2402673"/>
          <a:ext cx="3516903" cy="388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532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21113" y="264134"/>
            <a:ext cx="3063262" cy="787534"/>
            <a:chOff x="9021113" y="264134"/>
            <a:chExt cx="3063262" cy="787534"/>
          </a:xfrm>
        </p:grpSpPr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9768109" y="451959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1731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113" y="264134"/>
              <a:ext cx="759381" cy="681129"/>
            </a:xfrm>
            <a:prstGeom prst="rect">
              <a:avLst/>
            </a:prstGeom>
          </p:spPr>
        </p:pic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9765731" y="639800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sz="173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833" y="235748"/>
            <a:ext cx="611042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Menurut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bagaimana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kondisi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penegakan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hukum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nasional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kita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saat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sangat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baik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baik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buruk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atau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sangat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buruk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512626400"/>
              </p:ext>
            </p:extLst>
          </p:nvPr>
        </p:nvGraphicFramePr>
        <p:xfrm>
          <a:off x="1298254" y="1737361"/>
          <a:ext cx="4895752" cy="458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Rectangle 25"/>
          <p:cNvSpPr/>
          <p:nvPr/>
        </p:nvSpPr>
        <p:spPr>
          <a:xfrm>
            <a:off x="6194006" y="1607559"/>
            <a:ext cx="509535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Apakah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situasi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penegakan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hukum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nasional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yang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nilai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itu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berdampak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pada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kondisi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di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masyarakat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3141856771"/>
              </p:ext>
            </p:extLst>
          </p:nvPr>
        </p:nvGraphicFramePr>
        <p:xfrm>
          <a:off x="5883900" y="2402673"/>
          <a:ext cx="3516903" cy="388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8965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21113" y="264134"/>
            <a:ext cx="3063262" cy="787534"/>
            <a:chOff x="9021113" y="264134"/>
            <a:chExt cx="3063262" cy="787534"/>
          </a:xfrm>
        </p:grpSpPr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9768109" y="451959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1731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113" y="264134"/>
              <a:ext cx="759381" cy="681129"/>
            </a:xfrm>
            <a:prstGeom prst="rect">
              <a:avLst/>
            </a:prstGeom>
          </p:spPr>
        </p:pic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9765731" y="639800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sz="173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832" y="235748"/>
            <a:ext cx="620455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Apa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penilaian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terhadap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lembaga-lembaga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penegakan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hukum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di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bawah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apakah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Sangat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Percaya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Percaya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Tidak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Percaya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Sangat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Tidak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Percaya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64071" y="2029748"/>
            <a:ext cx="11938643" cy="4954673"/>
            <a:chOff x="1277518" y="1572548"/>
            <a:chExt cx="11938643" cy="4954673"/>
          </a:xfrm>
        </p:grpSpPr>
        <p:graphicFrame>
          <p:nvGraphicFramePr>
            <p:cNvPr id="24" name="Chart 23"/>
            <p:cNvGraphicFramePr/>
            <p:nvPr>
              <p:extLst>
                <p:ext uri="{D42A27DB-BD31-4B8C-83A1-F6EECF244321}">
                  <p14:modId xmlns:p14="http://schemas.microsoft.com/office/powerpoint/2010/main" val="77547907"/>
                </p:ext>
              </p:extLst>
            </p:nvPr>
          </p:nvGraphicFramePr>
          <p:xfrm>
            <a:off x="1277518" y="1939067"/>
            <a:ext cx="4895752" cy="45836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5" name="Chart 24"/>
            <p:cNvGraphicFramePr/>
            <p:nvPr>
              <p:extLst>
                <p:ext uri="{D42A27DB-BD31-4B8C-83A1-F6EECF244321}">
                  <p14:modId xmlns:p14="http://schemas.microsoft.com/office/powerpoint/2010/main" val="4132254894"/>
                </p:ext>
              </p:extLst>
            </p:nvPr>
          </p:nvGraphicFramePr>
          <p:xfrm>
            <a:off x="3594895" y="1943550"/>
            <a:ext cx="4895752" cy="45836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9" name="Chart 28"/>
            <p:cNvGraphicFramePr/>
            <p:nvPr>
              <p:extLst>
                <p:ext uri="{D42A27DB-BD31-4B8C-83A1-F6EECF244321}">
                  <p14:modId xmlns:p14="http://schemas.microsoft.com/office/powerpoint/2010/main" val="3972433610"/>
                </p:ext>
              </p:extLst>
            </p:nvPr>
          </p:nvGraphicFramePr>
          <p:xfrm>
            <a:off x="5935798" y="1934586"/>
            <a:ext cx="4895752" cy="45836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30" name="Chart 29"/>
            <p:cNvGraphicFramePr/>
            <p:nvPr>
              <p:extLst>
                <p:ext uri="{D42A27DB-BD31-4B8C-83A1-F6EECF244321}">
                  <p14:modId xmlns:p14="http://schemas.microsoft.com/office/powerpoint/2010/main" val="3492203109"/>
                </p:ext>
              </p:extLst>
            </p:nvPr>
          </p:nvGraphicFramePr>
          <p:xfrm>
            <a:off x="8320409" y="1939069"/>
            <a:ext cx="4895752" cy="45836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2078832" y="1572548"/>
              <a:ext cx="1820815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 smtClean="0">
                  <a:latin typeface="Leelawadee" panose="020B0502040204020203" pitchFamily="34" charset="-34"/>
                  <a:cs typeface="Leelawadee" panose="020B0502040204020203" pitchFamily="34" charset="-34"/>
                </a:rPr>
                <a:t>KEPOLISIAN REPUBLIK INDONESIA</a:t>
              </a:r>
              <a:endParaRPr lang="en-US" sz="1400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39" name="Subtitle 2"/>
            <p:cNvSpPr txBox="1">
              <a:spLocks/>
            </p:cNvSpPr>
            <p:nvPr/>
          </p:nvSpPr>
          <p:spPr>
            <a:xfrm>
              <a:off x="4270701" y="1572548"/>
              <a:ext cx="1820815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 smtClean="0">
                  <a:latin typeface="Leelawadee" panose="020B0502040204020203" pitchFamily="34" charset="-34"/>
                  <a:cs typeface="Leelawadee" panose="020B0502040204020203" pitchFamily="34" charset="-34"/>
                </a:rPr>
                <a:t>KOMISI PEMBERANTASAN KORUPSI</a:t>
              </a:r>
              <a:endParaRPr lang="en-US" sz="1400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40" name="Subtitle 2"/>
            <p:cNvSpPr txBox="1">
              <a:spLocks/>
            </p:cNvSpPr>
            <p:nvPr/>
          </p:nvSpPr>
          <p:spPr>
            <a:xfrm>
              <a:off x="6641866" y="1572548"/>
              <a:ext cx="1820815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 smtClean="0">
                  <a:latin typeface="Leelawadee" panose="020B0502040204020203" pitchFamily="34" charset="-34"/>
                  <a:cs typeface="Leelawadee" panose="020B0502040204020203" pitchFamily="34" charset="-34"/>
                </a:rPr>
                <a:t>PENGADILAN</a:t>
              </a:r>
              <a:endParaRPr lang="en-US" sz="1400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41" name="Subtitle 2"/>
            <p:cNvSpPr txBox="1">
              <a:spLocks/>
            </p:cNvSpPr>
            <p:nvPr/>
          </p:nvSpPr>
          <p:spPr>
            <a:xfrm>
              <a:off x="9013032" y="1572548"/>
              <a:ext cx="1690828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 smtClean="0">
                  <a:latin typeface="Leelawadee" panose="020B0502040204020203" pitchFamily="34" charset="-34"/>
                  <a:cs typeface="Leelawadee" panose="020B0502040204020203" pitchFamily="34" charset="-34"/>
                </a:rPr>
                <a:t>KEJAKSAAN AGUNG</a:t>
              </a:r>
              <a:endParaRPr lang="en-US" sz="1400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20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78833" y="235748"/>
            <a:ext cx="582803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Secara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umum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seberapa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tinggi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tingkat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kepercayaan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terhadap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lembaga-lembaga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non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Kementerian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di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bawah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6448" y="2086251"/>
            <a:ext cx="445845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TENTARA NASIONAL INDONESIA (TNI)   96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BADAN PENCARIAN DAN PERTOLONGAN NASIONAL (BASARNAS)  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BADAN NASIONAL PENANGGULANGAN BENCANA (BNPB)  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PRESIDEN REPUBLIK INDONESIA   6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KOMISI PEMILIHAN UMUM (KPU)  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MAHKAMAH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KONSTITUSI  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MAHKAMAH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AGUNG  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KOMISI PEMBERANTASAN KORUPSI  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OMBUDSMAN RI   43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KEJAKSAAN TINGGI/ NEGERI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35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DEWAN PERWAKILAN DAERAH (DPD)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32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MAJELIS PERMUSYAWARATAN RAKYAT (MPR)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29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DEWAN PERWAKILAN RAKYAT (DPR)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28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KEPOLISIAN REPUBLIK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INDONESIA  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24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PARTAI POLITIK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19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BADAN PEMBINAAN IDEOLOGI PANCASILA   11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5624" y="2165252"/>
            <a:ext cx="4050962" cy="11152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23672" y="2394858"/>
            <a:ext cx="3897066" cy="112557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25707" y="2628558"/>
            <a:ext cx="3558970" cy="107802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23754" y="2860874"/>
            <a:ext cx="2615793" cy="112563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23071" y="3094234"/>
            <a:ext cx="2559771" cy="112567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25492" y="3331315"/>
            <a:ext cx="2557350" cy="11209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25513" y="3561435"/>
            <a:ext cx="2214981" cy="11404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23517" y="3802821"/>
            <a:ext cx="1990268" cy="111091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26720" y="4018696"/>
            <a:ext cx="1768234" cy="11870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26552" y="4259161"/>
            <a:ext cx="1243730" cy="113031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26548" y="4492523"/>
            <a:ext cx="1197884" cy="113041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23055" y="4741330"/>
            <a:ext cx="1090470" cy="1078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23667" y="4964896"/>
            <a:ext cx="1057837" cy="102571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23679" y="5190646"/>
            <a:ext cx="873025" cy="115423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27625" y="5431629"/>
            <a:ext cx="776355" cy="110186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27261" y="5664473"/>
            <a:ext cx="426686" cy="115423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66000">
                <a:schemeClr val="accent1">
                  <a:tint val="44500"/>
                  <a:satMod val="160000"/>
                </a:schemeClr>
              </a:gs>
              <a:gs pos="85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5722648" y="1877771"/>
            <a:ext cx="0" cy="4174273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021113" y="264134"/>
            <a:ext cx="3063262" cy="787534"/>
            <a:chOff x="9021113" y="264134"/>
            <a:chExt cx="3063262" cy="787534"/>
          </a:xfrm>
        </p:grpSpPr>
        <p:sp>
          <p:nvSpPr>
            <p:cNvPr id="42" name="Subtitle 2"/>
            <p:cNvSpPr txBox="1">
              <a:spLocks/>
            </p:cNvSpPr>
            <p:nvPr/>
          </p:nvSpPr>
          <p:spPr>
            <a:xfrm>
              <a:off x="9768109" y="451959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1731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113" y="264134"/>
              <a:ext cx="759381" cy="681129"/>
            </a:xfrm>
            <a:prstGeom prst="rect">
              <a:avLst/>
            </a:prstGeom>
          </p:spPr>
        </p:pic>
        <p:sp>
          <p:nvSpPr>
            <p:cNvPr id="44" name="Subtitle 2"/>
            <p:cNvSpPr txBox="1">
              <a:spLocks/>
            </p:cNvSpPr>
            <p:nvPr/>
          </p:nvSpPr>
          <p:spPr>
            <a:xfrm>
              <a:off x="9765731" y="639800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sz="173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6547398" y="1882254"/>
            <a:ext cx="0" cy="4174273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25936" y="1886737"/>
            <a:ext cx="0" cy="4174273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86544" y="1886737"/>
            <a:ext cx="0" cy="4174273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65082" y="1877773"/>
            <a:ext cx="0" cy="4174273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039138" y="1877773"/>
            <a:ext cx="0" cy="4174273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519678" y="6054083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0.0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28865" y="6046976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0.2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08744" y="6054082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0.4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807280" y="6057124"/>
            <a:ext cx="7274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0.6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710596" y="6050017"/>
            <a:ext cx="7274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0.8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657710" y="6057123"/>
            <a:ext cx="7274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0.10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770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6" y="1140669"/>
            <a:ext cx="5441816" cy="67468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09877" y="1140669"/>
            <a:ext cx="3282123" cy="6746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95695" y="1517767"/>
            <a:ext cx="1259296" cy="367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26738" y="923519"/>
            <a:ext cx="4398745" cy="1483861"/>
            <a:chOff x="-10181" y="97589"/>
            <a:chExt cx="3171855" cy="67780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81" y="97589"/>
              <a:ext cx="824194" cy="462512"/>
            </a:xfrm>
            <a:prstGeom prst="rect">
              <a:avLst/>
            </a:prstGeom>
          </p:spPr>
        </p:pic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845408" y="213511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2800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842166" y="363527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1743884" y="3172586"/>
            <a:ext cx="6651811" cy="577323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TEMUAN SURVEI</a:t>
            </a:r>
          </a:p>
          <a:p>
            <a:pPr algn="l"/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Persepsi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Publik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atas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Konstelasi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Politik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Nasional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dan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Pemilihan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Presiden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 2024.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615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4903310" y="1378935"/>
            <a:ext cx="0" cy="5085647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8833" y="235748"/>
            <a:ext cx="582803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Jika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hari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dilaksanakan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Pemilihan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Presiden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hendak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memilih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siapa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 </a:t>
            </a:r>
            <a:r>
              <a:rPr lang="en-US" sz="12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(TANPA BANTUAN LEMBAR JAWAB/TOP OF MIND)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8642" y="1327031"/>
            <a:ext cx="3213124" cy="49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PRABOWO SUBIANTO  24.8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ANIES BASWEDAN  22.5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GANJAR PRANOWO  19.3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AGUS HARIMURTI YUDHOYONO    7.2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RIDWAN KAMIL    5.1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SANDIAGA S. UNO    2.9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PUAN MAHARANI    2.1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AIRLANGGA HARTARTO    1.8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MUHAIMIN ISKANDAR    1.6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SUSI PUDJIASTUDI    1.0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KHOFIFAH INDAR PARAWANSA    0.8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ABDUL SOMAD    0.4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GATOT NURMANTYO    0.4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HARY TANOESOEDIBJO   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SURYA PALOH    0.1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SRI MULYANI INDRAWATI    0.1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ERICK TOHIR    </a:t>
            </a: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RIZIEQ </a:t>
            </a: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SHIHAB    0.1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ZULKIFLI HASAN    0.1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NAMA LAINNYA    9.5</a:t>
            </a:r>
            <a:endParaRPr lang="en-US" sz="12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4258" y="1414223"/>
            <a:ext cx="1096542" cy="1115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4570" y="1650097"/>
            <a:ext cx="1032557" cy="112557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33350" y="1885237"/>
            <a:ext cx="837954" cy="107802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35199" y="2123923"/>
            <a:ext cx="262481" cy="112563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4304" y="2351197"/>
            <a:ext cx="198605" cy="112567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4998" y="2606798"/>
            <a:ext cx="144572" cy="112095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4401" y="2831410"/>
            <a:ext cx="115964" cy="114044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32770" y="3059058"/>
            <a:ext cx="93460" cy="11109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1767" y="3288096"/>
            <a:ext cx="94463" cy="114976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35645" y="3526264"/>
            <a:ext cx="90585" cy="11303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35646" y="3763960"/>
            <a:ext cx="45719" cy="11304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30476" y="3999703"/>
            <a:ext cx="45719" cy="107804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027209" y="4237078"/>
            <a:ext cx="45719" cy="10257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 flipH="1">
            <a:off x="4029177" y="4468835"/>
            <a:ext cx="45719" cy="112133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 flipH="1">
            <a:off x="4031030" y="4707822"/>
            <a:ext cx="45719" cy="110186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 flipH="1">
            <a:off x="4032194" y="4943897"/>
            <a:ext cx="45719" cy="11021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4031298" y="5167003"/>
            <a:ext cx="45719" cy="102125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1979" y="5405563"/>
            <a:ext cx="45719" cy="102125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27208" y="5618123"/>
            <a:ext cx="45719" cy="102125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62314" y="3898950"/>
            <a:ext cx="297705" cy="498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050066" y="5364137"/>
            <a:ext cx="297705" cy="766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446608477"/>
              </p:ext>
            </p:extLst>
          </p:nvPr>
        </p:nvGraphicFramePr>
        <p:xfrm>
          <a:off x="6006153" y="1870305"/>
          <a:ext cx="4895752" cy="458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Rectangle 35"/>
          <p:cNvSpPr/>
          <p:nvPr/>
        </p:nvSpPr>
        <p:spPr>
          <a:xfrm>
            <a:off x="4025429" y="6086812"/>
            <a:ext cx="397672" cy="102125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40331" y="1709804"/>
            <a:ext cx="3354969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400" dirty="0" smtClean="0">
                <a:latin typeface="+mj-lt"/>
                <a:cs typeface="Leelawadee" panose="020B0502040204020203" pitchFamily="34" charset="-34"/>
              </a:rPr>
              <a:t>TINGKAT KEYAKINAN PEMILIH</a:t>
            </a:r>
            <a:endParaRPr lang="en-US" sz="1400" dirty="0">
              <a:latin typeface="+mj-lt"/>
              <a:cs typeface="Leelawadee" panose="020B0502040204020203" pitchFamily="34" charset="-3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62926" y="4432076"/>
            <a:ext cx="297705" cy="1400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77436" y="6457493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0.0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94199" y="6450386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0.2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93257" y="6457492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0.4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831715" y="1386108"/>
            <a:ext cx="0" cy="5085647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04645" y="3258457"/>
            <a:ext cx="45719" cy="195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90814" y="3480179"/>
            <a:ext cx="45719" cy="195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76932" y="3734014"/>
            <a:ext cx="45719" cy="195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4025429" y="1414353"/>
            <a:ext cx="0" cy="5085647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/>
          <p:cNvCxnSpPr/>
          <p:nvPr/>
        </p:nvCxnSpPr>
        <p:spPr>
          <a:xfrm>
            <a:off x="4903310" y="1353535"/>
            <a:ext cx="0" cy="5085647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8833" y="235748"/>
            <a:ext cx="628523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Jika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hari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dilaksanakan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Pemilihan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Presiden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dari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nama-nama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berikut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siapa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yang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akan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pilih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 </a:t>
            </a:r>
            <a:r>
              <a:rPr lang="en-US" sz="12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(SKEMA 20 NAMA)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0715" y="1336820"/>
            <a:ext cx="321312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PRABOWO SUBIANTO     24.2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ANIES BASWEDAN     21.5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GANJAR 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PRANOWO     18.7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AGUS </a:t>
            </a: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HARIMURTI 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YUDHOYONO       </a:t>
            </a: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.4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PUAN MAHARANI       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AIRLANGGA HARTARTO       </a:t>
            </a: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.6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RIDWAN KAMIL       3.1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SANDIAGA S. UNO       2.6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MUHAIMIN ISKANDAR       2.4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KHOFIFAH INDAR PARAWANSA 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1.2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SUSI </a:t>
            </a: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PUDJIASTUTI       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TITO KARNAVIAN       1.1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ANDIKA PERKASA      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1.0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ERICK TOHIR       0.9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ZULKIFLI 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HASAN 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      0.5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TRI RISMAHARINI       0.4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TGB MUHAMMAD ZAINUL MAJDI 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0.3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AHMAD </a:t>
            </a: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SYAIKHU      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0.1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MOELDOKO       0.0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MARDIONO        0.0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endParaRPr lang="en-US" sz="1200" b="1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TT/TJ/RAHASIA       5.8</a:t>
            </a:r>
            <a:endParaRPr lang="en-US" sz="12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842042533"/>
              </p:ext>
            </p:extLst>
          </p:nvPr>
        </p:nvGraphicFramePr>
        <p:xfrm>
          <a:off x="5966185" y="1815671"/>
          <a:ext cx="4895752" cy="458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Rectangle 35"/>
          <p:cNvSpPr/>
          <p:nvPr/>
        </p:nvSpPr>
        <p:spPr>
          <a:xfrm>
            <a:off x="7028724" y="1608665"/>
            <a:ext cx="3354969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400" dirty="0" smtClean="0">
                <a:latin typeface="+mj-lt"/>
                <a:cs typeface="Leelawadee" panose="020B0502040204020203" pitchFamily="34" charset="-34"/>
              </a:rPr>
              <a:t>TINGKAT KEYAKINAN PEMILIH</a:t>
            </a:r>
            <a:endParaRPr lang="en-US" sz="1400" dirty="0">
              <a:latin typeface="+mj-lt"/>
              <a:cs typeface="Leelawadee" panose="020B0502040204020203" pitchFamily="34" charset="-34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034258" y="1414223"/>
            <a:ext cx="1077004" cy="1115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022213" y="1650097"/>
            <a:ext cx="1006527" cy="112557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033350" y="1885237"/>
            <a:ext cx="789035" cy="107802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022842" y="2123923"/>
            <a:ext cx="271659" cy="112563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034304" y="2351197"/>
            <a:ext cx="198605" cy="112567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022641" y="2606798"/>
            <a:ext cx="173282" cy="112095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034400" y="2831410"/>
            <a:ext cx="146685" cy="114044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032770" y="3059058"/>
            <a:ext cx="117594" cy="11109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031767" y="3288096"/>
            <a:ext cx="94463" cy="114976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035645" y="3526264"/>
            <a:ext cx="90585" cy="11303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035646" y="3763960"/>
            <a:ext cx="45719" cy="11304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030476" y="3999703"/>
            <a:ext cx="45719" cy="107804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>
          <a:xfrm flipH="1">
            <a:off x="4030607" y="4237078"/>
            <a:ext cx="45719" cy="10257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6" name="Rectangle 115"/>
          <p:cNvSpPr/>
          <p:nvPr/>
        </p:nvSpPr>
        <p:spPr>
          <a:xfrm flipH="1">
            <a:off x="4029177" y="4468835"/>
            <a:ext cx="45719" cy="112133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Rectangle 116"/>
          <p:cNvSpPr/>
          <p:nvPr/>
        </p:nvSpPr>
        <p:spPr>
          <a:xfrm flipH="1">
            <a:off x="4031030" y="4707822"/>
            <a:ext cx="45719" cy="110186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8" name="Rectangle 117"/>
          <p:cNvSpPr/>
          <p:nvPr/>
        </p:nvSpPr>
        <p:spPr>
          <a:xfrm flipH="1">
            <a:off x="4032194" y="4943897"/>
            <a:ext cx="45719" cy="11021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9" name="Rectangle 118"/>
          <p:cNvSpPr/>
          <p:nvPr/>
        </p:nvSpPr>
        <p:spPr>
          <a:xfrm flipH="1">
            <a:off x="4031298" y="5167003"/>
            <a:ext cx="45719" cy="102125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031979" y="5405563"/>
            <a:ext cx="45719" cy="102125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064643" y="3723409"/>
            <a:ext cx="297705" cy="67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050066" y="5364137"/>
            <a:ext cx="297705" cy="766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031767" y="6311778"/>
            <a:ext cx="201142" cy="102125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062926" y="4432076"/>
            <a:ext cx="297705" cy="1400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677436" y="6457493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0.0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594199" y="6450386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0.2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493257" y="6457492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0.4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090814" y="3480179"/>
            <a:ext cx="45719" cy="195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076932" y="3734014"/>
            <a:ext cx="45719" cy="195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5831715" y="1360708"/>
            <a:ext cx="0" cy="5085647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025429" y="1388953"/>
            <a:ext cx="0" cy="5085647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>
            <a:off x="4878674" y="2486393"/>
            <a:ext cx="0" cy="279783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070096" y="2468394"/>
            <a:ext cx="0" cy="279783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169419" y="2476865"/>
            <a:ext cx="0" cy="279783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9021113" y="264134"/>
            <a:ext cx="3063262" cy="787534"/>
            <a:chOff x="9021113" y="264134"/>
            <a:chExt cx="3063262" cy="787534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768109" y="451959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1731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113" y="264134"/>
              <a:ext cx="759381" cy="681129"/>
            </a:xfrm>
            <a:prstGeom prst="rect">
              <a:avLst/>
            </a:prstGeom>
          </p:spPr>
        </p:pic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9765731" y="639800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sz="173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8833" y="235748"/>
            <a:ext cx="619110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Jika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hari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dilaksanakan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Pemilihan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Presiden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dari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nama-nama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berikut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siapa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yang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akan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pilih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 </a:t>
            </a:r>
            <a:r>
              <a:rPr lang="en-US" sz="12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(SKEMA GABUNGAN TOKOH DAN PARTAI POLITIK)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5839" y="2453484"/>
            <a:ext cx="3213124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PRABOWO SUBIANTO    27.4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</a:rPr>
              <a:t>ANIES BASWEDAN    21.5</a:t>
            </a:r>
            <a:endParaRPr lang="en-US" sz="1200" dirty="0">
              <a:latin typeface="+mj-lt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GANJAR PRANOWO    21.0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AGUS </a:t>
            </a: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HARIMURTI 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YUDHOYONO      9.2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AIRLANGGA HARTARTO      4.6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PUAN MAHARANI      4.1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RIDWAN KAMIL      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3.8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SANDIAGA S. UNO      3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.3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MUHAIMIN ISKANDAR      2.4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ERICK TOHIR      0.1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endParaRPr lang="en-US" sz="1200" b="1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TT/TJ/RAHASIA    </a:t>
            </a:r>
            <a:r>
              <a:rPr lang="en-US" sz="1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.6</a:t>
            </a:r>
            <a:endParaRPr lang="en-US" sz="12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1642" y="2542399"/>
            <a:ext cx="1518474" cy="1115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2184" y="2788930"/>
            <a:ext cx="1175032" cy="112557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80964" y="3020671"/>
            <a:ext cx="1028736" cy="107802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82813" y="3248930"/>
            <a:ext cx="485179" cy="112563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1918" y="3479374"/>
            <a:ext cx="166122" cy="112567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82611" y="3713890"/>
            <a:ext cx="127435" cy="112095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82015" y="3953018"/>
            <a:ext cx="88955" cy="114044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80383" y="4184295"/>
            <a:ext cx="45719" cy="11109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79381" y="4413333"/>
            <a:ext cx="45719" cy="114976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79380" y="4640319"/>
            <a:ext cx="45719" cy="114976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980586" y="5100771"/>
            <a:ext cx="360860" cy="114976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08076" y="4368800"/>
            <a:ext cx="51170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19935" y="2449492"/>
            <a:ext cx="3213124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PRABOWO SUBIANTO   29.2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</a:rPr>
              <a:t>AGUS HARIMURTI YUDHOYONO   11.8</a:t>
            </a:r>
            <a:endParaRPr lang="en-US" sz="1200" dirty="0">
              <a:latin typeface="+mj-lt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AIRLANGGA HARTARTO     9.3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PUAN MAHARANI     </a:t>
            </a: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MUHAIMIN ISKANDAR     </a:t>
            </a: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.6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AHMAD SYAIKHU     0.9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ZULKIFLI HASAN     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0.6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SURYA 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PALOH     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.3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MARDIONO     </a:t>
            </a: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endParaRPr lang="en-US" sz="1200" b="1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endParaRPr lang="en-US" sz="1200" b="1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</a:pPr>
            <a:r>
              <a:rPr lang="en-US" sz="12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TT/TJ/RAHASIA    41.2</a:t>
            </a:r>
            <a:endParaRPr lang="en-US" sz="12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75738" y="2538407"/>
            <a:ext cx="1337185" cy="1115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276280" y="2784938"/>
            <a:ext cx="484766" cy="112557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75060" y="3016679"/>
            <a:ext cx="366372" cy="107802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276910" y="3244938"/>
            <a:ext cx="127128" cy="112563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276014" y="3475382"/>
            <a:ext cx="98305" cy="112567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276707" y="3709898"/>
            <a:ext cx="45719" cy="112095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276111" y="3949026"/>
            <a:ext cx="45719" cy="114044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274479" y="4180303"/>
            <a:ext cx="45719" cy="11109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274681" y="5096779"/>
            <a:ext cx="1893134" cy="114976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08278" y="3904618"/>
            <a:ext cx="45719" cy="464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323309" y="3649946"/>
            <a:ext cx="49332" cy="234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04806" y="1939729"/>
            <a:ext cx="3354969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400" dirty="0" smtClean="0">
                <a:latin typeface="+mj-lt"/>
                <a:cs typeface="Leelawadee" panose="020B0502040204020203" pitchFamily="34" charset="-34"/>
              </a:rPr>
              <a:t>GABUNGAN TOKOH POLITIK</a:t>
            </a:r>
            <a:endParaRPr lang="en-US" sz="1400" dirty="0">
              <a:latin typeface="+mj-lt"/>
              <a:cs typeface="Leelawadee" panose="020B0502040204020203" pitchFamily="34" charset="-3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00116" y="1945640"/>
            <a:ext cx="335496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20000"/>
              </a:lnSpc>
            </a:pPr>
            <a:r>
              <a:rPr lang="en-US" sz="1400" dirty="0" smtClean="0">
                <a:latin typeface="+mj-lt"/>
                <a:cs typeface="Leelawadee" panose="020B0502040204020203" pitchFamily="34" charset="-34"/>
              </a:rPr>
              <a:t>TOKOH PARTAI POLITIK</a:t>
            </a:r>
            <a:endParaRPr lang="en-US" sz="1400" dirty="0">
              <a:latin typeface="+mj-lt"/>
              <a:cs typeface="Leelawadee" panose="020B0502040204020203" pitchFamily="34" charset="-34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40365" y="5258886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0.0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57128" y="5251779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0.2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56186" y="5258885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0.4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779351" y="2477922"/>
            <a:ext cx="0" cy="279783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79380" y="2477922"/>
            <a:ext cx="0" cy="279783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931110" y="5249358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0.0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47873" y="5242251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0.2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746931" y="5249357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0.4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8270125" y="2468394"/>
            <a:ext cx="0" cy="279783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3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21113" y="264134"/>
            <a:ext cx="3063262" cy="787534"/>
            <a:chOff x="9021113" y="264134"/>
            <a:chExt cx="3063262" cy="787534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768109" y="451959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1731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113" y="264134"/>
              <a:ext cx="759381" cy="681129"/>
            </a:xfrm>
            <a:prstGeom prst="rect">
              <a:avLst/>
            </a:prstGeom>
          </p:spPr>
        </p:pic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9765731" y="639800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sz="173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8833" y="235748"/>
            <a:ext cx="619110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Jika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hari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dilaksanakan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Pemilihan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Presiden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dari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nama-nama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berpasangan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berikut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siapa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yang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akan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pilih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495397" y="1387154"/>
            <a:ext cx="32131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PRABOWO SUBIANTO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ERICK TOHIR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ANIES BASWEDAN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AGUS HARIMURTI YUDHOYONO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AIRLANGGA HARTARTO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RIDWAN KAMIL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ANIES BASWEDAN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GANJAR PRANOWO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PRABOWO SUBIANTO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ERICK TOHIR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PUAN MAHARANI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MUHAIMIN ISKANDAR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62" y="2772598"/>
            <a:ext cx="766802" cy="51888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68" y="5408887"/>
            <a:ext cx="779184" cy="4883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44" y="1409340"/>
            <a:ext cx="577227" cy="49018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729" y="5385766"/>
            <a:ext cx="597407" cy="50999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25" y="2093598"/>
            <a:ext cx="601521" cy="50235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8" r="27734" b="15826"/>
          <a:stretch/>
        </p:blipFill>
        <p:spPr>
          <a:xfrm>
            <a:off x="3439619" y="2063767"/>
            <a:ext cx="623101" cy="5304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DBD7D8"/>
              </a:clrFrom>
              <a:clrTo>
                <a:srgbClr val="DBD7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23137"/>
          <a:stretch/>
        </p:blipFill>
        <p:spPr>
          <a:xfrm flipH="1">
            <a:off x="2856909" y="1411949"/>
            <a:ext cx="597395" cy="4849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5851" y="139268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841226" y="139268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78527" y="208516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43902" y="208516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81205" y="2793690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46580" y="2793690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94401" y="5397085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59776" y="5397085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498363" y="468503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63738" y="468503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10747" y="4015299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76122" y="4015299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900566" y="138372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265941" y="138372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903242" y="207620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268617" y="207620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905920" y="278472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271295" y="278472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910493" y="3997840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275868" y="3997840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913171" y="470102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278546" y="470102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8915846" y="539885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281221" y="539885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614519" y="1374323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32.4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076377" y="1374108"/>
            <a:ext cx="32131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ANIES BASWEDAN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SANDIAGA UNO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AIRLANGGA HARTARTO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GANJAR PRANOWO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PUAN MAHARANI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ERICK TOHIR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ANIES BASWEDAN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ERICK TOHIR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PRABOWO SUBIANTO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MUHAIMIN ISKANDAR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PUAN MAHARANI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AIRLANGGA HARTARTO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77" y="4684437"/>
            <a:ext cx="618323" cy="499023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66"/>
          <a:stretch/>
        </p:blipFill>
        <p:spPr>
          <a:xfrm>
            <a:off x="8890453" y="2084011"/>
            <a:ext cx="634625" cy="505698"/>
          </a:xfrm>
          <a:prstGeom prst="rect">
            <a:avLst/>
          </a:prstGeom>
        </p:spPr>
      </p:pic>
      <p:sp>
        <p:nvSpPr>
          <p:cNvPr id="81" name="Subtitle 2"/>
          <p:cNvSpPr txBox="1">
            <a:spLocks/>
          </p:cNvSpPr>
          <p:nvPr/>
        </p:nvSpPr>
        <p:spPr>
          <a:xfrm>
            <a:off x="2702954" y="3319828"/>
            <a:ext cx="1534903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TT/TJ/RHS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29.1</a:t>
            </a:r>
            <a:r>
              <a:rPr lang="en-US" sz="11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%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2" name="Subtitle 2"/>
          <p:cNvSpPr txBox="1">
            <a:spLocks/>
          </p:cNvSpPr>
          <p:nvPr/>
        </p:nvSpPr>
        <p:spPr>
          <a:xfrm>
            <a:off x="2705147" y="5916475"/>
            <a:ext cx="1534903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TT/TJ/RHS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24.8</a:t>
            </a:r>
            <a:r>
              <a:rPr lang="en-US" sz="11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%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2" name="Subtitle 2"/>
          <p:cNvSpPr txBox="1">
            <a:spLocks/>
          </p:cNvSpPr>
          <p:nvPr/>
        </p:nvSpPr>
        <p:spPr>
          <a:xfrm>
            <a:off x="8132104" y="3293467"/>
            <a:ext cx="1534903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TT/TJ/RHS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20.3</a:t>
            </a:r>
            <a:r>
              <a:rPr lang="en-US" sz="11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%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3" name="Subtitle 2"/>
          <p:cNvSpPr txBox="1">
            <a:spLocks/>
          </p:cNvSpPr>
          <p:nvPr/>
        </p:nvSpPr>
        <p:spPr>
          <a:xfrm>
            <a:off x="8145520" y="5909798"/>
            <a:ext cx="1534903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TT/TJ/RHS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4.9</a:t>
            </a:r>
            <a:r>
              <a:rPr lang="en-US" sz="11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%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08" b="28039"/>
          <a:stretch/>
        </p:blipFill>
        <p:spPr>
          <a:xfrm>
            <a:off x="3429767" y="2777933"/>
            <a:ext cx="709262" cy="51354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82" y="4666614"/>
            <a:ext cx="597395" cy="510997"/>
          </a:xfrm>
          <a:prstGeom prst="rect">
            <a:avLst/>
          </a:prstGeom>
        </p:spPr>
      </p:pic>
      <p:sp>
        <p:nvSpPr>
          <p:cNvPr id="99" name="Subtitle 2"/>
          <p:cNvSpPr txBox="1">
            <a:spLocks/>
          </p:cNvSpPr>
          <p:nvPr/>
        </p:nvSpPr>
        <p:spPr>
          <a:xfrm>
            <a:off x="450729" y="1291852"/>
            <a:ext cx="63251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600" b="1" dirty="0" smtClean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1</a:t>
            </a:r>
            <a:endParaRPr lang="en-US" sz="16600" b="1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620881" y="2064880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24.9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628437" y="2764424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13.6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Subtitle 2"/>
          <p:cNvSpPr txBox="1">
            <a:spLocks/>
          </p:cNvSpPr>
          <p:nvPr/>
        </p:nvSpPr>
        <p:spPr>
          <a:xfrm>
            <a:off x="5994289" y="1273263"/>
            <a:ext cx="63251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600" b="1" dirty="0" smtClean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</a:t>
            </a:r>
            <a:endParaRPr lang="en-US" sz="16600" b="1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051669" y="1379458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34.7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87" y="2774436"/>
            <a:ext cx="597407" cy="509991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08" b="28039"/>
          <a:stretch/>
        </p:blipFill>
        <p:spPr>
          <a:xfrm>
            <a:off x="8848804" y="1358210"/>
            <a:ext cx="709262" cy="51354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63" y="1361540"/>
            <a:ext cx="597395" cy="510997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DBD7D8"/>
              </a:clrFrom>
              <a:clrTo>
                <a:srgbClr val="DBD7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23137"/>
          <a:stretch/>
        </p:blipFill>
        <p:spPr>
          <a:xfrm flipH="1">
            <a:off x="8275113" y="2100760"/>
            <a:ext cx="597395" cy="484927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7054996" y="2055833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27.5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049474" y="2782234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17.5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20" y="2790125"/>
            <a:ext cx="594400" cy="49206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DBD7D8"/>
              </a:clrFrom>
              <a:clrTo>
                <a:srgbClr val="DBD7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23137"/>
          <a:stretch/>
        </p:blipFill>
        <p:spPr>
          <a:xfrm flipH="1">
            <a:off x="2877521" y="4039711"/>
            <a:ext cx="597395" cy="484927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08" b="28039"/>
          <a:stretch/>
        </p:blipFill>
        <p:spPr>
          <a:xfrm>
            <a:off x="3466360" y="4011091"/>
            <a:ext cx="709262" cy="513547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1657340" y="4013513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34.2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651510" y="4704070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29.8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646874" y="5403614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11.2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Subtitle 2"/>
          <p:cNvSpPr txBox="1">
            <a:spLocks/>
          </p:cNvSpPr>
          <p:nvPr/>
        </p:nvSpPr>
        <p:spPr>
          <a:xfrm>
            <a:off x="483327" y="3967668"/>
            <a:ext cx="63251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600" b="1" dirty="0" smtClean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3</a:t>
            </a:r>
            <a:endParaRPr lang="en-US" sz="16600" b="1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23" name="Subtitle 2"/>
          <p:cNvSpPr txBox="1">
            <a:spLocks/>
          </p:cNvSpPr>
          <p:nvPr/>
        </p:nvSpPr>
        <p:spPr>
          <a:xfrm>
            <a:off x="6026887" y="3949079"/>
            <a:ext cx="63251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600" b="1" dirty="0" smtClean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4</a:t>
            </a:r>
            <a:endParaRPr lang="en-US" sz="16600" b="1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58189" y="3983838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41.5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061516" y="4684597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068186" y="5398806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16.1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51" y="5397085"/>
            <a:ext cx="618323" cy="499023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17" y="5428332"/>
            <a:ext cx="779184" cy="48832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8" r="27734" b="15826"/>
          <a:stretch/>
        </p:blipFill>
        <p:spPr>
          <a:xfrm>
            <a:off x="8871365" y="3972057"/>
            <a:ext cx="623101" cy="53042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DBD7D8"/>
              </a:clrFrom>
              <a:clrTo>
                <a:srgbClr val="DBD7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23137"/>
          <a:stretch/>
        </p:blipFill>
        <p:spPr>
          <a:xfrm flipH="1">
            <a:off x="8293299" y="4009266"/>
            <a:ext cx="597395" cy="484927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08" b="28039"/>
          <a:stretch/>
        </p:blipFill>
        <p:spPr>
          <a:xfrm>
            <a:off x="8861721" y="4705725"/>
            <a:ext cx="709262" cy="513547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80" y="4709055"/>
            <a:ext cx="597395" cy="5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197" y="3990232"/>
            <a:ext cx="601521" cy="5023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9" r="32222" b="44706"/>
          <a:stretch/>
        </p:blipFill>
        <p:spPr>
          <a:xfrm>
            <a:off x="3532335" y="4021458"/>
            <a:ext cx="576262" cy="491503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4076377" y="1374108"/>
            <a:ext cx="32131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PRABOWO SUBIANTO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MUHAIMIN ISKANDAR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ANIES BASWEDAN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ANDIKA PERKASA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AIRLANGGA HARTARTO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ERICK TOHIR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GANJAR PRANOWO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KHOFIFAH INDAR PARAWANSA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PRABOWO SUBIANTO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MUHAIMIN ISKANDAR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ANIES BASWEDAN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AGUS HARIMURTI YUDHOYONO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021113" y="264134"/>
            <a:ext cx="3063262" cy="787534"/>
            <a:chOff x="9021113" y="264134"/>
            <a:chExt cx="3063262" cy="787534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768109" y="451959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1731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113" y="264134"/>
              <a:ext cx="759381" cy="681129"/>
            </a:xfrm>
            <a:prstGeom prst="rect">
              <a:avLst/>
            </a:prstGeom>
          </p:spPr>
        </p:pic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9765731" y="639800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sz="173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8833" y="235748"/>
            <a:ext cx="619110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Jika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hari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dilaksanakan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Pemilihan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Presiden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dari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nama-nama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berpasangan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berikut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siapa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yang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akan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pilih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495397" y="1387154"/>
            <a:ext cx="32131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ANIES BASWEDAN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ANDIKA PERKASA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GANJAR PRANOWO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AIRLANGGA HARTARTO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PRABOWO SUBIANTO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SALIM SEGAF AL JUFRI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PRABOWO SUBIANTO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AIRLANGGA HARTARTO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2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ANIES BASWEDAN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ANDIKA PERKASA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MUHAIMIN ISKANDAR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PUAN MAHARANI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77" y="2789545"/>
            <a:ext cx="601521" cy="50235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DBD7D8"/>
              </a:clrFrom>
              <a:clrTo>
                <a:srgbClr val="DBD7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23137"/>
          <a:stretch/>
        </p:blipFill>
        <p:spPr>
          <a:xfrm flipH="1">
            <a:off x="2856972" y="2110753"/>
            <a:ext cx="597395" cy="4849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5851" y="139268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841226" y="139268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78527" y="208516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43902" y="208516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81205" y="2793690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46580" y="2793690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94401" y="5397085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59776" y="5397085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498363" y="468503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63738" y="468503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10747" y="4015299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76122" y="4015299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900566" y="138372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265941" y="138372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903242" y="207620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268617" y="207620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905920" y="278472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271295" y="278472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910493" y="3997840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275868" y="3997840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913171" y="470102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278546" y="4701022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8915846" y="539885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281221" y="5398856"/>
            <a:ext cx="605424" cy="49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614519" y="1374323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30.8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77" y="4684437"/>
            <a:ext cx="618323" cy="499023"/>
          </a:xfrm>
          <a:prstGeom prst="rect">
            <a:avLst/>
          </a:prstGeom>
        </p:spPr>
      </p:pic>
      <p:sp>
        <p:nvSpPr>
          <p:cNvPr id="81" name="Subtitle 2"/>
          <p:cNvSpPr txBox="1">
            <a:spLocks/>
          </p:cNvSpPr>
          <p:nvPr/>
        </p:nvSpPr>
        <p:spPr>
          <a:xfrm>
            <a:off x="2702954" y="3319828"/>
            <a:ext cx="1534903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TT/TJ/RHS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26.0</a:t>
            </a:r>
            <a:r>
              <a:rPr lang="en-US" sz="11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%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2" name="Subtitle 2"/>
          <p:cNvSpPr txBox="1">
            <a:spLocks/>
          </p:cNvSpPr>
          <p:nvPr/>
        </p:nvSpPr>
        <p:spPr>
          <a:xfrm>
            <a:off x="2705147" y="5916475"/>
            <a:ext cx="1534903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TT/TJ/RHS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27.3</a:t>
            </a:r>
            <a:r>
              <a:rPr lang="en-US" sz="11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%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2" name="Subtitle 2"/>
          <p:cNvSpPr txBox="1">
            <a:spLocks/>
          </p:cNvSpPr>
          <p:nvPr/>
        </p:nvSpPr>
        <p:spPr>
          <a:xfrm>
            <a:off x="8132104" y="3293467"/>
            <a:ext cx="1534903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TT/TJ/RHS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28.5</a:t>
            </a:r>
            <a:r>
              <a:rPr lang="en-US" sz="11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%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3" name="Subtitle 2"/>
          <p:cNvSpPr txBox="1">
            <a:spLocks/>
          </p:cNvSpPr>
          <p:nvPr/>
        </p:nvSpPr>
        <p:spPr>
          <a:xfrm>
            <a:off x="8145520" y="5909798"/>
            <a:ext cx="1534903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TT/TJ/RHS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29.5</a:t>
            </a:r>
            <a:r>
              <a:rPr lang="en-US" sz="1100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%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08" b="28039"/>
          <a:stretch/>
        </p:blipFill>
        <p:spPr>
          <a:xfrm>
            <a:off x="3429767" y="2777933"/>
            <a:ext cx="709262" cy="51354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982" y="4666614"/>
            <a:ext cx="597395" cy="510997"/>
          </a:xfrm>
          <a:prstGeom prst="rect">
            <a:avLst/>
          </a:prstGeom>
        </p:spPr>
      </p:pic>
      <p:sp>
        <p:nvSpPr>
          <p:cNvPr id="99" name="Subtitle 2"/>
          <p:cNvSpPr txBox="1">
            <a:spLocks/>
          </p:cNvSpPr>
          <p:nvPr/>
        </p:nvSpPr>
        <p:spPr>
          <a:xfrm>
            <a:off x="450729" y="1291852"/>
            <a:ext cx="63251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600" b="1" dirty="0" smtClean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5</a:t>
            </a:r>
            <a:endParaRPr lang="en-US" sz="16600" b="1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620881" y="2064880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28.9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628437" y="2764424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14.3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Subtitle 2"/>
          <p:cNvSpPr txBox="1">
            <a:spLocks/>
          </p:cNvSpPr>
          <p:nvPr/>
        </p:nvSpPr>
        <p:spPr>
          <a:xfrm>
            <a:off x="5994289" y="1273263"/>
            <a:ext cx="63251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600" b="1" dirty="0" smtClean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6</a:t>
            </a:r>
            <a:endParaRPr lang="en-US" sz="16600" b="1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051669" y="1379458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29.4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45" y="2076241"/>
            <a:ext cx="597407" cy="509991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854" y="1387154"/>
            <a:ext cx="597395" cy="510997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DBD7D8"/>
              </a:clrFrom>
              <a:clrTo>
                <a:srgbClr val="DBD7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23137"/>
          <a:stretch/>
        </p:blipFill>
        <p:spPr>
          <a:xfrm flipH="1">
            <a:off x="8277475" y="1404360"/>
            <a:ext cx="597395" cy="484927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7054996" y="2055833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22.6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049474" y="2782234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19.5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DBD7D8"/>
              </a:clrFrom>
              <a:clrTo>
                <a:srgbClr val="DBD7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23137"/>
          <a:stretch/>
        </p:blipFill>
        <p:spPr>
          <a:xfrm flipH="1">
            <a:off x="2866178" y="5420962"/>
            <a:ext cx="597395" cy="484927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1657340" y="4013513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31.8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651510" y="4704070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24.7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646874" y="5403614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16.2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Subtitle 2"/>
          <p:cNvSpPr txBox="1">
            <a:spLocks/>
          </p:cNvSpPr>
          <p:nvPr/>
        </p:nvSpPr>
        <p:spPr>
          <a:xfrm>
            <a:off x="483327" y="3967668"/>
            <a:ext cx="63251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600" b="1" dirty="0" smtClean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7</a:t>
            </a:r>
            <a:endParaRPr lang="en-US" sz="16600" b="1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23" name="Subtitle 2"/>
          <p:cNvSpPr txBox="1">
            <a:spLocks/>
          </p:cNvSpPr>
          <p:nvPr/>
        </p:nvSpPr>
        <p:spPr>
          <a:xfrm>
            <a:off x="6026887" y="3949079"/>
            <a:ext cx="63251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600" b="1" dirty="0" smtClean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8</a:t>
            </a:r>
            <a:endParaRPr lang="en-US" sz="16600" b="1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58189" y="3983838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29.7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061516" y="4684597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27.6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068186" y="5398806"/>
            <a:ext cx="121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13.2</a:t>
            </a: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52" y="1410726"/>
            <a:ext cx="618323" cy="499023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645" y="5415649"/>
            <a:ext cx="779184" cy="48832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8" r="27734" b="15826"/>
          <a:stretch/>
        </p:blipFill>
        <p:spPr>
          <a:xfrm>
            <a:off x="8210589" y="2042626"/>
            <a:ext cx="623101" cy="53042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DBD7D8"/>
              </a:clrFrom>
              <a:clrTo>
                <a:srgbClr val="DBD7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23137"/>
          <a:stretch/>
        </p:blipFill>
        <p:spPr>
          <a:xfrm flipH="1">
            <a:off x="8282467" y="4715384"/>
            <a:ext cx="597395" cy="484927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235" y="3991958"/>
            <a:ext cx="597395" cy="510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r="5476"/>
          <a:stretch/>
        </p:blipFill>
        <p:spPr>
          <a:xfrm>
            <a:off x="3480610" y="2096367"/>
            <a:ext cx="588132" cy="496679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r="5476"/>
          <a:stretch/>
        </p:blipFill>
        <p:spPr>
          <a:xfrm>
            <a:off x="8890847" y="1385026"/>
            <a:ext cx="588132" cy="496679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74" y="2767707"/>
            <a:ext cx="597395" cy="510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638" y="2755075"/>
            <a:ext cx="582607" cy="52212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66"/>
          <a:stretch/>
        </p:blipFill>
        <p:spPr>
          <a:xfrm>
            <a:off x="3463926" y="5398760"/>
            <a:ext cx="634625" cy="50569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8" r="27734" b="15826"/>
          <a:stretch/>
        </p:blipFill>
        <p:spPr>
          <a:xfrm>
            <a:off x="2850937" y="3975116"/>
            <a:ext cx="623101" cy="53042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770" y="5403482"/>
            <a:ext cx="618323" cy="49902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r="5476"/>
          <a:stretch/>
        </p:blipFill>
        <p:spPr>
          <a:xfrm>
            <a:off x="8909212" y="4707740"/>
            <a:ext cx="588132" cy="4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33" y="2372955"/>
            <a:ext cx="1874690" cy="1681509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/>
        </p:nvSpPr>
        <p:spPr>
          <a:xfrm>
            <a:off x="1910290" y="4054464"/>
            <a:ext cx="2568388" cy="506023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 smtClean="0">
                <a:solidFill>
                  <a:srgbClr val="00206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INDONESIA</a:t>
            </a:r>
            <a:endParaRPr lang="en-US" sz="3200" b="1" dirty="0">
              <a:solidFill>
                <a:srgbClr val="002060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641373" y="4560487"/>
            <a:ext cx="2931410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00206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POLITICAL OPINION</a:t>
            </a:r>
            <a:endParaRPr lang="en-US" dirty="0">
              <a:solidFill>
                <a:srgbClr val="002060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79848" y="1837361"/>
            <a:ext cx="60090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Indonesia Political Opinion (IPO) </a:t>
            </a:r>
            <a:r>
              <a:rPr lang="en-US" dirty="0" err="1" smtClean="0">
                <a:latin typeface="+mj-lt"/>
              </a:rPr>
              <a:t>merupakan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l</a:t>
            </a:r>
            <a:r>
              <a:rPr lang="en-US" dirty="0" err="1" smtClean="0">
                <a:latin typeface="+mj-lt"/>
              </a:rPr>
              <a:t>embaga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riset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sosial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opini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publik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berbasis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kajian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akademik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Telah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melakukan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penelitian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Politik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>
                <a:latin typeface="+mj-lt"/>
              </a:rPr>
              <a:t>D</a:t>
            </a:r>
            <a:r>
              <a:rPr lang="en-US" dirty="0" err="1" smtClean="0">
                <a:latin typeface="+mj-lt"/>
              </a:rPr>
              <a:t>emokrasi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su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Jender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Sosial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Kemasyarakatan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sejak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tahun</a:t>
            </a:r>
            <a:r>
              <a:rPr lang="en-US" dirty="0" smtClean="0">
                <a:latin typeface="+mj-lt"/>
              </a:rPr>
              <a:t> 2013. IPO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kemajuannya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fokus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riset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sosial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terkait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politik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opini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publik</a:t>
            </a:r>
            <a:r>
              <a:rPr lang="en-US" dirty="0" smtClean="0">
                <a:latin typeface="+mj-lt"/>
              </a:rPr>
              <a:t>. IPO </a:t>
            </a:r>
            <a:r>
              <a:rPr lang="en-US" dirty="0" err="1" smtClean="0">
                <a:latin typeface="+mj-lt"/>
              </a:rPr>
              <a:t>berkantor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pusat</a:t>
            </a:r>
            <a:r>
              <a:rPr lang="en-US" dirty="0" smtClean="0">
                <a:latin typeface="+mj-lt"/>
              </a:rPr>
              <a:t> di Jl. </a:t>
            </a:r>
            <a:r>
              <a:rPr lang="en-US" dirty="0" err="1" smtClean="0">
                <a:latin typeface="+mj-lt"/>
              </a:rPr>
              <a:t>Tebet</a:t>
            </a:r>
            <a:r>
              <a:rPr lang="en-US" dirty="0" smtClean="0">
                <a:latin typeface="+mj-lt"/>
              </a:rPr>
              <a:t> Raya, No. 2D, Jakarta.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Visi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Misi</a:t>
            </a:r>
            <a:r>
              <a:rPr lang="en-US" dirty="0" smtClean="0">
                <a:latin typeface="+mj-lt"/>
              </a:rPr>
              <a:t> IPO, </a:t>
            </a:r>
            <a:r>
              <a:rPr lang="en-US" dirty="0" err="1" smtClean="0">
                <a:latin typeface="+mj-lt"/>
              </a:rPr>
              <a:t>menjadi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lembaga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kajian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berbasis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riset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menguatkan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relasi</a:t>
            </a:r>
            <a:r>
              <a:rPr lang="en-US" dirty="0" smtClean="0">
                <a:latin typeface="+mj-lt"/>
              </a:rPr>
              <a:t> </a:t>
            </a:r>
            <a:r>
              <a:rPr lang="en-US" i="1" dirty="0" smtClean="0">
                <a:latin typeface="+mj-lt"/>
              </a:rPr>
              <a:t>civil society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meneguhkan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Demokrasi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sebagai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sistem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politik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berkeadaban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serta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menjunjung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tinggi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keterbukaan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informasi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Direktur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Eksekutif</a:t>
            </a:r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Dr. </a:t>
            </a:r>
            <a:r>
              <a:rPr lang="en-US" b="1" dirty="0" err="1" smtClean="0">
                <a:latin typeface="+mj-lt"/>
              </a:rPr>
              <a:t>Dedi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Kurnia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Syah</a:t>
            </a:r>
            <a:r>
              <a:rPr lang="en-US" b="1" dirty="0" smtClean="0">
                <a:latin typeface="+mj-lt"/>
              </a:rPr>
              <a:t> Putra</a:t>
            </a:r>
          </a:p>
          <a:p>
            <a:endParaRPr lang="en-US" b="1" dirty="0">
              <a:latin typeface="+mj-lt"/>
            </a:endParaRPr>
          </a:p>
          <a:p>
            <a:r>
              <a:rPr lang="en-US" i="1" dirty="0" smtClean="0">
                <a:latin typeface="+mj-lt"/>
              </a:rPr>
              <a:t>www.ipo.or.id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1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21113" y="264134"/>
            <a:ext cx="3063262" cy="787534"/>
            <a:chOff x="9021113" y="264134"/>
            <a:chExt cx="3063262" cy="787534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768109" y="451959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1731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113" y="264134"/>
              <a:ext cx="759381" cy="681129"/>
            </a:xfrm>
            <a:prstGeom prst="rect">
              <a:avLst/>
            </a:prstGeom>
          </p:spPr>
        </p:pic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9765731" y="639800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sz="173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8833" y="235748"/>
            <a:ext cx="619110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Jika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hari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dilaksanakan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Pemilihan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Presiden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dari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nama-nama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berikut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siapa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yang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akan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pilih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3734" y="2985858"/>
            <a:ext cx="2701505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ANIES BASWEDAN   37.5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PRABOWO SUBIANTO   31.9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AIRLANGGA HARTARTO     9.2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PUAN MAHARANI     6.1</a:t>
            </a: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4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TIDAK MEMILIH   15.3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23716" y="4649668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0.0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46350" y="4642561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0.2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445408" y="4649667"/>
            <a:ext cx="47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 algn="r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0.4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4049284" y="2961833"/>
            <a:ext cx="9269" cy="173081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4059610" y="3313761"/>
            <a:ext cx="1299528" cy="187129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058710" y="3049176"/>
            <a:ext cx="1578841" cy="187129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058710" y="3583411"/>
            <a:ext cx="375679" cy="187129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058553" y="3848249"/>
            <a:ext cx="221215" cy="187129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060288" y="4375726"/>
            <a:ext cx="622089" cy="187129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4868434" y="2952308"/>
            <a:ext cx="9269" cy="173081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773309" y="2952308"/>
            <a:ext cx="9269" cy="173081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Chart 146"/>
          <p:cNvGraphicFramePr/>
          <p:nvPr>
            <p:extLst>
              <p:ext uri="{D42A27DB-BD31-4B8C-83A1-F6EECF244321}">
                <p14:modId xmlns:p14="http://schemas.microsoft.com/office/powerpoint/2010/main" val="510631332"/>
              </p:ext>
            </p:extLst>
          </p:nvPr>
        </p:nvGraphicFramePr>
        <p:xfrm>
          <a:off x="5966185" y="1815671"/>
          <a:ext cx="4895752" cy="458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8" name="Rectangle 147"/>
          <p:cNvSpPr/>
          <p:nvPr/>
        </p:nvSpPr>
        <p:spPr>
          <a:xfrm>
            <a:off x="8673240" y="2430406"/>
            <a:ext cx="335496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400" dirty="0" smtClean="0">
                <a:latin typeface="+mj-lt"/>
                <a:cs typeface="Leelawadee" panose="020B0502040204020203" pitchFamily="34" charset="-34"/>
              </a:rPr>
              <a:t>FAKTOR KETERPILIHAN</a:t>
            </a:r>
            <a:endParaRPr lang="en-US" sz="1400" dirty="0">
              <a:latin typeface="+mj-lt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49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027696E4-5E38-474E-A8B5-B7E96F79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363" y="1409912"/>
            <a:ext cx="4408315" cy="38576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smtClean="0">
                <a:latin typeface="+mj-lt"/>
              </a:rPr>
              <a:t>1. </a:t>
            </a:r>
            <a:r>
              <a:rPr lang="en-US" sz="1600" dirty="0">
                <a:latin typeface="+mj-lt"/>
              </a:rPr>
              <a:t>PDI </a:t>
            </a:r>
            <a:r>
              <a:rPr lang="en-US" sz="1600" dirty="0" err="1" smtClean="0">
                <a:latin typeface="+mj-lt"/>
              </a:rPr>
              <a:t>Perjuangan</a:t>
            </a: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96.5%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>
                <a:latin typeface="+mj-lt"/>
              </a:rPr>
              <a:t>2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Gerindra</a:t>
            </a:r>
            <a:r>
              <a:rPr lang="en-US" sz="1600" dirty="0">
                <a:latin typeface="+mj-lt"/>
              </a:rPr>
              <a:t>		</a:t>
            </a:r>
            <a:r>
              <a:rPr lang="en-US" sz="1600" dirty="0" smtClean="0">
                <a:latin typeface="+mj-lt"/>
              </a:rPr>
              <a:t>94.7%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>
                <a:latin typeface="+mj-lt"/>
              </a:rPr>
              <a:t>3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Golkar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		</a:t>
            </a:r>
            <a:r>
              <a:rPr lang="en-US" sz="1600" dirty="0" smtClean="0">
                <a:latin typeface="+mj-lt"/>
              </a:rPr>
              <a:t>91.3%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smtClean="0">
                <a:latin typeface="+mj-lt"/>
              </a:rPr>
              <a:t>4.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Demokrat</a:t>
            </a:r>
            <a:r>
              <a:rPr lang="en-US" sz="1600" dirty="0">
                <a:latin typeface="+mj-lt"/>
              </a:rPr>
              <a:t>		</a:t>
            </a:r>
            <a:r>
              <a:rPr lang="en-US" sz="1600" dirty="0" smtClean="0">
                <a:latin typeface="+mj-lt"/>
              </a:rPr>
              <a:t>63.6%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>
                <a:latin typeface="+mj-lt"/>
              </a:rPr>
              <a:t>5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Perindo</a:t>
            </a:r>
            <a:r>
              <a:rPr lang="en-US" sz="1600" dirty="0" smtClean="0">
                <a:latin typeface="+mj-lt"/>
              </a:rPr>
              <a:t>	</a:t>
            </a: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61.2%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>
                <a:latin typeface="+mj-lt"/>
              </a:rPr>
              <a:t>6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Kebangkitan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Bangsa</a:t>
            </a:r>
            <a:r>
              <a:rPr lang="en-US" sz="1600" dirty="0" smtClean="0">
                <a:latin typeface="+mj-lt"/>
              </a:rPr>
              <a:t>	58.7%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>
                <a:latin typeface="+mj-lt"/>
              </a:rPr>
              <a:t>7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Keadilan</a:t>
            </a:r>
            <a:r>
              <a:rPr lang="en-US" sz="1600" dirty="0" smtClean="0">
                <a:latin typeface="+mj-lt"/>
              </a:rPr>
              <a:t> Sejahtera	54.9%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>
                <a:latin typeface="+mj-lt"/>
              </a:rPr>
              <a:t>8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Amanat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Nasional</a:t>
            </a: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54.7%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>
                <a:latin typeface="+mj-lt"/>
              </a:rPr>
              <a:t>9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Nasional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Demokrat</a:t>
            </a:r>
            <a:r>
              <a:rPr lang="en-US" sz="1600" dirty="0" smtClean="0">
                <a:latin typeface="+mj-lt"/>
              </a:rPr>
              <a:t>	58.8%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smtClean="0">
                <a:latin typeface="+mj-lt"/>
              </a:rPr>
              <a:t>10.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P’satuan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P’bangunan</a:t>
            </a:r>
            <a:r>
              <a:rPr lang="en-US" sz="1600" dirty="0" smtClean="0">
                <a:latin typeface="+mj-lt"/>
              </a:rPr>
              <a:t>	52.1%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smtClean="0">
                <a:latin typeface="+mj-lt"/>
              </a:rPr>
              <a:t>11.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Solidaritas</a:t>
            </a:r>
            <a:r>
              <a:rPr lang="en-US" sz="1600" dirty="0" smtClean="0">
                <a:latin typeface="+mj-lt"/>
              </a:rPr>
              <a:t> Indonesia	29.5%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smtClean="0">
                <a:latin typeface="+mj-lt"/>
              </a:rPr>
              <a:t>12.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Gelora</a:t>
            </a:r>
            <a:r>
              <a:rPr lang="en-US" sz="1600" dirty="0" smtClean="0">
                <a:latin typeface="+mj-lt"/>
              </a:rPr>
              <a:t>		27.1%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216EE56-A649-E642-9296-F8190AFC9F98}"/>
              </a:ext>
            </a:extLst>
          </p:cNvPr>
          <p:cNvSpPr/>
          <p:nvPr/>
        </p:nvSpPr>
        <p:spPr>
          <a:xfrm>
            <a:off x="6434908" y="1404424"/>
            <a:ext cx="5053360" cy="462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13.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Hanura</a:t>
            </a:r>
            <a:r>
              <a:rPr lang="en-US" sz="1600" dirty="0">
                <a:latin typeface="+mj-lt"/>
              </a:rPr>
              <a:t>		</a:t>
            </a:r>
            <a:r>
              <a:rPr lang="en-US" sz="1600" dirty="0" smtClean="0">
                <a:latin typeface="+mj-lt"/>
              </a:rPr>
              <a:t>21.5%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14.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Bulan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Bintang</a:t>
            </a:r>
            <a:r>
              <a:rPr lang="en-US" sz="1600" dirty="0" smtClean="0">
                <a:latin typeface="+mj-lt"/>
              </a:rPr>
              <a:t>	6.4%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15.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Buruh</a:t>
            </a:r>
            <a:r>
              <a:rPr lang="en-US" sz="1600" dirty="0" smtClean="0">
                <a:latin typeface="+mj-lt"/>
              </a:rPr>
              <a:t> 		4.1 %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16.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Garuda</a:t>
            </a: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1.3 %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17.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PKP</a:t>
            </a: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1.0 %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18.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Ummat</a:t>
            </a:r>
            <a:r>
              <a:rPr lang="en-US" sz="1600" dirty="0">
                <a:latin typeface="+mj-lt"/>
              </a:rPr>
              <a:t>		</a:t>
            </a:r>
            <a:r>
              <a:rPr lang="en-US" sz="1600" dirty="0" smtClean="0">
                <a:latin typeface="+mj-lt"/>
              </a:rPr>
              <a:t>1.0 %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19.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Kebangkitan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Nasional</a:t>
            </a:r>
            <a:r>
              <a:rPr lang="en-US" sz="1600" dirty="0" smtClean="0">
                <a:latin typeface="+mj-lt"/>
              </a:rPr>
              <a:t>	0.0%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20.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Rakyat </a:t>
            </a:r>
            <a:r>
              <a:rPr lang="en-US" sz="1600" dirty="0" err="1" smtClean="0">
                <a:latin typeface="+mj-lt"/>
              </a:rPr>
              <a:t>Adil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Makmur</a:t>
            </a:r>
            <a:r>
              <a:rPr lang="en-US" sz="1600" dirty="0" smtClean="0">
                <a:latin typeface="+mj-lt"/>
              </a:rPr>
              <a:t>	0.0%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21.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Republik</a:t>
            </a:r>
            <a:r>
              <a:rPr lang="en-US" sz="1600" dirty="0" smtClean="0">
                <a:latin typeface="+mj-lt"/>
              </a:rPr>
              <a:t>		0.0%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22.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Republik</a:t>
            </a:r>
            <a:r>
              <a:rPr lang="en-US" sz="1600" dirty="0" smtClean="0">
                <a:latin typeface="+mj-lt"/>
              </a:rPr>
              <a:t> Indonesia	0.0%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23.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Republik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Satu</a:t>
            </a:r>
            <a:r>
              <a:rPr lang="en-US" sz="1600" dirty="0" smtClean="0">
                <a:latin typeface="+mj-lt"/>
              </a:rPr>
              <a:t>	0.0%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24.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Swara</a:t>
            </a:r>
            <a:r>
              <a:rPr lang="en-US" sz="1600" dirty="0" smtClean="0">
                <a:latin typeface="+mj-lt"/>
              </a:rPr>
              <a:t> Rakyat	0.0%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9" t="46093" r="21721" b="37799"/>
          <a:stretch/>
        </p:blipFill>
        <p:spPr>
          <a:xfrm>
            <a:off x="2161843" y="2555046"/>
            <a:ext cx="312378" cy="298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8609" r="75846" b="59973"/>
          <a:stretch/>
        </p:blipFill>
        <p:spPr>
          <a:xfrm>
            <a:off x="2176564" y="1840005"/>
            <a:ext cx="284137" cy="278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2" t="26379" r="62164" b="57829"/>
          <a:stretch/>
        </p:blipFill>
        <p:spPr>
          <a:xfrm>
            <a:off x="2193700" y="1467673"/>
            <a:ext cx="249867" cy="254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8" t="26846" r="50792" b="58187"/>
          <a:stretch/>
        </p:blipFill>
        <p:spPr>
          <a:xfrm>
            <a:off x="2193700" y="2236340"/>
            <a:ext cx="248663" cy="259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7" t="26531" r="39340" b="57993"/>
          <a:stretch/>
        </p:blipFill>
        <p:spPr>
          <a:xfrm>
            <a:off x="2193700" y="4473906"/>
            <a:ext cx="248663" cy="296494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2" t="46569" r="46625" b="39013"/>
          <a:stretch/>
        </p:blipFill>
        <p:spPr>
          <a:xfrm>
            <a:off x="2176564" y="4079348"/>
            <a:ext cx="281461" cy="314910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2" t="45673" r="33314" b="37904"/>
          <a:stretch/>
        </p:blipFill>
        <p:spPr>
          <a:xfrm>
            <a:off x="6207370" y="1470554"/>
            <a:ext cx="268941" cy="3003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00" y="3728018"/>
            <a:ext cx="248663" cy="2733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00" y="3323881"/>
            <a:ext cx="248663" cy="297490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8" t="46199" r="68156" b="38215"/>
          <a:stretch/>
        </p:blipFill>
        <p:spPr>
          <a:xfrm>
            <a:off x="2193052" y="4838812"/>
            <a:ext cx="248663" cy="28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9" t="47079" r="58170" b="39461"/>
          <a:stretch/>
        </p:blipFill>
        <p:spPr>
          <a:xfrm>
            <a:off x="2193700" y="5228903"/>
            <a:ext cx="264325" cy="301744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8" t="46090" r="10508" b="37487"/>
          <a:stretch/>
        </p:blipFill>
        <p:spPr>
          <a:xfrm>
            <a:off x="6204456" y="1848064"/>
            <a:ext cx="281581" cy="2964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5" t="26229" r="27431" b="57348"/>
          <a:stretch/>
        </p:blipFill>
        <p:spPr>
          <a:xfrm>
            <a:off x="6191310" y="2584260"/>
            <a:ext cx="301155" cy="3052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7185" r="29439" b="6412"/>
          <a:stretch/>
        </p:blipFill>
        <p:spPr>
          <a:xfrm>
            <a:off x="6207370" y="3335505"/>
            <a:ext cx="297558" cy="2882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2" t="4824" r="18514" b="12011"/>
          <a:stretch/>
        </p:blipFill>
        <p:spPr>
          <a:xfrm>
            <a:off x="2193700" y="5625358"/>
            <a:ext cx="248663" cy="285218"/>
          </a:xfrm>
          <a:prstGeom prst="rect">
            <a:avLst/>
          </a:prstGeom>
          <a:ln>
            <a:noFill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0" t="14143" r="20208" b="13163"/>
          <a:stretch/>
        </p:blipFill>
        <p:spPr>
          <a:xfrm>
            <a:off x="2142974" y="2962445"/>
            <a:ext cx="350505" cy="301664"/>
          </a:xfrm>
          <a:prstGeom prst="rect">
            <a:avLst/>
          </a:prstGeom>
        </p:spPr>
      </p:pic>
      <p:sp>
        <p:nvSpPr>
          <p:cNvPr id="22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8833" y="235748"/>
            <a:ext cx="619110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Apakah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mengenali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atau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mengetahui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nama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logo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Partai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Politik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di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bawah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44"/>
          <a:stretch/>
        </p:blipFill>
        <p:spPr>
          <a:xfrm>
            <a:off x="6194728" y="2167259"/>
            <a:ext cx="291309" cy="3151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89" y="3718006"/>
            <a:ext cx="492119" cy="3483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78" y="4498649"/>
            <a:ext cx="423611" cy="30167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0" t="38725" r="40833" b="31631"/>
          <a:stretch/>
        </p:blipFill>
        <p:spPr>
          <a:xfrm>
            <a:off x="6187646" y="5227035"/>
            <a:ext cx="289069" cy="2945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12" y="5596395"/>
            <a:ext cx="361527" cy="33815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193700" y="3325084"/>
            <a:ext cx="254126" cy="30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93700" y="4080368"/>
            <a:ext cx="254126" cy="30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193700" y="4840824"/>
            <a:ext cx="254126" cy="30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93700" y="5228902"/>
            <a:ext cx="254126" cy="30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93700" y="5608832"/>
            <a:ext cx="254126" cy="30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0" t="37249" r="41213" b="31363"/>
          <a:stretch/>
        </p:blipFill>
        <p:spPr>
          <a:xfrm>
            <a:off x="6158506" y="4855730"/>
            <a:ext cx="322731" cy="3227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2" t="37641" r="41213" b="31363"/>
          <a:stretch/>
        </p:blipFill>
        <p:spPr>
          <a:xfrm>
            <a:off x="6187601" y="4100929"/>
            <a:ext cx="288347" cy="2958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2" t="37445" r="41654" b="30775"/>
          <a:stretch/>
        </p:blipFill>
        <p:spPr>
          <a:xfrm>
            <a:off x="6194904" y="2958678"/>
            <a:ext cx="297561" cy="32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027696E4-5E38-474E-A8B5-B7E96F79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810" y="1329230"/>
            <a:ext cx="4408315" cy="458133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smtClean="0">
                <a:latin typeface="+mj-lt"/>
              </a:rPr>
              <a:t>1. </a:t>
            </a:r>
            <a:r>
              <a:rPr lang="en-US" sz="1600" dirty="0">
                <a:latin typeface="+mj-lt"/>
              </a:rPr>
              <a:t>PDI </a:t>
            </a:r>
            <a:r>
              <a:rPr lang="en-US" sz="1600" dirty="0" err="1" smtClean="0">
                <a:latin typeface="+mj-lt"/>
              </a:rPr>
              <a:t>Perjuangan</a:t>
            </a: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26.2%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>
                <a:latin typeface="+mj-lt"/>
              </a:rPr>
              <a:t>2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Gerindra</a:t>
            </a:r>
            <a:r>
              <a:rPr lang="en-US" sz="1600" dirty="0">
                <a:latin typeface="+mj-lt"/>
              </a:rPr>
              <a:t>		</a:t>
            </a:r>
            <a:r>
              <a:rPr lang="en-US" sz="1600" dirty="0" smtClean="0">
                <a:latin typeface="+mj-lt"/>
              </a:rPr>
              <a:t>12.4%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>
                <a:latin typeface="+mj-lt"/>
              </a:rPr>
              <a:t>3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Golkar</a:t>
            </a:r>
            <a:r>
              <a:rPr lang="en-US" sz="1600" dirty="0">
                <a:latin typeface="+mj-lt"/>
              </a:rPr>
              <a:t>		</a:t>
            </a:r>
            <a:r>
              <a:rPr lang="en-US" sz="1600" dirty="0" smtClean="0">
                <a:latin typeface="+mj-lt"/>
              </a:rPr>
              <a:t>9.3%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smtClean="0">
                <a:latin typeface="+mj-lt"/>
              </a:rPr>
              <a:t>4.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Demokrat</a:t>
            </a:r>
            <a:r>
              <a:rPr lang="en-US" sz="1600" dirty="0">
                <a:latin typeface="+mj-lt"/>
              </a:rPr>
              <a:t>		</a:t>
            </a:r>
            <a:r>
              <a:rPr lang="en-US" sz="1600" dirty="0" smtClean="0">
                <a:latin typeface="+mj-lt"/>
              </a:rPr>
              <a:t>8.7%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>
                <a:latin typeface="+mj-lt"/>
              </a:rPr>
              <a:t>5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Kebangkitan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Bangsa</a:t>
            </a:r>
            <a:r>
              <a:rPr lang="en-US" sz="1600" dirty="0">
                <a:latin typeface="+mj-lt"/>
              </a:rPr>
              <a:t>	7</a:t>
            </a:r>
            <a:r>
              <a:rPr lang="en-US" sz="1600" dirty="0" smtClean="0">
                <a:latin typeface="+mj-lt"/>
              </a:rPr>
              <a:t>.9%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>
                <a:latin typeface="+mj-lt"/>
              </a:rPr>
              <a:t>6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Keadilan</a:t>
            </a:r>
            <a:r>
              <a:rPr lang="en-US" sz="1600" dirty="0" smtClean="0">
                <a:latin typeface="+mj-lt"/>
              </a:rPr>
              <a:t> Sejahtera	6.3%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>
                <a:latin typeface="+mj-lt"/>
              </a:rPr>
              <a:t>7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Nasional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Demokrat</a:t>
            </a:r>
            <a:r>
              <a:rPr lang="en-US" sz="1600" dirty="0" smtClean="0">
                <a:latin typeface="+mj-lt"/>
              </a:rPr>
              <a:t>	5.2%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>
                <a:latin typeface="+mj-lt"/>
              </a:rPr>
              <a:t>8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Persatuan</a:t>
            </a:r>
            <a:r>
              <a:rPr lang="en-US" sz="1600" dirty="0" smtClean="0">
                <a:latin typeface="+mj-lt"/>
              </a:rPr>
              <a:t> Indonesia</a:t>
            </a: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4.7%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>
                <a:latin typeface="+mj-lt"/>
              </a:rPr>
              <a:t>9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Amanat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Nasional</a:t>
            </a:r>
            <a:r>
              <a:rPr lang="en-US" sz="1600" dirty="0" smtClean="0">
                <a:latin typeface="+mj-lt"/>
              </a:rPr>
              <a:t>	2.1%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smtClean="0">
                <a:latin typeface="+mj-lt"/>
              </a:rPr>
              <a:t>10.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P’satuan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P’bangunan</a:t>
            </a:r>
            <a:r>
              <a:rPr lang="en-US" sz="1600" dirty="0" smtClean="0">
                <a:latin typeface="+mj-lt"/>
              </a:rPr>
              <a:t>	1.7%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smtClean="0">
                <a:latin typeface="+mj-lt"/>
              </a:rPr>
              <a:t>11.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Hati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Nurani</a:t>
            </a:r>
            <a:r>
              <a:rPr lang="en-US" sz="1600" dirty="0" smtClean="0">
                <a:latin typeface="+mj-lt"/>
              </a:rPr>
              <a:t> Rakyat	0.3%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smtClean="0">
                <a:latin typeface="+mj-lt"/>
              </a:rPr>
              <a:t>12.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Gelora</a:t>
            </a:r>
            <a:r>
              <a:rPr lang="en-US" sz="1600" dirty="0" smtClean="0">
                <a:latin typeface="+mj-lt"/>
              </a:rPr>
              <a:t>		0.2%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b="1" dirty="0" smtClean="0">
                <a:latin typeface="+mj-lt"/>
              </a:rPr>
              <a:t>TT/TJ/RHS			14.9%</a:t>
            </a:r>
            <a:endParaRPr lang="en-US" sz="1600" b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216EE56-A649-E642-9296-F8190AFC9F98}"/>
              </a:ext>
            </a:extLst>
          </p:cNvPr>
          <p:cNvSpPr/>
          <p:nvPr/>
        </p:nvSpPr>
        <p:spPr>
          <a:xfrm>
            <a:off x="6448355" y="1283401"/>
            <a:ext cx="5053360" cy="462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13.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Solidaritas</a:t>
            </a:r>
            <a:r>
              <a:rPr lang="en-US" sz="1600" dirty="0" smtClean="0">
                <a:latin typeface="+mj-lt"/>
              </a:rPr>
              <a:t> Indonesia</a:t>
            </a: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0.1%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14.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Buruh</a:t>
            </a:r>
            <a:r>
              <a:rPr lang="en-US" sz="1600" dirty="0" smtClean="0">
                <a:latin typeface="+mj-lt"/>
              </a:rPr>
              <a:t> 		0.0%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15.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Bulan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Bintang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	0.0%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16.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Garuda</a:t>
            </a: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0.0%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17.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PKP</a:t>
            </a: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0.0%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18. </a:t>
            </a:r>
            <a:r>
              <a:rPr lang="en-US" sz="1600" dirty="0" err="1">
                <a:latin typeface="+mj-lt"/>
              </a:rPr>
              <a:t>Partai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Ummat</a:t>
            </a:r>
            <a:r>
              <a:rPr lang="en-US" sz="1600" dirty="0">
                <a:latin typeface="+mj-lt"/>
              </a:rPr>
              <a:t>		</a:t>
            </a:r>
            <a:r>
              <a:rPr lang="en-US" sz="1600" dirty="0" smtClean="0">
                <a:latin typeface="+mj-lt"/>
              </a:rPr>
              <a:t>0.0%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19.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Kebangkitan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Nasional</a:t>
            </a:r>
            <a:r>
              <a:rPr lang="en-US" sz="1600" dirty="0" smtClean="0">
                <a:latin typeface="+mj-lt"/>
              </a:rPr>
              <a:t>	0.0%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20.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Rakyat </a:t>
            </a:r>
            <a:r>
              <a:rPr lang="en-US" sz="1600" dirty="0" err="1" smtClean="0">
                <a:latin typeface="+mj-lt"/>
              </a:rPr>
              <a:t>Adil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Makmur</a:t>
            </a:r>
            <a:r>
              <a:rPr lang="en-US" sz="1600" dirty="0" smtClean="0">
                <a:latin typeface="+mj-lt"/>
              </a:rPr>
              <a:t>	0.0%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21.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Republik</a:t>
            </a:r>
            <a:r>
              <a:rPr lang="en-US" sz="1600" dirty="0" smtClean="0">
                <a:latin typeface="+mj-lt"/>
              </a:rPr>
              <a:t>		0.0%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22.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Republik</a:t>
            </a:r>
            <a:r>
              <a:rPr lang="en-US" sz="1600" dirty="0" smtClean="0">
                <a:latin typeface="+mj-lt"/>
              </a:rPr>
              <a:t> Indonesia	0.0%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23.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Republik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Satu</a:t>
            </a:r>
            <a:r>
              <a:rPr lang="en-US" sz="1600" dirty="0" smtClean="0">
                <a:latin typeface="+mj-lt"/>
              </a:rPr>
              <a:t>	0.0%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600" dirty="0" smtClean="0">
                <a:latin typeface="+mj-lt"/>
              </a:rPr>
              <a:t>24. </a:t>
            </a:r>
            <a:r>
              <a:rPr lang="en-US" sz="1600" dirty="0" err="1" smtClean="0">
                <a:latin typeface="+mj-lt"/>
              </a:rPr>
              <a:t>Partai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Swara</a:t>
            </a:r>
            <a:r>
              <a:rPr lang="en-US" sz="1600" dirty="0" smtClean="0">
                <a:latin typeface="+mj-lt"/>
              </a:rPr>
              <a:t> Rakyat	0.0%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9" t="46093" r="21721" b="37799"/>
          <a:stretch/>
        </p:blipFill>
        <p:spPr>
          <a:xfrm>
            <a:off x="2174529" y="2525003"/>
            <a:ext cx="312378" cy="298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8609" r="75846" b="59973"/>
          <a:stretch/>
        </p:blipFill>
        <p:spPr>
          <a:xfrm>
            <a:off x="2190011" y="1759323"/>
            <a:ext cx="284137" cy="278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2" t="26379" r="62164" b="57829"/>
          <a:stretch/>
        </p:blipFill>
        <p:spPr>
          <a:xfrm>
            <a:off x="2207147" y="1386991"/>
            <a:ext cx="249867" cy="254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8" t="26846" r="50792" b="58187"/>
          <a:stretch/>
        </p:blipFill>
        <p:spPr>
          <a:xfrm>
            <a:off x="2190529" y="2184898"/>
            <a:ext cx="248663" cy="259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7" t="26531" r="39340" b="57993"/>
          <a:stretch/>
        </p:blipFill>
        <p:spPr>
          <a:xfrm>
            <a:off x="2189531" y="3641815"/>
            <a:ext cx="248663" cy="296494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2" t="46569" r="46625" b="39013"/>
          <a:stretch/>
        </p:blipFill>
        <p:spPr>
          <a:xfrm>
            <a:off x="2164086" y="4396278"/>
            <a:ext cx="281461" cy="314910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2" t="45673" r="33314" b="37904"/>
          <a:stretch/>
        </p:blipFill>
        <p:spPr>
          <a:xfrm>
            <a:off x="2172339" y="5169800"/>
            <a:ext cx="268941" cy="3003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78" y="3299553"/>
            <a:ext cx="248663" cy="2733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31" y="2911069"/>
            <a:ext cx="248663" cy="297490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8" t="46199" r="68156" b="38215"/>
          <a:stretch/>
        </p:blipFill>
        <p:spPr>
          <a:xfrm>
            <a:off x="2181978" y="4828578"/>
            <a:ext cx="248663" cy="28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9" t="47079" r="58170" b="39461"/>
          <a:stretch/>
        </p:blipFill>
        <p:spPr>
          <a:xfrm>
            <a:off x="6226910" y="1334151"/>
            <a:ext cx="264325" cy="301744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8" t="46090" r="10508" b="37487"/>
          <a:stretch/>
        </p:blipFill>
        <p:spPr>
          <a:xfrm>
            <a:off x="6208177" y="2076054"/>
            <a:ext cx="281581" cy="2964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5" t="26229" r="27431" b="57348"/>
          <a:stretch/>
        </p:blipFill>
        <p:spPr>
          <a:xfrm>
            <a:off x="6204757" y="2463237"/>
            <a:ext cx="301155" cy="3052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7185" r="29439" b="6412"/>
          <a:stretch/>
        </p:blipFill>
        <p:spPr>
          <a:xfrm>
            <a:off x="6220817" y="3214482"/>
            <a:ext cx="297558" cy="2882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2" t="4824" r="18514" b="12011"/>
          <a:stretch/>
        </p:blipFill>
        <p:spPr>
          <a:xfrm>
            <a:off x="2207147" y="5544676"/>
            <a:ext cx="248663" cy="285218"/>
          </a:xfrm>
          <a:prstGeom prst="rect">
            <a:avLst/>
          </a:prstGeom>
          <a:ln>
            <a:noFill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0" t="14143" r="20208" b="13163"/>
          <a:stretch/>
        </p:blipFill>
        <p:spPr>
          <a:xfrm>
            <a:off x="2131056" y="4065084"/>
            <a:ext cx="350505" cy="301664"/>
          </a:xfrm>
          <a:prstGeom prst="rect">
            <a:avLst/>
          </a:prstGeom>
        </p:spPr>
      </p:pic>
      <p:sp>
        <p:nvSpPr>
          <p:cNvPr id="22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8833" y="235748"/>
            <a:ext cx="619110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Jika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hari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dilaksanakan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Pemilihan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Anggota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DPR RI,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Partai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atau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calon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dari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partai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mana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yang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akan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pilih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44"/>
          <a:stretch/>
        </p:blipFill>
        <p:spPr>
          <a:xfrm>
            <a:off x="6208177" y="1670179"/>
            <a:ext cx="291309" cy="3151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36" y="3596983"/>
            <a:ext cx="492119" cy="3483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59" y="5475372"/>
            <a:ext cx="361527" cy="33815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207147" y="3244402"/>
            <a:ext cx="254126" cy="30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07147" y="3999686"/>
            <a:ext cx="254126" cy="30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07147" y="4760142"/>
            <a:ext cx="254126" cy="30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07147" y="5148220"/>
            <a:ext cx="254126" cy="30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07147" y="5528150"/>
            <a:ext cx="254126" cy="30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25" y="4377626"/>
            <a:ext cx="423611" cy="3016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0" t="38725" r="40833" b="31631"/>
          <a:stretch/>
        </p:blipFill>
        <p:spPr>
          <a:xfrm>
            <a:off x="6201093" y="5106012"/>
            <a:ext cx="289069" cy="29454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0" t="37249" r="41213" b="31363"/>
          <a:stretch/>
        </p:blipFill>
        <p:spPr>
          <a:xfrm>
            <a:off x="6171953" y="4734707"/>
            <a:ext cx="322731" cy="32273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2" t="37641" r="41213" b="31363"/>
          <a:stretch/>
        </p:blipFill>
        <p:spPr>
          <a:xfrm>
            <a:off x="6201048" y="3979906"/>
            <a:ext cx="288347" cy="295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2" t="37445" r="41654" b="30775"/>
          <a:stretch/>
        </p:blipFill>
        <p:spPr>
          <a:xfrm>
            <a:off x="6196440" y="2837655"/>
            <a:ext cx="297561" cy="32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21113" y="264134"/>
            <a:ext cx="3063262" cy="787534"/>
            <a:chOff x="9021113" y="264134"/>
            <a:chExt cx="3063262" cy="787534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768109" y="451959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1731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113" y="264134"/>
              <a:ext cx="759381" cy="681129"/>
            </a:xfrm>
            <a:prstGeom prst="rect">
              <a:avLst/>
            </a:prstGeom>
          </p:spPr>
        </p:pic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9765731" y="639800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sz="173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8833" y="235748"/>
            <a:ext cx="582803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Darimana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sumber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informasi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u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tama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terkait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pengetahuan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politik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di Indonesia?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3387216603"/>
              </p:ext>
            </p:extLst>
          </p:nvPr>
        </p:nvGraphicFramePr>
        <p:xfrm>
          <a:off x="918863" y="1638817"/>
          <a:ext cx="5498756" cy="4810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Rectangle 42"/>
          <p:cNvSpPr/>
          <p:nvPr/>
        </p:nvSpPr>
        <p:spPr>
          <a:xfrm>
            <a:off x="7030585" y="1605513"/>
            <a:ext cx="3981056" cy="413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dasarnya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survei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2022), di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publik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mengandalkan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Televisi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politik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34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persen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publik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politik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televisi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27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persen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propaganda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politik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televisi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 banding media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endParaRPr lang="en-US" sz="16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-53975">
              <a:spcBef>
                <a:spcPts val="200"/>
              </a:spcBef>
              <a:spcAft>
                <a:spcPts val="200"/>
              </a:spcAft>
              <a:tabLst>
                <a:tab pos="1514475" algn="l"/>
              </a:tabLst>
            </a:pP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data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kuantitas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publik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kepercayaan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publik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informasinya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615585" y="2294280"/>
            <a:ext cx="4422407" cy="565820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Terimakasih</a:t>
            </a:r>
            <a:endParaRPr lang="en-US" sz="2800" b="1" dirty="0" smtClean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77" y="3149512"/>
            <a:ext cx="762320" cy="69222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473551" y="3338351"/>
            <a:ext cx="2325230" cy="418575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31" b="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INDONESIA</a:t>
            </a:r>
            <a:endParaRPr lang="en-US" sz="1731" b="1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1164" y="3529251"/>
            <a:ext cx="2325230" cy="418575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31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POLITICAL OPINION</a:t>
            </a:r>
            <a:endParaRPr lang="en-US" sz="1731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682836" y="4007578"/>
            <a:ext cx="4422407" cy="418575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Jl.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Tebet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Raya, No. 2D Jakarta Selatan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Ph. 082110434281  |  www.ipo.or.id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484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603410" y="451959"/>
            <a:ext cx="3603759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BATASAN SURVEI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411" y="1235157"/>
            <a:ext cx="5307057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RUMUSAN PENELITIAN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Penelitian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berupaya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menemukan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jawaban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tiga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pertanyaan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dasar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yang </a:t>
            </a:r>
            <a:r>
              <a:rPr lang="en-US" dirty="0" err="1" smtClean="0">
                <a:latin typeface="+mj-lt"/>
              </a:rPr>
              <a:t>mengarah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persepsi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publik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terkait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situasi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penegakan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hukum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kondisi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sosial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iklim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ekonomi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konstelasi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politik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menjelang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tahun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Pemilu</a:t>
            </a:r>
            <a:r>
              <a:rPr lang="en-US" dirty="0" smtClean="0">
                <a:latin typeface="+mj-lt"/>
              </a:rPr>
              <a:t> 2024.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+mj-lt"/>
              </a:rPr>
              <a:t>Bagaimana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situasi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politik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nasional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kurun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waktu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pemerintahan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periode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kedua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Presiden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Joko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Widodo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Wakil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Presiden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Ma’ruf</a:t>
            </a:r>
            <a:r>
              <a:rPr lang="en-US" dirty="0" smtClean="0">
                <a:latin typeface="+mj-lt"/>
              </a:rPr>
              <a:t> Amin?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+mj-lt"/>
              </a:rPr>
              <a:t>Persepsi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apa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mendominasi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konstelasi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politik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situasional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ini</a:t>
            </a:r>
            <a:r>
              <a:rPr lang="en-US" dirty="0" smtClean="0">
                <a:latin typeface="+mj-lt"/>
              </a:rPr>
              <a:t>?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+mj-lt"/>
              </a:rPr>
              <a:t>Bagaimana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penilaian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publik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terhadap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individu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lembaga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politik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dapat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merepresentasikan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harapan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publik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0468" y="1235883"/>
            <a:ext cx="530705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TUJUAN PENELITIAN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Sebagaimana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rumusan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penelitian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tujuan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penelitian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sekurangnya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mampu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menjawab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tiga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rumusan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tersebut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memberikan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gambaran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lebih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secara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kontekstual</a:t>
            </a:r>
            <a:r>
              <a:rPr lang="en-US" dirty="0" smtClean="0">
                <a:latin typeface="+mj-lt"/>
              </a:rPr>
              <a:t>. Hal-</a:t>
            </a:r>
            <a:r>
              <a:rPr lang="en-US" dirty="0" err="1" smtClean="0">
                <a:latin typeface="+mj-lt"/>
              </a:rPr>
              <a:t>hal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mendukung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kesimpulan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semua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pendapat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ada</a:t>
            </a:r>
            <a:r>
              <a:rPr lang="en-US" dirty="0" smtClean="0">
                <a:latin typeface="+mj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+mj-lt"/>
              </a:rPr>
              <a:t>Menguraikan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menemukan</a:t>
            </a:r>
            <a:r>
              <a:rPr lang="en-US" dirty="0" smtClean="0">
                <a:latin typeface="+mj-lt"/>
              </a:rPr>
              <a:t> data </a:t>
            </a:r>
            <a:r>
              <a:rPr lang="en-US" dirty="0" err="1" smtClean="0">
                <a:latin typeface="+mj-lt"/>
              </a:rPr>
              <a:t>empiris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terkait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situasi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politik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terutama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kaitan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hasil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kerja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dilakukan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oleh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pemerintah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secara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umum</a:t>
            </a:r>
            <a:r>
              <a:rPr lang="en-US" dirty="0" smtClean="0">
                <a:latin typeface="+mj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+mj-lt"/>
              </a:rPr>
              <a:t>Mengukur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mengkaji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secara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kualitatif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peta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politik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menemukan</a:t>
            </a:r>
            <a:r>
              <a:rPr lang="en-US" dirty="0" smtClean="0">
                <a:latin typeface="+mj-lt"/>
              </a:rPr>
              <a:t> data </a:t>
            </a:r>
            <a:r>
              <a:rPr lang="en-US" dirty="0" err="1" smtClean="0">
                <a:latin typeface="+mj-lt"/>
              </a:rPr>
              <a:t>empiris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responden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terkait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persepsi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politik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situasional</a:t>
            </a:r>
            <a:r>
              <a:rPr lang="en-US" dirty="0" smtClean="0">
                <a:latin typeface="+mj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+mj-lt"/>
              </a:rPr>
              <a:t>Menguji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preferensi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pemilih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publik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termasuk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mengukur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tingkat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penerimaan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tokoh-tokoh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politik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oleh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publik</a:t>
            </a:r>
            <a:r>
              <a:rPr lang="en-US" dirty="0" smtClean="0">
                <a:latin typeface="+mj-lt"/>
              </a:rPr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140381" y="264134"/>
            <a:ext cx="3063262" cy="787534"/>
            <a:chOff x="9021113" y="264134"/>
            <a:chExt cx="3063262" cy="787534"/>
          </a:xfrm>
        </p:grpSpPr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9768109" y="451959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1731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113" y="264134"/>
              <a:ext cx="759381" cy="681129"/>
            </a:xfrm>
            <a:prstGeom prst="rect">
              <a:avLst/>
            </a:prstGeom>
          </p:spPr>
        </p:pic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9765731" y="639800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sz="173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8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484142" y="451959"/>
            <a:ext cx="3603759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METODE SURVEI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9021113" y="264134"/>
            <a:ext cx="3063262" cy="787534"/>
            <a:chOff x="9021113" y="264134"/>
            <a:chExt cx="3063262" cy="787534"/>
          </a:xfrm>
        </p:grpSpPr>
        <p:sp>
          <p:nvSpPr>
            <p:cNvPr id="137" name="Subtitle 2"/>
            <p:cNvSpPr txBox="1">
              <a:spLocks/>
            </p:cNvSpPr>
            <p:nvPr/>
          </p:nvSpPr>
          <p:spPr>
            <a:xfrm>
              <a:off x="9768109" y="451959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1731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113" y="264134"/>
              <a:ext cx="759381" cy="681129"/>
            </a:xfrm>
            <a:prstGeom prst="rect">
              <a:avLst/>
            </a:prstGeom>
          </p:spPr>
        </p:pic>
        <p:sp>
          <p:nvSpPr>
            <p:cNvPr id="139" name="Subtitle 2"/>
            <p:cNvSpPr txBox="1">
              <a:spLocks/>
            </p:cNvSpPr>
            <p:nvPr/>
          </p:nvSpPr>
          <p:spPr>
            <a:xfrm>
              <a:off x="9765731" y="639800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sz="173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191622" y="1898147"/>
            <a:ext cx="6265271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IPO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terlebih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dulu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menentukan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sejumlah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Desa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menjadi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sample,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setiap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desa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dipilih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acak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–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random </a:t>
            </a:r>
            <a:r>
              <a:rPr lang="en-US" sz="1600" i="1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kish</a:t>
            </a:r>
            <a:r>
              <a:rPr lang="en-US" sz="1600" i="1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grid paper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sejumlah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5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rukun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tetangga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(RT),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setiap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RT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dipilih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2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keluarga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setiap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keluarga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dipilih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responden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pembagian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laki-laki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kuesioner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bernomor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ganjil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perempuan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bernomor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kuesioner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genap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total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responden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laki-laki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perempuan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pembagian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50:50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persen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tiap-tiap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proses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pemilihan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selalu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bantu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berupa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lembar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acak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dirty="0"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800" dirty="0" smtClean="0"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 err="1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memiliki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pengukuran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kesalahan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margin of error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) 2.90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persen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ea typeface="Times New Roman" panose="02020603050405020304" pitchFamily="18" charset="0"/>
              </a:rPr>
              <a:t>dengan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ea typeface="Times New Roman" panose="02020603050405020304" pitchFamily="18" charset="0"/>
              </a:rPr>
              <a:t>tingkat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ea typeface="Times New Roman" panose="02020603050405020304" pitchFamily="18" charset="0"/>
              </a:rPr>
              <a:t>akurasi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ea typeface="Times New Roman" panose="02020603050405020304" pitchFamily="18" charset="0"/>
              </a:rPr>
              <a:t>data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a typeface="Times New Roman" panose="02020603050405020304" pitchFamily="18" charset="0"/>
              </a:rPr>
              <a:t>95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ea typeface="Times New Roman" panose="02020603050405020304" pitchFamily="18" charset="0"/>
              </a:rPr>
              <a:t>persen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a typeface="Times New Roman" panose="02020603050405020304" pitchFamily="18" charset="0"/>
              </a:rPr>
              <a:t>. </a:t>
            </a:r>
            <a:r>
              <a:rPr lang="en-US" sz="1600" i="1" dirty="0" smtClean="0">
                <a:latin typeface="+mj-lt"/>
                <a:ea typeface="Times New Roman" panose="02020603050405020304" pitchFamily="18" charset="0"/>
              </a:rPr>
              <a:t>Setting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pengambilan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sample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menggunakan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teknik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multistage random sampling 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(MRS),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atau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pengambilan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sample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bertingkat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Survei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ini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mengambil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representasi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sample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sejumlah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1200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responden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tersebar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proporsional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secara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nasional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Dengan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teknik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tersebut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memungkinkan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setiap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anggota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populasi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1600" i="1" dirty="0" err="1">
                <a:latin typeface="+mj-lt"/>
                <a:ea typeface="Times New Roman" panose="02020603050405020304" pitchFamily="18" charset="0"/>
              </a:rPr>
              <a:t>responden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)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mempunyai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peluang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sama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untuk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dipilih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atau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tidak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dipilih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menjadi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responden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Untuk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menguji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v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aliditas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responden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, IPO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melakukan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+mj-lt"/>
                <a:ea typeface="Times New Roman" panose="02020603050405020304" pitchFamily="18" charset="0"/>
              </a:rPr>
              <a:t>spot check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pada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15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persen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dari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total 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populasi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sample.[]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771" y="1990165"/>
            <a:ext cx="5007400" cy="3893964"/>
            <a:chOff x="154771" y="1990165"/>
            <a:chExt cx="5007400" cy="3893964"/>
          </a:xfrm>
        </p:grpSpPr>
        <p:sp>
          <p:nvSpPr>
            <p:cNvPr id="35" name="Isosceles Triangle 34"/>
            <p:cNvSpPr/>
            <p:nvPr/>
          </p:nvSpPr>
          <p:spPr>
            <a:xfrm rot="10800000">
              <a:off x="2675800" y="2599018"/>
              <a:ext cx="656951" cy="152400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979541" y="2756647"/>
              <a:ext cx="1010418" cy="59127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2029400" y="2770094"/>
              <a:ext cx="950817" cy="577823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Isosceles Triangle 37"/>
            <p:cNvSpPr/>
            <p:nvPr/>
          </p:nvSpPr>
          <p:spPr>
            <a:xfrm>
              <a:off x="2523401" y="2020794"/>
              <a:ext cx="927847" cy="658906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23401" y="1990165"/>
              <a:ext cx="191026" cy="68953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9823" y="2390588"/>
              <a:ext cx="1142644" cy="3294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91648" y="2382228"/>
              <a:ext cx="119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NASIONAL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691984" y="3136526"/>
              <a:ext cx="441874" cy="4437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30130" y="3362427"/>
              <a:ext cx="176926" cy="1745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1060617" y="3129271"/>
              <a:ext cx="441874" cy="4437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198763" y="3355172"/>
              <a:ext cx="176926" cy="1745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4544044" y="3129271"/>
              <a:ext cx="441874" cy="4437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682190" y="3355172"/>
              <a:ext cx="176926" cy="1745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3912677" y="3122016"/>
              <a:ext cx="441874" cy="4437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050823" y="3347917"/>
              <a:ext cx="176926" cy="1745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69714" y="2751419"/>
              <a:ext cx="8845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PROP 1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53049" y="2767194"/>
              <a:ext cx="8941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PROP K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773649" y="3567294"/>
              <a:ext cx="13885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DS 1 … DS M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3449" y="3579994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DS 1 … DS N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 flipV="1">
              <a:off x="2975259" y="3325057"/>
              <a:ext cx="975845" cy="1048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2968025" y="3328287"/>
              <a:ext cx="7234" cy="63842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953" y="4256970"/>
              <a:ext cx="512309" cy="512309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689" y="4266899"/>
              <a:ext cx="512309" cy="512309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268" y="4240242"/>
              <a:ext cx="512309" cy="51230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996" y="4247614"/>
              <a:ext cx="512309" cy="512309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1744" y="4245881"/>
              <a:ext cx="512309" cy="51230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862" y="5006139"/>
              <a:ext cx="357290" cy="35729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514" y="4988671"/>
              <a:ext cx="357290" cy="35729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062" y="5018839"/>
              <a:ext cx="357290" cy="35729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014" y="5001371"/>
              <a:ext cx="357290" cy="35729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962" y="5031539"/>
              <a:ext cx="357290" cy="35729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914" y="5014071"/>
              <a:ext cx="357290" cy="35729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162" y="5031539"/>
              <a:ext cx="357290" cy="35729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814" y="5014071"/>
              <a:ext cx="357290" cy="35729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9062" y="5031539"/>
              <a:ext cx="357290" cy="35729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8014" y="5014071"/>
              <a:ext cx="357290" cy="357290"/>
            </a:xfrm>
            <a:prstGeom prst="rect">
              <a:avLst/>
            </a:prstGeom>
          </p:spPr>
        </p:pic>
        <p:cxnSp>
          <p:nvCxnSpPr>
            <p:cNvPr id="71" name="Straight Arrow Connector 70"/>
            <p:cNvCxnSpPr>
              <a:endCxn id="61" idx="0"/>
            </p:cNvCxnSpPr>
            <p:nvPr/>
          </p:nvCxnSpPr>
          <p:spPr>
            <a:xfrm>
              <a:off x="1618650" y="4799167"/>
              <a:ext cx="218857" cy="20697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62" idx="0"/>
            </p:cNvCxnSpPr>
            <p:nvPr/>
          </p:nvCxnSpPr>
          <p:spPr>
            <a:xfrm flipH="1">
              <a:off x="1399159" y="4812614"/>
              <a:ext cx="220168" cy="17605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2329850" y="4799167"/>
              <a:ext cx="218857" cy="20697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2110359" y="4812614"/>
              <a:ext cx="220168" cy="17605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3053750" y="4799167"/>
              <a:ext cx="218857" cy="20697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2834259" y="4812614"/>
              <a:ext cx="220168" cy="17605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752250" y="4786467"/>
              <a:ext cx="218857" cy="20697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3532759" y="4799914"/>
              <a:ext cx="220168" cy="17605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450750" y="4786467"/>
              <a:ext cx="218857" cy="20697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4231259" y="4799914"/>
              <a:ext cx="220168" cy="17605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862" y="5501439"/>
              <a:ext cx="357290" cy="35729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514" y="5483971"/>
              <a:ext cx="357290" cy="35729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062" y="5514139"/>
              <a:ext cx="357290" cy="35729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014" y="5496671"/>
              <a:ext cx="357290" cy="35729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962" y="5514139"/>
              <a:ext cx="357290" cy="35729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914" y="5509371"/>
              <a:ext cx="357290" cy="35729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162" y="5526839"/>
              <a:ext cx="357290" cy="35729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814" y="5509371"/>
              <a:ext cx="357290" cy="357290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9062" y="5526839"/>
              <a:ext cx="357290" cy="357290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8014" y="5509371"/>
              <a:ext cx="357290" cy="357290"/>
            </a:xfrm>
            <a:prstGeom prst="rect">
              <a:avLst/>
            </a:prstGeom>
          </p:spPr>
        </p:pic>
        <p:cxnSp>
          <p:nvCxnSpPr>
            <p:cNvPr id="102" name="Straight Arrow Connector 101"/>
            <p:cNvCxnSpPr>
              <a:endCxn id="82" idx="0"/>
            </p:cNvCxnSpPr>
            <p:nvPr/>
          </p:nvCxnSpPr>
          <p:spPr>
            <a:xfrm flipH="1">
              <a:off x="1399159" y="5358661"/>
              <a:ext cx="3369" cy="12531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1830959" y="5371361"/>
              <a:ext cx="3369" cy="12531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097659" y="5371361"/>
              <a:ext cx="3369" cy="12531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2542159" y="5384061"/>
              <a:ext cx="3369" cy="12531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2821559" y="5358661"/>
              <a:ext cx="3369" cy="12531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3266059" y="5371361"/>
              <a:ext cx="3369" cy="12531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3545459" y="5384061"/>
              <a:ext cx="3369" cy="12531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3989959" y="5396761"/>
              <a:ext cx="3369" cy="12531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4256659" y="5371361"/>
              <a:ext cx="3369" cy="12531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4713859" y="5384061"/>
              <a:ext cx="3369" cy="12531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154771" y="5451876"/>
              <a:ext cx="37839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anose="02020603050405020304" pitchFamily="18" charset="0"/>
                  <a:cs typeface="Arial" panose="020B0604020202020204" pitchFamily="34" charset="0"/>
                </a:rPr>
                <a:t>responden</a:t>
              </a:r>
              <a:endPara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351124" y="3989569"/>
              <a:ext cx="3405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RT1</a:t>
              </a:r>
              <a:r>
                <a:rPr lang="en-US" b="1" dirty="0">
                  <a:solidFill>
                    <a:srgbClr val="00206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b="1" dirty="0" smtClean="0">
                  <a:solidFill>
                    <a:srgbClr val="00206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      RT2      RT3       RT4       RT5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5178176" y="1452811"/>
            <a:ext cx="3946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ea typeface="Times New Roman" panose="02020603050405020304" pitchFamily="18" charset="0"/>
              </a:rPr>
              <a:t>Multistage random sampling (MRS)</a:t>
            </a:r>
            <a:endParaRPr lang="en-US" sz="2000" b="1" dirty="0"/>
          </a:p>
        </p:txBody>
      </p:sp>
      <p:sp>
        <p:nvSpPr>
          <p:cNvPr id="123" name="Rectangle 122"/>
          <p:cNvSpPr/>
          <p:nvPr/>
        </p:nvSpPr>
        <p:spPr>
          <a:xfrm>
            <a:off x="157071" y="4999118"/>
            <a:ext cx="3783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Arial" panose="020B0604020202020204" pitchFamily="34" charset="0"/>
              </a:rPr>
              <a:t>keluarga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54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SAMPLING DEMOGRAFI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75201"/>
              </p:ext>
            </p:extLst>
          </p:nvPr>
        </p:nvGraphicFramePr>
        <p:xfrm>
          <a:off x="1240950" y="1427743"/>
          <a:ext cx="9803937" cy="507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979"/>
                <a:gridCol w="3267979"/>
                <a:gridCol w="3267979"/>
              </a:tblGrid>
              <a:tr h="2535767">
                <a:tc>
                  <a:txBody>
                    <a:bodyPr/>
                    <a:lstStyle/>
                    <a:p>
                      <a:pPr>
                        <a:tabLst>
                          <a:tab pos="2460625" algn="l"/>
                        </a:tabLst>
                      </a:pPr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5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9768109" y="451959"/>
            <a:ext cx="231626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31" b="1" dirty="0" smtClean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INDONESIA</a:t>
            </a:r>
            <a:endParaRPr lang="en-US" sz="1731" b="1" dirty="0">
              <a:solidFill>
                <a:srgbClr val="FF6600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765731" y="639800"/>
            <a:ext cx="231626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31" dirty="0" smtClean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POLITICAL OPINION</a:t>
            </a:r>
            <a:endParaRPr lang="en-US" sz="1731" dirty="0">
              <a:solidFill>
                <a:srgbClr val="FF6600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13" y="250279"/>
            <a:ext cx="759381" cy="681129"/>
          </a:xfrm>
          <a:prstGeom prst="rect">
            <a:avLst/>
          </a:prstGeom>
        </p:spPr>
      </p:pic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649476660"/>
              </p:ext>
            </p:extLst>
          </p:nvPr>
        </p:nvGraphicFramePr>
        <p:xfrm>
          <a:off x="1473412" y="1657799"/>
          <a:ext cx="2580982" cy="2515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76985547"/>
              </p:ext>
            </p:extLst>
          </p:nvPr>
        </p:nvGraphicFramePr>
        <p:xfrm>
          <a:off x="4667837" y="1410271"/>
          <a:ext cx="2974148" cy="2741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971474719"/>
              </p:ext>
            </p:extLst>
          </p:nvPr>
        </p:nvGraphicFramePr>
        <p:xfrm>
          <a:off x="7993743" y="1354554"/>
          <a:ext cx="2974148" cy="2741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648661985"/>
              </p:ext>
            </p:extLst>
          </p:nvPr>
        </p:nvGraphicFramePr>
        <p:xfrm>
          <a:off x="1451000" y="4176881"/>
          <a:ext cx="2580982" cy="2515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941951325"/>
              </p:ext>
            </p:extLst>
          </p:nvPr>
        </p:nvGraphicFramePr>
        <p:xfrm>
          <a:off x="8025119" y="4033764"/>
          <a:ext cx="2974148" cy="2741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Subtitle 2"/>
          <p:cNvSpPr txBox="1">
            <a:spLocks/>
          </p:cNvSpPr>
          <p:nvPr/>
        </p:nvSpPr>
        <p:spPr>
          <a:xfrm>
            <a:off x="1214765" y="1392697"/>
            <a:ext cx="3603759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Leelawadee" panose="020B0502040204020203" pitchFamily="34" charset="-34"/>
              </a:rPr>
              <a:t>J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Leelawadee" panose="020B0502040204020203" pitchFamily="34" charset="-34"/>
              </a:rPr>
              <a:t>ENDER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  <a:cs typeface="Leelawadee" panose="020B0502040204020203" pitchFamily="34" charset="-34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482378" y="1368565"/>
            <a:ext cx="3603759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Leelawadee" panose="020B0502040204020203" pitchFamily="34" charset="-34"/>
              </a:rPr>
              <a:t>USIA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  <a:cs typeface="Leelawadee" panose="020B0502040204020203" pitchFamily="34" charset="-34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7748427" y="1350041"/>
            <a:ext cx="3603759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Leelawadee" panose="020B0502040204020203" pitchFamily="34" charset="-34"/>
              </a:rPr>
              <a:t>AGAMA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  <a:cs typeface="Leelawadee" panose="020B0502040204020203" pitchFamily="34" charset="-34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214765" y="3990178"/>
            <a:ext cx="3603759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Leelawadee" panose="020B0502040204020203" pitchFamily="34" charset="-34"/>
              </a:rPr>
              <a:t>STATUS DESA/KOTA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  <a:cs typeface="Leelawadee" panose="020B0502040204020203" pitchFamily="34" charset="-34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4482378" y="3966046"/>
            <a:ext cx="3603759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Leelawadee" panose="020B0502040204020203" pitchFamily="34" charset="-34"/>
              </a:rPr>
              <a:t>ETNIS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  <a:cs typeface="Leelawadee" panose="020B0502040204020203" pitchFamily="34" charset="-34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7748427" y="3947522"/>
            <a:ext cx="3603759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Leelawadee" panose="020B0502040204020203" pitchFamily="34" charset="-34"/>
              </a:rPr>
              <a:t>PENDIDIKAN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  <a:cs typeface="Leelawadee" panose="020B0502040204020203" pitchFamily="34" charset="-34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4481580" y="4238665"/>
            <a:ext cx="2805046" cy="2300282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JAWA		40.9%</a:t>
            </a:r>
          </a:p>
          <a:p>
            <a:pPr algn="l">
              <a:spcBef>
                <a:spcPts val="600"/>
              </a:spcBef>
            </a:pP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SUNDA		15.4%</a:t>
            </a:r>
          </a:p>
          <a:p>
            <a:pPr algn="l">
              <a:spcBef>
                <a:spcPts val="600"/>
              </a:spcBef>
            </a:pP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BATAK		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3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.1%</a:t>
            </a:r>
          </a:p>
          <a:p>
            <a:pPr algn="l">
              <a:spcBef>
                <a:spcPts val="600"/>
              </a:spcBef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MADURA		2.6%</a:t>
            </a:r>
          </a:p>
          <a:p>
            <a:pPr algn="l">
              <a:spcBef>
                <a:spcPts val="600"/>
              </a:spcBef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BUGIS		2.2%</a:t>
            </a:r>
          </a:p>
          <a:p>
            <a:pPr algn="l">
              <a:spcBef>
                <a:spcPts val="600"/>
              </a:spcBef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MINANG		1.5%</a:t>
            </a:r>
          </a:p>
          <a:p>
            <a:pPr algn="l">
              <a:spcBef>
                <a:spcPts val="600"/>
              </a:spcBef>
            </a:pP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ACEH		0.8% </a:t>
            </a:r>
          </a:p>
          <a:p>
            <a:pPr algn="l">
              <a:spcBef>
                <a:spcPts val="600"/>
              </a:spcBef>
            </a:pP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TIONGHOA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	0.3%</a:t>
            </a:r>
          </a:p>
          <a:p>
            <a:pPr algn="l">
              <a:spcBef>
                <a:spcPts val="600"/>
              </a:spcBef>
            </a:pPr>
            <a:r>
              <a:rPr lang="en-US" sz="1300" b="1" dirty="0" smtClean="0">
                <a:solidFill>
                  <a:schemeClr val="tx2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LAINNYA		33.2%</a:t>
            </a:r>
          </a:p>
          <a:p>
            <a:pPr algn="l"/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endParaRPr lang="en-US" sz="1300" dirty="0">
              <a:solidFill>
                <a:schemeClr val="tx2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87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21113" y="264134"/>
            <a:ext cx="3063262" cy="787534"/>
            <a:chOff x="9021113" y="264134"/>
            <a:chExt cx="3063262" cy="787534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768109" y="451959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1731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113" y="264134"/>
              <a:ext cx="759381" cy="681129"/>
            </a:xfrm>
            <a:prstGeom prst="rect">
              <a:avLst/>
            </a:prstGeom>
          </p:spPr>
        </p:pic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9765731" y="639800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sz="173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32534"/>
              </p:ext>
            </p:extLst>
          </p:nvPr>
        </p:nvGraphicFramePr>
        <p:xfrm>
          <a:off x="468785" y="3615578"/>
          <a:ext cx="2597143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426"/>
                <a:gridCol w="833717"/>
              </a:tblGrid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ACEH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0.9 %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SUMATERA UTARA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3.4 %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SUMATERA BARAT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1.8 %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RIAU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1.7 %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JAMBI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1.3 %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SUMATERA</a:t>
                      </a:r>
                      <a:r>
                        <a:rPr lang="en-US" sz="15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SELATAN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4.6 %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BENGKULU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1.1 %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LAMPUNG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1.8 %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KEP. BANGKA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0.6 %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01272"/>
              </p:ext>
            </p:extLst>
          </p:nvPr>
        </p:nvGraphicFramePr>
        <p:xfrm>
          <a:off x="9157820" y="3550024"/>
          <a:ext cx="324074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377"/>
                <a:gridCol w="1304365"/>
              </a:tblGrid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SULAWESI SELATAN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3.6 %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SULAWESI TENGGARA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0.3 %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SULAWESI BARAT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0.7 %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GORONTALO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0.5 %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MALUKU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0.4 %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MALUKU UTARA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0.3 %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PAPUA BARAT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0.1 %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PAPUA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0.1 %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4" b="17560"/>
          <a:stretch/>
        </p:blipFill>
        <p:spPr>
          <a:xfrm>
            <a:off x="3020309" y="1051668"/>
            <a:ext cx="5572361" cy="2498356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SAMPLING DEMOGRAFI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37190"/>
              </p:ext>
            </p:extLst>
          </p:nvPr>
        </p:nvGraphicFramePr>
        <p:xfrm>
          <a:off x="5971645" y="3575487"/>
          <a:ext cx="38862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1734670"/>
              </a:tblGrid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NUSA TENGGARA BARAT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1.9 %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NUSA TENGGARA TIMUR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1.9 %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KALIMANTAN BARAT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1.5 %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KALIMANTAN TENGAH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1.1 %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KALIMANTAN SELATAN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1.2 %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KALIMANTAN TIMUR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1.2 %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KALIMANTAN UTARA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0.3 %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SULAWESI UTARA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0.7 %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SULAWESI TENGAH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0.4 %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59098"/>
              </p:ext>
            </p:extLst>
          </p:nvPr>
        </p:nvGraphicFramePr>
        <p:xfrm>
          <a:off x="3290883" y="3603812"/>
          <a:ext cx="261769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3"/>
                <a:gridCol w="1048870"/>
              </a:tblGrid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KEP. RIAU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0.9 %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DKI JAKARTA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6.5 %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JAWA BARAT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19.1 %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JAWA TENGAH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18.4 %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D.I YOGYAKARTA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1.7 %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JAWA TIMUR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14.0 %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BANTEN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4.2 %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33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BALI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1.8 %</a:t>
                      </a:r>
                      <a:endParaRPr lang="en-US" sz="15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Subtitle 2"/>
          <p:cNvSpPr txBox="1">
            <a:spLocks/>
          </p:cNvSpPr>
          <p:nvPr/>
        </p:nvSpPr>
        <p:spPr>
          <a:xfrm>
            <a:off x="457248" y="3138156"/>
            <a:ext cx="3603759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Leelawadee" panose="020B0502040204020203" pitchFamily="34" charset="-34"/>
              </a:rPr>
              <a:t>SEBARAN RESPONDEN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8442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6" y="1140669"/>
            <a:ext cx="5441816" cy="67468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26738" y="923519"/>
            <a:ext cx="4398745" cy="1483861"/>
            <a:chOff x="-10181" y="97589"/>
            <a:chExt cx="3171855" cy="67780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81" y="97589"/>
              <a:ext cx="824194" cy="462512"/>
            </a:xfrm>
            <a:prstGeom prst="rect">
              <a:avLst/>
            </a:prstGeom>
          </p:spPr>
        </p:pic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845408" y="213511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2800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842166" y="363527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17" name="Subtitle 2"/>
          <p:cNvSpPr txBox="1">
            <a:spLocks/>
          </p:cNvSpPr>
          <p:nvPr/>
        </p:nvSpPr>
        <p:spPr>
          <a:xfrm>
            <a:off x="1798965" y="3314311"/>
            <a:ext cx="7388578" cy="577323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 SURVEI</a:t>
            </a:r>
          </a:p>
          <a:p>
            <a:pPr algn="l"/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Persepsi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Penegakan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Hukum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Situasi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Sosial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dan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Ekonomi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49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21113" y="264134"/>
            <a:ext cx="3063262" cy="787534"/>
            <a:chOff x="9021113" y="264134"/>
            <a:chExt cx="3063262" cy="787534"/>
          </a:xfrm>
        </p:grpSpPr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9768109" y="451959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1731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113" y="264134"/>
              <a:ext cx="759381" cy="681129"/>
            </a:xfrm>
            <a:prstGeom prst="rect">
              <a:avLst/>
            </a:prstGeom>
          </p:spPr>
        </p:pic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9765731" y="639800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sz="173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832" y="235748"/>
            <a:ext cx="620455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Menurut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bagaimana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kondisi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umum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ekonomi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nasional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kita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saat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sangat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baik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baik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buruk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atau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sangat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buruk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998495852"/>
              </p:ext>
            </p:extLst>
          </p:nvPr>
        </p:nvGraphicFramePr>
        <p:xfrm>
          <a:off x="1298254" y="1737361"/>
          <a:ext cx="4895752" cy="458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Rectangle 25"/>
          <p:cNvSpPr/>
          <p:nvPr/>
        </p:nvSpPr>
        <p:spPr>
          <a:xfrm>
            <a:off x="6194006" y="1607559"/>
            <a:ext cx="509535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Apakah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situasi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ekonomi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nasional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yang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nilai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itu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berdampak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pada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kondisi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ekonomi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rumah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tangga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1192715714"/>
              </p:ext>
            </p:extLst>
          </p:nvPr>
        </p:nvGraphicFramePr>
        <p:xfrm>
          <a:off x="5883900" y="2402673"/>
          <a:ext cx="3516903" cy="388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242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21113" y="264134"/>
            <a:ext cx="3063262" cy="787534"/>
            <a:chOff x="9021113" y="264134"/>
            <a:chExt cx="3063262" cy="787534"/>
          </a:xfrm>
        </p:grpSpPr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9768109" y="451959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b="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INDONESIA</a:t>
              </a:r>
              <a:endParaRPr lang="en-US" sz="1731" b="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113" y="264134"/>
              <a:ext cx="759381" cy="681129"/>
            </a:xfrm>
            <a:prstGeom prst="rect">
              <a:avLst/>
            </a:prstGeom>
          </p:spPr>
        </p:pic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9765731" y="639800"/>
              <a:ext cx="2316266" cy="411868"/>
            </a:xfrm>
            <a:prstGeom prst="rect">
              <a:avLst/>
            </a:prstGeom>
          </p:spPr>
          <p:txBody>
            <a:bodyPr vert="horz" lIns="99060" tIns="49531" rIns="99060" bIns="495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31" dirty="0" smtClean="0">
                  <a:solidFill>
                    <a:srgbClr val="FF66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POLITICAL OPINION</a:t>
              </a:r>
              <a:endParaRPr lang="en-US" sz="1731" dirty="0">
                <a:solidFill>
                  <a:srgbClr val="FF660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484142" y="451959"/>
            <a:ext cx="4295676" cy="411868"/>
          </a:xfrm>
          <a:prstGeom prst="rect">
            <a:avLst/>
          </a:prstGeom>
        </p:spPr>
        <p:txBody>
          <a:bodyPr vert="horz" lIns="99060" tIns="49531" rIns="99060" bIns="495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TEMUAN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833" y="235748"/>
            <a:ext cx="611042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Menurut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bagaimana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kondisi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umum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politik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nasional</a:t>
            </a:r>
            <a:r>
              <a:rPr lang="en-US" sz="16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kita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saat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sangat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baik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baik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buruk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atau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sangat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6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buruk</a:t>
            </a:r>
            <a:r>
              <a:rPr lang="en-US" sz="1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283013933"/>
              </p:ext>
            </p:extLst>
          </p:nvPr>
        </p:nvGraphicFramePr>
        <p:xfrm>
          <a:off x="1298254" y="1737361"/>
          <a:ext cx="4895752" cy="458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Rectangle 25"/>
          <p:cNvSpPr/>
          <p:nvPr/>
        </p:nvSpPr>
        <p:spPr>
          <a:xfrm>
            <a:off x="6194006" y="1607559"/>
            <a:ext cx="509535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Apakah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situasi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politik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nasional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yang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nilai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itu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berdampak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pada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kondisi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Bapak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/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Ibu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di </a:t>
            </a:r>
            <a:r>
              <a:rPr lang="en-US" sz="1400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masyarakat</a:t>
            </a:r>
            <a:r>
              <a:rPr lang="en-US" sz="1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1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269786152"/>
              </p:ext>
            </p:extLst>
          </p:nvPr>
        </p:nvGraphicFramePr>
        <p:xfrm>
          <a:off x="5883900" y="2402673"/>
          <a:ext cx="3516903" cy="388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3650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10430</TotalTime>
  <Words>1823</Words>
  <Application>Microsoft Office PowerPoint</Application>
  <PresentationFormat>Widescreen</PresentationFormat>
  <Paragraphs>581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Leelawadee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964</cp:revision>
  <dcterms:created xsi:type="dcterms:W3CDTF">2019-12-27T14:13:50Z</dcterms:created>
  <dcterms:modified xsi:type="dcterms:W3CDTF">2022-10-26T03:07:43Z</dcterms:modified>
</cp:coreProperties>
</file>