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6" r:id="rId1"/>
  </p:sldMasterIdLst>
  <p:notesMasterIdLst>
    <p:notesMasterId r:id="rId22"/>
  </p:notesMasterIdLst>
  <p:handoutMasterIdLst>
    <p:handoutMasterId r:id="rId23"/>
  </p:handoutMasterIdLst>
  <p:sldIdLst>
    <p:sldId id="395" r:id="rId2"/>
    <p:sldId id="397" r:id="rId3"/>
    <p:sldId id="402" r:id="rId4"/>
    <p:sldId id="408" r:id="rId5"/>
    <p:sldId id="426" r:id="rId6"/>
    <p:sldId id="416" r:id="rId7"/>
    <p:sldId id="424" r:id="rId8"/>
    <p:sldId id="425" r:id="rId9"/>
    <p:sldId id="410" r:id="rId10"/>
    <p:sldId id="418" r:id="rId11"/>
    <p:sldId id="403" r:id="rId12"/>
    <p:sldId id="419" r:id="rId13"/>
    <p:sldId id="420" r:id="rId14"/>
    <p:sldId id="412" r:id="rId15"/>
    <p:sldId id="421" r:id="rId16"/>
    <p:sldId id="422" r:id="rId17"/>
    <p:sldId id="413" r:id="rId18"/>
    <p:sldId id="415" r:id="rId19"/>
    <p:sldId id="414" r:id="rId20"/>
    <p:sldId id="39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cnm" initials="h" lastIdx="1" clrIdx="0">
    <p:extLst>
      <p:ext uri="{19B8F6BF-5375-455C-9EA6-DF929625EA0E}">
        <p15:presenceInfo xmlns:p15="http://schemas.microsoft.com/office/powerpoint/2012/main" userId="hc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343" autoAdjust="0"/>
  </p:normalViewPr>
  <p:slideViewPr>
    <p:cSldViewPr snapToGrid="0" showGuides="1">
      <p:cViewPr varScale="1">
        <p:scale>
          <a:sx n="69" d="100"/>
          <a:sy n="69" d="100"/>
        </p:scale>
        <p:origin x="1398" y="66"/>
      </p:cViewPr>
      <p:guideLst>
        <p:guide orient="horz" pos="368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6" d="100"/>
          <a:sy n="56" d="100"/>
        </p:scale>
        <p:origin x="28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B37A3-1815-4E18-9BDE-AEDE0A6B36D7}" type="datetimeFigureOut">
              <a:rPr lang="fr-FR" smtClean="0"/>
              <a:t>17/01/2023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AE4D9E-C225-4C57-BDEF-324826A639E9}" type="slidenum">
              <a:rPr lang="fr-FR" smtClean="0"/>
              <a:t>‹N°›</a:t>
            </a:fld>
            <a:endParaRPr lang="fr-FR"/>
          </a:p>
        </p:txBody>
      </p:sp>
    </p:spTree>
    <p:extLst>
      <p:ext uri="{BB962C8B-B14F-4D97-AF65-F5344CB8AC3E}">
        <p14:creationId xmlns:p14="http://schemas.microsoft.com/office/powerpoint/2010/main" val="329934770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9B2FD-CCB4-4E77-86B8-ECD46D8E502F}" type="datetimeFigureOut">
              <a:rPr lang="fr-FR" smtClean="0"/>
              <a:t>17/01/2023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D53F7-0061-480F-B5CC-4012E9E0784C}" type="slidenum">
              <a:rPr lang="fr-FR" smtClean="0"/>
              <a:t>‹N°›</a:t>
            </a:fld>
            <a:endParaRPr lang="fr-FR"/>
          </a:p>
        </p:txBody>
      </p:sp>
    </p:spTree>
    <p:extLst>
      <p:ext uri="{BB962C8B-B14F-4D97-AF65-F5344CB8AC3E}">
        <p14:creationId xmlns:p14="http://schemas.microsoft.com/office/powerpoint/2010/main" val="69272957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AAD53F7-0061-480F-B5CC-4012E9E0784C}" type="slidenum">
              <a:rPr lang="fr-FR" smtClean="0"/>
              <a:t>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e l'en-tête 5"/>
          <p:cNvSpPr>
            <a:spLocks noGrp="1"/>
          </p:cNvSpPr>
          <p:nvPr>
            <p:ph type="hdr" sz="quarter" idx="12"/>
          </p:nvPr>
        </p:nvSpPr>
        <p:spPr/>
        <p:txBody>
          <a:bodyPr/>
          <a:lstStyle/>
          <a:p>
            <a:endParaRPr lang="fr-FR"/>
          </a:p>
        </p:txBody>
      </p:sp>
    </p:spTree>
    <p:extLst>
      <p:ext uri="{BB962C8B-B14F-4D97-AF65-F5344CB8AC3E}">
        <p14:creationId xmlns:p14="http://schemas.microsoft.com/office/powerpoint/2010/main" val="286286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AAD53F7-0061-480F-B5CC-4012E9E0784C}" type="slidenum">
              <a:rPr lang="fr-FR" smtClean="0"/>
              <a:t>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e l'en-tête 5"/>
          <p:cNvSpPr>
            <a:spLocks noGrp="1"/>
          </p:cNvSpPr>
          <p:nvPr>
            <p:ph type="hdr" sz="quarter" idx="12"/>
          </p:nvPr>
        </p:nvSpPr>
        <p:spPr/>
        <p:txBody>
          <a:bodyPr/>
          <a:lstStyle/>
          <a:p>
            <a:endParaRPr lang="fr-FR"/>
          </a:p>
        </p:txBody>
      </p:sp>
    </p:spTree>
    <p:extLst>
      <p:ext uri="{BB962C8B-B14F-4D97-AF65-F5344CB8AC3E}">
        <p14:creationId xmlns:p14="http://schemas.microsoft.com/office/powerpoint/2010/main" val="221780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AAD53F7-0061-480F-B5CC-4012E9E0784C}" type="slidenum">
              <a:rPr lang="fr-FR" smtClean="0"/>
              <a:t>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e l'en-tête 5"/>
          <p:cNvSpPr>
            <a:spLocks noGrp="1"/>
          </p:cNvSpPr>
          <p:nvPr>
            <p:ph type="hdr" sz="quarter" idx="12"/>
          </p:nvPr>
        </p:nvSpPr>
        <p:spPr/>
        <p:txBody>
          <a:bodyPr/>
          <a:lstStyle/>
          <a:p>
            <a:endParaRPr lang="fr-FR"/>
          </a:p>
        </p:txBody>
      </p:sp>
    </p:spTree>
    <p:extLst>
      <p:ext uri="{BB962C8B-B14F-4D97-AF65-F5344CB8AC3E}">
        <p14:creationId xmlns:p14="http://schemas.microsoft.com/office/powerpoint/2010/main" val="357003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fr-FR" smtClean="0"/>
              <a:t>Modifiez le style du titre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79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26051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0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14" name="Freeform 13"/>
          <p:cNvSpPr/>
          <p:nvPr userDrawn="1"/>
        </p:nvSpPr>
        <p:spPr>
          <a:xfrm>
            <a:off x="162430" y="212651"/>
            <a:ext cx="8301251"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E48DD89C-37C3-4FB7-914E-C78681E0FC68}"/>
              </a:ext>
            </a:extLst>
          </p:cNvPr>
          <p:cNvSpPr/>
          <p:nvPr userDrawn="1"/>
        </p:nvSpPr>
        <p:spPr>
          <a:xfrm rot="8171821">
            <a:off x="8632040" y="6445767"/>
            <a:ext cx="748976" cy="493293"/>
          </a:xfrm>
          <a:prstGeom prst="triangle">
            <a:avLst>
              <a:gd name="adj" fmla="val 48449"/>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Tree>
    <p:extLst>
      <p:ext uri="{BB962C8B-B14F-4D97-AF65-F5344CB8AC3E}">
        <p14:creationId xmlns:p14="http://schemas.microsoft.com/office/powerpoint/2010/main" val="172189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90176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74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82166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768096" y="2967788"/>
            <a:ext cx="356616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4491990" y="2967788"/>
            <a:ext cx="356616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93827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44453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2524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fr-FR" smtClean="0"/>
              <a:t>Modifiez le style du titre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26882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B09155-F84E-47B1-9EEB-2324F8AFF7D0}" type="slidenum">
              <a:rPr lang="en-IN" smtClean="0"/>
              <a:t>‹N°›</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849393"/>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sdm.org/"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11E9BC1-19BE-4251-8536-175561FCB35D}"/>
              </a:ext>
            </a:extLst>
          </p:cNvPr>
          <p:cNvSpPr/>
          <p:nvPr/>
        </p:nvSpPr>
        <p:spPr>
          <a:xfrm>
            <a:off x="4175514" y="3075345"/>
            <a:ext cx="3450991" cy="73039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Speaking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editable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sp>
        <p:nvSpPr>
          <p:cNvPr id="57" name="Rectangle 56">
            <a:extLst>
              <a:ext uri="{FF2B5EF4-FFF2-40B4-BE49-F238E27FC236}">
                <a16:creationId xmlns:a16="http://schemas.microsoft.com/office/drawing/2014/main" id="{7F8BBBBC-CCCA-4137-A972-6A0E9294C0A9}"/>
              </a:ext>
            </a:extLst>
          </p:cNvPr>
          <p:cNvSpPr/>
          <p:nvPr/>
        </p:nvSpPr>
        <p:spPr>
          <a:xfrm>
            <a:off x="4389827" y="3919473"/>
            <a:ext cx="3450991" cy="73039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Smiling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editable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sp>
        <p:nvSpPr>
          <p:cNvPr id="58" name="Rectangle 57">
            <a:extLst>
              <a:ext uri="{FF2B5EF4-FFF2-40B4-BE49-F238E27FC236}">
                <a16:creationId xmlns:a16="http://schemas.microsoft.com/office/drawing/2014/main" id="{37007843-5A85-42B8-AC7A-735DBE9CD3CD}"/>
              </a:ext>
            </a:extLst>
          </p:cNvPr>
          <p:cNvSpPr/>
          <p:nvPr/>
        </p:nvSpPr>
        <p:spPr>
          <a:xfrm>
            <a:off x="4068495" y="4776529"/>
            <a:ext cx="3450991" cy="72962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Thinking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pic>
        <p:nvPicPr>
          <p:cNvPr id="23" name="Picture 50">
            <a:extLst>
              <a:ext uri="{FF2B5EF4-FFF2-40B4-BE49-F238E27FC236}">
                <a16:creationId xmlns:a16="http://schemas.microsoft.com/office/drawing/2014/main" id="{1281F4AE-900C-443D-B802-55547F407CA6}"/>
              </a:ext>
            </a:extLst>
          </p:cNvPr>
          <p:cNvPicPr/>
          <p:nvPr/>
        </p:nvPicPr>
        <p:blipFill>
          <a:blip r:embed="rId3"/>
          <a:stretch>
            <a:fillRect/>
          </a:stretch>
        </p:blipFill>
        <p:spPr>
          <a:xfrm>
            <a:off x="6387549" y="106018"/>
            <a:ext cx="2584174" cy="1245830"/>
          </a:xfrm>
          <a:prstGeom prst="rect">
            <a:avLst/>
          </a:prstGeom>
        </p:spPr>
      </p:pic>
      <p:sp>
        <p:nvSpPr>
          <p:cNvPr id="4" name="ZoneTexte 3">
            <a:extLst>
              <a:ext uri="{FF2B5EF4-FFF2-40B4-BE49-F238E27FC236}">
                <a16:creationId xmlns:a16="http://schemas.microsoft.com/office/drawing/2014/main" id="{FEB71006-F60F-4AB3-8ECD-C2FACFE2E3D5}"/>
              </a:ext>
            </a:extLst>
          </p:cNvPr>
          <p:cNvSpPr txBox="1"/>
          <p:nvPr/>
        </p:nvSpPr>
        <p:spPr>
          <a:xfrm>
            <a:off x="-516835" y="393589"/>
            <a:ext cx="6904384" cy="532903"/>
          </a:xfrm>
          <a:prstGeom prst="rect">
            <a:avLst/>
          </a:prstGeom>
          <a:noFill/>
        </p:spPr>
        <p:txBody>
          <a:bodyPr wrap="square" rtlCol="0">
            <a:spAutoFit/>
          </a:bodyPr>
          <a:lstStyle/>
          <a:p>
            <a:pPr marL="1214755" indent="-6350">
              <a:lnSpc>
                <a:spcPct val="107000"/>
              </a:lnSpc>
              <a:spcAft>
                <a:spcPts val="915"/>
              </a:spcAft>
            </a:pPr>
            <a:r>
              <a:rPr lang="fr-MR" sz="2800" b="1" dirty="0">
                <a:solidFill>
                  <a:schemeClr val="bg1"/>
                </a:solidFill>
                <a:effectLst/>
                <a:latin typeface="+mj-lt"/>
                <a:ea typeface="Cambria" panose="02040503050406030204" pitchFamily="18" charset="0"/>
                <a:cs typeface="Cambria" panose="02040503050406030204" pitchFamily="18" charset="0"/>
              </a:rPr>
              <a:t>Faculté des Sciences et Techniques </a:t>
            </a:r>
            <a:endParaRPr lang="fr-MR" sz="2800" dirty="0">
              <a:solidFill>
                <a:schemeClr val="bg1"/>
              </a:solidFill>
              <a:effectLst/>
              <a:latin typeface="+mj-lt"/>
              <a:ea typeface="Calibri" panose="020F0502020204030204" pitchFamily="34" charset="0"/>
            </a:endParaRPr>
          </a:p>
        </p:txBody>
      </p:sp>
      <p:sp>
        <p:nvSpPr>
          <p:cNvPr id="5" name="ZoneTexte 4">
            <a:extLst>
              <a:ext uri="{FF2B5EF4-FFF2-40B4-BE49-F238E27FC236}">
                <a16:creationId xmlns:a16="http://schemas.microsoft.com/office/drawing/2014/main" id="{A1E66A86-6495-43DF-8DBB-2FACE299405B}"/>
              </a:ext>
            </a:extLst>
          </p:cNvPr>
          <p:cNvSpPr txBox="1"/>
          <p:nvPr/>
        </p:nvSpPr>
        <p:spPr>
          <a:xfrm>
            <a:off x="510479" y="5389603"/>
            <a:ext cx="8461244" cy="1160959"/>
          </a:xfrm>
          <a:prstGeom prst="rect">
            <a:avLst/>
          </a:prstGeom>
          <a:noFill/>
        </p:spPr>
        <p:txBody>
          <a:bodyPr wrap="square" rtlCol="0">
            <a:spAutoFit/>
          </a:bodyPr>
          <a:lstStyle/>
          <a:p>
            <a:pPr marL="6350" indent="-6350">
              <a:lnSpc>
                <a:spcPct val="107000"/>
              </a:lnSpc>
              <a:spcAft>
                <a:spcPts val="605"/>
              </a:spcAft>
            </a:pPr>
            <a:r>
              <a:rPr lang="fr-FR" sz="1800" dirty="0" smtClean="0">
                <a:solidFill>
                  <a:srgbClr val="4472C4"/>
                </a:solidFill>
                <a:effectLst/>
                <a:latin typeface="Calibri" panose="020F0502020204030204" pitchFamily="34" charset="0"/>
                <a:ea typeface="Calibri" panose="020F0502020204030204" pitchFamily="34" charset="0"/>
              </a:rPr>
              <a:t>Réalisée</a:t>
            </a:r>
            <a:r>
              <a:rPr lang="fr-MR" sz="1800" dirty="0" smtClean="0">
                <a:solidFill>
                  <a:srgbClr val="4472C4"/>
                </a:solidFill>
                <a:effectLst/>
                <a:latin typeface="Calibri" panose="020F0502020204030204" pitchFamily="34" charset="0"/>
                <a:ea typeface="Calibri" panose="020F0502020204030204" pitchFamily="34" charset="0"/>
              </a:rPr>
              <a:t> </a:t>
            </a:r>
            <a:r>
              <a:rPr lang="fr-MR" sz="1800" dirty="0">
                <a:solidFill>
                  <a:srgbClr val="4472C4"/>
                </a:solidFill>
                <a:effectLst/>
                <a:latin typeface="Calibri" panose="020F0502020204030204" pitchFamily="34" charset="0"/>
                <a:ea typeface="Calibri" panose="020F0502020204030204" pitchFamily="34" charset="0"/>
              </a:rPr>
              <a:t>par :</a:t>
            </a:r>
            <a:r>
              <a:rPr lang="en-US" sz="1800" dirty="0">
                <a:solidFill>
                  <a:srgbClr val="4472C4"/>
                </a:solidFill>
                <a:effectLst/>
                <a:latin typeface="Calibri" panose="020F0502020204030204" pitchFamily="34" charset="0"/>
                <a:ea typeface="Calibri" panose="020F0502020204030204" pitchFamily="34" charset="0"/>
              </a:rPr>
              <a:t>                                                                                        </a:t>
            </a:r>
            <a:endParaRPr lang="fr-MR" sz="1800"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805"/>
              </a:spcAft>
            </a:pPr>
            <a:r>
              <a:rPr lang="fr-MR" dirty="0">
                <a:solidFill>
                  <a:srgbClr val="000000"/>
                </a:solidFill>
                <a:latin typeface="Calibri" panose="020F0502020204030204" pitchFamily="34" charset="0"/>
                <a:ea typeface="Calibri" panose="020F0502020204030204" pitchFamily="34" charset="0"/>
              </a:rPr>
              <a:t>Mohamed </a:t>
            </a:r>
            <a:r>
              <a:rPr lang="fr-MR" dirty="0" smtClean="0">
                <a:solidFill>
                  <a:srgbClr val="000000"/>
                </a:solidFill>
                <a:latin typeface="Calibri" panose="020F0502020204030204" pitchFamily="34" charset="0"/>
                <a:ea typeface="Calibri" panose="020F0502020204030204" pitchFamily="34" charset="0"/>
              </a:rPr>
              <a:t>Abdellah</a:t>
            </a:r>
            <a:r>
              <a:rPr lang="fr-FR" dirty="0" smtClean="0">
                <a:solidFill>
                  <a:srgbClr val="000000"/>
                </a:solidFill>
                <a:latin typeface="Calibri" panose="020F0502020204030204" pitchFamily="34" charset="0"/>
                <a:ea typeface="Calibri" panose="020F0502020204030204" pitchFamily="34" charset="0"/>
              </a:rPr>
              <a:t>i</a:t>
            </a:r>
            <a:r>
              <a:rPr lang="fr-MR" dirty="0" smtClean="0">
                <a:solidFill>
                  <a:srgbClr val="000000"/>
                </a:solidFill>
                <a:latin typeface="Calibri" panose="020F0502020204030204" pitchFamily="34" charset="0"/>
                <a:ea typeface="Calibri" panose="020F0502020204030204" pitchFamily="34" charset="0"/>
              </a:rPr>
              <a:t> </a:t>
            </a:r>
            <a:r>
              <a:rPr lang="fr-FR" dirty="0" smtClean="0">
                <a:solidFill>
                  <a:srgbClr val="000000"/>
                </a:solidFill>
                <a:latin typeface="Calibri" panose="020F0502020204030204" pitchFamily="34" charset="0"/>
                <a:ea typeface="Calibri" panose="020F0502020204030204" pitchFamily="34" charset="0"/>
              </a:rPr>
              <a:t>S</a:t>
            </a:r>
            <a:r>
              <a:rPr lang="fr-MR" dirty="0" smtClean="0">
                <a:solidFill>
                  <a:srgbClr val="000000"/>
                </a:solidFill>
                <a:latin typeface="Calibri" panose="020F0502020204030204" pitchFamily="34" charset="0"/>
                <a:ea typeface="Calibri" panose="020F0502020204030204" pitchFamily="34" charset="0"/>
              </a:rPr>
              <a:t>idi </a:t>
            </a:r>
            <a:r>
              <a:rPr lang="fr-MR" dirty="0">
                <a:solidFill>
                  <a:srgbClr val="000000"/>
                </a:solidFill>
                <a:latin typeface="Calibri" panose="020F0502020204030204" pitchFamily="34" charset="0"/>
                <a:ea typeface="Calibri" panose="020F0502020204030204" pitchFamily="34" charset="0"/>
              </a:rPr>
              <a:t>Mohamed                           </a:t>
            </a:r>
            <a:r>
              <a:rPr lang="fr-FR" dirty="0" smtClean="0">
                <a:solidFill>
                  <a:srgbClr val="000000"/>
                </a:solidFill>
                <a:latin typeface="Calibri" panose="020F0502020204030204" pitchFamily="34" charset="0"/>
                <a:ea typeface="Calibri" panose="020F0502020204030204" pitchFamily="34" charset="0"/>
              </a:rPr>
              <a:t>              </a:t>
            </a:r>
            <a:r>
              <a:rPr lang="fr-MR" dirty="0" smtClean="0">
                <a:solidFill>
                  <a:srgbClr val="000000"/>
                </a:solidFill>
                <a:latin typeface="Calibri" panose="020F0502020204030204" pitchFamily="34" charset="0"/>
                <a:ea typeface="Calibri" panose="020F0502020204030204" pitchFamily="34" charset="0"/>
              </a:rPr>
              <a:t>C15623 </a:t>
            </a:r>
            <a:r>
              <a:rPr lang="en-US" sz="1800" dirty="0" smtClean="0">
                <a:solidFill>
                  <a:srgbClr val="000000"/>
                </a:solidFill>
                <a:effectLst/>
                <a:latin typeface="Calibri" panose="020F0502020204030204" pitchFamily="34" charset="0"/>
                <a:ea typeface="Calibri" panose="020F0502020204030204" pitchFamily="34" charset="0"/>
              </a:rPr>
              <a:t>         </a:t>
            </a:r>
            <a:endParaRPr lang="fr-MR" sz="1800" dirty="0" smtClean="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805"/>
              </a:spcAft>
            </a:pPr>
            <a:r>
              <a:rPr lang="fr-MR" sz="1800" dirty="0" smtClean="0">
                <a:solidFill>
                  <a:srgbClr val="000000"/>
                </a:solidFill>
                <a:effectLst/>
                <a:latin typeface="Calibri" panose="020F0502020204030204" pitchFamily="34" charset="0"/>
                <a:ea typeface="Calibri" panose="020F0502020204030204" pitchFamily="34" charset="0"/>
              </a:rPr>
              <a:t>Mohamed</a:t>
            </a:r>
            <a:r>
              <a:rPr lang="fr-FR" sz="1800" dirty="0" smtClean="0">
                <a:solidFill>
                  <a:srgbClr val="000000"/>
                </a:solidFill>
                <a:effectLst/>
                <a:latin typeface="Calibri" panose="020F0502020204030204" pitchFamily="34" charset="0"/>
                <a:ea typeface="Calibri" panose="020F0502020204030204" pitchFamily="34" charset="0"/>
              </a:rPr>
              <a:t>ou </a:t>
            </a:r>
            <a:r>
              <a:rPr lang="fr-MR" sz="1800" dirty="0" smtClean="0">
                <a:solidFill>
                  <a:srgbClr val="000000"/>
                </a:solidFill>
                <a:effectLst/>
                <a:latin typeface="Calibri" panose="020F0502020204030204" pitchFamily="34" charset="0"/>
                <a:ea typeface="Calibri" panose="020F0502020204030204" pitchFamily="34" charset="0"/>
              </a:rPr>
              <a:t> </a:t>
            </a:r>
            <a:r>
              <a:rPr lang="fr-FR" sz="1800" dirty="0" smtClean="0">
                <a:solidFill>
                  <a:srgbClr val="000000"/>
                </a:solidFill>
                <a:effectLst/>
                <a:latin typeface="Calibri" panose="020F0502020204030204" pitchFamily="34" charset="0"/>
                <a:ea typeface="Calibri" panose="020F0502020204030204" pitchFamily="34" charset="0"/>
              </a:rPr>
              <a:t>Ahmed Mahmoud </a:t>
            </a:r>
            <a:r>
              <a:rPr lang="fr-MR" sz="1800" dirty="0" smtClean="0">
                <a:solidFill>
                  <a:srgbClr val="000000"/>
                </a:solidFill>
                <a:effectLst/>
                <a:latin typeface="Calibri" panose="020F0502020204030204" pitchFamily="34" charset="0"/>
                <a:ea typeface="Calibri" panose="020F0502020204030204" pitchFamily="34" charset="0"/>
              </a:rPr>
              <a:t>                          </a:t>
            </a:r>
            <a:r>
              <a:rPr lang="fr-FR" sz="1800" dirty="0" smtClean="0">
                <a:solidFill>
                  <a:srgbClr val="000000"/>
                </a:solidFill>
                <a:effectLst/>
                <a:latin typeface="Calibri" panose="020F0502020204030204" pitchFamily="34" charset="0"/>
                <a:ea typeface="Calibri" panose="020F0502020204030204" pitchFamily="34" charset="0"/>
              </a:rPr>
              <a:t>                    C14507</a:t>
            </a:r>
            <a:endParaRPr lang="fr-MR" sz="1800" dirty="0">
              <a:solidFill>
                <a:srgbClr val="000000"/>
              </a:solidFill>
              <a:effectLst/>
              <a:latin typeface="Calibri" panose="020F0502020204030204" pitchFamily="34" charset="0"/>
              <a:ea typeface="Calibri" panose="020F0502020204030204" pitchFamily="34" charset="0"/>
            </a:endParaRPr>
          </a:p>
        </p:txBody>
      </p:sp>
      <p:pic>
        <p:nvPicPr>
          <p:cNvPr id="1026" name="Picture 2" descr="https://media.licdn.com/dms/image/C4E12AQG5sbVit7Txjg/article-cover_image-shrink_720_1280/0/1620152021898?e=2147483647&amp;v=beta&amp;t=uTIrGEl0adwmm8gw_5auLt4VZg-wgYGxMriMWAcGLz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1606731"/>
            <a:ext cx="8477794" cy="386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86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5" name="Rectangle 4"/>
          <p:cNvSpPr/>
          <p:nvPr/>
        </p:nvSpPr>
        <p:spPr>
          <a:xfrm>
            <a:off x="248194" y="1448701"/>
            <a:ext cx="8647611" cy="4524315"/>
          </a:xfrm>
          <a:prstGeom prst="rect">
            <a:avLst/>
          </a:prstGeom>
        </p:spPr>
        <p:txBody>
          <a:bodyPr wrap="square">
            <a:spAutoFit/>
          </a:bodyPr>
          <a:lstStyle/>
          <a:p>
            <a:r>
              <a:rPr lang="fr-FR" dirty="0" smtClean="0">
                <a:solidFill>
                  <a:srgbClr val="374151"/>
                </a:solidFill>
                <a:latin typeface="Söhne"/>
              </a:rPr>
              <a:t>4.Rôles </a:t>
            </a:r>
            <a:r>
              <a:rPr lang="fr-FR" dirty="0">
                <a:solidFill>
                  <a:srgbClr val="374151"/>
                </a:solidFill>
                <a:latin typeface="Söhne"/>
              </a:rPr>
              <a:t>et responsabilités clairement définis : DSDM définit clairement les rôles et les responsabilités de chaque membre de l'équipe, ce qui permet une meilleure communication et une meilleure coordination</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5.S'adapte </a:t>
            </a:r>
            <a:r>
              <a:rPr lang="fr-FR" dirty="0">
                <a:solidFill>
                  <a:srgbClr val="374151"/>
                </a:solidFill>
                <a:latin typeface="Söhne"/>
              </a:rPr>
              <a:t>aux projets de développement de systèmes : DSDM est spécifiquement conçue pour les projets de développement de systèmes, où les besoins sont clairement définis et où il est important de suivre un processus rigoureux pour garantir la réussite du projet</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6.Pratique </a:t>
            </a:r>
            <a:r>
              <a:rPr lang="fr-FR" dirty="0">
                <a:solidFill>
                  <a:srgbClr val="374151"/>
                </a:solidFill>
                <a:latin typeface="Söhne"/>
              </a:rPr>
              <a:t>pour gérer les projets de grande envergure, les projets à haut risque et les projets qui ont besoin de processus rigoureux et de </a:t>
            </a:r>
            <a:r>
              <a:rPr lang="fr-FR" dirty="0" smtClean="0">
                <a:solidFill>
                  <a:srgbClr val="374151"/>
                </a:solidFill>
                <a:latin typeface="Söhne"/>
              </a:rPr>
              <a:t>surveillance.</a:t>
            </a:r>
          </a:p>
          <a:p>
            <a:endParaRPr lang="fr-FR" dirty="0">
              <a:solidFill>
                <a:srgbClr val="374151"/>
              </a:solidFill>
              <a:latin typeface="Söhne"/>
            </a:endParaRPr>
          </a:p>
          <a:p>
            <a:r>
              <a:rPr lang="fr-FR" dirty="0">
                <a:solidFill>
                  <a:srgbClr val="374151"/>
                </a:solidFill>
                <a:latin typeface="Söhne"/>
              </a:rPr>
              <a:t>Cependant, il est important de noter que DSDM n'est pas la solution pour tous les types de projets. Il est important de considérer les besoins spécifiques de votre projet et de choisir la méthode qui convient le mieux. Il est possible d'utiliser DSDM en conjonction avec d'autres méthodes agiles pour obtenir les meilleurs résultats.</a:t>
            </a:r>
            <a:endParaRPr lang="fr-FR" b="0" i="0" dirty="0">
              <a:solidFill>
                <a:srgbClr val="374151"/>
              </a:solidFill>
              <a:effectLst/>
              <a:latin typeface="Söhne"/>
            </a:endParaRPr>
          </a:p>
        </p:txBody>
      </p:sp>
    </p:spTree>
    <p:extLst>
      <p:ext uri="{BB962C8B-B14F-4D97-AF65-F5344CB8AC3E}">
        <p14:creationId xmlns:p14="http://schemas.microsoft.com/office/powerpoint/2010/main" val="2851229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4" name="Rectangle à coins arrondis 3"/>
          <p:cNvSpPr/>
          <p:nvPr/>
        </p:nvSpPr>
        <p:spPr>
          <a:xfrm>
            <a:off x="1554479" y="1188719"/>
            <a:ext cx="4506687" cy="365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 </a:t>
            </a:r>
            <a:r>
              <a:rPr lang="fr-FR" dirty="0"/>
              <a:t>Les 8 principes fondamentaux de </a:t>
            </a:r>
            <a:r>
              <a:rPr lang="fr-FR" dirty="0" smtClean="0"/>
              <a:t>DSDM</a:t>
            </a:r>
            <a:endParaRPr lang="fr-FR" dirty="0"/>
          </a:p>
        </p:txBody>
      </p:sp>
      <p:sp>
        <p:nvSpPr>
          <p:cNvPr id="7" name="Rectangle 6"/>
          <p:cNvSpPr/>
          <p:nvPr/>
        </p:nvSpPr>
        <p:spPr>
          <a:xfrm>
            <a:off x="195943" y="1631415"/>
            <a:ext cx="8948057" cy="4801314"/>
          </a:xfrm>
          <a:prstGeom prst="rect">
            <a:avLst/>
          </a:prstGeom>
        </p:spPr>
        <p:txBody>
          <a:bodyPr wrap="square">
            <a:spAutoFit/>
          </a:bodyPr>
          <a:lstStyle/>
          <a:p>
            <a:r>
              <a:rPr lang="fr-FR" dirty="0">
                <a:solidFill>
                  <a:srgbClr val="374151"/>
                </a:solidFill>
                <a:latin typeface="Söhne"/>
              </a:rPr>
              <a:t>Les principes fondamentaux de DSDM sont conçus pour s'appliquer aux projets de développement de systèmes, y compris les projets de développement de logiciels. Voici comment ces principes peuvent s'appliquer au développement de logiciels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Les utilisateurs et les parties prenantes sont pleinement impliqués dans toutes les phases du projet : Les utilisateurs finaux et les parties prenantes métier sont impliqués dans toutes les étapes du projet, de la définition de la vision à la maintenance. Cela garantit que le produit final répondra aux besoins réels des utilisateurs.</a:t>
            </a:r>
          </a:p>
          <a:p>
            <a:pPr>
              <a:buFont typeface="+mj-lt"/>
              <a:buAutoNum type="arabicPeriod"/>
            </a:pPr>
            <a:r>
              <a:rPr lang="fr-FR" dirty="0">
                <a:solidFill>
                  <a:srgbClr val="374151"/>
                </a:solidFill>
                <a:latin typeface="Söhne"/>
              </a:rPr>
              <a:t>Les objectifs de la livraison doivent être clairement définis et acceptés par les utilisateurs et les parties prenantes : Les objectifs de chaque itération sont clairement définis et acceptés par les utilisateurs et les parties prenantes avant le début de chaque itération. Cela permet de s'assurer que le produit final répondra aux besoins métier.</a:t>
            </a:r>
          </a:p>
          <a:p>
            <a:pPr>
              <a:buFont typeface="+mj-lt"/>
              <a:buAutoNum type="arabicPeriod"/>
            </a:pPr>
            <a:r>
              <a:rPr lang="fr-FR" dirty="0">
                <a:solidFill>
                  <a:srgbClr val="374151"/>
                </a:solidFill>
                <a:latin typeface="Söhne"/>
              </a:rPr>
              <a:t>Les délais, les coûts et les fonctionnalités sont fixés en équilibre pour chaque livraison : Lors de chaque itération, les délais, les coûts et les fonctionnalités sont fixés en équilibre pour garantir que le produit final sera livré dans les délais impartis et dans le budget imparti.</a:t>
            </a:r>
            <a:endParaRPr lang="fr-FR" b="0" i="0" dirty="0">
              <a:solidFill>
                <a:srgbClr val="374151"/>
              </a:solidFill>
              <a:effectLst/>
              <a:latin typeface="Söhne"/>
            </a:endParaRPr>
          </a:p>
        </p:txBody>
      </p:sp>
    </p:spTree>
    <p:extLst>
      <p:ext uri="{BB962C8B-B14F-4D97-AF65-F5344CB8AC3E}">
        <p14:creationId xmlns:p14="http://schemas.microsoft.com/office/powerpoint/2010/main" val="20913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8" name="Rectangle 7"/>
          <p:cNvSpPr/>
          <p:nvPr/>
        </p:nvSpPr>
        <p:spPr>
          <a:xfrm>
            <a:off x="209005" y="1422410"/>
            <a:ext cx="8725989" cy="4801314"/>
          </a:xfrm>
          <a:prstGeom prst="rect">
            <a:avLst/>
          </a:prstGeom>
        </p:spPr>
        <p:txBody>
          <a:bodyPr wrap="square">
            <a:spAutoFit/>
          </a:bodyPr>
          <a:lstStyle/>
          <a:p>
            <a:r>
              <a:rPr lang="fr-FR" dirty="0" smtClean="0">
                <a:solidFill>
                  <a:srgbClr val="374151"/>
                </a:solidFill>
                <a:latin typeface="Söhne"/>
              </a:rPr>
              <a:t>4. Les </a:t>
            </a:r>
            <a:r>
              <a:rPr lang="fr-FR" dirty="0">
                <a:solidFill>
                  <a:srgbClr val="374151"/>
                </a:solidFill>
                <a:latin typeface="Söhne"/>
              </a:rPr>
              <a:t>itérations courtes permettent une amélioration continue et une livraison rapide : Les itérations courtes permettent de livrer rapidement des fonctionnalités incomplètes, qui peuvent être améliorées au fil du temps, ce qui permet une amélioration continue.</a:t>
            </a:r>
          </a:p>
          <a:p>
            <a:r>
              <a:rPr lang="fr-FR" dirty="0" smtClean="0">
                <a:solidFill>
                  <a:srgbClr val="374151"/>
                </a:solidFill>
                <a:latin typeface="Söhne"/>
              </a:rPr>
              <a:t>5. Les </a:t>
            </a:r>
            <a:r>
              <a:rPr lang="fr-FR" dirty="0">
                <a:solidFill>
                  <a:srgbClr val="374151"/>
                </a:solidFill>
                <a:latin typeface="Söhne"/>
              </a:rPr>
              <a:t>modifications tardives sont acceptées, mais avec un coût croissant : Les modifications tardives sont acceptées, mais avec un coût croissant, ce qui incite les utilisateurs et les parties prenantes à définir les exigences à un stade précoce.</a:t>
            </a:r>
          </a:p>
          <a:p>
            <a:r>
              <a:rPr lang="fr-FR" dirty="0" smtClean="0">
                <a:solidFill>
                  <a:srgbClr val="374151"/>
                </a:solidFill>
                <a:latin typeface="Söhne"/>
              </a:rPr>
              <a:t>6. La </a:t>
            </a:r>
            <a:r>
              <a:rPr lang="fr-FR" dirty="0">
                <a:solidFill>
                  <a:srgbClr val="374151"/>
                </a:solidFill>
                <a:latin typeface="Söhne"/>
              </a:rPr>
              <a:t>qualité est intégrée dans toutes les phases du projet : La qualité est intégrée dans toutes les phases du projet, de la conception à la maintenance, pour garantir que le produit final sera de haute qualité.</a:t>
            </a:r>
          </a:p>
          <a:p>
            <a:r>
              <a:rPr lang="fr-FR" dirty="0" smtClean="0">
                <a:solidFill>
                  <a:srgbClr val="374151"/>
                </a:solidFill>
                <a:latin typeface="Söhne"/>
              </a:rPr>
              <a:t>7. Les </a:t>
            </a:r>
            <a:r>
              <a:rPr lang="fr-FR" dirty="0">
                <a:solidFill>
                  <a:srgbClr val="374151"/>
                </a:solidFill>
                <a:latin typeface="Söhne"/>
              </a:rPr>
              <a:t>rôles et les responsabilités sont clairement définis et acceptés par toutes les parties prenantes : Les rôles et les responsabilités sont clairement définis pour chaque membre de l'équipe, ce qui permet une meilleure communication et une meilleure coordination.</a:t>
            </a:r>
          </a:p>
          <a:p>
            <a:r>
              <a:rPr lang="fr-FR" dirty="0" smtClean="0">
                <a:solidFill>
                  <a:srgbClr val="374151"/>
                </a:solidFill>
                <a:latin typeface="Söhne"/>
              </a:rPr>
              <a:t>8. Le </a:t>
            </a:r>
            <a:r>
              <a:rPr lang="fr-FR" dirty="0">
                <a:solidFill>
                  <a:srgbClr val="374151"/>
                </a:solidFill>
                <a:latin typeface="Söhne"/>
              </a:rPr>
              <a:t>projet est dirigé par une équipe de projet dédiée, composée d'utilisateurs, de développeurs et de managers : une équipe de projet dédiée est composée de différents</a:t>
            </a:r>
            <a:endParaRPr lang="fr-FR" b="0" i="0" dirty="0">
              <a:solidFill>
                <a:srgbClr val="374151"/>
              </a:solidFill>
              <a:effectLst/>
              <a:latin typeface="Söhne"/>
            </a:endParaRPr>
          </a:p>
        </p:txBody>
      </p:sp>
    </p:spTree>
    <p:extLst>
      <p:ext uri="{BB962C8B-B14F-4D97-AF65-F5344CB8AC3E}">
        <p14:creationId xmlns:p14="http://schemas.microsoft.com/office/powerpoint/2010/main" val="19314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7" name="Rectangle 3"/>
          <p:cNvSpPr>
            <a:spLocks noChangeArrowheads="1"/>
          </p:cNvSpPr>
          <p:nvPr/>
        </p:nvSpPr>
        <p:spPr bwMode="auto">
          <a:xfrm>
            <a:off x="470263" y="2671387"/>
            <a:ext cx="8057094" cy="233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chemeClr val="tx1"/>
                </a:solidFill>
                <a:effectLst/>
                <a:latin typeface="Arial" panose="020B0604020202020204" pitchFamily="34" charset="0"/>
              </a:rPr>
              <a:t>Ces principes fondamentaux permettent à DSDM de s'adapter aux besoins changeants des utilisateurs, de maximiser la valeur ajoutée pour l'entreprise et de garantir la livraison rapide de produits de haute qualité. Il est important de respecter ces principes pour réussir un projet en utilisant la méthode DSDM</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chemeClr val="tx1"/>
                </a:solidFill>
                <a:effectLst/>
                <a:latin typeface="Arial" panose="020B0604020202020204" pitchFamily="34" charset="0"/>
              </a:rPr>
              <a:t/>
            </a:r>
            <a:br>
              <a:rPr kumimoji="0" lang="fr-FR" altLang="fr-FR" sz="1800" b="0" i="0" u="none" strike="noStrike" cap="none" normalizeH="0" baseline="0" dirty="0" smtClean="0">
                <a:ln>
                  <a:noFill/>
                </a:ln>
                <a:solidFill>
                  <a:schemeClr val="tx1"/>
                </a:solidFill>
                <a:effectLst/>
                <a:latin typeface="Arial" panose="020B0604020202020204" pitchFamily="34"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952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5" name="Rectangle 4"/>
          <p:cNvSpPr/>
          <p:nvPr/>
        </p:nvSpPr>
        <p:spPr>
          <a:xfrm>
            <a:off x="744582" y="1616006"/>
            <a:ext cx="7511144" cy="3970318"/>
          </a:xfrm>
          <a:prstGeom prst="rect">
            <a:avLst/>
          </a:prstGeom>
        </p:spPr>
        <p:txBody>
          <a:bodyPr wrap="square">
            <a:spAutoFit/>
          </a:bodyPr>
          <a:lstStyle/>
          <a:p>
            <a:r>
              <a:rPr lang="fr-FR" dirty="0">
                <a:solidFill>
                  <a:srgbClr val="374151"/>
                </a:solidFill>
                <a:latin typeface="Söhne"/>
              </a:rPr>
              <a:t>La méthode 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comprend 8 phases qui doivent être suivies rigoureusement pour garantir la réussite du projet. Les phases de DSDM sont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Définition de la vision : Définir la vision du projet et les objectifs métier à atteindre. Cette phase est gérée par le responsable du projet en collaboration avec les parties prenantes métier.</a:t>
            </a:r>
          </a:p>
          <a:p>
            <a:pPr>
              <a:buFont typeface="+mj-lt"/>
              <a:buAutoNum type="arabicPeriod"/>
            </a:pPr>
            <a:r>
              <a:rPr lang="fr-FR" dirty="0">
                <a:solidFill>
                  <a:srgbClr val="374151"/>
                </a:solidFill>
                <a:latin typeface="Söhne"/>
              </a:rPr>
              <a:t>Préparation : Identifier les besoins métier, les exigences fonctionnelles et non fonctionnelles, et définir les livrables. Cette phase est gérée par le responsable de l'analyse des besoins en collaboration avec les parties prenantes métier.</a:t>
            </a:r>
          </a:p>
          <a:p>
            <a:pPr>
              <a:buFont typeface="+mj-lt"/>
              <a:buAutoNum type="arabicPeriod"/>
            </a:pPr>
            <a:r>
              <a:rPr lang="fr-FR" dirty="0">
                <a:solidFill>
                  <a:srgbClr val="374151"/>
                </a:solidFill>
                <a:latin typeface="Söhne"/>
              </a:rPr>
              <a:t>Conception : Spécifier les détails techniques de la solution, identifier les risques et planifier les tests. Cette phase est gérée par l'architecte technique en collaboration avec les parties prenantes métier.</a:t>
            </a:r>
            <a:endParaRPr lang="fr-FR" b="0" i="0" dirty="0">
              <a:solidFill>
                <a:srgbClr val="374151"/>
              </a:solidFill>
              <a:effectLst/>
              <a:latin typeface="Söhne"/>
            </a:endParaRPr>
          </a:p>
        </p:txBody>
      </p:sp>
    </p:spTree>
    <p:extLst>
      <p:ext uri="{BB962C8B-B14F-4D97-AF65-F5344CB8AC3E}">
        <p14:creationId xmlns:p14="http://schemas.microsoft.com/office/powerpoint/2010/main" val="3273333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4" name="Rectangle 3"/>
          <p:cNvSpPr/>
          <p:nvPr/>
        </p:nvSpPr>
        <p:spPr>
          <a:xfrm>
            <a:off x="418011" y="1602778"/>
            <a:ext cx="8307977" cy="3970318"/>
          </a:xfrm>
          <a:prstGeom prst="rect">
            <a:avLst/>
          </a:prstGeom>
        </p:spPr>
        <p:txBody>
          <a:bodyPr wrap="square">
            <a:spAutoFit/>
          </a:bodyPr>
          <a:lstStyle/>
          <a:p>
            <a:r>
              <a:rPr lang="fr-FR" dirty="0" smtClean="0">
                <a:solidFill>
                  <a:srgbClr val="374151"/>
                </a:solidFill>
                <a:latin typeface="Söhne"/>
              </a:rPr>
              <a:t>4. Construction </a:t>
            </a:r>
            <a:r>
              <a:rPr lang="fr-FR" dirty="0">
                <a:solidFill>
                  <a:srgbClr val="374151"/>
                </a:solidFill>
                <a:latin typeface="Söhne"/>
              </a:rPr>
              <a:t>: Développer, tester et valider le produit. Cette phase est gérée par l'équipe de développement en collaboration avec le responsable des tests.</a:t>
            </a:r>
          </a:p>
          <a:p>
            <a:r>
              <a:rPr lang="fr-FR" dirty="0" smtClean="0">
                <a:solidFill>
                  <a:srgbClr val="374151"/>
                </a:solidFill>
                <a:latin typeface="Söhne"/>
              </a:rPr>
              <a:t>5. Mise </a:t>
            </a:r>
            <a:r>
              <a:rPr lang="fr-FR" dirty="0">
                <a:solidFill>
                  <a:srgbClr val="374151"/>
                </a:solidFill>
                <a:latin typeface="Söhne"/>
              </a:rPr>
              <a:t>en œuvre : Installer, déployer et former les utilisateurs. Cette phase est gérée par le responsable de la mise en œuvre en collaboration avec les parties prenantes métier.</a:t>
            </a:r>
          </a:p>
          <a:p>
            <a:r>
              <a:rPr lang="fr-FR" dirty="0" smtClean="0">
                <a:solidFill>
                  <a:srgbClr val="374151"/>
                </a:solidFill>
                <a:latin typeface="Söhne"/>
              </a:rPr>
              <a:t>6. Test </a:t>
            </a:r>
            <a:r>
              <a:rPr lang="fr-FR" dirty="0">
                <a:solidFill>
                  <a:srgbClr val="374151"/>
                </a:solidFill>
                <a:latin typeface="Söhne"/>
              </a:rPr>
              <a:t>: Effectuer les tests de conformité, les tests d'intégration et les tests d'acceptation. Cette phase est gérée par le responsable des tests en collaboration avec les parties prenantes métier.</a:t>
            </a:r>
          </a:p>
          <a:p>
            <a:r>
              <a:rPr lang="fr-FR" dirty="0" smtClean="0">
                <a:solidFill>
                  <a:srgbClr val="374151"/>
                </a:solidFill>
                <a:latin typeface="Söhne"/>
              </a:rPr>
              <a:t>7. Mise </a:t>
            </a:r>
            <a:r>
              <a:rPr lang="fr-FR" dirty="0">
                <a:solidFill>
                  <a:srgbClr val="374151"/>
                </a:solidFill>
                <a:latin typeface="Söhne"/>
              </a:rPr>
              <a:t>en production : Mettre le produit en production et surveiller son fonctionnement. Cette phase est gérée par le responsable de la mise en production en collaboration avec les parties prenantes métier.</a:t>
            </a:r>
          </a:p>
          <a:p>
            <a:r>
              <a:rPr lang="fr-FR" dirty="0" smtClean="0">
                <a:solidFill>
                  <a:srgbClr val="374151"/>
                </a:solidFill>
                <a:latin typeface="Söhne"/>
              </a:rPr>
              <a:t>8. Maintenance </a:t>
            </a:r>
            <a:r>
              <a:rPr lang="fr-FR" dirty="0">
                <a:solidFill>
                  <a:srgbClr val="374151"/>
                </a:solidFill>
                <a:latin typeface="Söhne"/>
              </a:rPr>
              <a:t>: Effectuer les corrections de bugs, les mises à jour et les améliorations. Cette phase est gérée par le responsable de la maintenance en collaboration avec les parties prenantes métier.</a:t>
            </a:r>
            <a:endParaRPr lang="fr-FR" b="0" i="0" dirty="0">
              <a:solidFill>
                <a:srgbClr val="374151"/>
              </a:solidFill>
              <a:effectLst/>
              <a:latin typeface="Söhne"/>
            </a:endParaRPr>
          </a:p>
        </p:txBody>
      </p:sp>
    </p:spTree>
    <p:extLst>
      <p:ext uri="{BB962C8B-B14F-4D97-AF65-F5344CB8AC3E}">
        <p14:creationId xmlns:p14="http://schemas.microsoft.com/office/powerpoint/2010/main" val="298852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2" name="Rectangle 1"/>
          <p:cNvSpPr/>
          <p:nvPr/>
        </p:nvSpPr>
        <p:spPr>
          <a:xfrm>
            <a:off x="862149" y="2274838"/>
            <a:ext cx="6792685" cy="1754326"/>
          </a:xfrm>
          <a:prstGeom prst="rect">
            <a:avLst/>
          </a:prstGeom>
        </p:spPr>
        <p:txBody>
          <a:bodyPr wrap="square">
            <a:spAutoFit/>
          </a:bodyPr>
          <a:lstStyle/>
          <a:p>
            <a:r>
              <a:rPr lang="fr-FR" dirty="0">
                <a:solidFill>
                  <a:srgbClr val="374151"/>
                </a:solidFill>
                <a:latin typeface="Söhne"/>
              </a:rPr>
              <a:t>Il est important de noter que ces phases ne sont pas linéaires, il peut y avoir des retours en arrière, des itérations et des améliorations continu. Chaque phase est gérée par un responsable de phase dédié qui est responsable de la planification, de l'exécution et de la surveillance de la phase en cours.</a:t>
            </a:r>
            <a:endParaRPr lang="fr-FR" dirty="0"/>
          </a:p>
        </p:txBody>
      </p:sp>
    </p:spTree>
    <p:extLst>
      <p:ext uri="{BB962C8B-B14F-4D97-AF65-F5344CB8AC3E}">
        <p14:creationId xmlns:p14="http://schemas.microsoft.com/office/powerpoint/2010/main" val="519646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Méthodologie DSDM</a:t>
            </a:r>
          </a:p>
        </p:txBody>
      </p:sp>
      <p:sp>
        <p:nvSpPr>
          <p:cNvPr id="2" name="Rectangle 1"/>
          <p:cNvSpPr/>
          <p:nvPr/>
        </p:nvSpPr>
        <p:spPr>
          <a:xfrm>
            <a:off x="627018" y="1467454"/>
            <a:ext cx="7824652" cy="1754326"/>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méthodologie agile qui se concentre sur la livraison rapide de produits de haute qualité en utilisant des itérations courtes. Il est basé sur 8 principes fondamentaux qui doivent être suivis pour garantir la réussite du projet. DSDM est conçu pour s'adapter aux besoins changeants des utilisateurs et maximiser la valeur ajoutée pour l'entreprise.</a:t>
            </a:r>
            <a:endParaRPr lang="fr-FR" dirty="0"/>
          </a:p>
        </p:txBody>
      </p:sp>
      <p:sp>
        <p:nvSpPr>
          <p:cNvPr id="4" name="Rectangle 3"/>
          <p:cNvSpPr/>
          <p:nvPr/>
        </p:nvSpPr>
        <p:spPr>
          <a:xfrm>
            <a:off x="836022" y="3566160"/>
            <a:ext cx="7406641" cy="2585323"/>
          </a:xfrm>
          <a:prstGeom prst="rect">
            <a:avLst/>
          </a:prstGeom>
        </p:spPr>
        <p:txBody>
          <a:bodyPr wrap="square">
            <a:spAutoFit/>
          </a:bodyPr>
          <a:lstStyle/>
          <a:p>
            <a:r>
              <a:rPr lang="fr-FR" dirty="0">
                <a:solidFill>
                  <a:srgbClr val="374151"/>
                </a:solidFill>
                <a:latin typeface="Söhne"/>
              </a:rPr>
              <a:t>DSDM utilise également des outils pour gérer les projets, tels que </a:t>
            </a:r>
            <a:r>
              <a:rPr lang="fr-FR" dirty="0" smtClean="0">
                <a:solidFill>
                  <a:srgbClr val="374151"/>
                </a:solidFill>
                <a:latin typeface="Söhne"/>
              </a:rPr>
              <a:t>:</a:t>
            </a:r>
          </a:p>
          <a:p>
            <a:endParaRPr lang="fr-FR" dirty="0">
              <a:solidFill>
                <a:srgbClr val="374151"/>
              </a:solidFill>
              <a:latin typeface="Söhne"/>
            </a:endParaRPr>
          </a:p>
          <a:p>
            <a:pPr>
              <a:buFont typeface="Arial" panose="020B0604020202020204" pitchFamily="34" charset="0"/>
              <a:buChar char="•"/>
            </a:pPr>
            <a:r>
              <a:rPr lang="fr-FR" dirty="0">
                <a:solidFill>
                  <a:srgbClr val="374151"/>
                </a:solidFill>
                <a:latin typeface="Söhne"/>
              </a:rPr>
              <a:t>Le </a:t>
            </a:r>
            <a:r>
              <a:rPr lang="fr-FR" dirty="0" err="1" smtClean="0">
                <a:solidFill>
                  <a:srgbClr val="374151"/>
                </a:solidFill>
                <a:latin typeface="Söhne"/>
              </a:rPr>
              <a:t>Timebox</a:t>
            </a:r>
            <a:r>
              <a:rPr lang="fr-FR" dirty="0" smtClean="0">
                <a:solidFill>
                  <a:srgbClr val="374151"/>
                </a:solidFill>
                <a:latin typeface="Söhne"/>
              </a:rPr>
              <a:t> : </a:t>
            </a:r>
            <a:r>
              <a:rPr lang="fr-FR" dirty="0">
                <a:solidFill>
                  <a:srgbClr val="374151"/>
                </a:solidFill>
                <a:latin typeface="Söhne"/>
              </a:rPr>
              <a:t>un délai fixe pour terminer une phase ou une activité</a:t>
            </a:r>
          </a:p>
          <a:p>
            <a:pPr>
              <a:buFont typeface="Arial" panose="020B0604020202020204" pitchFamily="34" charset="0"/>
              <a:buChar char="•"/>
            </a:pPr>
            <a:r>
              <a:rPr lang="fr-FR" dirty="0">
                <a:solidFill>
                  <a:srgbClr val="374151"/>
                </a:solidFill>
                <a:latin typeface="Söhne"/>
              </a:rPr>
              <a:t>Le </a:t>
            </a:r>
            <a:r>
              <a:rPr lang="fr-FR" dirty="0" err="1" smtClean="0">
                <a:solidFill>
                  <a:srgbClr val="374151"/>
                </a:solidFill>
                <a:latin typeface="Söhne"/>
              </a:rPr>
              <a:t>MoSCoW</a:t>
            </a:r>
            <a:r>
              <a:rPr lang="fr-FR" dirty="0" smtClean="0">
                <a:solidFill>
                  <a:srgbClr val="374151"/>
                </a:solidFill>
                <a:latin typeface="Söhne"/>
              </a:rPr>
              <a:t> </a:t>
            </a:r>
            <a:r>
              <a:rPr lang="fr-FR" dirty="0" err="1">
                <a:solidFill>
                  <a:srgbClr val="374151"/>
                </a:solidFill>
                <a:latin typeface="Söhne"/>
              </a:rPr>
              <a:t>prioritisation</a:t>
            </a:r>
            <a:r>
              <a:rPr lang="fr-FR" dirty="0">
                <a:solidFill>
                  <a:srgbClr val="374151"/>
                </a:solidFill>
                <a:latin typeface="Söhne"/>
              </a:rPr>
              <a:t> : la </a:t>
            </a:r>
            <a:r>
              <a:rPr lang="fr-FR" dirty="0" err="1">
                <a:solidFill>
                  <a:srgbClr val="374151"/>
                </a:solidFill>
                <a:latin typeface="Söhne"/>
              </a:rPr>
              <a:t>prioritisation</a:t>
            </a:r>
            <a:r>
              <a:rPr lang="fr-FR" dirty="0">
                <a:solidFill>
                  <a:srgbClr val="374151"/>
                </a:solidFill>
                <a:latin typeface="Söhne"/>
              </a:rPr>
              <a:t> des exigences</a:t>
            </a:r>
          </a:p>
          <a:p>
            <a:pPr>
              <a:buFont typeface="Arial" panose="020B0604020202020204" pitchFamily="34" charset="0"/>
              <a:buChar char="•"/>
            </a:pPr>
            <a:r>
              <a:rPr lang="fr-FR" dirty="0">
                <a:solidFill>
                  <a:srgbClr val="374151"/>
                </a:solidFill>
                <a:latin typeface="Söhne"/>
              </a:rPr>
              <a:t>l'utilisation de Product </a:t>
            </a:r>
            <a:r>
              <a:rPr lang="fr-FR" dirty="0" err="1">
                <a:solidFill>
                  <a:srgbClr val="374151"/>
                </a:solidFill>
                <a:latin typeface="Söhne"/>
              </a:rPr>
              <a:t>Backlog</a:t>
            </a:r>
            <a:r>
              <a:rPr lang="fr-FR" dirty="0">
                <a:solidFill>
                  <a:srgbClr val="374151"/>
                </a:solidFill>
                <a:latin typeface="Söhne"/>
              </a:rPr>
              <a:t> : liste des exigences pour un produit ou une solution</a:t>
            </a:r>
          </a:p>
          <a:p>
            <a:pPr>
              <a:buFont typeface="Arial" panose="020B0604020202020204" pitchFamily="34" charset="0"/>
              <a:buChar char="•"/>
            </a:pPr>
            <a:r>
              <a:rPr lang="fr-FR" dirty="0">
                <a:solidFill>
                  <a:srgbClr val="374151"/>
                </a:solidFill>
                <a:latin typeface="Söhne"/>
              </a:rPr>
              <a:t>l'utilisation de Prototypage pour une meilleure compréhension des besoins</a:t>
            </a:r>
          </a:p>
          <a:p>
            <a:pPr>
              <a:buFont typeface="Arial" panose="020B0604020202020204" pitchFamily="34" charset="0"/>
              <a:buChar char="•"/>
            </a:pPr>
            <a:r>
              <a:rPr lang="fr-FR" dirty="0">
                <a:solidFill>
                  <a:srgbClr val="374151"/>
                </a:solidFill>
                <a:latin typeface="Söhne"/>
              </a:rPr>
              <a:t>l'utilisation de l'itération pour une livraison rapide des produits</a:t>
            </a:r>
            <a:endParaRPr lang="fr-FR" b="0" i="0" dirty="0">
              <a:solidFill>
                <a:srgbClr val="374151"/>
              </a:solidFill>
              <a:effectLst/>
              <a:latin typeface="Söhne"/>
            </a:endParaRPr>
          </a:p>
        </p:txBody>
      </p:sp>
    </p:spTree>
    <p:extLst>
      <p:ext uri="{BB962C8B-B14F-4D97-AF65-F5344CB8AC3E}">
        <p14:creationId xmlns:p14="http://schemas.microsoft.com/office/powerpoint/2010/main" val="3660887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5D2F38-39F2-42D7-422C-98E746D99095}"/>
              </a:ext>
            </a:extLst>
          </p:cNvPr>
          <p:cNvSpPr txBox="1"/>
          <p:nvPr/>
        </p:nvSpPr>
        <p:spPr>
          <a:xfrm>
            <a:off x="483326" y="476515"/>
            <a:ext cx="6283234" cy="584775"/>
          </a:xfrm>
          <a:prstGeom prst="rect">
            <a:avLst/>
          </a:prstGeom>
          <a:noFill/>
        </p:spPr>
        <p:txBody>
          <a:bodyPr wrap="square">
            <a:spAutoFit/>
          </a:bodyPr>
          <a:lstStyle/>
          <a:p>
            <a:r>
              <a:rPr lang="fr-FR" sz="3200" dirty="0" smtClean="0">
                <a:solidFill>
                  <a:schemeClr val="bg1"/>
                </a:solidFill>
              </a:rPr>
              <a:t>Exemple Cas </a:t>
            </a:r>
            <a:r>
              <a:rPr lang="fr-FR" sz="3200" dirty="0">
                <a:solidFill>
                  <a:schemeClr val="bg1"/>
                </a:solidFill>
              </a:rPr>
              <a:t>d'utilisation DSDM</a:t>
            </a:r>
          </a:p>
        </p:txBody>
      </p:sp>
      <p:sp>
        <p:nvSpPr>
          <p:cNvPr id="3" name="Rectangle à coins arrondis 2"/>
          <p:cNvSpPr/>
          <p:nvPr/>
        </p:nvSpPr>
        <p:spPr>
          <a:xfrm>
            <a:off x="587829" y="1410789"/>
            <a:ext cx="7903028" cy="4924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b="1" dirty="0"/>
              <a:t>Exemple Cas d'utilisation </a:t>
            </a:r>
            <a:r>
              <a:rPr lang="fr-FR" sz="5400" b="1" dirty="0" smtClean="0"/>
              <a:t>Déroulée par DSDM </a:t>
            </a:r>
            <a:r>
              <a:rPr lang="fr-FR" sz="5400" b="1" dirty="0"/>
              <a:t>(Gestion Bancaire)</a:t>
            </a:r>
          </a:p>
        </p:txBody>
      </p:sp>
    </p:spTree>
    <p:extLst>
      <p:ext uri="{BB962C8B-B14F-4D97-AF65-F5344CB8AC3E}">
        <p14:creationId xmlns:p14="http://schemas.microsoft.com/office/powerpoint/2010/main" val="256264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234" y="4163594"/>
            <a:ext cx="8007531" cy="2031325"/>
          </a:xfrm>
          <a:prstGeom prst="rect">
            <a:avLst/>
          </a:prstGeom>
        </p:spPr>
        <p:txBody>
          <a:bodyPr wrap="square">
            <a:spAutoFit/>
          </a:bodyPr>
          <a:lstStyle/>
          <a:p>
            <a:r>
              <a:rPr lang="fr-FR" dirty="0">
                <a:solidFill>
                  <a:srgbClr val="374151"/>
                </a:solidFill>
                <a:latin typeface="Söhne"/>
              </a:rPr>
              <a:t>Il y a de nombreuses ressources disponibles en ligne pour en apprendre davantage sur la méthodologie DSDM. Vous pouvez consulter le site web officiel de l'organisme DSDM Consortium à l'adresse suivante : </a:t>
            </a:r>
            <a:r>
              <a:rPr lang="fr-FR" u="sng" dirty="0">
                <a:latin typeface="Söhne"/>
                <a:hlinkClick r:id="rId2"/>
              </a:rPr>
              <a:t>https://www.dsdm.org/</a:t>
            </a:r>
            <a:r>
              <a:rPr lang="fr-FR" dirty="0">
                <a:solidFill>
                  <a:srgbClr val="374151"/>
                </a:solidFill>
                <a:latin typeface="Söhne"/>
              </a:rPr>
              <a:t>. Vous pouvez également consulter des livres sur le sujet, comme "DSDM </a:t>
            </a:r>
            <a:r>
              <a:rPr lang="fr-FR" dirty="0" err="1">
                <a:solidFill>
                  <a:srgbClr val="374151"/>
                </a:solidFill>
                <a:latin typeface="Söhne"/>
              </a:rPr>
              <a:t>Atern</a:t>
            </a:r>
            <a:r>
              <a:rPr lang="fr-FR" dirty="0">
                <a:solidFill>
                  <a:srgbClr val="374151"/>
                </a:solidFill>
                <a:latin typeface="Söhne"/>
              </a:rPr>
              <a:t>: The </a:t>
            </a:r>
            <a:r>
              <a:rPr lang="fr-FR" dirty="0" err="1">
                <a:solidFill>
                  <a:srgbClr val="374151"/>
                </a:solidFill>
                <a:latin typeface="Söhne"/>
              </a:rPr>
              <a:t>Handbook</a:t>
            </a:r>
            <a:r>
              <a:rPr lang="fr-FR" dirty="0">
                <a:solidFill>
                  <a:srgbClr val="374151"/>
                </a:solidFill>
                <a:latin typeface="Söhne"/>
              </a:rPr>
              <a:t>" ou "Agile Project Management </a:t>
            </a:r>
            <a:r>
              <a:rPr lang="fr-FR" dirty="0" err="1">
                <a:solidFill>
                  <a:srgbClr val="374151"/>
                </a:solidFill>
                <a:latin typeface="Söhne"/>
              </a:rPr>
              <a:t>with</a:t>
            </a:r>
            <a:r>
              <a:rPr lang="fr-FR" dirty="0">
                <a:solidFill>
                  <a:srgbClr val="374151"/>
                </a:solidFill>
                <a:latin typeface="Söhne"/>
              </a:rPr>
              <a:t> DSDM </a:t>
            </a:r>
            <a:r>
              <a:rPr lang="fr-FR" dirty="0" err="1">
                <a:solidFill>
                  <a:srgbClr val="374151"/>
                </a:solidFill>
                <a:latin typeface="Söhne"/>
              </a:rPr>
              <a:t>Atern</a:t>
            </a:r>
            <a:r>
              <a:rPr lang="fr-FR" dirty="0">
                <a:solidFill>
                  <a:srgbClr val="374151"/>
                </a:solidFill>
                <a:latin typeface="Söhne"/>
              </a:rPr>
              <a:t>". Il y a également une formation DSDM pour ceux qui souhaitent être certifié en DSDM.</a:t>
            </a:r>
            <a:endParaRPr lang="fr-FR" dirty="0"/>
          </a:p>
        </p:txBody>
      </p:sp>
      <p:sp>
        <p:nvSpPr>
          <p:cNvPr id="4" name="Rectangle 2"/>
          <p:cNvSpPr>
            <a:spLocks noChangeArrowheads="1"/>
          </p:cNvSpPr>
          <p:nvPr/>
        </p:nvSpPr>
        <p:spPr bwMode="auto">
          <a:xfrm>
            <a:off x="352698" y="1357617"/>
            <a:ext cx="850584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solidFill>
                  <a:schemeClr val="tx1"/>
                </a:solidFill>
                <a:effectLst/>
                <a:latin typeface="Söhne"/>
              </a:rPr>
              <a:t>DSDM est un processus rigoureux qui permet de structurer les projets de développement de systèmes et de garantir la réussite du projet en respectant les 8 principes fondamentaux. Cependant, il est important de noter que DSDM n'est pas adapté à tous les types de projets et qu'il peut être utilisé en conjonction avec d'autres méthodes agiles pour obtenir les meilleurs résultats.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smtClean="0">
                <a:ln>
                  <a:noFill/>
                </a:ln>
                <a:solidFill>
                  <a:schemeClr val="tx1"/>
                </a:solidFill>
                <a:effectLst/>
              </a:rPr>
              <a:t/>
            </a:r>
            <a:br>
              <a:rPr kumimoji="0" lang="fr-FR" altLang="fr-FR" sz="800" b="0" i="0" u="none" strike="noStrike" cap="none" normalizeH="0" baseline="0" dirty="0" smtClean="0">
                <a:ln>
                  <a:noFill/>
                </a:ln>
                <a:solidFill>
                  <a:schemeClr val="tx1"/>
                </a:solidFill>
                <a:effectLst/>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115D2F38-39F2-42D7-422C-98E746D99095}"/>
              </a:ext>
            </a:extLst>
          </p:cNvPr>
          <p:cNvSpPr txBox="1"/>
          <p:nvPr/>
        </p:nvSpPr>
        <p:spPr>
          <a:xfrm>
            <a:off x="849086" y="385075"/>
            <a:ext cx="6283234" cy="646331"/>
          </a:xfrm>
          <a:prstGeom prst="rect">
            <a:avLst/>
          </a:prstGeom>
          <a:noFill/>
        </p:spPr>
        <p:txBody>
          <a:bodyPr wrap="square">
            <a:spAutoFit/>
          </a:bodyPr>
          <a:lstStyle/>
          <a:p>
            <a:r>
              <a:rPr lang="fr-FR" sz="3600" dirty="0">
                <a:solidFill>
                  <a:schemeClr val="bg1"/>
                </a:solidFill>
              </a:rPr>
              <a:t>Conclusion</a:t>
            </a:r>
            <a:endParaRPr lang="fr-FR" dirty="0">
              <a:solidFill>
                <a:schemeClr val="bg1"/>
              </a:solidFill>
            </a:endParaRPr>
          </a:p>
        </p:txBody>
      </p:sp>
    </p:spTree>
    <p:extLst>
      <p:ext uri="{BB962C8B-B14F-4D97-AF65-F5344CB8AC3E}">
        <p14:creationId xmlns:p14="http://schemas.microsoft.com/office/powerpoint/2010/main" val="77501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PL</a:t>
            </a:r>
            <a:r>
              <a:rPr lang="en-US" sz="2400" b="1" dirty="0">
                <a:solidFill>
                  <a:schemeClr val="bg1"/>
                </a:solidFill>
              </a:rPr>
              <a:t>AN</a:t>
            </a:r>
            <a:endParaRPr lang="fr-FR" b="1" dirty="0">
              <a:solidFill>
                <a:schemeClr val="bg1"/>
              </a:solidFill>
            </a:endParaRPr>
          </a:p>
        </p:txBody>
      </p:sp>
      <p:sp>
        <p:nvSpPr>
          <p:cNvPr id="3" name="Rectangle 2">
            <a:extLst>
              <a:ext uri="{FF2B5EF4-FFF2-40B4-BE49-F238E27FC236}">
                <a16:creationId xmlns:a16="http://schemas.microsoft.com/office/drawing/2014/main" id="{7A2F7EE3-6FFF-40B9-0A88-A8FF3089DE06}"/>
              </a:ext>
            </a:extLst>
          </p:cNvPr>
          <p:cNvSpPr/>
          <p:nvPr/>
        </p:nvSpPr>
        <p:spPr>
          <a:xfrm>
            <a:off x="339635" y="1591752"/>
            <a:ext cx="3866597"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Introduction à la méthode Agile </a:t>
            </a:r>
            <a:r>
              <a:rPr lang="fr-FR" dirty="0" smtClean="0"/>
              <a:t>DSDM</a:t>
            </a:r>
            <a:endParaRPr lang="fr-FR" dirty="0"/>
          </a:p>
        </p:txBody>
      </p:sp>
      <p:sp>
        <p:nvSpPr>
          <p:cNvPr id="5" name="Rectangle 4">
            <a:extLst>
              <a:ext uri="{FF2B5EF4-FFF2-40B4-BE49-F238E27FC236}">
                <a16:creationId xmlns:a16="http://schemas.microsoft.com/office/drawing/2014/main" id="{F50E40E9-A410-FF03-76BF-9F1296BE2BEA}"/>
              </a:ext>
            </a:extLst>
          </p:cNvPr>
          <p:cNvSpPr/>
          <p:nvPr/>
        </p:nvSpPr>
        <p:spPr>
          <a:xfrm>
            <a:off x="362346" y="2389117"/>
            <a:ext cx="3870020"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Principes fondamentaux de </a:t>
            </a:r>
            <a:r>
              <a:rPr lang="fr-FR" dirty="0" smtClean="0"/>
              <a:t>DSDM</a:t>
            </a:r>
            <a:endParaRPr lang="fr-FR" dirty="0"/>
          </a:p>
        </p:txBody>
      </p:sp>
      <p:sp>
        <p:nvSpPr>
          <p:cNvPr id="6" name="Rectangle 5">
            <a:extLst>
              <a:ext uri="{FF2B5EF4-FFF2-40B4-BE49-F238E27FC236}">
                <a16:creationId xmlns:a16="http://schemas.microsoft.com/office/drawing/2014/main" id="{BA3B5FD1-BB51-FFF4-6CE2-A278B1744FD5}"/>
              </a:ext>
            </a:extLst>
          </p:cNvPr>
          <p:cNvSpPr/>
          <p:nvPr/>
        </p:nvSpPr>
        <p:spPr>
          <a:xfrm>
            <a:off x="375407" y="3074639"/>
            <a:ext cx="3870022"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Phases de la méthode </a:t>
            </a:r>
            <a:r>
              <a:rPr lang="fr-FR" dirty="0" smtClean="0"/>
              <a:t>DSDM</a:t>
            </a:r>
            <a:endParaRPr lang="fr-FR" dirty="0"/>
          </a:p>
        </p:txBody>
      </p:sp>
      <p:sp>
        <p:nvSpPr>
          <p:cNvPr id="7" name="Rectangle 6">
            <a:extLst>
              <a:ext uri="{FF2B5EF4-FFF2-40B4-BE49-F238E27FC236}">
                <a16:creationId xmlns:a16="http://schemas.microsoft.com/office/drawing/2014/main" id="{C8C78F8C-F142-9834-37B5-74E4F4C50F65}"/>
              </a:ext>
            </a:extLst>
          </p:cNvPr>
          <p:cNvSpPr/>
          <p:nvPr/>
        </p:nvSpPr>
        <p:spPr>
          <a:xfrm>
            <a:off x="349280" y="3835739"/>
            <a:ext cx="3870023"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Méthodologie </a:t>
            </a:r>
            <a:r>
              <a:rPr lang="fr-FR" dirty="0" smtClean="0"/>
              <a:t>DSDM</a:t>
            </a:r>
            <a:endParaRPr lang="fr-FR" dirty="0"/>
          </a:p>
        </p:txBody>
      </p:sp>
      <p:sp>
        <p:nvSpPr>
          <p:cNvPr id="8" name="Rectangle 7">
            <a:extLst>
              <a:ext uri="{FF2B5EF4-FFF2-40B4-BE49-F238E27FC236}">
                <a16:creationId xmlns:a16="http://schemas.microsoft.com/office/drawing/2014/main" id="{FD97A8D0-2EA7-2C04-49AB-C2299940450E}"/>
              </a:ext>
            </a:extLst>
          </p:cNvPr>
          <p:cNvSpPr/>
          <p:nvPr/>
        </p:nvSpPr>
        <p:spPr>
          <a:xfrm>
            <a:off x="349281" y="4693557"/>
            <a:ext cx="3896147"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Exemple Cas </a:t>
            </a:r>
            <a:r>
              <a:rPr lang="fr-FR" dirty="0"/>
              <a:t>d'utilisation DSDM</a:t>
            </a:r>
          </a:p>
        </p:txBody>
      </p:sp>
      <p:sp>
        <p:nvSpPr>
          <p:cNvPr id="10" name="Rectangle 9">
            <a:extLst>
              <a:ext uri="{FF2B5EF4-FFF2-40B4-BE49-F238E27FC236}">
                <a16:creationId xmlns:a16="http://schemas.microsoft.com/office/drawing/2014/main" id="{859D65AE-1F66-0DD0-3404-41BFCD830685}"/>
              </a:ext>
            </a:extLst>
          </p:cNvPr>
          <p:cNvSpPr/>
          <p:nvPr/>
        </p:nvSpPr>
        <p:spPr>
          <a:xfrm>
            <a:off x="391885" y="5410926"/>
            <a:ext cx="3984171"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CONCLUTION</a:t>
            </a:r>
            <a:endParaRPr lang="fr-FR" dirty="0"/>
          </a:p>
        </p:txBody>
      </p:sp>
      <p:pic>
        <p:nvPicPr>
          <p:cNvPr id="2050" name="Picture 2" descr="DSDM Agile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304" y="1175657"/>
            <a:ext cx="4715690" cy="514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8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77A078A-5A03-456A-85E1-6F49E9D55C3F}"/>
              </a:ext>
            </a:extLst>
          </p:cNvPr>
          <p:cNvPicPr>
            <a:picLocks noChangeAspect="1"/>
          </p:cNvPicPr>
          <p:nvPr/>
        </p:nvPicPr>
        <p:blipFill>
          <a:blip r:embed="rId2"/>
          <a:stretch>
            <a:fillRect/>
          </a:stretch>
        </p:blipFill>
        <p:spPr>
          <a:xfrm>
            <a:off x="1" y="-8938"/>
            <a:ext cx="9173856" cy="6866937"/>
          </a:xfrm>
          <a:prstGeom prst="rect">
            <a:avLst/>
          </a:prstGeom>
        </p:spPr>
      </p:pic>
    </p:spTree>
    <p:extLst>
      <p:ext uri="{BB962C8B-B14F-4D97-AF65-F5344CB8AC3E}">
        <p14:creationId xmlns:p14="http://schemas.microsoft.com/office/powerpoint/2010/main" val="94808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155372" y="1293223"/>
            <a:ext cx="442830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fr-FR" dirty="0"/>
              <a:t>Définition de la méthode DSDM</a:t>
            </a:r>
          </a:p>
        </p:txBody>
      </p:sp>
      <p:sp>
        <p:nvSpPr>
          <p:cNvPr id="5" name="Rectangle 4"/>
          <p:cNvSpPr/>
          <p:nvPr/>
        </p:nvSpPr>
        <p:spPr>
          <a:xfrm>
            <a:off x="418011" y="2311017"/>
            <a:ext cx="8621486" cy="3416320"/>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méthode agile pour la gestion de projets de développement de systèmes informatiques. Elle a été créée en 1994 par un groupe de professionnels de l'industrie en réponse aux difficultés rencontrées dans la mise en place de projets de développement traditionnels utilisant la méthode </a:t>
            </a:r>
            <a:r>
              <a:rPr lang="fr-FR" dirty="0" err="1">
                <a:solidFill>
                  <a:srgbClr val="374151"/>
                </a:solidFill>
                <a:latin typeface="Söhne"/>
              </a:rPr>
              <a:t>Waterfall</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DSDM se concentre sur la livraison rapide de produits fonctionnels et de qualité, avec une forte implication des utilisateurs finaux dans le processus de développement. La méthode vise à fournir un cadre de travail flexible pour la gestion de projets de développement de systèmes, en s'appuyant sur des principes agiles tels que la collaboration, la communication ouverte et la capacité à gérer les changements.</a:t>
            </a:r>
            <a:endParaRPr lang="fr-FR" b="0" i="0" dirty="0">
              <a:solidFill>
                <a:srgbClr val="374151"/>
              </a:solidFill>
              <a:effectLst/>
              <a:latin typeface="Söhne"/>
            </a:endParaRPr>
          </a:p>
        </p:txBody>
      </p:sp>
    </p:spTree>
    <p:extLst>
      <p:ext uri="{BB962C8B-B14F-4D97-AF65-F5344CB8AC3E}">
        <p14:creationId xmlns:p14="http://schemas.microsoft.com/office/powerpoint/2010/main" val="140415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2" name="Rectangle 1"/>
          <p:cNvSpPr/>
          <p:nvPr/>
        </p:nvSpPr>
        <p:spPr>
          <a:xfrm>
            <a:off x="372291" y="1931083"/>
            <a:ext cx="8399417" cy="4247317"/>
          </a:xfrm>
          <a:prstGeom prst="rect">
            <a:avLst/>
          </a:prstGeom>
        </p:spPr>
        <p:txBody>
          <a:bodyPr wrap="square">
            <a:spAutoFit/>
          </a:bodyPr>
          <a:lstStyle/>
          <a:p>
            <a:r>
              <a:rPr lang="fr-FR" dirty="0" smtClean="0">
                <a:solidFill>
                  <a:srgbClr val="374151"/>
                </a:solidFill>
                <a:latin typeface="Söhne"/>
              </a:rPr>
              <a:t>La méthode DSDM utilise également une série de rôles clés, tels que</a:t>
            </a:r>
          </a:p>
          <a:p>
            <a:endParaRPr lang="fr-FR" dirty="0" smtClean="0">
              <a:solidFill>
                <a:srgbClr val="374151"/>
              </a:solidFill>
              <a:latin typeface="Söhne"/>
            </a:endParaRPr>
          </a:p>
          <a:p>
            <a:pPr marL="342900" indent="-342900">
              <a:buFont typeface="+mj-lt"/>
              <a:buAutoNum type="arabicPeriod"/>
            </a:pPr>
            <a:r>
              <a:rPr lang="fr-FR" dirty="0" smtClean="0">
                <a:solidFill>
                  <a:srgbClr val="374151"/>
                </a:solidFill>
                <a:latin typeface="Söhne"/>
              </a:rPr>
              <a:t> le responsable de projet (Project Manager):</a:t>
            </a:r>
            <a:r>
              <a:rPr lang="fr-FR" dirty="0" smtClean="0">
                <a:solidFill>
                  <a:srgbClr val="374151"/>
                </a:solidFill>
                <a:latin typeface="Söhne"/>
              </a:rPr>
              <a:t>est </a:t>
            </a:r>
            <a:r>
              <a:rPr lang="fr-FR" dirty="0">
                <a:solidFill>
                  <a:srgbClr val="374151"/>
                </a:solidFill>
                <a:latin typeface="Söhne"/>
              </a:rPr>
              <a:t>responsable de la planification, de l'exécution et de la clôture des projets selon les principes et les règles de la méthode DSDM. Il est également responsable de la gestion des risques et de la coordination des différentes équipes impliquées dans le projet.</a:t>
            </a:r>
            <a:endParaRPr lang="fr-FR" dirty="0" smtClean="0">
              <a:solidFill>
                <a:srgbClr val="374151"/>
              </a:solidFill>
              <a:latin typeface="Söhne"/>
            </a:endParaRPr>
          </a:p>
          <a:p>
            <a:pPr marL="342900" indent="-342900">
              <a:buFont typeface="+mj-lt"/>
              <a:buAutoNum type="arabicPeriod"/>
            </a:pPr>
            <a:r>
              <a:rPr lang="fr-FR" dirty="0" smtClean="0">
                <a:solidFill>
                  <a:srgbClr val="374151"/>
                </a:solidFill>
                <a:latin typeface="Söhne"/>
              </a:rPr>
              <a:t>le responsable du produit (Product </a:t>
            </a:r>
            <a:r>
              <a:rPr lang="fr-FR" dirty="0">
                <a:solidFill>
                  <a:srgbClr val="374151"/>
                </a:solidFill>
                <a:latin typeface="Söhne"/>
              </a:rPr>
              <a:t>Manager</a:t>
            </a:r>
            <a:r>
              <a:rPr lang="fr-FR" dirty="0" smtClean="0">
                <a:solidFill>
                  <a:srgbClr val="374151"/>
                </a:solidFill>
                <a:latin typeface="Söhne"/>
              </a:rPr>
              <a:t>): est </a:t>
            </a:r>
            <a:r>
              <a:rPr lang="fr-FR" dirty="0">
                <a:solidFill>
                  <a:srgbClr val="374151"/>
                </a:solidFill>
                <a:latin typeface="Söhne"/>
              </a:rPr>
              <a:t>également un membre clé de l'équipe de projet en DSDM. Il est responsable de la définition des exigences du produit, de la planification de lancement et de la gestion de la vie du produit. Il travaille étroitement avec les équipes de développement et de marketing pour s'assurer que le produit répond aux besoins des clients et est compétitif sur le marché. Il est également responsable de la prise de décisions concernant les priorités et les changements de direction en cours de projet</a:t>
            </a:r>
            <a:r>
              <a:rPr lang="fr-FR" dirty="0" smtClean="0">
                <a:solidFill>
                  <a:srgbClr val="374151"/>
                </a:solidFill>
                <a:latin typeface="Söhne"/>
              </a:rPr>
              <a:t>.</a:t>
            </a:r>
            <a:endParaRPr lang="fr-FR" dirty="0"/>
          </a:p>
        </p:txBody>
      </p:sp>
    </p:spTree>
    <p:extLst>
      <p:ext uri="{BB962C8B-B14F-4D97-AF65-F5344CB8AC3E}">
        <p14:creationId xmlns:p14="http://schemas.microsoft.com/office/powerpoint/2010/main" val="3843710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2" name="Rectangle 1"/>
          <p:cNvSpPr/>
          <p:nvPr/>
        </p:nvSpPr>
        <p:spPr>
          <a:xfrm>
            <a:off x="372291" y="2218466"/>
            <a:ext cx="8399417" cy="2585323"/>
          </a:xfrm>
          <a:prstGeom prst="rect">
            <a:avLst/>
          </a:prstGeom>
        </p:spPr>
        <p:txBody>
          <a:bodyPr wrap="square">
            <a:spAutoFit/>
          </a:bodyPr>
          <a:lstStyle/>
          <a:p>
            <a:endParaRPr lang="fr-FR" dirty="0" smtClean="0">
              <a:solidFill>
                <a:srgbClr val="374151"/>
              </a:solidFill>
              <a:latin typeface="Söhne"/>
            </a:endParaRPr>
          </a:p>
          <a:p>
            <a:r>
              <a:rPr lang="fr-FR" dirty="0" smtClean="0">
                <a:solidFill>
                  <a:srgbClr val="374151"/>
                </a:solidFill>
                <a:latin typeface="Söhne"/>
              </a:rPr>
              <a:t>3. l'équipe de projet (Project Team) </a:t>
            </a:r>
          </a:p>
          <a:p>
            <a:pPr lvl="0"/>
            <a:r>
              <a:rPr lang="fr-FR" dirty="0">
                <a:solidFill>
                  <a:srgbClr val="374151"/>
                </a:solidFill>
                <a:latin typeface="Söhne"/>
              </a:rPr>
              <a:t>	</a:t>
            </a:r>
            <a:r>
              <a:rPr lang="fr-FR" dirty="0" smtClean="0">
                <a:solidFill>
                  <a:srgbClr val="374151"/>
                </a:solidFill>
                <a:latin typeface="Söhne"/>
              </a:rPr>
              <a:t>-  </a:t>
            </a:r>
            <a:r>
              <a:rPr lang="fr-FR" dirty="0" smtClean="0"/>
              <a:t>Un </a:t>
            </a:r>
            <a:r>
              <a:rPr lang="fr-FR" dirty="0"/>
              <a:t>responsable de l'analyse des besoins :</a:t>
            </a:r>
          </a:p>
          <a:p>
            <a:pPr lvl="0"/>
            <a:r>
              <a:rPr lang="fr-FR" dirty="0" smtClean="0"/>
              <a:t>	- Un </a:t>
            </a:r>
            <a:r>
              <a:rPr lang="fr-FR" dirty="0"/>
              <a:t>architecte technique :</a:t>
            </a:r>
          </a:p>
          <a:p>
            <a:pPr lvl="0"/>
            <a:r>
              <a:rPr lang="fr-FR" dirty="0" smtClean="0"/>
              <a:t>	- Une </a:t>
            </a:r>
            <a:r>
              <a:rPr lang="fr-FR" dirty="0"/>
              <a:t>équipe de Développement : </a:t>
            </a:r>
          </a:p>
          <a:p>
            <a:pPr lvl="0"/>
            <a:r>
              <a:rPr lang="fr-FR" dirty="0" smtClean="0"/>
              <a:t>	- Un </a:t>
            </a:r>
            <a:r>
              <a:rPr lang="fr-FR" dirty="0"/>
              <a:t>responsable des tests </a:t>
            </a:r>
            <a:endParaRPr lang="fr-FR" dirty="0">
              <a:solidFill>
                <a:srgbClr val="374151"/>
              </a:solidFill>
              <a:latin typeface="Söhne"/>
            </a:endParaRPr>
          </a:p>
          <a:p>
            <a:pPr lvl="0"/>
            <a:r>
              <a:rPr lang="fr-FR" dirty="0" smtClean="0">
                <a:solidFill>
                  <a:srgbClr val="374151"/>
                </a:solidFill>
                <a:latin typeface="Söhne"/>
              </a:rPr>
              <a:t>4.  les utilisateurs finaux (End </a:t>
            </a:r>
            <a:r>
              <a:rPr lang="fr-FR" dirty="0" err="1" smtClean="0">
                <a:solidFill>
                  <a:srgbClr val="374151"/>
                </a:solidFill>
                <a:latin typeface="Söhne"/>
              </a:rPr>
              <a:t>Users</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 </a:t>
            </a:r>
            <a:r>
              <a:rPr lang="fr-FR" dirty="0">
                <a:solidFill>
                  <a:srgbClr val="374151"/>
                </a:solidFill>
                <a:latin typeface="Söhne"/>
              </a:rPr>
              <a:t>Chacun de ces rôles joue un rôle clé dans le processus de développement.</a:t>
            </a:r>
            <a:endParaRPr lang="fr-FR" dirty="0"/>
          </a:p>
        </p:txBody>
      </p:sp>
    </p:spTree>
    <p:extLst>
      <p:ext uri="{BB962C8B-B14F-4D97-AF65-F5344CB8AC3E}">
        <p14:creationId xmlns:p14="http://schemas.microsoft.com/office/powerpoint/2010/main" val="418620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129246" y="1332411"/>
            <a:ext cx="442830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  Origines </a:t>
            </a:r>
            <a:r>
              <a:rPr lang="fr-FR" dirty="0"/>
              <a:t>et histoire de DSDM</a:t>
            </a:r>
          </a:p>
        </p:txBody>
      </p:sp>
      <p:sp>
        <p:nvSpPr>
          <p:cNvPr id="2" name="Rectangle 1"/>
          <p:cNvSpPr/>
          <p:nvPr/>
        </p:nvSpPr>
        <p:spPr>
          <a:xfrm>
            <a:off x="522514" y="2241014"/>
            <a:ext cx="8229599" cy="3293209"/>
          </a:xfrm>
          <a:prstGeom prst="rect">
            <a:avLst/>
          </a:prstGeom>
        </p:spPr>
        <p:txBody>
          <a:bodyPr wrap="square">
            <a:spAutoFit/>
          </a:bodyPr>
          <a:lstStyle/>
          <a:p>
            <a:r>
              <a:rPr lang="fr-FR" dirty="0" smtClean="0">
                <a:latin typeface="Söhne"/>
              </a:rPr>
              <a:t>Comme vous connaissez La </a:t>
            </a:r>
            <a:r>
              <a:rPr lang="fr-FR" dirty="0">
                <a:latin typeface="Söhne"/>
              </a:rPr>
              <a:t>méthode DSDM (</a:t>
            </a:r>
            <a:r>
              <a:rPr lang="fr-FR" dirty="0" err="1">
                <a:latin typeface="Söhne"/>
              </a:rPr>
              <a:t>Dynamic</a:t>
            </a:r>
            <a:r>
              <a:rPr lang="fr-FR" dirty="0">
                <a:latin typeface="Söhne"/>
              </a:rPr>
              <a:t> </a:t>
            </a:r>
            <a:r>
              <a:rPr lang="fr-FR" dirty="0" err="1">
                <a:latin typeface="Söhne"/>
              </a:rPr>
              <a:t>Systems</a:t>
            </a:r>
            <a:r>
              <a:rPr lang="fr-FR" dirty="0">
                <a:latin typeface="Söhne"/>
              </a:rPr>
              <a:t> </a:t>
            </a:r>
            <a:r>
              <a:rPr lang="fr-FR" dirty="0" err="1">
                <a:latin typeface="Söhne"/>
              </a:rPr>
              <a:t>Development</a:t>
            </a:r>
            <a:r>
              <a:rPr lang="fr-FR" dirty="0">
                <a:latin typeface="Söhne"/>
              </a:rPr>
              <a:t> Method) a été créée en 1994 par un groupe de professionnels de l'industrie en </a:t>
            </a:r>
            <a:r>
              <a:rPr lang="fr-FR" dirty="0" smtClean="0">
                <a:latin typeface="Söhne"/>
              </a:rPr>
              <a:t>Grande-Bretagne, mais </a:t>
            </a:r>
            <a:r>
              <a:rPr lang="fr-FR" sz="2000" dirty="0"/>
              <a:t>La première version de DSDM a été publiée en 1995, et depuis lors, elle a été révisée et mise à jour à plusieurs reprises pour refléter les nouveaux développements dans les domaines de la gestion de projet et du développement de logiciels. En 2009, la dernière version de la méthode, </a:t>
            </a:r>
            <a:r>
              <a:rPr lang="fr-FR" sz="2000" dirty="0" err="1"/>
              <a:t>Atern</a:t>
            </a:r>
            <a:r>
              <a:rPr lang="fr-FR" sz="2000" dirty="0"/>
              <a:t>, a été publiée, qui est encore utilisée </a:t>
            </a:r>
            <a:r>
              <a:rPr lang="fr-FR" sz="2000" dirty="0" smtClean="0"/>
              <a:t>aujourd'hui.</a:t>
            </a:r>
          </a:p>
          <a:p>
            <a:r>
              <a:rPr lang="fr-FR" dirty="0"/>
              <a:t>DSDM est devenu une méthode reconnue dans le monde de la gestion de projet, et il est souvent utilisé en conjonction avec d'autres méthodes agiles telles que </a:t>
            </a:r>
            <a:r>
              <a:rPr lang="fr-FR" dirty="0" err="1"/>
              <a:t>Scrum</a:t>
            </a:r>
            <a:r>
              <a:rPr lang="fr-FR" dirty="0"/>
              <a:t> ou Kanban pour fournir un cadre de gestion de projet flexible pour les projets de développement de logiciels.</a:t>
            </a:r>
            <a:endParaRPr lang="fr-FR" sz="2000" dirty="0"/>
          </a:p>
        </p:txBody>
      </p:sp>
    </p:spTree>
    <p:extLst>
      <p:ext uri="{BB962C8B-B14F-4D97-AF65-F5344CB8AC3E}">
        <p14:creationId xmlns:p14="http://schemas.microsoft.com/office/powerpoint/2010/main" val="1013759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1587137" y="1227909"/>
            <a:ext cx="5969725" cy="574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  Comparaison </a:t>
            </a:r>
            <a:r>
              <a:rPr lang="fr-FR" dirty="0"/>
              <a:t>avec d'autres méthodes Agiles (</a:t>
            </a:r>
            <a:r>
              <a:rPr lang="fr-FR" dirty="0" smtClean="0"/>
              <a:t>SCRUM)</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4174592"/>
              </p:ext>
            </p:extLst>
          </p:nvPr>
        </p:nvGraphicFramePr>
        <p:xfrm>
          <a:off x="385354" y="1881051"/>
          <a:ext cx="8373292" cy="4741817"/>
        </p:xfrm>
        <a:graphic>
          <a:graphicData uri="http://schemas.openxmlformats.org/drawingml/2006/table">
            <a:tbl>
              <a:tblPr firstRow="1" bandRow="1">
                <a:tableStyleId>{5C22544A-7EE6-4342-B048-85BDC9FD1C3A}</a:tableStyleId>
              </a:tblPr>
              <a:tblGrid>
                <a:gridCol w="4186646">
                  <a:extLst>
                    <a:ext uri="{9D8B030D-6E8A-4147-A177-3AD203B41FA5}">
                      <a16:colId xmlns:a16="http://schemas.microsoft.com/office/drawing/2014/main" val="904498927"/>
                    </a:ext>
                  </a:extLst>
                </a:gridCol>
                <a:gridCol w="4186646">
                  <a:extLst>
                    <a:ext uri="{9D8B030D-6E8A-4147-A177-3AD203B41FA5}">
                      <a16:colId xmlns:a16="http://schemas.microsoft.com/office/drawing/2014/main" val="2629707433"/>
                    </a:ext>
                  </a:extLst>
                </a:gridCol>
              </a:tblGrid>
              <a:tr h="371423">
                <a:tc>
                  <a:txBody>
                    <a:bodyPr/>
                    <a:lstStyle/>
                    <a:p>
                      <a:r>
                        <a:rPr lang="fr-FR" dirty="0" smtClean="0"/>
                        <a:t>DSDM</a:t>
                      </a:r>
                      <a:endParaRPr lang="fr-FR" dirty="0"/>
                    </a:p>
                  </a:txBody>
                  <a:tcPr/>
                </a:tc>
                <a:tc>
                  <a:txBody>
                    <a:bodyPr/>
                    <a:lstStyle/>
                    <a:p>
                      <a:r>
                        <a:rPr lang="fr-FR" dirty="0" smtClean="0"/>
                        <a:t>SCRUM</a:t>
                      </a:r>
                      <a:endParaRPr lang="fr-FR" dirty="0"/>
                    </a:p>
                  </a:txBody>
                  <a:tcPr/>
                </a:tc>
                <a:extLst>
                  <a:ext uri="{0D108BD9-81ED-4DB2-BD59-A6C34878D82A}">
                    <a16:rowId xmlns:a16="http://schemas.microsoft.com/office/drawing/2014/main" val="1948066383"/>
                  </a:ext>
                </a:extLst>
              </a:tr>
              <a:tr h="971887">
                <a:tc>
                  <a:txBody>
                    <a:bodyPr/>
                    <a:lstStyle/>
                    <a:p>
                      <a:r>
                        <a:rPr lang="fr-FR" dirty="0" smtClean="0">
                          <a:solidFill>
                            <a:srgbClr val="374151"/>
                          </a:solidFill>
                          <a:latin typeface="Söhne"/>
                        </a:rPr>
                        <a:t>DSDM a été développé pour les projets de développement de systèmes</a:t>
                      </a:r>
                      <a:endParaRPr lang="fr-FR" dirty="0"/>
                    </a:p>
                  </a:txBody>
                  <a:tcPr/>
                </a:tc>
                <a:tc>
                  <a:txBody>
                    <a:bodyPr/>
                    <a:lstStyle/>
                    <a:p>
                      <a:r>
                        <a:rPr lang="fr-FR" dirty="0" smtClean="0">
                          <a:solidFill>
                            <a:srgbClr val="374151"/>
                          </a:solidFill>
                          <a:latin typeface="Söhne"/>
                        </a:rPr>
                        <a:t>SCRUM est plus généralement utilisé pour les projets de développement de produits</a:t>
                      </a:r>
                      <a:endParaRPr lang="fr-FR" dirty="0"/>
                    </a:p>
                  </a:txBody>
                  <a:tcPr/>
                </a:tc>
                <a:extLst>
                  <a:ext uri="{0D108BD9-81ED-4DB2-BD59-A6C34878D82A}">
                    <a16:rowId xmlns:a16="http://schemas.microsoft.com/office/drawing/2014/main" val="583797204"/>
                  </a:ext>
                </a:extLst>
              </a:tr>
              <a:tr h="971887">
                <a:tc>
                  <a:txBody>
                    <a:bodyPr/>
                    <a:lstStyle/>
                    <a:p>
                      <a:r>
                        <a:rPr lang="fr-FR" dirty="0" smtClean="0">
                          <a:solidFill>
                            <a:srgbClr val="374151"/>
                          </a:solidFill>
                          <a:latin typeface="Söhne"/>
                        </a:rPr>
                        <a:t>DSDM se concentre sur la livraison rapide de produits de haute qualité en utilisant des itérations courtes</a:t>
                      </a:r>
                      <a:endParaRPr lang="fr-FR" dirty="0"/>
                    </a:p>
                  </a:txBody>
                  <a:tcPr/>
                </a:tc>
                <a:tc>
                  <a:txBody>
                    <a:bodyPr/>
                    <a:lstStyle/>
                    <a:p>
                      <a:r>
                        <a:rPr lang="fr-FR" dirty="0" smtClean="0">
                          <a:solidFill>
                            <a:srgbClr val="374151"/>
                          </a:solidFill>
                          <a:latin typeface="Söhne"/>
                        </a:rPr>
                        <a:t>SCRUM se concentre sur l'amélioration continue de l'équipe en utilisant des itérations courtes appelées sprints</a:t>
                      </a:r>
                      <a:endParaRPr lang="fr-FR" dirty="0"/>
                    </a:p>
                  </a:txBody>
                  <a:tcPr/>
                </a:tc>
                <a:extLst>
                  <a:ext uri="{0D108BD9-81ED-4DB2-BD59-A6C34878D82A}">
                    <a16:rowId xmlns:a16="http://schemas.microsoft.com/office/drawing/2014/main" val="2569733058"/>
                  </a:ext>
                </a:extLst>
              </a:tr>
              <a:tr h="2426620">
                <a:tc>
                  <a:txBody>
                    <a:bodyPr/>
                    <a:lstStyle/>
                    <a:p>
                      <a:r>
                        <a:rPr lang="fr-FR" dirty="0" smtClean="0">
                          <a:solidFill>
                            <a:srgbClr val="374151"/>
                          </a:solidFill>
                          <a:latin typeface="Söhne"/>
                        </a:rPr>
                        <a:t>DSDM utilise également un processus en 8 étapes qui doit être suivi rigoureusement pour garantir la réussite du projet. la définition de la vision, la préparation, la conception, la construction, la mise en œuvre, la test, la mise en production et la maintenance</a:t>
                      </a:r>
                      <a:endParaRPr lang="fr-FR" dirty="0"/>
                    </a:p>
                  </a:txBody>
                  <a:tcPr/>
                </a:tc>
                <a:tc>
                  <a:txBody>
                    <a:bodyPr/>
                    <a:lstStyle/>
                    <a:p>
                      <a:r>
                        <a:rPr lang="fr-FR" dirty="0" smtClean="0">
                          <a:solidFill>
                            <a:srgbClr val="374151"/>
                          </a:solidFill>
                          <a:latin typeface="Söhne"/>
                        </a:rPr>
                        <a:t>SCRUM, d'autre part, utilise un cadre plus flexible qui peut être adapté à la situation particulière de chaque projet.</a:t>
                      </a:r>
                      <a:endParaRPr lang="fr-FR" dirty="0"/>
                    </a:p>
                  </a:txBody>
                  <a:tcPr/>
                </a:tc>
                <a:extLst>
                  <a:ext uri="{0D108BD9-81ED-4DB2-BD59-A6C34878D82A}">
                    <a16:rowId xmlns:a16="http://schemas.microsoft.com/office/drawing/2014/main" val="699436720"/>
                  </a:ext>
                </a:extLst>
              </a:tr>
            </a:tbl>
          </a:graphicData>
        </a:graphic>
      </p:graphicFrame>
    </p:spTree>
    <p:extLst>
      <p:ext uri="{BB962C8B-B14F-4D97-AF65-F5344CB8AC3E}">
        <p14:creationId xmlns:p14="http://schemas.microsoft.com/office/powerpoint/2010/main" val="1621435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1587137" y="1227909"/>
            <a:ext cx="5969725" cy="574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  Comparaison </a:t>
            </a:r>
            <a:r>
              <a:rPr lang="fr-FR" dirty="0"/>
              <a:t>avec d'autres méthodes Agiles (</a:t>
            </a:r>
            <a:r>
              <a:rPr lang="fr-FR" dirty="0" smtClean="0"/>
              <a:t>SCRUM)</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736607776"/>
              </p:ext>
            </p:extLst>
          </p:nvPr>
        </p:nvGraphicFramePr>
        <p:xfrm>
          <a:off x="385354" y="1881051"/>
          <a:ext cx="8373292" cy="2108783"/>
        </p:xfrm>
        <a:graphic>
          <a:graphicData uri="http://schemas.openxmlformats.org/drawingml/2006/table">
            <a:tbl>
              <a:tblPr firstRow="1" bandRow="1">
                <a:tableStyleId>{5C22544A-7EE6-4342-B048-85BDC9FD1C3A}</a:tableStyleId>
              </a:tblPr>
              <a:tblGrid>
                <a:gridCol w="4108269">
                  <a:extLst>
                    <a:ext uri="{9D8B030D-6E8A-4147-A177-3AD203B41FA5}">
                      <a16:colId xmlns:a16="http://schemas.microsoft.com/office/drawing/2014/main" val="904498927"/>
                    </a:ext>
                  </a:extLst>
                </a:gridCol>
                <a:gridCol w="4265023">
                  <a:extLst>
                    <a:ext uri="{9D8B030D-6E8A-4147-A177-3AD203B41FA5}">
                      <a16:colId xmlns:a16="http://schemas.microsoft.com/office/drawing/2014/main" val="2629707433"/>
                    </a:ext>
                  </a:extLst>
                </a:gridCol>
              </a:tblGrid>
              <a:tr h="371423">
                <a:tc>
                  <a:txBody>
                    <a:bodyPr/>
                    <a:lstStyle/>
                    <a:p>
                      <a:r>
                        <a:rPr lang="fr-FR" dirty="0" smtClean="0"/>
                        <a:t>DSDM</a:t>
                      </a:r>
                      <a:endParaRPr lang="fr-FR" dirty="0"/>
                    </a:p>
                  </a:txBody>
                  <a:tcPr/>
                </a:tc>
                <a:tc>
                  <a:txBody>
                    <a:bodyPr/>
                    <a:lstStyle/>
                    <a:p>
                      <a:r>
                        <a:rPr lang="fr-FR" dirty="0" smtClean="0"/>
                        <a:t>SCRUM</a:t>
                      </a:r>
                      <a:endParaRPr lang="fr-FR" dirty="0"/>
                    </a:p>
                  </a:txBody>
                  <a:tcPr/>
                </a:tc>
                <a:extLst>
                  <a:ext uri="{0D108BD9-81ED-4DB2-BD59-A6C34878D82A}">
                    <a16:rowId xmlns:a16="http://schemas.microsoft.com/office/drawing/2014/main" val="1948066383"/>
                  </a:ext>
                </a:extLst>
              </a:tr>
              <a:tr h="971887">
                <a:tc>
                  <a:txBody>
                    <a:bodyPr/>
                    <a:lstStyle/>
                    <a:p>
                      <a:r>
                        <a:rPr lang="fr-FR" dirty="0" smtClean="0">
                          <a:solidFill>
                            <a:srgbClr val="374151"/>
                          </a:solidFill>
                          <a:latin typeface="Söhne"/>
                        </a:rPr>
                        <a:t>Les rôles dans DSDM sont plus clairement définis. Il existe </a:t>
                      </a:r>
                    </a:p>
                    <a:p>
                      <a:r>
                        <a:rPr lang="fr-FR" dirty="0" smtClean="0">
                          <a:solidFill>
                            <a:srgbClr val="374151"/>
                          </a:solidFill>
                          <a:latin typeface="Söhne"/>
                        </a:rPr>
                        <a:t>un responsable du projet, un responsable de l'analyse des besoins, un architecte technique et un responsable des tests</a:t>
                      </a:r>
                      <a:endParaRPr lang="fr-FR" dirty="0"/>
                    </a:p>
                  </a:txBody>
                  <a:tcPr/>
                </a:tc>
                <a:tc>
                  <a:txBody>
                    <a:bodyPr/>
                    <a:lstStyle/>
                    <a:p>
                      <a:r>
                        <a:rPr lang="fr-FR" dirty="0" smtClean="0">
                          <a:solidFill>
                            <a:srgbClr val="374151"/>
                          </a:solidFill>
                          <a:latin typeface="Söhne"/>
                        </a:rPr>
                        <a:t>les rôles sont plus souples et peuvent être répartis entre les membres de l'équipe en fonction des compétences et des responsabilités. </a:t>
                      </a:r>
                    </a:p>
                    <a:p>
                      <a:r>
                        <a:rPr lang="fr-FR" dirty="0" smtClean="0">
                          <a:solidFill>
                            <a:srgbClr val="374151"/>
                          </a:solidFill>
                          <a:latin typeface="Söhne"/>
                        </a:rPr>
                        <a:t>Il y a un Product </a:t>
                      </a:r>
                      <a:r>
                        <a:rPr lang="fr-FR" dirty="0" err="1" smtClean="0">
                          <a:solidFill>
                            <a:srgbClr val="374151"/>
                          </a:solidFill>
                          <a:latin typeface="Söhne"/>
                        </a:rPr>
                        <a:t>Owner</a:t>
                      </a:r>
                      <a:r>
                        <a:rPr lang="fr-FR" dirty="0" smtClean="0">
                          <a:solidFill>
                            <a:srgbClr val="374151"/>
                          </a:solidFill>
                          <a:latin typeface="Söhne"/>
                        </a:rPr>
                        <a:t>, un </a:t>
                      </a:r>
                      <a:r>
                        <a:rPr lang="fr-FR" dirty="0" err="1" smtClean="0">
                          <a:solidFill>
                            <a:srgbClr val="374151"/>
                          </a:solidFill>
                          <a:latin typeface="Söhne"/>
                        </a:rPr>
                        <a:t>Scrum</a:t>
                      </a:r>
                      <a:r>
                        <a:rPr lang="fr-FR" dirty="0" smtClean="0">
                          <a:solidFill>
                            <a:srgbClr val="374151"/>
                          </a:solidFill>
                          <a:latin typeface="Söhne"/>
                        </a:rPr>
                        <a:t> Master et un équipe de développement.</a:t>
                      </a:r>
                      <a:endParaRPr lang="fr-FR" dirty="0"/>
                    </a:p>
                  </a:txBody>
                  <a:tcPr/>
                </a:tc>
                <a:extLst>
                  <a:ext uri="{0D108BD9-81ED-4DB2-BD59-A6C34878D82A}">
                    <a16:rowId xmlns:a16="http://schemas.microsoft.com/office/drawing/2014/main" val="583797204"/>
                  </a:ext>
                </a:extLst>
              </a:tr>
            </a:tbl>
          </a:graphicData>
        </a:graphic>
      </p:graphicFrame>
      <p:sp>
        <p:nvSpPr>
          <p:cNvPr id="2" name="Rectangle 1"/>
          <p:cNvSpPr/>
          <p:nvPr/>
        </p:nvSpPr>
        <p:spPr>
          <a:xfrm>
            <a:off x="574766" y="4273289"/>
            <a:ext cx="8177348" cy="2031325"/>
          </a:xfrm>
          <a:prstGeom prst="rect">
            <a:avLst/>
          </a:prstGeom>
        </p:spPr>
        <p:txBody>
          <a:bodyPr wrap="square">
            <a:spAutoFit/>
          </a:bodyPr>
          <a:lstStyle/>
          <a:p>
            <a:r>
              <a:rPr lang="fr-FR" dirty="0">
                <a:solidFill>
                  <a:srgbClr val="374151"/>
                </a:solidFill>
                <a:latin typeface="Söhne"/>
              </a:rPr>
              <a:t>En résumé, DSDM est plus adapté aux projets de développement de systèmes avec des besoins clairement définis et un processus rigoureux à suivre, tandis que SCRUM est plus adapté aux projets de développement de produits avec des besoins moins clairement définis et un processus plus flexible.</a:t>
            </a:r>
          </a:p>
          <a:p>
            <a:endParaRPr lang="fr-FR" dirty="0">
              <a:solidFill>
                <a:srgbClr val="374151"/>
              </a:solidFill>
              <a:latin typeface="Söhne"/>
            </a:endParaRPr>
          </a:p>
          <a:p>
            <a:r>
              <a:rPr lang="fr-FR" dirty="0">
                <a:solidFill>
                  <a:srgbClr val="374151"/>
                </a:solidFill>
                <a:latin typeface="Söhne"/>
              </a:rPr>
              <a:t>Il est possible d'utiliser les deux ensemble ou de choisir une méthode en fonction de la spécificité de vos projets et de la culture de votre entreprise.</a:t>
            </a:r>
            <a:endParaRPr lang="fr-FR" dirty="0">
              <a:solidFill>
                <a:srgbClr val="374151"/>
              </a:solidFill>
              <a:latin typeface="Söhne"/>
            </a:endParaRPr>
          </a:p>
        </p:txBody>
      </p:sp>
    </p:spTree>
    <p:extLst>
      <p:ext uri="{BB962C8B-B14F-4D97-AF65-F5344CB8AC3E}">
        <p14:creationId xmlns:p14="http://schemas.microsoft.com/office/powerpoint/2010/main" val="3051508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357845" y="1227907"/>
            <a:ext cx="3873137" cy="35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r>
              <a:rPr lang="fr-FR" dirty="0" smtClean="0"/>
              <a:t>. </a:t>
            </a:r>
            <a:r>
              <a:rPr lang="fr-FR" dirty="0"/>
              <a:t>Pourquoi utiliser DSDM</a:t>
            </a:r>
          </a:p>
        </p:txBody>
      </p:sp>
      <p:sp>
        <p:nvSpPr>
          <p:cNvPr id="2" name="Rectangle 1"/>
          <p:cNvSpPr/>
          <p:nvPr/>
        </p:nvSpPr>
        <p:spPr>
          <a:xfrm>
            <a:off x="372291" y="1727991"/>
            <a:ext cx="8399417" cy="4801314"/>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méthode agile qui permet de délivrer des produits de haute qualité rapidement. Il y a plusieurs raisons pour lesquelles vous pourriez vouloir utiliser DSDM pour votre projet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Livraison rapide : DSDM vise à livrer des produits rapidement en utilisant des itérations courtes. Cela permet de répondre rapidement aux besoins changeants des utilisateurs et de maximiser la valeur ajoutée pour l'entreprise</a:t>
            </a:r>
            <a:r>
              <a:rPr lang="fr-FR" dirty="0" smtClean="0">
                <a:solidFill>
                  <a:srgbClr val="374151"/>
                </a:solidFill>
                <a:latin typeface="Söhne"/>
              </a:rPr>
              <a:t>.</a:t>
            </a:r>
          </a:p>
          <a:p>
            <a:pPr>
              <a:buFont typeface="+mj-lt"/>
              <a:buAutoNum type="arabicPeriod"/>
            </a:pPr>
            <a:endParaRPr lang="fr-FR" dirty="0">
              <a:solidFill>
                <a:srgbClr val="374151"/>
              </a:solidFill>
              <a:latin typeface="Söhne"/>
            </a:endParaRPr>
          </a:p>
          <a:p>
            <a:pPr>
              <a:buFont typeface="+mj-lt"/>
              <a:buAutoNum type="arabicPeriod"/>
            </a:pPr>
            <a:r>
              <a:rPr lang="fr-FR" dirty="0">
                <a:solidFill>
                  <a:srgbClr val="374151"/>
                </a:solidFill>
                <a:latin typeface="Söhne"/>
              </a:rPr>
              <a:t>Orienté métier : DSDM met l'accent sur la satisfaction des besoins métier. Les parties prenantes métier sont impliquées dans toutes les étapes du projet, de la définition de la vision à la maintenance, ce qui garantit que le produit final répondra aux besoins métier</a:t>
            </a:r>
            <a:r>
              <a:rPr lang="fr-FR" dirty="0" smtClean="0">
                <a:solidFill>
                  <a:srgbClr val="374151"/>
                </a:solidFill>
                <a:latin typeface="Söhne"/>
              </a:rPr>
              <a:t>.</a:t>
            </a:r>
          </a:p>
          <a:p>
            <a:pPr>
              <a:buFont typeface="+mj-lt"/>
              <a:buAutoNum type="arabicPeriod"/>
            </a:pPr>
            <a:endParaRPr lang="fr-FR" dirty="0">
              <a:solidFill>
                <a:srgbClr val="374151"/>
              </a:solidFill>
              <a:latin typeface="Söhne"/>
            </a:endParaRPr>
          </a:p>
          <a:p>
            <a:pPr>
              <a:buFont typeface="+mj-lt"/>
              <a:buAutoNum type="arabicPeriod"/>
            </a:pPr>
            <a:r>
              <a:rPr lang="fr-FR" dirty="0">
                <a:solidFill>
                  <a:srgbClr val="374151"/>
                </a:solidFill>
                <a:latin typeface="Söhne"/>
              </a:rPr>
              <a:t>Processus rigoureux : DSDM utilise un processus en 8 étapes qui doit être suivi rigoureusement pour garantir la réussite du projet. Cela permet de structurer le projet et de s'assurer que toutes les étapes nécessaires ont été suivies</a:t>
            </a:r>
            <a:r>
              <a:rPr lang="fr-FR" dirty="0" smtClean="0">
                <a:solidFill>
                  <a:srgbClr val="374151"/>
                </a:solidFill>
                <a:latin typeface="Söhne"/>
              </a:rPr>
              <a:t>.</a:t>
            </a:r>
            <a:endParaRPr lang="fr-FR" b="0" i="0" dirty="0">
              <a:solidFill>
                <a:srgbClr val="374151"/>
              </a:solidFill>
              <a:effectLst/>
              <a:latin typeface="Söhne"/>
            </a:endParaRPr>
          </a:p>
        </p:txBody>
      </p:sp>
    </p:spTree>
    <p:extLst>
      <p:ext uri="{BB962C8B-B14F-4D97-AF65-F5344CB8AC3E}">
        <p14:creationId xmlns:p14="http://schemas.microsoft.com/office/powerpoint/2010/main" val="3479295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1701</TotalTime>
  <Words>2345</Words>
  <Application>Microsoft Office PowerPoint</Application>
  <PresentationFormat>Affichage à l'écran (4:3)</PresentationFormat>
  <Paragraphs>128</Paragraphs>
  <Slides>20</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Arial</vt:lpstr>
      <vt:lpstr>Calibri</vt:lpstr>
      <vt:lpstr>Cambria</vt:lpstr>
      <vt:lpstr>Crimson Text</vt:lpstr>
      <vt:lpstr>Söhne</vt:lpstr>
      <vt:lpstr>Times New Roman</vt:lpstr>
      <vt:lpstr>Tw Cen MT</vt:lpstr>
      <vt:lpstr>Tw Cen MT Condensed</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chouaib</cp:lastModifiedBy>
  <cp:revision>39</cp:revision>
  <dcterms:created xsi:type="dcterms:W3CDTF">2019-01-23T10:17:54Z</dcterms:created>
  <dcterms:modified xsi:type="dcterms:W3CDTF">2023-01-17T21:19:38Z</dcterms:modified>
</cp:coreProperties>
</file>