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99" r:id="rId2"/>
    <p:sldId id="256" r:id="rId3"/>
    <p:sldId id="258" r:id="rId4"/>
    <p:sldId id="259" r:id="rId5"/>
    <p:sldId id="260" r:id="rId6"/>
    <p:sldId id="310" r:id="rId7"/>
    <p:sldId id="306" r:id="rId8"/>
    <p:sldId id="308" r:id="rId9"/>
    <p:sldId id="309" r:id="rId10"/>
    <p:sldId id="307" r:id="rId11"/>
    <p:sldId id="287" r:id="rId12"/>
    <p:sldId id="300" r:id="rId13"/>
    <p:sldId id="290" r:id="rId14"/>
    <p:sldId id="288" r:id="rId15"/>
    <p:sldId id="294" r:id="rId16"/>
    <p:sldId id="302" r:id="rId17"/>
    <p:sldId id="289" r:id="rId18"/>
    <p:sldId id="301" r:id="rId19"/>
    <p:sldId id="292" r:id="rId20"/>
    <p:sldId id="293" r:id="rId21"/>
    <p:sldId id="295" r:id="rId22"/>
    <p:sldId id="303" r:id="rId23"/>
    <p:sldId id="304" r:id="rId24"/>
    <p:sldId id="296" r:id="rId25"/>
    <p:sldId id="305" r:id="rId26"/>
    <p:sldId id="297" r:id="rId27"/>
    <p:sldId id="28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60F5D"/>
    <a:srgbClr val="880A4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128" autoAdjust="0"/>
  </p:normalViewPr>
  <p:slideViewPr>
    <p:cSldViewPr snapToGrid="0">
      <p:cViewPr varScale="1">
        <p:scale>
          <a:sx n="63" d="100"/>
          <a:sy n="63" d="100"/>
        </p:scale>
        <p:origin x="9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8BF9-E11F-44CB-B778-44A1D610378C}"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CE8BC-D16D-4F97-8DEA-7194EB3787E4}" type="slidenum">
              <a:rPr lang="fr-FR" smtClean="0"/>
              <a:t>‹N°›</a:t>
            </a:fld>
            <a:endParaRPr lang="fr-FR"/>
          </a:p>
        </p:txBody>
      </p:sp>
    </p:spTree>
    <p:extLst>
      <p:ext uri="{BB962C8B-B14F-4D97-AF65-F5344CB8AC3E}">
        <p14:creationId xmlns:p14="http://schemas.microsoft.com/office/powerpoint/2010/main" val="24124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3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6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4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73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13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73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07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9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90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498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71387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82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899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41395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7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03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6664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9462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935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492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6727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71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916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7263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83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7883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153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0639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10783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7924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14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88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76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651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04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022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454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2309307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952866" y="2665400"/>
            <a:ext cx="10262000" cy="7636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121900" tIns="121900" rIns="121900" bIns="121900" anchor="t" anchorCtr="0">
            <a:noAutofit/>
          </a:bodyPr>
          <a:lstStyle/>
          <a:p>
            <a:pPr algn="ctr"/>
            <a:r>
              <a:rPr lang="fr-FR" sz="4000" b="1" dirty="0">
                <a:solidFill>
                  <a:srgbClr val="00B050"/>
                </a:solidFill>
              </a:rPr>
              <a:t>Projet de fin d’études sous le thème: </a:t>
            </a:r>
            <a:br>
              <a:rPr lang="fr-FR" sz="4000" dirty="0">
                <a:solidFill>
                  <a:srgbClr val="00B050"/>
                </a:solidFill>
              </a:rPr>
            </a:br>
            <a:r>
              <a:rPr lang="fr-FR" sz="4000" dirty="0">
                <a:solidFill>
                  <a:srgbClr val="00B050"/>
                </a:solidFill>
              </a:rPr>
              <a:t>Gestion des CV</a:t>
            </a:r>
            <a:endParaRPr sz="4000" dirty="0">
              <a:solidFill>
                <a:srgbClr val="00B050"/>
              </a:solidFill>
            </a:endParaRPr>
          </a:p>
        </p:txBody>
      </p:sp>
      <p:sp>
        <p:nvSpPr>
          <p:cNvPr id="20" name="Google Shape;1891;p36"/>
          <p:cNvSpPr txBox="1">
            <a:spLocks/>
          </p:cNvSpPr>
          <p:nvPr/>
        </p:nvSpPr>
        <p:spPr>
          <a:xfrm>
            <a:off x="952866" y="5018569"/>
            <a:ext cx="5232949" cy="12236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b="1" dirty="0">
                <a:latin typeface="Barlow Semi Condensed"/>
                <a:ea typeface="Barlow Semi Condensed"/>
                <a:cs typeface="Barlow Semi Condensed"/>
                <a:sym typeface="Barlow Semi Condensed"/>
              </a:rPr>
              <a:t>Réalisé par:</a:t>
            </a:r>
          </a:p>
          <a:p>
            <a:pPr marL="285750" indent="-285750">
              <a:buFont typeface="Wingdings" pitchFamily="2" charset="2"/>
              <a:buChar char="Ø"/>
            </a:pPr>
            <a:r>
              <a:rPr lang="fr-FR" sz="1800" dirty="0"/>
              <a:t>  EL hassen mohamed  C14466</a:t>
            </a:r>
          </a:p>
          <a:p>
            <a:pPr marL="285750" indent="-285750">
              <a:buFont typeface="Wingdings" pitchFamily="2" charset="2"/>
              <a:buChar char="Ø"/>
            </a:pPr>
            <a:r>
              <a:rPr lang="fr-FR" sz="1800" dirty="0"/>
              <a:t>  Mohamedou Ah</a:t>
            </a:r>
            <a:r>
              <a:rPr lang="en-US" sz="1800" dirty="0"/>
              <a:t>med </a:t>
            </a:r>
            <a:r>
              <a:rPr lang="fr-FR" sz="1800" dirty="0" err="1"/>
              <a:t>mohamed</a:t>
            </a:r>
            <a:r>
              <a:rPr lang="fr-FR" sz="1800" dirty="0"/>
              <a:t> 14507</a:t>
            </a:r>
          </a:p>
          <a:p>
            <a:pPr marL="285750" indent="-285750">
              <a:buFont typeface="Wingdings" pitchFamily="2" charset="2"/>
              <a:buChar char="Ø"/>
            </a:pPr>
            <a:r>
              <a:rPr lang="en-US" sz="1800" dirty="0"/>
              <a:t>Mohamed </a:t>
            </a:r>
            <a:r>
              <a:rPr lang="en-US" sz="1800" dirty="0" err="1"/>
              <a:t>Abdellahi</a:t>
            </a:r>
            <a:r>
              <a:rPr lang="en-US" sz="1800" dirty="0"/>
              <a:t> sidi Mohamed 15623</a:t>
            </a:r>
            <a:endParaRPr lang="fr-FR" sz="180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6638795" y="4471792"/>
            <a:ext cx="4964511" cy="202295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1219170">
              <a:buNone/>
            </a:pPr>
            <a:r>
              <a:rPr lang="fr-FR" sz="2400" b="1" kern="0" dirty="0">
                <a:solidFill>
                  <a:srgbClr val="0070C0"/>
                </a:solidFill>
              </a:rPr>
              <a:t>Encadré</a:t>
            </a:r>
            <a:r>
              <a:rPr lang="en-US" sz="2400" b="1" kern="0" dirty="0">
                <a:solidFill>
                  <a:srgbClr val="0070C0"/>
                </a:solidFill>
              </a:rPr>
              <a:t> par :</a:t>
            </a:r>
          </a:p>
          <a:p>
            <a:pPr marL="285750" indent="-285750" defTabSz="1219170">
              <a:buFont typeface="Wingdings" pitchFamily="2" charset="2"/>
              <a:buChar char="v"/>
            </a:pPr>
            <a:r>
              <a:rPr lang="en-US" sz="1800" kern="0" dirty="0">
                <a:solidFill>
                  <a:srgbClr val="494949"/>
                </a:solidFill>
              </a:rPr>
              <a:t>Dr.Sidi </a:t>
            </a:r>
            <a:r>
              <a:rPr lang="en-US" sz="1800" kern="0" dirty="0" err="1">
                <a:solidFill>
                  <a:srgbClr val="494949"/>
                </a:solidFill>
              </a:rPr>
              <a:t>Cheickh</a:t>
            </a:r>
            <a:endParaRPr lang="en-US" sz="1800" kern="0" dirty="0">
              <a:solidFill>
                <a:srgbClr val="494949"/>
              </a:solidFill>
            </a:endParaRPr>
          </a:p>
        </p:txBody>
      </p:sp>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 y="27286"/>
            <a:ext cx="2591028" cy="13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2906037" y="41755"/>
            <a:ext cx="6559559" cy="892552"/>
          </a:xfrm>
          <a:prstGeom prst="rect">
            <a:avLst/>
          </a:prstGeom>
        </p:spPr>
        <p:txBody>
          <a:bodyPr wrap="square">
            <a:spAutoFit/>
          </a:bodyPr>
          <a:lstStyle/>
          <a:p>
            <a:r>
              <a:rPr lang="fr-FR" sz="3200" dirty="0">
                <a:solidFill>
                  <a:schemeClr val="bg2"/>
                </a:solidFill>
              </a:rPr>
              <a:t>Université de Nouakchott Al Asriya</a:t>
            </a:r>
          </a:p>
          <a:p>
            <a:r>
              <a:rPr lang="fr-FR" dirty="0">
                <a:solidFill>
                  <a:schemeClr val="bg2"/>
                </a:solidFill>
              </a:rPr>
              <a:t>                       </a:t>
            </a:r>
            <a:r>
              <a:rPr lang="fr-FR" sz="2000" dirty="0">
                <a:solidFill>
                  <a:schemeClr val="bg2"/>
                </a:solidFill>
              </a:rPr>
              <a:t>Faculté des Sciences et Techniques </a:t>
            </a:r>
          </a:p>
        </p:txBody>
      </p:sp>
      <p:sp>
        <p:nvSpPr>
          <p:cNvPr id="25" name="Rectangle 24"/>
          <p:cNvSpPr/>
          <p:nvPr/>
        </p:nvSpPr>
        <p:spPr>
          <a:xfrm>
            <a:off x="3248108" y="1144416"/>
            <a:ext cx="6572297" cy="830997"/>
          </a:xfrm>
          <a:prstGeom prst="rect">
            <a:avLst/>
          </a:prstGeom>
        </p:spPr>
        <p:txBody>
          <a:bodyPr wrap="square">
            <a:spAutoFit/>
          </a:bodyPr>
          <a:lstStyle/>
          <a:p>
            <a:pPr>
              <a:lnSpc>
                <a:spcPct val="150000"/>
              </a:lnSpc>
            </a:pPr>
            <a:r>
              <a:rPr lang="fr-FR" sz="1600" dirty="0">
                <a:solidFill>
                  <a:schemeClr val="bg2"/>
                </a:solidFill>
              </a:rPr>
              <a:t>                                    Licence Informatique</a:t>
            </a:r>
          </a:p>
          <a:p>
            <a:pPr>
              <a:lnSpc>
                <a:spcPct val="150000"/>
              </a:lnSpc>
            </a:pPr>
            <a:r>
              <a:rPr lang="fr-FR" sz="1600" dirty="0">
                <a:solidFill>
                  <a:schemeClr val="bg2"/>
                </a:solidFill>
              </a:rPr>
              <a:t>       Filière: Développement, Administration Internet et Intranet</a:t>
            </a: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673" y="75365"/>
            <a:ext cx="2594097" cy="1347963"/>
          </a:xfrm>
          <a:prstGeom prst="roundRect">
            <a:avLst>
              <a:gd name="adj" fmla="val 8594"/>
            </a:avLst>
          </a:prstGeom>
          <a:solidFill>
            <a:srgbClr val="FFFFFF">
              <a:shade val="85000"/>
            </a:srgbClr>
          </a:solidFill>
          <a:ln w="28575">
            <a:solidFill>
              <a:srgbClr val="0070C0"/>
            </a:solidFill>
            <a:prstDash val="sysDash"/>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52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177;p39">
            <a:extLst>
              <a:ext uri="{FF2B5EF4-FFF2-40B4-BE49-F238E27FC236}">
                <a16:creationId xmlns:a16="http://schemas.microsoft.com/office/drawing/2014/main" id="{C09FC814-DCAB-4E66-84DC-1CD16CA18E2B}"/>
              </a:ext>
            </a:extLst>
          </p:cNvPr>
          <p:cNvSpPr txBox="1">
            <a:spLocks noGrp="1"/>
          </p:cNvSpPr>
          <p:nvPr>
            <p:ph type="title"/>
          </p:nvPr>
        </p:nvSpPr>
        <p:spPr>
          <a:xfrm>
            <a:off x="957944" y="0"/>
            <a:ext cx="5965370" cy="827314"/>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kern="0" dirty="0">
                <a:solidFill>
                  <a:srgbClr val="00B050"/>
                </a:solidFill>
              </a:rPr>
              <a:t>    Présentation du  Cadre Stage  </a:t>
            </a:r>
          </a:p>
        </p:txBody>
      </p:sp>
      <p:sp>
        <p:nvSpPr>
          <p:cNvPr id="5" name="Google Shape;2178;p39">
            <a:extLst>
              <a:ext uri="{FF2B5EF4-FFF2-40B4-BE49-F238E27FC236}">
                <a16:creationId xmlns:a16="http://schemas.microsoft.com/office/drawing/2014/main" id="{68EECD24-59C0-4372-9562-CE00C33B0C9E}"/>
              </a:ext>
            </a:extLst>
          </p:cNvPr>
          <p:cNvSpPr txBox="1">
            <a:spLocks noGrp="1"/>
          </p:cNvSpPr>
          <p:nvPr>
            <p:ph type="subTitle" idx="4294967295"/>
          </p:nvPr>
        </p:nvSpPr>
        <p:spPr>
          <a:xfrm>
            <a:off x="3135085" y="1851025"/>
            <a:ext cx="6413500" cy="3155950"/>
          </a:xfrm>
          <a:prstGeom prst="rect">
            <a:avLst/>
          </a:prstGeom>
        </p:spPr>
        <p:txBody>
          <a:bodyPr spcFirstLastPara="1" wrap="square" lIns="121900" tIns="121900" rIns="121900" bIns="121900" anchor="t" anchorCtr="0">
            <a:noAutofit/>
          </a:bodyPr>
          <a:lstStyle/>
          <a:p>
            <a:pPr algn="just">
              <a:lnSpc>
                <a:spcPct val="150000"/>
              </a:lnSpc>
            </a:pPr>
            <a:r>
              <a:rPr lang="fr-FR" sz="2400" dirty="0">
                <a:solidFill>
                  <a:schemeClr val="bg1"/>
                </a:solidFill>
              </a:rPr>
              <a:t>Le travail que nous a été confié pendant notre stage consiste à  concevoir et réaliser une application web qui a pour objectif de la création de cv et téléchargera sous format PDF.</a:t>
            </a:r>
          </a:p>
          <a:p>
            <a:pPr algn="just">
              <a:lnSpc>
                <a:spcPct val="150000"/>
              </a:lnSpc>
            </a:pPr>
            <a:endParaRPr lang="fr-FR" sz="2400" dirty="0">
              <a:solidFill>
                <a:schemeClr val="accent1">
                  <a:lumMod val="75000"/>
                </a:schemeClr>
              </a:solidFill>
            </a:endParaRPr>
          </a:p>
          <a:p>
            <a:pPr algn="l"/>
            <a:endParaRPr dirty="0">
              <a:latin typeface="Barlow Semi Condensed"/>
              <a:ea typeface="Barlow Semi Condensed"/>
              <a:cs typeface="Barlow Semi Condensed"/>
              <a:sym typeface="Barlow Semi Condensed"/>
            </a:endParaRPr>
          </a:p>
        </p:txBody>
      </p:sp>
      <p:sp>
        <p:nvSpPr>
          <p:cNvPr id="8" name="Google Shape;2177;p39">
            <a:extLst>
              <a:ext uri="{FF2B5EF4-FFF2-40B4-BE49-F238E27FC236}">
                <a16:creationId xmlns:a16="http://schemas.microsoft.com/office/drawing/2014/main" id="{C09FC814-DCAB-4E66-84DC-1CD16CA18E2B}"/>
              </a:ext>
            </a:extLst>
          </p:cNvPr>
          <p:cNvSpPr txBox="1">
            <a:spLocks/>
          </p:cNvSpPr>
          <p:nvPr/>
        </p:nvSpPr>
        <p:spPr>
          <a:xfrm>
            <a:off x="1817234" y="1125538"/>
            <a:ext cx="2478995" cy="768350"/>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dirty="0">
                <a:solidFill>
                  <a:srgbClr val="00B050"/>
                </a:solidFill>
              </a:rPr>
              <a:t>      </a:t>
            </a:r>
            <a:r>
              <a:rPr lang="fr-FR" sz="2400" dirty="0">
                <a:solidFill>
                  <a:schemeClr val="accent1"/>
                </a:solidFill>
              </a:rPr>
              <a:t>Le Sujet  </a:t>
            </a:r>
          </a:p>
        </p:txBody>
      </p:sp>
    </p:spTree>
    <p:extLst>
      <p:ext uri="{BB962C8B-B14F-4D97-AF65-F5344CB8AC3E}">
        <p14:creationId xmlns:p14="http://schemas.microsoft.com/office/powerpoint/2010/main" val="42723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Octogone 3"/>
          <p:cNvSpPr/>
          <p:nvPr/>
        </p:nvSpPr>
        <p:spPr>
          <a:xfrm flipH="1">
            <a:off x="1473174" y="1638159"/>
            <a:ext cx="573297" cy="1222438"/>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endParaRPr lang="fr-FR" dirty="0"/>
          </a:p>
        </p:txBody>
      </p:sp>
      <p:sp>
        <p:nvSpPr>
          <p:cNvPr id="10" name="Octogone 9"/>
          <p:cNvSpPr/>
          <p:nvPr/>
        </p:nvSpPr>
        <p:spPr>
          <a:xfrm>
            <a:off x="6191567" y="1635151"/>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endParaRPr lang="fr-FR" dirty="0"/>
          </a:p>
        </p:txBody>
      </p:sp>
      <p:sp>
        <p:nvSpPr>
          <p:cNvPr id="11" name="Octogone 10"/>
          <p:cNvSpPr/>
          <p:nvPr/>
        </p:nvSpPr>
        <p:spPr>
          <a:xfrm>
            <a:off x="1473174" y="4343456"/>
            <a:ext cx="624110" cy="120546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endParaRPr lang="fr-FR" dirty="0"/>
          </a:p>
        </p:txBody>
      </p:sp>
      <p:sp>
        <p:nvSpPr>
          <p:cNvPr id="5" name="Rectangle 4"/>
          <p:cNvSpPr/>
          <p:nvPr/>
        </p:nvSpPr>
        <p:spPr>
          <a:xfrm>
            <a:off x="2313715" y="1844933"/>
            <a:ext cx="3782286" cy="1477328"/>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lumMod val="50000"/>
                  </a:schemeClr>
                </a:solidFill>
              </a:rPr>
              <a:t>Insertion</a:t>
            </a:r>
            <a:r>
              <a:rPr lang="en-US" kern="0" dirty="0">
                <a:solidFill>
                  <a:schemeClr val="bg2">
                    <a:lumMod val="50000"/>
                  </a:schemeClr>
                </a:solidFill>
              </a:rPr>
              <a:t> des </a:t>
            </a:r>
            <a:r>
              <a:rPr lang="fr-FR" kern="0" dirty="0">
                <a:solidFill>
                  <a:schemeClr val="bg2">
                    <a:lumMod val="50000"/>
                  </a:schemeClr>
                </a:solidFill>
              </a:rPr>
              <a:t>sections nécessaire</a:t>
            </a:r>
          </a:p>
          <a:p>
            <a:r>
              <a:rPr lang="fr-FR" kern="0" dirty="0">
                <a:solidFill>
                  <a:schemeClr val="bg2">
                    <a:lumMod val="50000"/>
                  </a:schemeClr>
                </a:solidFill>
              </a:rPr>
              <a:t>Pour le </a:t>
            </a:r>
            <a:r>
              <a:rPr lang="en-US" kern="0" dirty="0">
                <a:solidFill>
                  <a:schemeClr val="bg2">
                    <a:lumMod val="50000"/>
                  </a:schemeClr>
                </a:solidFill>
              </a:rPr>
              <a:t>CV</a:t>
            </a:r>
          </a:p>
          <a:p>
            <a:r>
              <a:rPr lang="en-US" kern="0" dirty="0">
                <a:solidFill>
                  <a:schemeClr val="bg2">
                    <a:lumMod val="50000"/>
                  </a:schemeClr>
                </a:solidFill>
              </a:rPr>
              <a:t>Et l’</a:t>
            </a:r>
            <a:r>
              <a:rPr lang="fr-FR" kern="0" dirty="0">
                <a:solidFill>
                  <a:schemeClr val="bg2">
                    <a:lumMod val="50000"/>
                  </a:schemeClr>
                </a:solidFill>
              </a:rPr>
              <a:t>enregistrement</a:t>
            </a:r>
            <a:r>
              <a:rPr lang="en-US" kern="0" dirty="0">
                <a:solidFill>
                  <a:schemeClr val="bg2">
                    <a:lumMod val="50000"/>
                  </a:schemeClr>
                </a:solidFill>
              </a:rPr>
              <a:t> </a:t>
            </a:r>
            <a:r>
              <a:rPr lang="fr-FR" kern="0" dirty="0">
                <a:solidFill>
                  <a:schemeClr val="bg2">
                    <a:lumMod val="50000"/>
                  </a:schemeClr>
                </a:solidFill>
              </a:rPr>
              <a:t>dans</a:t>
            </a:r>
            <a:r>
              <a:rPr lang="en-US" kern="0" dirty="0">
                <a:solidFill>
                  <a:schemeClr val="bg2">
                    <a:lumMod val="50000"/>
                  </a:schemeClr>
                </a:solidFill>
              </a:rPr>
              <a:t> le base de </a:t>
            </a:r>
            <a:r>
              <a:rPr lang="fr-FR" kern="0" dirty="0">
                <a:solidFill>
                  <a:schemeClr val="bg2">
                    <a:lumMod val="50000"/>
                  </a:schemeClr>
                </a:solidFill>
              </a:rPr>
              <a:t>donnée</a:t>
            </a:r>
          </a:p>
          <a:p>
            <a:r>
              <a:rPr lang="fr-FR" kern="0" dirty="0">
                <a:solidFill>
                  <a:schemeClr val="bg2">
                    <a:lumMod val="50000"/>
                  </a:schemeClr>
                </a:solidFill>
              </a:rPr>
              <a:t> </a:t>
            </a:r>
            <a:endParaRPr lang="fr-FR" dirty="0">
              <a:solidFill>
                <a:schemeClr val="bg2">
                  <a:lumMod val="50000"/>
                </a:schemeClr>
              </a:solidFill>
            </a:endParaRPr>
          </a:p>
        </p:txBody>
      </p:sp>
      <p:sp>
        <p:nvSpPr>
          <p:cNvPr id="6" name="Rectangle 5"/>
          <p:cNvSpPr/>
          <p:nvPr/>
        </p:nvSpPr>
        <p:spPr>
          <a:xfrm>
            <a:off x="4752109" y="23858"/>
            <a:ext cx="3255818"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6973026" y="1660268"/>
            <a:ext cx="3875316"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400" kern="0" dirty="0">
                <a:solidFill>
                  <a:schemeClr val="accent6">
                    <a:lumMod val="75000"/>
                  </a:schemeClr>
                </a:solidFill>
              </a:rPr>
              <a:t>Choisisse</a:t>
            </a:r>
            <a:r>
              <a:rPr lang="en-US" sz="2400" kern="0" dirty="0">
                <a:solidFill>
                  <a:schemeClr val="accent6">
                    <a:lumMod val="75000"/>
                  </a:schemeClr>
                </a:solidFill>
              </a:rPr>
              <a:t>z les parameters </a:t>
            </a:r>
            <a:r>
              <a:rPr lang="fr-FR" sz="2400" kern="0" dirty="0">
                <a:solidFill>
                  <a:schemeClr val="accent6">
                    <a:lumMod val="75000"/>
                  </a:schemeClr>
                </a:solidFill>
              </a:rPr>
              <a:t>que</a:t>
            </a:r>
            <a:r>
              <a:rPr lang="en-US" sz="2400" kern="0" dirty="0">
                <a:solidFill>
                  <a:schemeClr val="accent6">
                    <a:lumMod val="75000"/>
                  </a:schemeClr>
                </a:solidFill>
              </a:rPr>
              <a:t> </a:t>
            </a:r>
            <a:r>
              <a:rPr lang="fr-FR" sz="2400" kern="0" dirty="0">
                <a:solidFill>
                  <a:schemeClr val="accent6">
                    <a:lumMod val="75000"/>
                  </a:schemeClr>
                </a:solidFill>
              </a:rPr>
              <a:t>vous</a:t>
            </a:r>
            <a:r>
              <a:rPr lang="en-US" sz="2400" kern="0" dirty="0">
                <a:solidFill>
                  <a:schemeClr val="accent6">
                    <a:lumMod val="75000"/>
                  </a:schemeClr>
                </a:solidFill>
              </a:rPr>
              <a:t> </a:t>
            </a:r>
            <a:r>
              <a:rPr lang="fr-FR" sz="2400" kern="0" dirty="0">
                <a:solidFill>
                  <a:schemeClr val="accent6">
                    <a:lumMod val="75000"/>
                  </a:schemeClr>
                </a:solidFill>
              </a:rPr>
              <a:t>souhaitez</a:t>
            </a:r>
            <a:r>
              <a:rPr lang="en-US" sz="2400" kern="0" dirty="0">
                <a:solidFill>
                  <a:schemeClr val="accent6">
                    <a:lumMod val="75000"/>
                  </a:schemeClr>
                </a:solidFill>
              </a:rPr>
              <a:t> </a:t>
            </a:r>
            <a:r>
              <a:rPr lang="fr-FR" sz="2400" kern="0" dirty="0">
                <a:solidFill>
                  <a:schemeClr val="accent6">
                    <a:lumMod val="75000"/>
                  </a:schemeClr>
                </a:solidFill>
              </a:rPr>
              <a:t>afficher</a:t>
            </a:r>
            <a:r>
              <a:rPr lang="en-US" sz="2400" kern="0" dirty="0">
                <a:solidFill>
                  <a:schemeClr val="accent6">
                    <a:lumMod val="75000"/>
                  </a:schemeClr>
                </a:solidFill>
              </a:rPr>
              <a:t> </a:t>
            </a:r>
            <a:r>
              <a:rPr lang="fr-FR" sz="2400" kern="0" dirty="0">
                <a:solidFill>
                  <a:schemeClr val="accent6">
                    <a:lumMod val="75000"/>
                  </a:schemeClr>
                </a:solidFill>
              </a:rPr>
              <a:t>dans</a:t>
            </a:r>
            <a:r>
              <a:rPr lang="en-US" sz="2400" kern="0" dirty="0">
                <a:solidFill>
                  <a:schemeClr val="accent6">
                    <a:lumMod val="75000"/>
                  </a:schemeClr>
                </a:solidFill>
              </a:rPr>
              <a:t> le cv</a:t>
            </a:r>
            <a:r>
              <a:rPr lang="fr-FR" sz="2400" kern="0" dirty="0">
                <a:solidFill>
                  <a:schemeClr val="accent6">
                    <a:lumMod val="75000"/>
                  </a:schemeClr>
                </a:solidFill>
              </a:rPr>
              <a:t> </a:t>
            </a:r>
            <a:endParaRPr lang="fr-FR" sz="2400" dirty="0">
              <a:solidFill>
                <a:schemeClr val="accent6">
                  <a:lumMod val="75000"/>
                </a:schemeClr>
              </a:solidFill>
            </a:endParaRPr>
          </a:p>
        </p:txBody>
      </p:sp>
      <p:sp>
        <p:nvSpPr>
          <p:cNvPr id="8" name="Rectangle 7"/>
          <p:cNvSpPr/>
          <p:nvPr/>
        </p:nvSpPr>
        <p:spPr>
          <a:xfrm>
            <a:off x="2313714" y="4392525"/>
            <a:ext cx="3521030" cy="64633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rgbClr val="7030A0"/>
                </a:solidFill>
              </a:rPr>
              <a:t>Téléchargement</a:t>
            </a:r>
            <a:r>
              <a:rPr lang="en-US" kern="0" dirty="0">
                <a:solidFill>
                  <a:srgbClr val="7030A0"/>
                </a:solidFill>
              </a:rPr>
              <a:t> du CV sous format </a:t>
            </a:r>
            <a:r>
              <a:rPr lang="fr-FR" kern="0" dirty="0">
                <a:solidFill>
                  <a:srgbClr val="7030A0"/>
                </a:solidFill>
              </a:rPr>
              <a:t>PDF</a:t>
            </a:r>
            <a:endParaRPr lang="fr-FR" dirty="0"/>
          </a:p>
        </p:txBody>
      </p:sp>
      <p:sp>
        <p:nvSpPr>
          <p:cNvPr id="9" name="Octogone 8"/>
          <p:cNvSpPr/>
          <p:nvPr/>
        </p:nvSpPr>
        <p:spPr>
          <a:xfrm>
            <a:off x="6212119" y="4384486"/>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fr-FR" dirty="0"/>
          </a:p>
        </p:txBody>
      </p:sp>
      <p:sp>
        <p:nvSpPr>
          <p:cNvPr id="12" name="Rectangle 11"/>
          <p:cNvSpPr/>
          <p:nvPr/>
        </p:nvSpPr>
        <p:spPr>
          <a:xfrm>
            <a:off x="1523987" y="824077"/>
            <a:ext cx="520932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fr-FR" sz="2400" kern="0" dirty="0">
                <a:solidFill>
                  <a:schemeClr val="bg1"/>
                </a:solidFill>
              </a:rPr>
              <a:t>Problème résolu </a:t>
            </a:r>
            <a:endParaRPr lang="fr-FR" sz="2400" dirty="0">
              <a:solidFill>
                <a:schemeClr val="bg1"/>
              </a:solidFill>
            </a:endParaRPr>
          </a:p>
        </p:txBody>
      </p:sp>
      <p:sp>
        <p:nvSpPr>
          <p:cNvPr id="13" name="Rectangle 12"/>
          <p:cNvSpPr/>
          <p:nvPr/>
        </p:nvSpPr>
        <p:spPr>
          <a:xfrm>
            <a:off x="6380018" y="3553423"/>
            <a:ext cx="4029599"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1"/>
                </a:solidFill>
              </a:rPr>
              <a:t>Problème en cours de résolution </a:t>
            </a:r>
            <a:endParaRPr lang="fr-FR" dirty="0">
              <a:solidFill>
                <a:schemeClr val="bg1"/>
              </a:solidFill>
            </a:endParaRPr>
          </a:p>
        </p:txBody>
      </p:sp>
      <p:sp>
        <p:nvSpPr>
          <p:cNvPr id="14" name="Rectangle 13"/>
          <p:cNvSpPr/>
          <p:nvPr/>
        </p:nvSpPr>
        <p:spPr>
          <a:xfrm>
            <a:off x="7199259" y="4769824"/>
            <a:ext cx="3799438"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none">
            <a:spAutoFit/>
          </a:bodyPr>
          <a:lstStyle/>
          <a:p>
            <a:r>
              <a:rPr lang="fr-FR" sz="2400" kern="0" dirty="0">
                <a:solidFill>
                  <a:schemeClr val="bg2">
                    <a:lumMod val="40000"/>
                    <a:lumOff val="60000"/>
                  </a:schemeClr>
                </a:solidFill>
              </a:rPr>
              <a:t>Choisir plusieurs Modelés </a:t>
            </a:r>
          </a:p>
          <a:p>
            <a:endParaRPr lang="fr-FR" sz="2400" dirty="0">
              <a:solidFill>
                <a:schemeClr val="bg2">
                  <a:lumMod val="40000"/>
                  <a:lumOff val="60000"/>
                </a:schemeClr>
              </a:solidFill>
            </a:endParaRPr>
          </a:p>
        </p:txBody>
      </p:sp>
    </p:spTree>
    <p:extLst>
      <p:ext uri="{BB962C8B-B14F-4D97-AF65-F5344CB8AC3E}">
        <p14:creationId xmlns:p14="http://schemas.microsoft.com/office/powerpoint/2010/main" val="184697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arn(inVertic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p:bldP spid="7" grpId="0"/>
      <p:bldP spid="8" grpId="0"/>
      <p:bldP spid="9" grpId="0" animBg="1"/>
      <p:bldP spid="12" grpId="0" animBg="1"/>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889600" y="260207"/>
            <a:ext cx="6412800" cy="768000"/>
          </a:xfrm>
          <a:effectLst>
            <a:outerShdw blurRad="50800" dist="38100" dir="2700000" algn="tl" rotWithShape="0">
              <a:prstClr val="black">
                <a:alpha val="40000"/>
              </a:prstClr>
            </a:outerShdw>
          </a:effectLst>
        </p:spPr>
        <p:txBody>
          <a:bodyPr/>
          <a:lstStyle/>
          <a:p>
            <a:r>
              <a:rPr lang="en-US" sz="3600" dirty="0">
                <a:solidFill>
                  <a:srgbClr val="0033CC"/>
                </a:solidFill>
              </a:rPr>
              <a:t>Solution propose</a:t>
            </a:r>
            <a:endParaRPr lang="fr-FR" sz="3600" dirty="0">
              <a:solidFill>
                <a:srgbClr val="0033CC"/>
              </a:solidFill>
            </a:endParaRPr>
          </a:p>
        </p:txBody>
      </p:sp>
      <p:sp>
        <p:nvSpPr>
          <p:cNvPr id="4" name="Rectangle 3"/>
          <p:cNvSpPr/>
          <p:nvPr/>
        </p:nvSpPr>
        <p:spPr>
          <a:xfrm rot="2669719">
            <a:off x="7776964" y="4692388"/>
            <a:ext cx="711088" cy="723727"/>
          </a:xfrm>
          <a:prstGeom prst="rect">
            <a:avLst/>
          </a:prstGeom>
          <a:solidFill>
            <a:srgbClr val="0967B9"/>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10"/>
          <p:cNvSpPr txBox="1">
            <a:spLocks noChangeArrowheads="1"/>
          </p:cNvSpPr>
          <p:nvPr/>
        </p:nvSpPr>
        <p:spPr bwMode="auto">
          <a:xfrm>
            <a:off x="2343455" y="2651859"/>
            <a:ext cx="3752545" cy="843308"/>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2000" b="1" dirty="0">
                <a:solidFill>
                  <a:srgbClr val="239BD3"/>
                </a:solidFill>
                <a:latin typeface="Candara" panose="020E0502030303020204" pitchFamily="34" charset="0"/>
              </a:rPr>
              <a:t>Partie serveur </a:t>
            </a:r>
          </a:p>
          <a:p>
            <a:pPr algn="r" defTabSz="1219170">
              <a:spcBef>
                <a:spcPct val="20000"/>
              </a:spcBef>
              <a:defRPr/>
            </a:pPr>
            <a:r>
              <a:rPr lang="fr-FR" sz="1400" dirty="0">
                <a:solidFill>
                  <a:schemeClr val="bg2">
                    <a:lumMod val="25000"/>
                  </a:schemeClr>
                </a:solidFill>
                <a:latin typeface="+mj-lt"/>
              </a:rPr>
              <a:t>Qui s’occupe de la réception de ces données pour les insérer dans la base de données</a:t>
            </a:r>
          </a:p>
        </p:txBody>
      </p:sp>
      <p:sp>
        <p:nvSpPr>
          <p:cNvPr id="6" name="Text Box 10"/>
          <p:cNvSpPr txBox="1">
            <a:spLocks noChangeArrowheads="1"/>
          </p:cNvSpPr>
          <p:nvPr/>
        </p:nvSpPr>
        <p:spPr bwMode="auto">
          <a:xfrm>
            <a:off x="3361577" y="4684039"/>
            <a:ext cx="3752545" cy="606320"/>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1860" b="1" dirty="0">
                <a:solidFill>
                  <a:srgbClr val="0967B9"/>
                </a:solidFill>
                <a:latin typeface="Candara" panose="020E0502030303020204" pitchFamily="34" charset="0"/>
              </a:rPr>
              <a:t>Partie Web</a:t>
            </a:r>
          </a:p>
          <a:p>
            <a:pPr algn="r" defTabSz="1219170">
              <a:spcBef>
                <a:spcPct val="20000"/>
              </a:spcBef>
              <a:defRPr/>
            </a:pPr>
            <a:r>
              <a:rPr lang="fr-FR" sz="1400" dirty="0">
                <a:solidFill>
                  <a:schemeClr val="bg2">
                    <a:lumMod val="25000"/>
                  </a:schemeClr>
                </a:solidFill>
                <a:latin typeface="Candara" panose="020E0502030303020204" pitchFamily="34" charset="0"/>
              </a:rPr>
              <a:t>Qui permet de visualiser ces données </a:t>
            </a:r>
          </a:p>
        </p:txBody>
      </p:sp>
      <p:grpSp>
        <p:nvGrpSpPr>
          <p:cNvPr id="7" name="Group 31"/>
          <p:cNvGrpSpPr>
            <a:grpSpLocks noChangeAspect="1"/>
          </p:cNvGrpSpPr>
          <p:nvPr/>
        </p:nvGrpSpPr>
        <p:grpSpPr>
          <a:xfrm>
            <a:off x="6488379" y="3316511"/>
            <a:ext cx="402967" cy="224975"/>
            <a:chOff x="3195115" y="1980179"/>
            <a:chExt cx="607962" cy="339423"/>
          </a:xfrm>
          <a:solidFill>
            <a:srgbClr val="56595E"/>
          </a:solidFill>
        </p:grpSpPr>
        <p:sp>
          <p:nvSpPr>
            <p:cNvPr id="8"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Freeform 15"/>
          <p:cNvSpPr>
            <a:spLocks noChangeArrowheads="1"/>
          </p:cNvSpPr>
          <p:nvPr/>
        </p:nvSpPr>
        <p:spPr bwMode="auto">
          <a:xfrm>
            <a:off x="7930981" y="4849413"/>
            <a:ext cx="403053" cy="375780"/>
          </a:xfrm>
          <a:custGeom>
            <a:avLst/>
            <a:gdLst>
              <a:gd name="T0" fmla="*/ 259 w 514"/>
              <a:gd name="T1" fmla="*/ 0 h 509"/>
              <a:gd name="T2" fmla="*/ 0 w 514"/>
              <a:gd name="T3" fmla="*/ 254 h 509"/>
              <a:gd name="T4" fmla="*/ 259 w 514"/>
              <a:gd name="T5" fmla="*/ 508 h 509"/>
              <a:gd name="T6" fmla="*/ 513 w 514"/>
              <a:gd name="T7" fmla="*/ 254 h 509"/>
              <a:gd name="T8" fmla="*/ 259 w 514"/>
              <a:gd name="T9" fmla="*/ 0 h 509"/>
              <a:gd name="T10" fmla="*/ 435 w 514"/>
              <a:gd name="T11" fmla="*/ 151 h 509"/>
              <a:gd name="T12" fmla="*/ 357 w 514"/>
              <a:gd name="T13" fmla="*/ 151 h 509"/>
              <a:gd name="T14" fmla="*/ 322 w 514"/>
              <a:gd name="T15" fmla="*/ 58 h 509"/>
              <a:gd name="T16" fmla="*/ 435 w 514"/>
              <a:gd name="T17" fmla="*/ 151 h 509"/>
              <a:gd name="T18" fmla="*/ 259 w 514"/>
              <a:gd name="T19" fmla="*/ 48 h 509"/>
              <a:gd name="T20" fmla="*/ 308 w 514"/>
              <a:gd name="T21" fmla="*/ 151 h 509"/>
              <a:gd name="T22" fmla="*/ 210 w 514"/>
              <a:gd name="T23" fmla="*/ 151 h 509"/>
              <a:gd name="T24" fmla="*/ 259 w 514"/>
              <a:gd name="T25" fmla="*/ 48 h 509"/>
              <a:gd name="T26" fmla="*/ 59 w 514"/>
              <a:gd name="T27" fmla="*/ 307 h 509"/>
              <a:gd name="T28" fmla="*/ 54 w 514"/>
              <a:gd name="T29" fmla="*/ 254 h 509"/>
              <a:gd name="T30" fmla="*/ 59 w 514"/>
              <a:gd name="T31" fmla="*/ 205 h 509"/>
              <a:gd name="T32" fmla="*/ 146 w 514"/>
              <a:gd name="T33" fmla="*/ 205 h 509"/>
              <a:gd name="T34" fmla="*/ 146 w 514"/>
              <a:gd name="T35" fmla="*/ 254 h 509"/>
              <a:gd name="T36" fmla="*/ 146 w 514"/>
              <a:gd name="T37" fmla="*/ 307 h 509"/>
              <a:gd name="T38" fmla="*/ 59 w 514"/>
              <a:gd name="T39" fmla="*/ 307 h 509"/>
              <a:gd name="T40" fmla="*/ 78 w 514"/>
              <a:gd name="T41" fmla="*/ 356 h 509"/>
              <a:gd name="T42" fmla="*/ 156 w 514"/>
              <a:gd name="T43" fmla="*/ 356 h 509"/>
              <a:gd name="T44" fmla="*/ 190 w 514"/>
              <a:gd name="T45" fmla="*/ 449 h 509"/>
              <a:gd name="T46" fmla="*/ 78 w 514"/>
              <a:gd name="T47" fmla="*/ 356 h 509"/>
              <a:gd name="T48" fmla="*/ 156 w 514"/>
              <a:gd name="T49" fmla="*/ 151 h 509"/>
              <a:gd name="T50" fmla="*/ 78 w 514"/>
              <a:gd name="T51" fmla="*/ 151 h 509"/>
              <a:gd name="T52" fmla="*/ 190 w 514"/>
              <a:gd name="T53" fmla="*/ 58 h 509"/>
              <a:gd name="T54" fmla="*/ 156 w 514"/>
              <a:gd name="T55" fmla="*/ 151 h 509"/>
              <a:gd name="T56" fmla="*/ 259 w 514"/>
              <a:gd name="T57" fmla="*/ 459 h 509"/>
              <a:gd name="T58" fmla="*/ 210 w 514"/>
              <a:gd name="T59" fmla="*/ 356 h 509"/>
              <a:gd name="T60" fmla="*/ 308 w 514"/>
              <a:gd name="T61" fmla="*/ 356 h 509"/>
              <a:gd name="T62" fmla="*/ 259 w 514"/>
              <a:gd name="T63" fmla="*/ 459 h 509"/>
              <a:gd name="T64" fmla="*/ 317 w 514"/>
              <a:gd name="T65" fmla="*/ 307 h 509"/>
              <a:gd name="T66" fmla="*/ 200 w 514"/>
              <a:gd name="T67" fmla="*/ 307 h 509"/>
              <a:gd name="T68" fmla="*/ 195 w 514"/>
              <a:gd name="T69" fmla="*/ 254 h 509"/>
              <a:gd name="T70" fmla="*/ 200 w 514"/>
              <a:gd name="T71" fmla="*/ 205 h 509"/>
              <a:gd name="T72" fmla="*/ 317 w 514"/>
              <a:gd name="T73" fmla="*/ 205 h 509"/>
              <a:gd name="T74" fmla="*/ 322 w 514"/>
              <a:gd name="T75" fmla="*/ 254 h 509"/>
              <a:gd name="T76" fmla="*/ 317 w 514"/>
              <a:gd name="T77" fmla="*/ 307 h 509"/>
              <a:gd name="T78" fmla="*/ 322 w 514"/>
              <a:gd name="T79" fmla="*/ 449 h 509"/>
              <a:gd name="T80" fmla="*/ 357 w 514"/>
              <a:gd name="T81" fmla="*/ 356 h 509"/>
              <a:gd name="T82" fmla="*/ 435 w 514"/>
              <a:gd name="T83" fmla="*/ 356 h 509"/>
              <a:gd name="T84" fmla="*/ 322 w 514"/>
              <a:gd name="T85" fmla="*/ 449 h 509"/>
              <a:gd name="T86" fmla="*/ 371 w 514"/>
              <a:gd name="T87" fmla="*/ 307 h 509"/>
              <a:gd name="T88" fmla="*/ 371 w 514"/>
              <a:gd name="T89" fmla="*/ 254 h 509"/>
              <a:gd name="T90" fmla="*/ 371 w 514"/>
              <a:gd name="T91" fmla="*/ 205 h 509"/>
              <a:gd name="T92" fmla="*/ 454 w 514"/>
              <a:gd name="T93" fmla="*/ 205 h 509"/>
              <a:gd name="T94" fmla="*/ 464 w 514"/>
              <a:gd name="T95" fmla="*/ 254 h 509"/>
              <a:gd name="T96" fmla="*/ 454 w 514"/>
              <a:gd name="T97" fmla="*/ 307 h 509"/>
              <a:gd name="T98" fmla="*/ 371 w 514"/>
              <a:gd name="T99" fmla="*/ 30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4" h="509">
                <a:moveTo>
                  <a:pt x="259" y="0"/>
                </a:moveTo>
                <a:cubicBezTo>
                  <a:pt x="117" y="0"/>
                  <a:pt x="0" y="112"/>
                  <a:pt x="0" y="254"/>
                </a:cubicBezTo>
                <a:cubicBezTo>
                  <a:pt x="0" y="395"/>
                  <a:pt x="120" y="508"/>
                  <a:pt x="259" y="508"/>
                </a:cubicBezTo>
                <a:cubicBezTo>
                  <a:pt x="398" y="508"/>
                  <a:pt x="513" y="395"/>
                  <a:pt x="513" y="254"/>
                </a:cubicBezTo>
                <a:cubicBezTo>
                  <a:pt x="513" y="112"/>
                  <a:pt x="396" y="0"/>
                  <a:pt x="259" y="0"/>
                </a:cubicBezTo>
                <a:close/>
                <a:moveTo>
                  <a:pt x="435" y="151"/>
                </a:moveTo>
                <a:lnTo>
                  <a:pt x="357" y="151"/>
                </a:lnTo>
                <a:cubicBezTo>
                  <a:pt x="352" y="117"/>
                  <a:pt x="337" y="92"/>
                  <a:pt x="322" y="58"/>
                </a:cubicBezTo>
                <a:cubicBezTo>
                  <a:pt x="371" y="78"/>
                  <a:pt x="410" y="107"/>
                  <a:pt x="435" y="151"/>
                </a:cubicBezTo>
                <a:close/>
                <a:moveTo>
                  <a:pt x="259" y="48"/>
                </a:moveTo>
                <a:cubicBezTo>
                  <a:pt x="278" y="83"/>
                  <a:pt x="293" y="112"/>
                  <a:pt x="308" y="151"/>
                </a:cubicBezTo>
                <a:lnTo>
                  <a:pt x="210" y="151"/>
                </a:lnTo>
                <a:cubicBezTo>
                  <a:pt x="220" y="117"/>
                  <a:pt x="234" y="83"/>
                  <a:pt x="259" y="48"/>
                </a:cubicBezTo>
                <a:close/>
                <a:moveTo>
                  <a:pt x="59" y="307"/>
                </a:moveTo>
                <a:cubicBezTo>
                  <a:pt x="54" y="288"/>
                  <a:pt x="54" y="273"/>
                  <a:pt x="54" y="254"/>
                </a:cubicBezTo>
                <a:cubicBezTo>
                  <a:pt x="54" y="234"/>
                  <a:pt x="54" y="219"/>
                  <a:pt x="59" y="205"/>
                </a:cubicBezTo>
                <a:lnTo>
                  <a:pt x="146" y="205"/>
                </a:lnTo>
                <a:cubicBezTo>
                  <a:pt x="146" y="219"/>
                  <a:pt x="146" y="234"/>
                  <a:pt x="146" y="254"/>
                </a:cubicBezTo>
                <a:cubicBezTo>
                  <a:pt x="146" y="273"/>
                  <a:pt x="146" y="288"/>
                  <a:pt x="146" y="307"/>
                </a:cubicBezTo>
                <a:lnTo>
                  <a:pt x="59" y="307"/>
                </a:lnTo>
                <a:close/>
                <a:moveTo>
                  <a:pt x="78" y="356"/>
                </a:moveTo>
                <a:lnTo>
                  <a:pt x="156" y="356"/>
                </a:lnTo>
                <a:cubicBezTo>
                  <a:pt x="161" y="390"/>
                  <a:pt x="176" y="420"/>
                  <a:pt x="190" y="449"/>
                </a:cubicBezTo>
                <a:cubicBezTo>
                  <a:pt x="146" y="429"/>
                  <a:pt x="102" y="400"/>
                  <a:pt x="78" y="356"/>
                </a:cubicBezTo>
                <a:close/>
                <a:moveTo>
                  <a:pt x="156" y="151"/>
                </a:moveTo>
                <a:lnTo>
                  <a:pt x="78" y="151"/>
                </a:lnTo>
                <a:cubicBezTo>
                  <a:pt x="107" y="107"/>
                  <a:pt x="146" y="78"/>
                  <a:pt x="190" y="58"/>
                </a:cubicBezTo>
                <a:cubicBezTo>
                  <a:pt x="176" y="92"/>
                  <a:pt x="161" y="117"/>
                  <a:pt x="156" y="151"/>
                </a:cubicBezTo>
                <a:close/>
                <a:moveTo>
                  <a:pt x="259" y="459"/>
                </a:moveTo>
                <a:cubicBezTo>
                  <a:pt x="234" y="429"/>
                  <a:pt x="220" y="395"/>
                  <a:pt x="210" y="356"/>
                </a:cubicBezTo>
                <a:lnTo>
                  <a:pt x="308" y="356"/>
                </a:lnTo>
                <a:cubicBezTo>
                  <a:pt x="293" y="390"/>
                  <a:pt x="278" y="429"/>
                  <a:pt x="259" y="459"/>
                </a:cubicBezTo>
                <a:close/>
                <a:moveTo>
                  <a:pt x="317" y="307"/>
                </a:moveTo>
                <a:lnTo>
                  <a:pt x="200" y="307"/>
                </a:lnTo>
                <a:cubicBezTo>
                  <a:pt x="195" y="288"/>
                  <a:pt x="195" y="273"/>
                  <a:pt x="195" y="254"/>
                </a:cubicBezTo>
                <a:cubicBezTo>
                  <a:pt x="195" y="234"/>
                  <a:pt x="195" y="219"/>
                  <a:pt x="200" y="205"/>
                </a:cubicBezTo>
                <a:lnTo>
                  <a:pt x="317" y="205"/>
                </a:lnTo>
                <a:cubicBezTo>
                  <a:pt x="322" y="219"/>
                  <a:pt x="322" y="234"/>
                  <a:pt x="322" y="254"/>
                </a:cubicBezTo>
                <a:cubicBezTo>
                  <a:pt x="322" y="273"/>
                  <a:pt x="317" y="288"/>
                  <a:pt x="317" y="307"/>
                </a:cubicBezTo>
                <a:close/>
                <a:moveTo>
                  <a:pt x="322" y="449"/>
                </a:moveTo>
                <a:cubicBezTo>
                  <a:pt x="337" y="420"/>
                  <a:pt x="352" y="390"/>
                  <a:pt x="357" y="356"/>
                </a:cubicBezTo>
                <a:lnTo>
                  <a:pt x="435" y="356"/>
                </a:lnTo>
                <a:cubicBezTo>
                  <a:pt x="410" y="400"/>
                  <a:pt x="371" y="429"/>
                  <a:pt x="322" y="449"/>
                </a:cubicBezTo>
                <a:close/>
                <a:moveTo>
                  <a:pt x="371" y="307"/>
                </a:moveTo>
                <a:cubicBezTo>
                  <a:pt x="371" y="288"/>
                  <a:pt x="371" y="273"/>
                  <a:pt x="371" y="254"/>
                </a:cubicBezTo>
                <a:cubicBezTo>
                  <a:pt x="371" y="234"/>
                  <a:pt x="371" y="219"/>
                  <a:pt x="371" y="205"/>
                </a:cubicBezTo>
                <a:lnTo>
                  <a:pt x="454" y="205"/>
                </a:lnTo>
                <a:cubicBezTo>
                  <a:pt x="459" y="219"/>
                  <a:pt x="464" y="234"/>
                  <a:pt x="464" y="254"/>
                </a:cubicBezTo>
                <a:cubicBezTo>
                  <a:pt x="464" y="273"/>
                  <a:pt x="459" y="288"/>
                  <a:pt x="454" y="307"/>
                </a:cubicBezTo>
                <a:lnTo>
                  <a:pt x="371" y="307"/>
                </a:lnTo>
                <a:close/>
              </a:path>
            </a:pathLst>
          </a:custGeom>
          <a:solidFill>
            <a:srgbClr val="FFFFFF"/>
          </a:solidFill>
          <a:ln>
            <a:noFill/>
          </a:ln>
          <a:effectLst/>
        </p:spPr>
        <p:txBody>
          <a:bodyPr wrap="none" anchor="ctr"/>
          <a:lstStyle/>
          <a:p>
            <a:endParaRPr lang="en-US"/>
          </a:p>
        </p:txBody>
      </p:sp>
      <p:grpSp>
        <p:nvGrpSpPr>
          <p:cNvPr id="14" name="Group 31"/>
          <p:cNvGrpSpPr>
            <a:grpSpLocks noChangeAspect="1"/>
          </p:cNvGrpSpPr>
          <p:nvPr/>
        </p:nvGrpSpPr>
        <p:grpSpPr>
          <a:xfrm>
            <a:off x="9481314" y="2945487"/>
            <a:ext cx="402967" cy="224975"/>
            <a:chOff x="3195115" y="1980179"/>
            <a:chExt cx="607962" cy="339423"/>
          </a:xfrm>
          <a:solidFill>
            <a:srgbClr val="56595E"/>
          </a:solidFill>
        </p:grpSpPr>
        <p:sp>
          <p:nvSpPr>
            <p:cNvPr id="15"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9" name="Rectangle 18"/>
          <p:cNvSpPr/>
          <p:nvPr/>
        </p:nvSpPr>
        <p:spPr>
          <a:xfrm rot="2669719">
            <a:off x="6695460" y="2729386"/>
            <a:ext cx="664976" cy="675974"/>
          </a:xfrm>
          <a:prstGeom prst="rect">
            <a:avLst/>
          </a:prstGeom>
          <a:solidFill>
            <a:srgbClr val="239BD3"/>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31"/>
          <p:cNvGrpSpPr>
            <a:grpSpLocks noChangeAspect="1"/>
          </p:cNvGrpSpPr>
          <p:nvPr/>
        </p:nvGrpSpPr>
        <p:grpSpPr>
          <a:xfrm>
            <a:off x="6688282" y="2911546"/>
            <a:ext cx="522023" cy="292856"/>
            <a:chOff x="3195115" y="1980179"/>
            <a:chExt cx="607962" cy="339423"/>
          </a:xfrm>
          <a:solidFill>
            <a:srgbClr val="56595E"/>
          </a:solidFill>
        </p:grpSpPr>
        <p:sp>
          <p:nvSpPr>
            <p:cNvPr id="21"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6999121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2"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585624" y="2901817"/>
            <a:ext cx="4333576" cy="1962800"/>
          </a:xfrm>
          <a:prstGeom prst="rect">
            <a:avLst/>
          </a:prstGeom>
        </p:spPr>
        <p:txBody>
          <a:bodyPr spcFirstLastPara="1" wrap="square" lIns="121900" tIns="121900" rIns="121900" bIns="121900" anchor="ctr" anchorCtr="0">
            <a:noAutofit/>
          </a:bodyPr>
          <a:lstStyle/>
          <a:p>
            <a:r>
              <a:rPr lang="en" sz="6267" dirty="0"/>
              <a:t>Analyse </a:t>
            </a:r>
            <a:r>
              <a:rPr lang="en" sz="6000" dirty="0"/>
              <a:t>Conception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289805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380691" y="328315"/>
            <a:ext cx="6412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0070C0"/>
                </a:solidFill>
              </a:rPr>
              <a:t>Analyse du contexte</a:t>
            </a: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40348" y="1310185"/>
            <a:ext cx="6412800" cy="677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chemeClr val="bg2">
                    <a:lumMod val="60000"/>
                    <a:lumOff val="40000"/>
                  </a:schemeClr>
                </a:solidFill>
              </a:rPr>
              <a:t>Objectif</a:t>
            </a:r>
          </a:p>
        </p:txBody>
      </p:sp>
      <p:sp>
        <p:nvSpPr>
          <p:cNvPr id="2" name="Pentagone régulier 1"/>
          <p:cNvSpPr/>
          <p:nvPr/>
        </p:nvSpPr>
        <p:spPr>
          <a:xfrm>
            <a:off x="2539999" y="1310185"/>
            <a:ext cx="6966858" cy="5293815"/>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2000" dirty="0">
                <a:solidFill>
                  <a:schemeClr val="bg1"/>
                </a:solidFill>
              </a:rPr>
              <a:t>Pour mettre en avant vos qualités, compétences, le curriculum vitae doit montrer le meilleur de votre personnalité et de vos compétences afin d’apparaître comme le candidat idéal aux yeux des recruteurs ! Il doit donc donner une image positive de votre candidature</a:t>
            </a:r>
            <a:r>
              <a:rPr lang="fr-FR" dirty="0">
                <a:solidFill>
                  <a:srgbClr val="0D0D0D"/>
                </a:solidFill>
              </a:rPr>
              <a:t>.</a:t>
            </a:r>
          </a:p>
        </p:txBody>
      </p:sp>
    </p:spTree>
    <p:extLst>
      <p:ext uri="{BB962C8B-B14F-4D97-AF65-F5344CB8AC3E}">
        <p14:creationId xmlns:p14="http://schemas.microsoft.com/office/powerpoint/2010/main" val="13511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4190092" y="194057"/>
            <a:ext cx="4635500" cy="768000"/>
          </a:xfrm>
          <a:prstGeom prst="rect">
            <a:avLst/>
          </a:prstGeom>
        </p:spPr>
        <p:txBody>
          <a:bodyPr spcFirstLastPara="1" wrap="square" lIns="121900" tIns="121900" rIns="121900" bIns="121900" anchor="t" anchorCtr="0">
            <a:noAutofit/>
          </a:bodyPr>
          <a:lstStyle/>
          <a:p>
            <a:r>
              <a:rPr lang="en" dirty="0"/>
              <a:t>Conception</a:t>
            </a:r>
            <a:endParaRPr dirty="0"/>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248002" y="194057"/>
            <a:ext cx="2775836"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3200" kern="0" dirty="0">
                <a:solidFill>
                  <a:srgbClr val="BBE3FE">
                    <a:lumMod val="50000"/>
                  </a:srgbClr>
                </a:solidFill>
              </a:rPr>
              <a:t>Use case</a:t>
            </a:r>
            <a:endParaRPr lang="fr-FR" sz="3200" kern="0" dirty="0">
              <a:solidFill>
                <a:srgbClr val="BBE3FE">
                  <a:lumMod val="50000"/>
                </a:srgb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 y="1149926"/>
            <a:ext cx="11335657" cy="588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4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00"/>
                                        <p:tgtEl>
                                          <p:spTgt spid="21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77;p39"/>
          <p:cNvSpPr txBox="1">
            <a:spLocks/>
          </p:cNvSpPr>
          <p:nvPr/>
        </p:nvSpPr>
        <p:spPr>
          <a:xfrm>
            <a:off x="4229100" y="232521"/>
            <a:ext cx="46355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FR" dirty="0"/>
              <a:t>Conception</a:t>
            </a:r>
          </a:p>
        </p:txBody>
      </p:sp>
      <p:sp>
        <p:nvSpPr>
          <p:cNvPr id="5" name="Google Shape;2177;p39">
            <a:extLst>
              <a:ext uri="{FF2B5EF4-FFF2-40B4-BE49-F238E27FC236}">
                <a16:creationId xmlns:a16="http://schemas.microsoft.com/office/drawing/2014/main" id="{5876780E-D718-4968-97B0-2F21EE931C27}"/>
              </a:ext>
            </a:extLst>
          </p:cNvPr>
          <p:cNvSpPr txBox="1">
            <a:spLocks/>
          </p:cNvSpPr>
          <p:nvPr/>
        </p:nvSpPr>
        <p:spPr>
          <a:xfrm>
            <a:off x="1274617" y="-65475"/>
            <a:ext cx="4225637" cy="10659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endParaRPr lang="fr-FR" sz="3733" kern="0" dirty="0">
              <a:solidFill>
                <a:srgbClr val="494949"/>
              </a:solidFill>
            </a:endParaRPr>
          </a:p>
          <a:p>
            <a:pPr algn="l" defTabSz="1219170">
              <a:buClr>
                <a:srgbClr val="494949"/>
              </a:buClr>
            </a:pPr>
            <a:r>
              <a:rPr lang="fr-FR" sz="2400" kern="0" dirty="0">
                <a:solidFill>
                  <a:schemeClr val="accent1"/>
                </a:solidFill>
              </a:rPr>
              <a:t> Diagramme</a:t>
            </a:r>
            <a:r>
              <a:rPr lang="en-US" sz="2400" kern="0" dirty="0">
                <a:solidFill>
                  <a:schemeClr val="accent1"/>
                </a:solidFill>
              </a:rPr>
              <a:t> de </a:t>
            </a:r>
            <a:r>
              <a:rPr lang="fr-FR" sz="2400" kern="0" dirty="0">
                <a:solidFill>
                  <a:schemeClr val="accent1"/>
                </a:solidFill>
              </a:rPr>
              <a:t>séquence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191986"/>
            <a:ext cx="11480800" cy="5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1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410914" y="0"/>
            <a:ext cx="5005877" cy="638828"/>
          </a:xfrm>
          <a:prstGeom prst="rect">
            <a:avLst/>
          </a:prstGeom>
          <a:effectLst>
            <a:outerShdw blurRad="50800" dist="38100" dir="8100000" algn="tr" rotWithShape="0">
              <a:prstClr val="black">
                <a:alpha val="40000"/>
              </a:prstClr>
            </a:outerShdw>
          </a:effectLst>
        </p:spPr>
        <p:txBody>
          <a:bodyPr spcFirstLastPara="1" wrap="square" lIns="121900" tIns="121900" rIns="121900" bIns="121900" anchor="t" anchorCtr="0">
            <a:noAutofit/>
          </a:bodyPr>
          <a:lstStyle/>
          <a:p>
            <a:pPr algn="l"/>
            <a:r>
              <a:rPr lang="en" sz="3600" dirty="0">
                <a:solidFill>
                  <a:srgbClr val="002060"/>
                </a:solidFill>
              </a:rPr>
              <a:t>Conception</a:t>
            </a:r>
            <a:endParaRPr sz="3600" dirty="0">
              <a:solidFill>
                <a:srgbClr val="002060"/>
              </a:solidFill>
            </a:endParaRP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410914" y="662937"/>
            <a:ext cx="1436494" cy="4706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2400" kern="0" dirty="0">
                <a:solidFill>
                  <a:srgbClr val="BBE3FE">
                    <a:lumMod val="50000"/>
                  </a:srgbClr>
                </a:solidFill>
              </a:rPr>
              <a:t>MCD</a:t>
            </a:r>
            <a:endParaRPr lang="fr-FR" sz="2400" kern="0" dirty="0">
              <a:solidFill>
                <a:srgbClr val="BBE3FE">
                  <a:lumMod val="50000"/>
                </a:srgbClr>
              </a:solidFill>
            </a:endParaRPr>
          </a:p>
        </p:txBody>
      </p:sp>
      <p:sp>
        <p:nvSpPr>
          <p:cNvPr id="6" name="Sous-titre 1"/>
          <p:cNvSpPr>
            <a:spLocks noGrp="1"/>
          </p:cNvSpPr>
          <p:nvPr>
            <p:ph type="subTitle" idx="1"/>
          </p:nvPr>
        </p:nvSpPr>
        <p:spPr>
          <a:xfrm>
            <a:off x="2889504" y="2830882"/>
            <a:ext cx="6412800" cy="2753246"/>
          </a:xfrm>
        </p:spPr>
        <p:txBody>
          <a:bodyPr/>
          <a:lstStyle/>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50" y="1133608"/>
            <a:ext cx="10050050" cy="53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fade">
                                      <p:cBhvr>
                                        <p:cTn id="7" dur="1000"/>
                                        <p:tgtEl>
                                          <p:spTgt spid="2177"/>
                                        </p:tgtEl>
                                      </p:cBhvr>
                                    </p:animEffect>
                                    <p:anim calcmode="lin" valueType="num">
                                      <p:cBhvr>
                                        <p:cTn id="8" dur="1000" fill="hold"/>
                                        <p:tgtEl>
                                          <p:spTgt spid="2177"/>
                                        </p:tgtEl>
                                        <p:attrNameLst>
                                          <p:attrName>ppt_x</p:attrName>
                                        </p:attrNameLst>
                                      </p:cBhvr>
                                      <p:tavLst>
                                        <p:tav tm="0">
                                          <p:val>
                                            <p:strVal val="#ppt_x"/>
                                          </p:val>
                                        </p:tav>
                                        <p:tav tm="100000">
                                          <p:val>
                                            <p:strVal val="#ppt_x"/>
                                          </p:val>
                                        </p:tav>
                                      </p:tavLst>
                                    </p:anim>
                                    <p:anim calcmode="lin" valueType="num">
                                      <p:cBhvr>
                                        <p:cTn id="9" dur="1000" fill="hold"/>
                                        <p:tgtEl>
                                          <p:spTgt spid="2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dirty="0"/>
          </a:p>
        </p:txBody>
      </p:sp>
      <p:sp>
        <p:nvSpPr>
          <p:cNvPr id="3" name="Titre 2"/>
          <p:cNvSpPr>
            <a:spLocks noGrp="1"/>
          </p:cNvSpPr>
          <p:nvPr>
            <p:ph type="title"/>
          </p:nvPr>
        </p:nvSpPr>
        <p:spPr>
          <a:xfrm>
            <a:off x="1461537" y="360416"/>
            <a:ext cx="6412800" cy="768000"/>
          </a:xfrm>
        </p:spPr>
        <p:txBody>
          <a:bodyPr/>
          <a:lstStyle/>
          <a:p>
            <a:pPr algn="l"/>
            <a:r>
              <a:rPr lang="en-US" dirty="0"/>
              <a:t>MLD</a:t>
            </a:r>
            <a:endParaRPr lang="fr-FR" dirty="0"/>
          </a:p>
        </p:txBody>
      </p:sp>
      <p:pic>
        <p:nvPicPr>
          <p:cNvPr id="2050" name="Picture 2" descr="C:\Users\HP\Downloads\mvmo ml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51770"/>
            <a:ext cx="9525000" cy="584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fr-FR" sz="6000" dirty="0"/>
              <a:t>Développement</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94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Effect transition="in" filter="fade">
                                      <p:cBhvr>
                                        <p:cTn id="14" dur="1000"/>
                                        <p:tgtEl>
                                          <p:spTgt spid="2155"/>
                                        </p:tgtEl>
                                      </p:cBhvr>
                                    </p:animEffect>
                                    <p:anim calcmode="lin" valueType="num">
                                      <p:cBhvr>
                                        <p:cTn id="15" dur="1000" fill="hold"/>
                                        <p:tgtEl>
                                          <p:spTgt spid="2155"/>
                                        </p:tgtEl>
                                        <p:attrNameLst>
                                          <p:attrName>ppt_x</p:attrName>
                                        </p:attrNameLst>
                                      </p:cBhvr>
                                      <p:tavLst>
                                        <p:tav tm="0">
                                          <p:val>
                                            <p:strVal val="#ppt_x"/>
                                          </p:val>
                                        </p:tav>
                                        <p:tav tm="100000">
                                          <p:val>
                                            <p:strVal val="#ppt_x"/>
                                          </p:val>
                                        </p:tav>
                                      </p:tavLst>
                                    </p:anim>
                                    <p:anim calcmode="lin" valueType="num">
                                      <p:cBhvr>
                                        <p:cTn id="16"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47678" y="2507064"/>
            <a:ext cx="5018648" cy="1302573"/>
          </a:xfrm>
          <a:prstGeom prst="rect">
            <a:avLst/>
          </a:prstGeom>
        </p:spPr>
        <p:txBody>
          <a:bodyPr spcFirstLastPara="1" wrap="square" lIns="121900" tIns="121900" rIns="121900" bIns="121900" anchor="b" anchorCtr="0">
            <a:noAutofit/>
          </a:bodyPr>
          <a:lstStyle/>
          <a:p>
            <a:r>
              <a:rPr lang="en" sz="6667" dirty="0"/>
              <a:t>MVM</a:t>
            </a:r>
            <a:r>
              <a:rPr lang="fr-FR" sz="6667" dirty="0"/>
              <a:t>Œ</a:t>
            </a:r>
            <a:endParaRPr sz="6667" dirty="0"/>
          </a:p>
        </p:txBody>
      </p:sp>
      <p:sp>
        <p:nvSpPr>
          <p:cNvPr id="1885" name="Google Shape;1885;p35"/>
          <p:cNvSpPr txBox="1">
            <a:spLocks noGrp="1"/>
          </p:cNvSpPr>
          <p:nvPr>
            <p:ph type="subTitle" idx="1"/>
          </p:nvPr>
        </p:nvSpPr>
        <p:spPr>
          <a:xfrm>
            <a:off x="7027237" y="4557485"/>
            <a:ext cx="4352400" cy="246744"/>
          </a:xfrm>
          <a:prstGeom prst="rect">
            <a:avLst/>
          </a:prstGeom>
        </p:spPr>
        <p:txBody>
          <a:bodyPr spcFirstLastPara="1" wrap="square" lIns="121900" tIns="121900" rIns="121900" bIns="121900" anchor="t" anchorCtr="0">
            <a:noAutofit/>
          </a:bodyPr>
          <a:lstStyle/>
          <a:p>
            <a:pPr algn="just">
              <a:buClr>
                <a:schemeClr val="dk1"/>
              </a:buClr>
              <a:buSzPts val="1100"/>
            </a:pPr>
            <a:endParaRPr sz="3067" dirty="0"/>
          </a:p>
          <a:p>
            <a:pPr algn="just"/>
            <a:r>
              <a:rPr lang="en-US" sz="3067" dirty="0"/>
              <a:t>Ma  Vie Mon </a:t>
            </a:r>
            <a:r>
              <a:rPr lang="fr-FR" sz="3200" dirty="0"/>
              <a:t>Œuvre</a:t>
            </a:r>
            <a:r>
              <a:rPr lang="en-US" sz="3067" dirty="0"/>
              <a:t> </a:t>
            </a:r>
            <a:endParaRPr sz="3067" dirty="0"/>
          </a:p>
        </p:txBody>
      </p:sp>
      <p:pic>
        <p:nvPicPr>
          <p:cNvPr id="198" name="Image 197" descr="C:\Users\HP\Downloads\rimcv\rimcv\small-6215-60d8ea245bd14 (1).png"/>
          <p:cNvPicPr/>
          <p:nvPr/>
        </p:nvPicPr>
        <p:blipFill>
          <a:blip r:embed="rId3">
            <a:extLst>
              <a:ext uri="{28A0092B-C50C-407E-A947-70E740481C1C}">
                <a14:useLocalDpi xmlns:a14="http://schemas.microsoft.com/office/drawing/2010/main" val="0"/>
              </a:ext>
            </a:extLst>
          </a:blip>
          <a:srcRect/>
          <a:stretch>
            <a:fillRect/>
          </a:stretch>
        </p:blipFill>
        <p:spPr bwMode="auto">
          <a:xfrm>
            <a:off x="667657" y="1364343"/>
            <a:ext cx="7286172" cy="47897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fill="hold"/>
                                        <p:tgtEl>
                                          <p:spTgt spid="198"/>
                                        </p:tgtEl>
                                        <p:attrNameLst>
                                          <p:attrName>ppt_x</p:attrName>
                                        </p:attrNameLst>
                                      </p:cBhvr>
                                      <p:tavLst>
                                        <p:tav tm="0">
                                          <p:val>
                                            <p:strVal val="#ppt_x"/>
                                          </p:val>
                                        </p:tav>
                                        <p:tav tm="100000">
                                          <p:val>
                                            <p:strVal val="#ppt_x"/>
                                          </p:val>
                                        </p:tav>
                                      </p:tavLst>
                                    </p:anim>
                                    <p:anim calcmode="lin" valueType="num">
                                      <p:cBhvr additive="base">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84"/>
                                        </p:tgtEl>
                                        <p:attrNameLst>
                                          <p:attrName>style.visibility</p:attrName>
                                        </p:attrNameLst>
                                      </p:cBhvr>
                                      <p:to>
                                        <p:strVal val="visible"/>
                                      </p:to>
                                    </p:set>
                                    <p:animEffect transition="in" filter="circle(in)">
                                      <p:cBhvr>
                                        <p:cTn id="13" dur="2000"/>
                                        <p:tgtEl>
                                          <p:spTgt spid="188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85">
                                            <p:txEl>
                                              <p:pRg st="1" end="1"/>
                                            </p:txEl>
                                          </p:spTgt>
                                        </p:tgtEl>
                                        <p:attrNameLst>
                                          <p:attrName>style.visibility</p:attrName>
                                        </p:attrNameLst>
                                      </p:cBhvr>
                                      <p:to>
                                        <p:strVal val="visible"/>
                                      </p:to>
                                    </p:set>
                                    <p:animEffect transition="in" filter="fade">
                                      <p:cBhvr>
                                        <p:cTn id="18" dur="1000"/>
                                        <p:tgtEl>
                                          <p:spTgt spid="1885">
                                            <p:txEl>
                                              <p:pRg st="1" end="1"/>
                                            </p:txEl>
                                          </p:spTgt>
                                        </p:tgtEl>
                                      </p:cBhvr>
                                    </p:animEffect>
                                    <p:anim calcmode="lin" valueType="num">
                                      <p:cBhvr>
                                        <p:cTn id="19" dur="1000" fill="hold"/>
                                        <p:tgtEl>
                                          <p:spTgt spid="188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3372234" y="1492619"/>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3" name="Straight Connector 20"/>
          <p:cNvCxnSpPr/>
          <p:nvPr/>
        </p:nvCxnSpPr>
        <p:spPr>
          <a:xfrm>
            <a:off x="9944183" y="190500"/>
            <a:ext cx="71252" cy="283346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9395063" y="2696318"/>
            <a:ext cx="1669142" cy="130663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5" name="Straight Connector 2"/>
          <p:cNvCxnSpPr>
            <a:endCxn id="16" idx="1"/>
          </p:cNvCxnSpPr>
          <p:nvPr/>
        </p:nvCxnSpPr>
        <p:spPr>
          <a:xfrm>
            <a:off x="1537194" y="1"/>
            <a:ext cx="1090" cy="24246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830725" y="2151276"/>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7" name="Rectangle 16"/>
          <p:cNvSpPr/>
          <p:nvPr/>
        </p:nvSpPr>
        <p:spPr>
          <a:xfrm>
            <a:off x="1243011" y="3391389"/>
            <a:ext cx="681598" cy="400110"/>
          </a:xfrm>
          <a:prstGeom prst="rect">
            <a:avLst/>
          </a:prstGeom>
          <a:noFill/>
        </p:spPr>
        <p:txBody>
          <a:bodyPr wrap="none">
            <a:spAutoFit/>
          </a:bodyPr>
          <a:lstStyle/>
          <a:p>
            <a:pPr algn="ctr"/>
            <a:r>
              <a:rPr lang="en-US" sz="2000" b="1" dirty="0">
                <a:solidFill>
                  <a:schemeClr val="accent3"/>
                </a:solidFill>
              </a:rPr>
              <a:t>UML</a:t>
            </a:r>
          </a:p>
        </p:txBody>
      </p:sp>
      <p:sp>
        <p:nvSpPr>
          <p:cNvPr id="18" name="Rectangle 17"/>
          <p:cNvSpPr/>
          <p:nvPr/>
        </p:nvSpPr>
        <p:spPr>
          <a:xfrm>
            <a:off x="3684731" y="2811755"/>
            <a:ext cx="869212" cy="400110"/>
          </a:xfrm>
          <a:prstGeom prst="rect">
            <a:avLst/>
          </a:prstGeom>
          <a:noFill/>
        </p:spPr>
        <p:txBody>
          <a:bodyPr wrap="none">
            <a:spAutoFit/>
          </a:bodyPr>
          <a:lstStyle/>
          <a:p>
            <a:pPr algn="ctr"/>
            <a:r>
              <a:rPr lang="en-US" sz="2000" b="1" dirty="0">
                <a:solidFill>
                  <a:schemeClr val="accent4"/>
                </a:solidFill>
              </a:rPr>
              <a:t>SQLite</a:t>
            </a:r>
          </a:p>
        </p:txBody>
      </p:sp>
      <p:sp>
        <p:nvSpPr>
          <p:cNvPr id="20" name="Rectangle 19"/>
          <p:cNvSpPr/>
          <p:nvPr/>
        </p:nvSpPr>
        <p:spPr>
          <a:xfrm>
            <a:off x="9053587" y="4119590"/>
            <a:ext cx="1781192" cy="400110"/>
          </a:xfrm>
          <a:prstGeom prst="rect">
            <a:avLst/>
          </a:prstGeom>
          <a:noFill/>
        </p:spPr>
        <p:txBody>
          <a:bodyPr wrap="none">
            <a:spAutoFit/>
          </a:bodyPr>
          <a:lstStyle/>
          <a:p>
            <a:pPr algn="ctr"/>
            <a:r>
              <a:rPr lang="en-US" sz="2000" b="1" dirty="0">
                <a:solidFill>
                  <a:schemeClr val="accent3"/>
                </a:solidFill>
              </a:rPr>
              <a:t>Microsoft Edge</a:t>
            </a:r>
          </a:p>
        </p:txBody>
      </p:sp>
      <p:sp>
        <p:nvSpPr>
          <p:cNvPr id="23" name="Rounded Rectangle 4978"/>
          <p:cNvSpPr/>
          <p:nvPr/>
        </p:nvSpPr>
        <p:spPr>
          <a:xfrm>
            <a:off x="1247266" y="2612455"/>
            <a:ext cx="550091" cy="52730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4" name="Straight Connector 14"/>
          <p:cNvCxnSpPr/>
          <p:nvPr/>
        </p:nvCxnSpPr>
        <p:spPr>
          <a:xfrm>
            <a:off x="7673937" y="27144"/>
            <a:ext cx="1090" cy="17388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6712839" y="1349828"/>
            <a:ext cx="1850589" cy="134648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26" name="Rectangle 25"/>
          <p:cNvSpPr/>
          <p:nvPr/>
        </p:nvSpPr>
        <p:spPr>
          <a:xfrm>
            <a:off x="6750227" y="2786102"/>
            <a:ext cx="1438022" cy="400110"/>
          </a:xfrm>
          <a:prstGeom prst="rect">
            <a:avLst/>
          </a:prstGeom>
          <a:solidFill>
            <a:srgbClr val="FFFF00"/>
          </a:solidFill>
        </p:spPr>
        <p:txBody>
          <a:bodyPr wrap="none">
            <a:spAutoFit/>
          </a:bodyPr>
          <a:lstStyle/>
          <a:p>
            <a:pPr algn="ctr"/>
            <a:r>
              <a:rPr lang="en-US" sz="2000" b="1" dirty="0">
                <a:solidFill>
                  <a:schemeClr val="accent4"/>
                </a:solidFill>
              </a:rPr>
              <a:t>Power AMC</a:t>
            </a:r>
          </a:p>
        </p:txBody>
      </p:sp>
      <p:cxnSp>
        <p:nvCxnSpPr>
          <p:cNvPr id="7" name="Connecteur droit 6"/>
          <p:cNvCxnSpPr>
            <a:endCxn id="12" idx="1"/>
          </p:cNvCxnSpPr>
          <p:nvPr/>
        </p:nvCxnSpPr>
        <p:spPr>
          <a:xfrm flipH="1">
            <a:off x="4079793" y="0"/>
            <a:ext cx="42454" cy="1765963"/>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descr="https://cdn.lo4d.com/t/icon/128/sqli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39" y="1810214"/>
            <a:ext cx="707559" cy="7724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clubic.com/v1/images/1501549/ra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4746" y="1840456"/>
            <a:ext cx="632322" cy="5792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4183" y="3211865"/>
            <a:ext cx="570903" cy="6655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0-#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1000" fill="hold"/>
                                        <p:tgtEl>
                                          <p:spTgt spid="25"/>
                                        </p:tgtEl>
                                        <p:attrNameLst>
                                          <p:attrName>ppt_x</p:attrName>
                                        </p:attrNameLst>
                                      </p:cBhvr>
                                      <p:tavLst>
                                        <p:tav tm="0">
                                          <p:val>
                                            <p:strVal val="#ppt_x"/>
                                          </p:val>
                                        </p:tav>
                                        <p:tav tm="100000">
                                          <p:val>
                                            <p:strVal val="#ppt_x"/>
                                          </p:val>
                                        </p:tav>
                                      </p:tavLst>
                                    </p:anim>
                                    <p:anim calcmode="lin" valueType="num">
                                      <p:cBhvr additive="base">
                                        <p:cTn id="49" dur="1000" fill="hold"/>
                                        <p:tgtEl>
                                          <p:spTgt spid="25"/>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p:bldP spid="18" grpId="0"/>
      <p:bldP spid="20" grpId="0"/>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sp>
        <p:nvSpPr>
          <p:cNvPr id="27" name="TextBox 39"/>
          <p:cNvSpPr txBox="1"/>
          <p:nvPr/>
        </p:nvSpPr>
        <p:spPr>
          <a:xfrm>
            <a:off x="-1" y="662353"/>
            <a:ext cx="5308979" cy="369332"/>
          </a:xfrm>
          <a:prstGeom prst="rect">
            <a:avLst/>
          </a:prstGeom>
          <a:noFill/>
        </p:spPr>
        <p:txBody>
          <a:bodyPr wrap="square" rtlCol="0">
            <a:spAutoFit/>
          </a:bodyPr>
          <a:lstStyle/>
          <a:p>
            <a:pPr lvl="1"/>
            <a:r>
              <a:rPr lang="en-CA" b="1" dirty="0">
                <a:latin typeface="+mj-lt"/>
              </a:rPr>
              <a:t>Framework </a:t>
            </a:r>
            <a:endParaRPr lang="fr-FR" sz="1400" b="1" dirty="0">
              <a:latin typeface="+mj-lt"/>
            </a:endParaRPr>
          </a:p>
        </p:txBody>
      </p:sp>
      <p:grpSp>
        <p:nvGrpSpPr>
          <p:cNvPr id="30" name="Group 27"/>
          <p:cNvGrpSpPr/>
          <p:nvPr/>
        </p:nvGrpSpPr>
        <p:grpSpPr>
          <a:xfrm>
            <a:off x="206303" y="4133004"/>
            <a:ext cx="1706880" cy="508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6" name="Freeform 15"/>
          <p:cNvSpPr/>
          <p:nvPr/>
        </p:nvSpPr>
        <p:spPr>
          <a:xfrm rot="15825055">
            <a:off x="448505" y="2990688"/>
            <a:ext cx="1487955" cy="1340185"/>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518458" y="4553192"/>
            <a:ext cx="4272060" cy="2221377"/>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Text Placeholder 3"/>
          <p:cNvSpPr txBox="1">
            <a:spLocks/>
          </p:cNvSpPr>
          <p:nvPr/>
        </p:nvSpPr>
        <p:spPr>
          <a:xfrm>
            <a:off x="1748999" y="4805234"/>
            <a:ext cx="2980941" cy="153888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3"/>
                </a:solidFill>
                <a:latin typeface="+mj-lt"/>
              </a:rPr>
              <a:t>Django</a:t>
            </a:r>
          </a:p>
          <a:p>
            <a:pPr algn="l"/>
            <a:r>
              <a:rPr lang="fr-FR" dirty="0"/>
              <a:t>Django est un</a:t>
            </a:r>
            <a:r>
              <a:rPr lang="fr-FR" b="1" dirty="0"/>
              <a:t> </a:t>
            </a:r>
            <a:r>
              <a:rPr lang="fr-FR" dirty="0"/>
              <a:t>cadre</a:t>
            </a:r>
            <a:r>
              <a:rPr lang="fr-FR" b="1" dirty="0"/>
              <a:t> </a:t>
            </a:r>
            <a:r>
              <a:rPr lang="fr-FR" dirty="0"/>
              <a:t>de développement web open source en python, Il a pour but de rendre le développement web 2.0 simple et rapide.</a:t>
            </a:r>
            <a:endParaRPr lang="fr-FR" dirty="0">
              <a:latin typeface="+mj-lt"/>
            </a:endParaRPr>
          </a:p>
        </p:txBody>
      </p:sp>
      <p:sp>
        <p:nvSpPr>
          <p:cNvPr id="39" name="Rectangle 38"/>
          <p:cNvSpPr/>
          <p:nvPr/>
        </p:nvSpPr>
        <p:spPr>
          <a:xfrm>
            <a:off x="7572615" y="4575842"/>
            <a:ext cx="4295489" cy="2221377"/>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Text Placeholder 3"/>
          <p:cNvSpPr txBox="1">
            <a:spLocks/>
          </p:cNvSpPr>
          <p:nvPr/>
        </p:nvSpPr>
        <p:spPr>
          <a:xfrm>
            <a:off x="8459372" y="4705505"/>
            <a:ext cx="3259774"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4"/>
                </a:solidFill>
                <a:latin typeface="+mj-lt"/>
              </a:rPr>
              <a:t>Bootstrap</a:t>
            </a:r>
          </a:p>
          <a:p>
            <a:pPr algn="l" defTabSz="1219170">
              <a:spcBef>
                <a:spcPct val="20000"/>
              </a:spcBef>
              <a:defRPr/>
            </a:pPr>
            <a:r>
              <a:rPr lang="fr-FR" dirty="0" err="1">
                <a:latin typeface="+mj-lt"/>
              </a:rPr>
              <a:t>Bootstrap</a:t>
            </a:r>
            <a:r>
              <a:rPr lang="fr-FR" dirty="0">
                <a:latin typeface="+mj-lt"/>
              </a:rPr>
              <a:t> est un Framework gratuit et a code source ouvert destine au développement web frontal réactif et premier web.</a:t>
            </a:r>
            <a:endParaRPr lang="en-US" sz="1400" dirty="0">
              <a:solidFill>
                <a:schemeClr val="bg2">
                  <a:lumMod val="25000"/>
                </a:schemeClr>
              </a:solidFill>
              <a:latin typeface="+mj-lt"/>
            </a:endParaRPr>
          </a:p>
        </p:txBody>
      </p:sp>
      <p:sp>
        <p:nvSpPr>
          <p:cNvPr id="44" name="Freeform 64"/>
          <p:cNvSpPr>
            <a:spLocks/>
          </p:cNvSpPr>
          <p:nvPr/>
        </p:nvSpPr>
        <p:spPr bwMode="auto">
          <a:xfrm>
            <a:off x="7681331" y="4487948"/>
            <a:ext cx="112694" cy="65244"/>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p>
        </p:txBody>
      </p:sp>
      <p:sp>
        <p:nvSpPr>
          <p:cNvPr id="45" name="Freeform 50"/>
          <p:cNvSpPr/>
          <p:nvPr/>
        </p:nvSpPr>
        <p:spPr>
          <a:xfrm rot="15825055">
            <a:off x="8863726" y="2616257"/>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Rounded Rectangle 25"/>
          <p:cNvSpPr/>
          <p:nvPr/>
        </p:nvSpPr>
        <p:spPr>
          <a:xfrm>
            <a:off x="1423958" y="1618882"/>
            <a:ext cx="2356961" cy="122763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ounded Rectangle 22"/>
          <p:cNvSpPr/>
          <p:nvPr/>
        </p:nvSpPr>
        <p:spPr>
          <a:xfrm>
            <a:off x="9710006" y="2392788"/>
            <a:ext cx="2009140" cy="91111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p:cNvSpPr/>
          <p:nvPr/>
        </p:nvSpPr>
        <p:spPr>
          <a:xfrm>
            <a:off x="3971726" y="2501311"/>
            <a:ext cx="4399579" cy="1566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4"/>
              </a:solidFill>
            </a:endParaRPr>
          </a:p>
        </p:txBody>
      </p:sp>
      <p:sp>
        <p:nvSpPr>
          <p:cNvPr id="49" name="Freeform 50"/>
          <p:cNvSpPr/>
          <p:nvPr/>
        </p:nvSpPr>
        <p:spPr>
          <a:xfrm rot="15825055">
            <a:off x="4663517" y="884893"/>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1" name="Rectangle 50"/>
          <p:cNvSpPr/>
          <p:nvPr/>
        </p:nvSpPr>
        <p:spPr>
          <a:xfrm>
            <a:off x="6414080" y="865905"/>
            <a:ext cx="2232025" cy="110701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Freeform 35"/>
          <p:cNvSpPr/>
          <p:nvPr/>
        </p:nvSpPr>
        <p:spPr>
          <a:xfrm rot="16200000" flipH="1" flipV="1">
            <a:off x="63954" y="421179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Freeform 62"/>
          <p:cNvSpPr>
            <a:spLocks noChangeAspect="1" noEditPoints="1"/>
          </p:cNvSpPr>
          <p:nvPr/>
        </p:nvSpPr>
        <p:spPr bwMode="auto">
          <a:xfrm>
            <a:off x="632218" y="4326556"/>
            <a:ext cx="544288" cy="54864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solidFill>
                <a:schemeClr val="accent4"/>
              </a:solidFill>
            </a:endParaRPr>
          </a:p>
        </p:txBody>
      </p:sp>
      <p:sp>
        <p:nvSpPr>
          <p:cNvPr id="54" name="Freeform 32"/>
          <p:cNvSpPr/>
          <p:nvPr/>
        </p:nvSpPr>
        <p:spPr>
          <a:xfrm rot="16200000" flipH="1" flipV="1">
            <a:off x="3741539" y="1849069"/>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5" name="Group 91"/>
          <p:cNvGrpSpPr>
            <a:grpSpLocks noChangeAspect="1"/>
          </p:cNvGrpSpPr>
          <p:nvPr/>
        </p:nvGrpSpPr>
        <p:grpSpPr>
          <a:xfrm>
            <a:off x="4259163" y="1972920"/>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8" name="Freeform 32"/>
          <p:cNvSpPr/>
          <p:nvPr/>
        </p:nvSpPr>
        <p:spPr>
          <a:xfrm rot="16200000" flipH="1" flipV="1">
            <a:off x="7153691" y="446891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9" name="Group 91"/>
          <p:cNvGrpSpPr>
            <a:grpSpLocks noChangeAspect="1"/>
          </p:cNvGrpSpPr>
          <p:nvPr/>
        </p:nvGrpSpPr>
        <p:grpSpPr>
          <a:xfrm>
            <a:off x="7725977" y="4535005"/>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2" name="Text Placeholder 3"/>
          <p:cNvSpPr txBox="1">
            <a:spLocks/>
          </p:cNvSpPr>
          <p:nvPr/>
        </p:nvSpPr>
        <p:spPr>
          <a:xfrm>
            <a:off x="4656558" y="2790256"/>
            <a:ext cx="3714748"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err="1">
                <a:solidFill>
                  <a:srgbClr val="FFFF00"/>
                </a:solidFill>
              </a:rPr>
              <a:t>Jquery</a:t>
            </a:r>
            <a:endParaRPr lang="en-US" sz="2000" b="1" dirty="0">
              <a:solidFill>
                <a:srgbClr val="FFFF00"/>
              </a:solidFill>
            </a:endParaRPr>
          </a:p>
          <a:p>
            <a:pPr algn="l"/>
            <a:r>
              <a:rPr lang="fr-FR" dirty="0"/>
              <a:t>jQuery est une bibliothèque JavaScript libre qui porte sur l'interaction entre JavaScript (comprenant Ajax) et HTML</a:t>
            </a:r>
            <a:endParaRPr lang="en-US" sz="2000" b="1" dirty="0">
              <a:solidFill>
                <a:schemeClr val="accent4"/>
              </a:solidFill>
              <a:latin typeface="+mj-lt"/>
            </a:endParaRPr>
          </a:p>
        </p:txBody>
      </p:sp>
    </p:spTree>
    <p:extLst>
      <p:ext uri="{BB962C8B-B14F-4D97-AF65-F5344CB8AC3E}">
        <p14:creationId xmlns:p14="http://schemas.microsoft.com/office/powerpoint/2010/main" val="27569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1" y="662353"/>
            <a:ext cx="5308979" cy="307777"/>
          </a:xfrm>
          <a:prstGeom prst="rect">
            <a:avLst/>
          </a:prstGeom>
          <a:noFill/>
        </p:spPr>
        <p:txBody>
          <a:bodyPr wrap="square" rtlCol="0">
            <a:spAutoFit/>
          </a:bodyPr>
          <a:lstStyle/>
          <a:p>
            <a:pPr lvl="1"/>
            <a:r>
              <a:rPr lang="en-CA" sz="1400" b="1" dirty="0">
                <a:latin typeface="+mj-lt"/>
              </a:rPr>
              <a:t>Technologies</a:t>
            </a:r>
            <a:endParaRPr lang="fr-FR" sz="1400" b="1" dirty="0">
              <a:latin typeface="+mj-lt"/>
            </a:endParaRPr>
          </a:p>
        </p:txBody>
      </p:sp>
      <p:sp>
        <p:nvSpPr>
          <p:cNvPr id="16" name="Freeform 5"/>
          <p:cNvSpPr>
            <a:spLocks/>
          </p:cNvSpPr>
          <p:nvPr/>
        </p:nvSpPr>
        <p:spPr bwMode="auto">
          <a:xfrm>
            <a:off x="4209143" y="2946276"/>
            <a:ext cx="1538514"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7" name="Straight Connector 2"/>
          <p:cNvCxnSpPr>
            <a:endCxn id="18" idx="1"/>
          </p:cNvCxnSpPr>
          <p:nvPr/>
        </p:nvCxnSpPr>
        <p:spPr>
          <a:xfrm>
            <a:off x="1537194" y="1"/>
            <a:ext cx="139987" cy="24428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830725" y="2151276"/>
            <a:ext cx="1794487" cy="1162738"/>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9" name="Rectangle 18"/>
          <p:cNvSpPr/>
          <p:nvPr/>
        </p:nvSpPr>
        <p:spPr>
          <a:xfrm>
            <a:off x="4345099" y="4000781"/>
            <a:ext cx="952505" cy="400110"/>
          </a:xfrm>
          <a:prstGeom prst="rect">
            <a:avLst/>
          </a:prstGeom>
          <a:noFill/>
        </p:spPr>
        <p:txBody>
          <a:bodyPr wrap="none">
            <a:spAutoFit/>
          </a:bodyPr>
          <a:lstStyle/>
          <a:p>
            <a:pPr algn="ctr"/>
            <a:r>
              <a:rPr lang="en-US" sz="2000" b="1" dirty="0">
                <a:solidFill>
                  <a:schemeClr val="accent4"/>
                </a:solidFill>
              </a:rPr>
              <a:t>HTML5</a:t>
            </a:r>
          </a:p>
        </p:txBody>
      </p:sp>
      <p:sp>
        <p:nvSpPr>
          <p:cNvPr id="20" name="Rectangle 19"/>
          <p:cNvSpPr/>
          <p:nvPr/>
        </p:nvSpPr>
        <p:spPr>
          <a:xfrm>
            <a:off x="1114770" y="3391389"/>
            <a:ext cx="938078" cy="400110"/>
          </a:xfrm>
          <a:prstGeom prst="rect">
            <a:avLst/>
          </a:prstGeom>
          <a:noFill/>
        </p:spPr>
        <p:txBody>
          <a:bodyPr wrap="none">
            <a:spAutoFit/>
          </a:bodyPr>
          <a:lstStyle/>
          <a:p>
            <a:pPr algn="ctr"/>
            <a:r>
              <a:rPr lang="en-US" sz="2000" b="1" dirty="0">
                <a:solidFill>
                  <a:schemeClr val="accent3"/>
                </a:solidFill>
              </a:rPr>
              <a:t>Python</a:t>
            </a:r>
          </a:p>
        </p:txBody>
      </p:sp>
      <p:sp>
        <p:nvSpPr>
          <p:cNvPr id="22" name="Rectangle : coins arrondis 1"/>
          <p:cNvSpPr/>
          <p:nvPr/>
        </p:nvSpPr>
        <p:spPr>
          <a:xfrm>
            <a:off x="1355278" y="2654347"/>
            <a:ext cx="745379" cy="4739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34950" indent="-6350" algn="ctr">
              <a:lnSpc>
                <a:spcPct val="104000"/>
              </a:lnSpc>
              <a:spcAft>
                <a:spcPts val="850"/>
              </a:spcAft>
            </a:pPr>
            <a:r>
              <a:rPr lang="fr-FR" sz="1400" dirty="0">
                <a:solidFill>
                  <a:srgbClr val="000000"/>
                </a:solidFill>
                <a:effectLst/>
                <a:ea typeface="Calibri" panose="020F0502020204030204" pitchFamily="34" charset="0"/>
              </a:rPr>
              <a:t> </a:t>
            </a:r>
          </a:p>
        </p:txBody>
      </p:sp>
      <p:sp>
        <p:nvSpPr>
          <p:cNvPr id="23" name="Rounded Rectangle 6"/>
          <p:cNvSpPr/>
          <p:nvPr/>
        </p:nvSpPr>
        <p:spPr>
          <a:xfrm>
            <a:off x="4565931" y="3314014"/>
            <a:ext cx="788295" cy="606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Freeform 5"/>
          <p:cNvSpPr>
            <a:spLocks/>
          </p:cNvSpPr>
          <p:nvPr/>
        </p:nvSpPr>
        <p:spPr bwMode="auto">
          <a:xfrm>
            <a:off x="8447315" y="2280899"/>
            <a:ext cx="1886856"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30" name="Rectangle 29"/>
          <p:cNvSpPr/>
          <p:nvPr/>
        </p:nvSpPr>
        <p:spPr>
          <a:xfrm>
            <a:off x="9062139" y="3530834"/>
            <a:ext cx="732893" cy="400110"/>
          </a:xfrm>
          <a:prstGeom prst="rect">
            <a:avLst/>
          </a:prstGeom>
          <a:noFill/>
        </p:spPr>
        <p:txBody>
          <a:bodyPr wrap="none">
            <a:spAutoFit/>
          </a:bodyPr>
          <a:lstStyle/>
          <a:p>
            <a:pPr algn="ctr"/>
            <a:r>
              <a:rPr lang="en-US" sz="2000" b="1" dirty="0">
                <a:solidFill>
                  <a:schemeClr val="accent3"/>
                </a:solidFill>
              </a:rPr>
              <a:t>CSS3</a:t>
            </a:r>
          </a:p>
        </p:txBody>
      </p:sp>
      <p:sp>
        <p:nvSpPr>
          <p:cNvPr id="31" name="Rounded Rectangle 13"/>
          <p:cNvSpPr/>
          <p:nvPr/>
        </p:nvSpPr>
        <p:spPr>
          <a:xfrm>
            <a:off x="9044822" y="2676618"/>
            <a:ext cx="710565" cy="53931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a:stCxn id="16" idx="4"/>
          </p:cNvCxnSpPr>
          <p:nvPr/>
        </p:nvCxnSpPr>
        <p:spPr>
          <a:xfrm flipH="1" flipV="1">
            <a:off x="4330450" y="39917"/>
            <a:ext cx="597656" cy="3206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endCxn id="29" idx="4"/>
          </p:cNvCxnSpPr>
          <p:nvPr/>
        </p:nvCxnSpPr>
        <p:spPr>
          <a:xfrm>
            <a:off x="9062139" y="1"/>
            <a:ext cx="266923" cy="25805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43" y="1171139"/>
            <a:ext cx="9811657" cy="5219830"/>
          </a:xfrm>
          <a:prstGeom prst="rect">
            <a:avLst/>
          </a:prstGeom>
        </p:spPr>
      </p:pic>
      <p:sp>
        <p:nvSpPr>
          <p:cNvPr id="4" name="Titre 8"/>
          <p:cNvSpPr txBox="1">
            <a:spLocks/>
          </p:cNvSpPr>
          <p:nvPr/>
        </p:nvSpPr>
        <p:spPr>
          <a:xfrm>
            <a:off x="3628571" y="180053"/>
            <a:ext cx="6865258" cy="76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dirty="0"/>
              <a:t>Model View Controller</a:t>
            </a:r>
            <a:endParaRPr lang="fr-FR" sz="3200" dirty="0"/>
          </a:p>
        </p:txBody>
      </p:sp>
    </p:spTree>
    <p:extLst>
      <p:ext uri="{BB962C8B-B14F-4D97-AF65-F5344CB8AC3E}">
        <p14:creationId xmlns:p14="http://schemas.microsoft.com/office/powerpoint/2010/main" val="268463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en-US" sz="6000" dirty="0"/>
              <a:t>Demonstration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28753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 calcmode="lin" valueType="num">
                                      <p:cBhvr additive="base">
                                        <p:cTn id="14" dur="500" fill="hold"/>
                                        <p:tgtEl>
                                          <p:spTgt spid="2155"/>
                                        </p:tgtEl>
                                        <p:attrNameLst>
                                          <p:attrName>ppt_x</p:attrName>
                                        </p:attrNameLst>
                                      </p:cBhvr>
                                      <p:tavLst>
                                        <p:tav tm="0">
                                          <p:val>
                                            <p:strVal val="#ppt_x"/>
                                          </p:val>
                                        </p:tav>
                                        <p:tav tm="100000">
                                          <p:val>
                                            <p:strVal val="#ppt_x"/>
                                          </p:val>
                                        </p:tav>
                                      </p:tavLst>
                                    </p:anim>
                                    <p:anim calcmode="lin" valueType="num">
                                      <p:cBhvr additive="base">
                                        <p:cTn id="15" dur="500" fill="hold"/>
                                        <p:tgtEl>
                                          <p:spTgt spid="2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Conclusion</a:t>
            </a:r>
            <a:endParaRPr lang="fr-FR" dirty="0"/>
          </a:p>
        </p:txBody>
      </p:sp>
      <p:sp>
        <p:nvSpPr>
          <p:cNvPr id="3" name="Titre 2"/>
          <p:cNvSpPr>
            <a:spLocks noGrp="1"/>
          </p:cNvSpPr>
          <p:nvPr>
            <p:ph type="title" idx="2"/>
          </p:nvPr>
        </p:nvSpPr>
        <p:spPr/>
        <p:txBody>
          <a:bodyPr/>
          <a:lstStyle/>
          <a:p>
            <a:r>
              <a:rPr lang="en-US" dirty="0"/>
              <a:t>04</a:t>
            </a:r>
            <a:endParaRPr lang="fr-FR" dirty="0"/>
          </a:p>
        </p:txBody>
      </p:sp>
    </p:spTree>
    <p:extLst>
      <p:ext uri="{BB962C8B-B14F-4D97-AF65-F5344CB8AC3E}">
        <p14:creationId xmlns:p14="http://schemas.microsoft.com/office/powerpoint/2010/main" val="1753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381504" y="0"/>
            <a:ext cx="6412800" cy="768000"/>
          </a:xfrm>
          <a:prstGeom prst="rect">
            <a:avLst/>
          </a:prstGeom>
        </p:spPr>
        <p:txBody>
          <a:bodyPr spcFirstLastPara="1" wrap="square" lIns="121900" tIns="121900" rIns="121900" bIns="121900" anchor="t" anchorCtr="0">
            <a:noAutofit/>
          </a:bodyPr>
          <a:lstStyle/>
          <a:p>
            <a:r>
              <a:rPr lang="fr-FR" sz="3600" dirty="0">
                <a:solidFill>
                  <a:srgbClr val="00B0F0"/>
                </a:solidFill>
              </a:rPr>
              <a:t>Conclusion</a:t>
            </a:r>
            <a:endParaRPr sz="3600" dirty="0">
              <a:solidFill>
                <a:srgbClr val="00B0F0"/>
              </a:solidFill>
            </a:endParaRPr>
          </a:p>
        </p:txBody>
      </p:sp>
      <p:sp>
        <p:nvSpPr>
          <p:cNvPr id="2178" name="Google Shape;2178;p39"/>
          <p:cNvSpPr txBox="1">
            <a:spLocks noGrp="1"/>
          </p:cNvSpPr>
          <p:nvPr>
            <p:ph type="subTitle" idx="1"/>
          </p:nvPr>
        </p:nvSpPr>
        <p:spPr>
          <a:xfrm>
            <a:off x="1080803" y="2269216"/>
            <a:ext cx="9604935" cy="3272602"/>
          </a:xfrm>
          <a:prstGeom prst="rect">
            <a:avLst/>
          </a:prstGeom>
        </p:spPr>
        <p:txBody>
          <a:bodyPr spcFirstLastPara="1" wrap="square" lIns="121900" tIns="121900" rIns="121900" bIns="121900" anchor="t" anchorCtr="0">
            <a:noAutofit/>
          </a:bodyPr>
          <a:lstStyle/>
          <a:p>
            <a:pPr algn="just"/>
            <a:r>
              <a:rPr lang="fr-FR" sz="2400" dirty="0"/>
              <a:t>Pour conclure, ce projet a fait l’objet d’une expérience intéressante, très bénéfique pour nous. En effet, il nous a permis d’enrichir nos connaissances théoriques et compétences dans le domaine de la conception et de la programmation. Ajoutant à ceci, la mise en application des connaissances acquises tout au long de nos études. </a:t>
            </a:r>
          </a:p>
        </p:txBody>
      </p:sp>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235548" y="1273872"/>
            <a:ext cx="7261337"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494949"/>
                </a:solidFill>
              </a:rPr>
              <a:t>Résumer du sujet </a:t>
            </a:r>
          </a:p>
        </p:txBody>
      </p:sp>
    </p:spTree>
    <p:extLst>
      <p:ext uri="{BB962C8B-B14F-4D97-AF65-F5344CB8AC3E}">
        <p14:creationId xmlns:p14="http://schemas.microsoft.com/office/powerpoint/2010/main" val="233985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3897086" y="5152572"/>
            <a:ext cx="5206000" cy="1335314"/>
          </a:xfrm>
          <a:prstGeom prst="rect">
            <a:avLst/>
          </a:prstGeom>
        </p:spPr>
        <p:txBody>
          <a:bodyPr spcFirstLastPara="1" wrap="square" lIns="121900" tIns="121900" rIns="121900" bIns="121900" anchor="t" anchorCtr="0">
            <a:noAutofit/>
          </a:bodyPr>
          <a:lstStyle/>
          <a:p>
            <a:r>
              <a:rPr lang="en" sz="7200" dirty="0"/>
              <a:t>Merci!</a:t>
            </a:r>
            <a:endParaRPr sz="7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476171" cy="361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958960" y="288562"/>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916854" y="2135002"/>
            <a:ext cx="959118"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940976" y="3547272"/>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7500239" y="568168"/>
            <a:ext cx="3441214" cy="764517"/>
          </a:xfrm>
          <a:prstGeom prst="rect">
            <a:avLst/>
          </a:prstGeom>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pPr algn="ctr"/>
            <a:r>
              <a:rPr lang="en" dirty="0"/>
              <a:t>PLAN</a:t>
            </a:r>
            <a:endParaRPr dirty="0"/>
          </a:p>
        </p:txBody>
      </p:sp>
      <p:sp>
        <p:nvSpPr>
          <p:cNvPr id="2139" name="Google Shape;2139;p37"/>
          <p:cNvSpPr txBox="1">
            <a:spLocks noGrp="1"/>
          </p:cNvSpPr>
          <p:nvPr>
            <p:ph type="subTitle" idx="2"/>
          </p:nvPr>
        </p:nvSpPr>
        <p:spPr>
          <a:xfrm>
            <a:off x="2160887" y="895801"/>
            <a:ext cx="3309258" cy="1044990"/>
          </a:xfrm>
          <a:prstGeom prst="rect">
            <a:avLst/>
          </a:prstGeom>
        </p:spPr>
        <p:txBody>
          <a:bodyPr spcFirstLastPara="1" wrap="square" lIns="121900" tIns="121900" rIns="121900" bIns="121900" anchor="t" anchorCtr="0">
            <a:noAutofit/>
          </a:bodyPr>
          <a:lstStyle/>
          <a:p>
            <a:pPr>
              <a:buClr>
                <a:schemeClr val="dk1"/>
              </a:buClr>
              <a:buSzPts val="1100"/>
            </a:pPr>
            <a:r>
              <a:rPr lang="en-US" sz="1600" dirty="0">
                <a:solidFill>
                  <a:schemeClr val="accent1"/>
                </a:solidFill>
              </a:rPr>
              <a:t>Service </a:t>
            </a:r>
            <a:r>
              <a:rPr lang="fr-MR" sz="1600" dirty="0">
                <a:solidFill>
                  <a:schemeClr val="accent1"/>
                </a:solidFill>
              </a:rPr>
              <a:t>de</a:t>
            </a:r>
            <a:r>
              <a:rPr lang="en-US" sz="1600" dirty="0">
                <a:solidFill>
                  <a:schemeClr val="accent1"/>
                </a:solidFill>
              </a:rPr>
              <a:t> cloud</a:t>
            </a:r>
          </a:p>
          <a:p>
            <a:pPr>
              <a:buClr>
                <a:schemeClr val="dk1"/>
              </a:buClr>
              <a:buSzPts val="1100"/>
            </a:pPr>
            <a:r>
              <a:rPr lang="fr-MR" sz="1600" dirty="0">
                <a:solidFill>
                  <a:schemeClr val="accent1"/>
                </a:solidFill>
              </a:rPr>
              <a:t>Environnement</a:t>
            </a:r>
            <a:r>
              <a:rPr lang="en-US" sz="1600" dirty="0">
                <a:solidFill>
                  <a:schemeClr val="accent1"/>
                </a:solidFill>
              </a:rPr>
              <a:t> </a:t>
            </a:r>
            <a:r>
              <a:rPr lang="fr-MR" sz="1600" dirty="0">
                <a:solidFill>
                  <a:schemeClr val="accent1"/>
                </a:solidFill>
              </a:rPr>
              <a:t>vertu</a:t>
            </a:r>
            <a:r>
              <a:rPr lang="en-US" sz="1600" dirty="0">
                <a:solidFill>
                  <a:schemeClr val="accent1"/>
                </a:solidFill>
              </a:rPr>
              <a:t>a</a:t>
            </a:r>
            <a:r>
              <a:rPr lang="fr-MR" sz="1600" dirty="0">
                <a:solidFill>
                  <a:schemeClr val="accent1"/>
                </a:solidFill>
              </a:rPr>
              <a:t>l</a:t>
            </a:r>
            <a:r>
              <a:rPr lang="en-US" sz="1600" dirty="0" err="1">
                <a:solidFill>
                  <a:schemeClr val="accent1"/>
                </a:solidFill>
              </a:rPr>
              <a:t>isation</a:t>
            </a:r>
            <a:endParaRPr lang="en-US" sz="1600" dirty="0">
              <a:solidFill>
                <a:schemeClr val="accent1"/>
              </a:solidFill>
            </a:endParaRPr>
          </a:p>
          <a:p>
            <a:pPr>
              <a:buClr>
                <a:schemeClr val="dk1"/>
              </a:buClr>
              <a:buSzPts val="1100"/>
            </a:pPr>
            <a:r>
              <a:rPr lang="fr-FR" sz="1600" dirty="0">
                <a:solidFill>
                  <a:schemeClr val="accent1"/>
                </a:solidFill>
              </a:rPr>
              <a:t>Accès</a:t>
            </a:r>
          </a:p>
          <a:p>
            <a:pPr>
              <a:buClr>
                <a:schemeClr val="dk1"/>
              </a:buClr>
              <a:buSzPts val="1100"/>
            </a:pPr>
            <a:r>
              <a:rPr lang="fr-MR" sz="1600" dirty="0">
                <a:solidFill>
                  <a:schemeClr val="accent1"/>
                </a:solidFill>
              </a:rPr>
              <a:t>Problématique</a:t>
            </a:r>
          </a:p>
          <a:p>
            <a:pPr>
              <a:buClr>
                <a:schemeClr val="dk1"/>
              </a:buClr>
              <a:buSzPts val="1100"/>
            </a:pPr>
            <a:r>
              <a:rPr lang="en-US" sz="1600" dirty="0">
                <a:solidFill>
                  <a:schemeClr val="accent1"/>
                </a:solidFill>
              </a:rPr>
              <a:t>Solution Proposer</a:t>
            </a:r>
          </a:p>
        </p:txBody>
      </p:sp>
      <p:sp>
        <p:nvSpPr>
          <p:cNvPr id="2142" name="Google Shape;2142;p37"/>
          <p:cNvSpPr txBox="1">
            <a:spLocks noGrp="1"/>
          </p:cNvSpPr>
          <p:nvPr>
            <p:ph type="subTitle" idx="4"/>
          </p:nvPr>
        </p:nvSpPr>
        <p:spPr>
          <a:xfrm>
            <a:off x="2160887" y="2936985"/>
            <a:ext cx="3486800" cy="352009"/>
          </a:xfrm>
          <a:prstGeom prst="rect">
            <a:avLst/>
          </a:prstGeom>
        </p:spPr>
        <p:txBody>
          <a:bodyPr spcFirstLastPara="1" wrap="square" lIns="121900" tIns="121900" rIns="121900" bIns="121900" anchor="t" anchorCtr="0">
            <a:noAutofit/>
          </a:bodyPr>
          <a:lstStyle/>
          <a:p>
            <a:pPr>
              <a:buClr>
                <a:schemeClr val="dk1"/>
              </a:buClr>
              <a:buSzPts val="1100"/>
            </a:pPr>
            <a:r>
              <a:rPr lang="fr-FR" sz="1800" dirty="0"/>
              <a:t>Analyse</a:t>
            </a:r>
            <a:r>
              <a:rPr lang="en-US" sz="1800" dirty="0"/>
              <a:t>  </a:t>
            </a:r>
            <a:r>
              <a:rPr lang="fr-FR" sz="1800" dirty="0"/>
              <a:t>contexte</a:t>
            </a:r>
          </a:p>
          <a:p>
            <a:pPr>
              <a:buClr>
                <a:schemeClr val="dk1"/>
              </a:buClr>
              <a:buSzPts val="1100"/>
            </a:pPr>
            <a:r>
              <a:rPr lang="en-US" sz="1800" dirty="0"/>
              <a:t>Conception du </a:t>
            </a:r>
            <a:r>
              <a:rPr lang="fr-FR" sz="1800" dirty="0"/>
              <a:t>système</a:t>
            </a:r>
          </a:p>
          <a:p>
            <a:pPr>
              <a:buClr>
                <a:schemeClr val="dk1"/>
              </a:buClr>
              <a:buSzPts val="1100"/>
            </a:pPr>
            <a:endParaRPr lang="fr-FR" dirty="0"/>
          </a:p>
        </p:txBody>
      </p:sp>
      <p:sp>
        <p:nvSpPr>
          <p:cNvPr id="2144" name="Google Shape;2144;p37"/>
          <p:cNvSpPr txBox="1">
            <a:spLocks noGrp="1"/>
          </p:cNvSpPr>
          <p:nvPr>
            <p:ph type="subTitle" idx="6"/>
          </p:nvPr>
        </p:nvSpPr>
        <p:spPr>
          <a:xfrm>
            <a:off x="2373138" y="4281072"/>
            <a:ext cx="3338177" cy="612178"/>
          </a:xfrm>
          <a:prstGeom prst="rect">
            <a:avLst/>
          </a:prstGeom>
        </p:spPr>
        <p:txBody>
          <a:bodyPr spcFirstLastPara="1" wrap="square" lIns="121900" tIns="121900" rIns="121900" bIns="121900" anchor="t" anchorCtr="0">
            <a:noAutofit/>
          </a:bodyPr>
          <a:lstStyle/>
          <a:p>
            <a:pPr>
              <a:buClr>
                <a:schemeClr val="dk1"/>
              </a:buClr>
              <a:buSzPts val="1100"/>
            </a:pPr>
            <a:r>
              <a:rPr lang="fr-FR" dirty="0"/>
              <a:t>Technologies et Implémentation</a:t>
            </a:r>
            <a:endParaRPr dirty="0"/>
          </a:p>
        </p:txBody>
      </p:sp>
      <p:sp>
        <p:nvSpPr>
          <p:cNvPr id="2146" name="Google Shape;2146;p37"/>
          <p:cNvSpPr txBox="1">
            <a:spLocks noGrp="1"/>
          </p:cNvSpPr>
          <p:nvPr>
            <p:ph type="subTitle" idx="8"/>
          </p:nvPr>
        </p:nvSpPr>
        <p:spPr>
          <a:xfrm>
            <a:off x="2298827" y="5471788"/>
            <a:ext cx="3486800" cy="768000"/>
          </a:xfrm>
          <a:prstGeom prst="rect">
            <a:avLst/>
          </a:prstGeom>
        </p:spPr>
        <p:txBody>
          <a:bodyPr spcFirstLastPara="1" wrap="square" lIns="121900" tIns="121900" rIns="121900" bIns="121900" anchor="t" anchorCtr="0">
            <a:noAutofit/>
          </a:bodyPr>
          <a:lstStyle/>
          <a:p>
            <a:pPr>
              <a:buClr>
                <a:schemeClr val="dk1"/>
              </a:buClr>
              <a:buSzPts val="1100"/>
            </a:pPr>
            <a:endParaRPr lang="en-US" dirty="0"/>
          </a:p>
          <a:p>
            <a:pPr>
              <a:buClr>
                <a:schemeClr val="dk1"/>
              </a:buClr>
              <a:buSzPts val="1100"/>
            </a:pPr>
            <a:r>
              <a:rPr lang="fr-FR" dirty="0"/>
              <a:t>Mise</a:t>
            </a:r>
            <a:r>
              <a:rPr lang="en-US" dirty="0"/>
              <a:t> a </a:t>
            </a:r>
            <a:r>
              <a:rPr lang="fr-FR" dirty="0"/>
              <a:t>jour</a:t>
            </a:r>
            <a:r>
              <a:rPr lang="en-US" dirty="0"/>
              <a:t> et </a:t>
            </a:r>
            <a:r>
              <a:rPr lang="fr-FR" dirty="0"/>
              <a:t>démo</a:t>
            </a:r>
          </a:p>
        </p:txBody>
      </p:sp>
      <p:sp>
        <p:nvSpPr>
          <p:cNvPr id="2147" name="Google Shape;2147;p37"/>
          <p:cNvSpPr txBox="1">
            <a:spLocks noGrp="1"/>
          </p:cNvSpPr>
          <p:nvPr>
            <p:ph type="title" idx="9"/>
          </p:nvPr>
        </p:nvSpPr>
        <p:spPr>
          <a:xfrm>
            <a:off x="1085088" y="490817"/>
            <a:ext cx="609600" cy="541967"/>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1085088" y="2032000"/>
            <a:ext cx="609600" cy="1044991"/>
          </a:xfrm>
          <a:prstGeom prst="rect">
            <a:avLst/>
          </a:prstGeom>
        </p:spPr>
        <p:txBody>
          <a:bodyPr spcFirstLastPara="1" wrap="square" lIns="121900" tIns="121900" rIns="121900" bIns="121900" anchor="ctr" anchorCtr="0">
            <a:noAutofit/>
          </a:bodyPr>
          <a:lstStyle/>
          <a:p>
            <a:r>
              <a:rPr lang="en" dirty="0"/>
              <a:t>02</a:t>
            </a:r>
            <a:endParaRPr dirty="0"/>
          </a:p>
        </p:txBody>
      </p:sp>
      <p:sp>
        <p:nvSpPr>
          <p:cNvPr id="2149" name="Google Shape;2149;p37"/>
          <p:cNvSpPr txBox="1">
            <a:spLocks noGrp="1"/>
          </p:cNvSpPr>
          <p:nvPr>
            <p:ph type="title" idx="14"/>
          </p:nvPr>
        </p:nvSpPr>
        <p:spPr>
          <a:xfrm>
            <a:off x="1053909" y="3739072"/>
            <a:ext cx="609600" cy="46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239" y="2002972"/>
            <a:ext cx="3851920" cy="3963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931888" y="363083"/>
            <a:ext cx="4107543" cy="62080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3200" dirty="0"/>
              <a:t>    Introduction</a:t>
            </a:r>
            <a:r>
              <a:rPr lang="fr-FR" sz="2800" dirty="0"/>
              <a:t> </a:t>
            </a:r>
          </a:p>
        </p:txBody>
      </p:sp>
      <p:sp>
        <p:nvSpPr>
          <p:cNvPr id="3" name="Pentagone 2"/>
          <p:cNvSpPr/>
          <p:nvPr/>
        </p:nvSpPr>
        <p:spPr>
          <a:xfrm>
            <a:off x="1988457" y="2247984"/>
            <a:ext cx="4107542" cy="733817"/>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Analyse et Conception</a:t>
            </a:r>
          </a:p>
        </p:txBody>
      </p:sp>
      <p:sp>
        <p:nvSpPr>
          <p:cNvPr id="4" name="Pentagone 3"/>
          <p:cNvSpPr/>
          <p:nvPr/>
        </p:nvSpPr>
        <p:spPr>
          <a:xfrm>
            <a:off x="1988458" y="3660271"/>
            <a:ext cx="4107540" cy="675449"/>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Développement</a:t>
            </a:r>
            <a:endParaRPr lang="fr-FR" dirty="0"/>
          </a:p>
        </p:txBody>
      </p:sp>
      <p:sp>
        <p:nvSpPr>
          <p:cNvPr id="5" name="Pentagone 4"/>
          <p:cNvSpPr/>
          <p:nvPr/>
        </p:nvSpPr>
        <p:spPr>
          <a:xfrm>
            <a:off x="1988456" y="5075566"/>
            <a:ext cx="4107540" cy="73373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000" dirty="0"/>
              <a:t> Démonstration et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38"/>
                                        </p:tgtEl>
                                        <p:attrNameLst>
                                          <p:attrName>ppt_x</p:attrName>
                                          <p:attrName>ppt_y</p:attrName>
                                        </p:attrNameLst>
                                      </p:cBhvr>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2139">
                                            <p:txEl>
                                              <p:pRg st="0" end="0"/>
                                            </p:txEl>
                                          </p:spTgt>
                                        </p:tgtEl>
                                      </p:cBhvr>
                                    </p:animEffect>
                                    <p:set>
                                      <p:cBhvr>
                                        <p:cTn id="29" dur="1" fill="hold">
                                          <p:stCondLst>
                                            <p:cond delay="499"/>
                                          </p:stCondLst>
                                        </p:cTn>
                                        <p:tgtEl>
                                          <p:spTgt spid="2139">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0" nodeType="clickEffect">
                                  <p:stCondLst>
                                    <p:cond delay="0"/>
                                  </p:stCondLst>
                                  <p:childTnLst>
                                    <p:animEffect transition="out" filter="wipe(down)">
                                      <p:cBhvr>
                                        <p:cTn id="33" dur="500"/>
                                        <p:tgtEl>
                                          <p:spTgt spid="2139">
                                            <p:txEl>
                                              <p:pRg st="1" end="1"/>
                                            </p:txEl>
                                          </p:spTgt>
                                        </p:tgtEl>
                                      </p:cBhvr>
                                    </p:animEffect>
                                    <p:set>
                                      <p:cBhvr>
                                        <p:cTn id="34" dur="1" fill="hold">
                                          <p:stCondLst>
                                            <p:cond delay="499"/>
                                          </p:stCondLst>
                                        </p:cTn>
                                        <p:tgtEl>
                                          <p:spTgt spid="2139">
                                            <p:txEl>
                                              <p:pRg st="1" end="1"/>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2139">
                                            <p:txEl>
                                              <p:pRg st="2" end="2"/>
                                            </p:txEl>
                                          </p:spTgt>
                                        </p:tgtEl>
                                      </p:cBhvr>
                                    </p:animEffect>
                                    <p:set>
                                      <p:cBhvr>
                                        <p:cTn id="39" dur="1" fill="hold">
                                          <p:stCondLst>
                                            <p:cond delay="499"/>
                                          </p:stCondLst>
                                        </p:cTn>
                                        <p:tgtEl>
                                          <p:spTgt spid="2139">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2139">
                                            <p:txEl>
                                              <p:pRg st="3" end="3"/>
                                            </p:txEl>
                                          </p:spTgt>
                                        </p:tgtEl>
                                      </p:cBhvr>
                                    </p:animEffect>
                                    <p:set>
                                      <p:cBhvr>
                                        <p:cTn id="44" dur="1" fill="hold">
                                          <p:stCondLst>
                                            <p:cond delay="499"/>
                                          </p:stCondLst>
                                        </p:cTn>
                                        <p:tgtEl>
                                          <p:spTgt spid="2139">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0" nodeType="clickEffect">
                                  <p:stCondLst>
                                    <p:cond delay="0"/>
                                  </p:stCondLst>
                                  <p:childTnLst>
                                    <p:animEffect transition="out" filter="wipe(down)">
                                      <p:cBhvr>
                                        <p:cTn id="48" dur="500"/>
                                        <p:tgtEl>
                                          <p:spTgt spid="2139">
                                            <p:txEl>
                                              <p:pRg st="4" end="4"/>
                                            </p:txEl>
                                          </p:spTgt>
                                        </p:tgtEl>
                                      </p:cBhvr>
                                    </p:animEffect>
                                    <p:set>
                                      <p:cBhvr>
                                        <p:cTn id="49" dur="1" fill="hold">
                                          <p:stCondLst>
                                            <p:cond delay="499"/>
                                          </p:stCondLst>
                                        </p:cTn>
                                        <p:tgtEl>
                                          <p:spTgt spid="2139">
                                            <p:txEl>
                                              <p:pRg st="4" end="4"/>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148"/>
                                        </p:tgtEl>
                                        <p:attrNameLst>
                                          <p:attrName>style.visibility</p:attrName>
                                        </p:attrNameLst>
                                      </p:cBhvr>
                                      <p:to>
                                        <p:strVal val="visible"/>
                                      </p:to>
                                    </p:set>
                                    <p:anim calcmode="lin" valueType="num">
                                      <p:cBhvr additive="base">
                                        <p:cTn id="54" dur="500" fill="hold"/>
                                        <p:tgtEl>
                                          <p:spTgt spid="2148"/>
                                        </p:tgtEl>
                                        <p:attrNameLst>
                                          <p:attrName>ppt_x</p:attrName>
                                        </p:attrNameLst>
                                      </p:cBhvr>
                                      <p:tavLst>
                                        <p:tav tm="0">
                                          <p:val>
                                            <p:strVal val="#ppt_x"/>
                                          </p:val>
                                        </p:tav>
                                        <p:tav tm="100000">
                                          <p:val>
                                            <p:strVal val="#ppt_x"/>
                                          </p:val>
                                        </p:tav>
                                      </p:tavLst>
                                    </p:anim>
                                    <p:anim calcmode="lin" valueType="num">
                                      <p:cBhvr additive="base">
                                        <p:cTn id="55"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4" presetClass="emph" presetSubtype="0" fill="hold" grpId="0" nodeType="clickEffect">
                                  <p:stCondLst>
                                    <p:cond delay="0"/>
                                  </p:stCondLst>
                                  <p:iterate type="lt">
                                    <p:tmPct val="10000"/>
                                  </p:iterate>
                                  <p:childTnLst>
                                    <p:animMotion origin="layout" path="M 0.0 0.0 L 0.0 -0.07213" pathEditMode="relative" ptsTypes="">
                                      <p:cBhvr>
                                        <p:cTn id="59" dur="250" accel="50000" decel="50000" autoRev="1" fill="hold">
                                          <p:stCondLst>
                                            <p:cond delay="0"/>
                                          </p:stCondLst>
                                        </p:cTn>
                                        <p:tgtEl>
                                          <p:spTgt spid="3"/>
                                        </p:tgtEl>
                                        <p:attrNameLst>
                                          <p:attrName>ppt_x</p:attrName>
                                          <p:attrName>ppt_y</p:attrName>
                                        </p:attrNameLst>
                                      </p:cBhvr>
                                    </p:animMotion>
                                    <p:animRot by="1500000">
                                      <p:cBhvr>
                                        <p:cTn id="60" dur="125" fill="hold">
                                          <p:stCondLst>
                                            <p:cond delay="0"/>
                                          </p:stCondLst>
                                        </p:cTn>
                                        <p:tgtEl>
                                          <p:spTgt spid="3"/>
                                        </p:tgtEl>
                                        <p:attrNameLst>
                                          <p:attrName>r</p:attrName>
                                        </p:attrNameLst>
                                      </p:cBhvr>
                                    </p:animRot>
                                    <p:animRot by="-1500000">
                                      <p:cBhvr>
                                        <p:cTn id="61" dur="125" fill="hold">
                                          <p:stCondLst>
                                            <p:cond delay="125"/>
                                          </p:stCondLst>
                                        </p:cTn>
                                        <p:tgtEl>
                                          <p:spTgt spid="3"/>
                                        </p:tgtEl>
                                        <p:attrNameLst>
                                          <p:attrName>r</p:attrName>
                                        </p:attrNameLst>
                                      </p:cBhvr>
                                    </p:animRot>
                                    <p:animRot by="-1500000">
                                      <p:cBhvr>
                                        <p:cTn id="62" dur="125" fill="hold">
                                          <p:stCondLst>
                                            <p:cond delay="250"/>
                                          </p:stCondLst>
                                        </p:cTn>
                                        <p:tgtEl>
                                          <p:spTgt spid="3"/>
                                        </p:tgtEl>
                                        <p:attrNameLst>
                                          <p:attrName>r</p:attrName>
                                        </p:attrNameLst>
                                      </p:cBhvr>
                                    </p:animRot>
                                    <p:animRot by="1500000">
                                      <p:cBhvr>
                                        <p:cTn id="63" dur="125" fill="hold">
                                          <p:stCondLst>
                                            <p:cond delay="375"/>
                                          </p:stCondLst>
                                        </p:cTn>
                                        <p:tgtEl>
                                          <p:spTgt spid="3"/>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142">
                                            <p:txEl>
                                              <p:pRg st="0" end="0"/>
                                            </p:txEl>
                                          </p:spTgt>
                                        </p:tgtEl>
                                        <p:attrNameLst>
                                          <p:attrName>style.visibility</p:attrName>
                                        </p:attrNameLst>
                                      </p:cBhvr>
                                      <p:to>
                                        <p:strVal val="visible"/>
                                      </p:to>
                                    </p:set>
                                    <p:anim calcmode="lin" valueType="num">
                                      <p:cBhvr additive="base">
                                        <p:cTn id="68" dur="500" fill="hold"/>
                                        <p:tgtEl>
                                          <p:spTgt spid="2142">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142">
                                            <p:txEl>
                                              <p:pRg st="1" end="1"/>
                                            </p:txEl>
                                          </p:spTgt>
                                        </p:tgtEl>
                                        <p:attrNameLst>
                                          <p:attrName>style.visibility</p:attrName>
                                        </p:attrNameLst>
                                      </p:cBhvr>
                                      <p:to>
                                        <p:strVal val="visible"/>
                                      </p:to>
                                    </p:set>
                                    <p:anim calcmode="lin" valueType="num">
                                      <p:cBhvr additive="base">
                                        <p:cTn id="74" dur="500" fill="hold"/>
                                        <p:tgtEl>
                                          <p:spTgt spid="2142">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149"/>
                                        </p:tgtEl>
                                        <p:attrNameLst>
                                          <p:attrName>style.visibility</p:attrName>
                                        </p:attrNameLst>
                                      </p:cBhvr>
                                      <p:to>
                                        <p:strVal val="visible"/>
                                      </p:to>
                                    </p:set>
                                    <p:anim calcmode="lin" valueType="num">
                                      <p:cBhvr additive="base">
                                        <p:cTn id="80" dur="500" fill="hold"/>
                                        <p:tgtEl>
                                          <p:spTgt spid="2149"/>
                                        </p:tgtEl>
                                        <p:attrNameLst>
                                          <p:attrName>ppt_x</p:attrName>
                                        </p:attrNameLst>
                                      </p:cBhvr>
                                      <p:tavLst>
                                        <p:tav tm="0">
                                          <p:val>
                                            <p:strVal val="#ppt_x"/>
                                          </p:val>
                                        </p:tav>
                                        <p:tav tm="100000">
                                          <p:val>
                                            <p:strVal val="#ppt_x"/>
                                          </p:val>
                                        </p:tav>
                                      </p:tavLst>
                                    </p:anim>
                                    <p:anim calcmode="lin" valueType="num">
                                      <p:cBhvr additive="base">
                                        <p:cTn id="81"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4" presetClass="emph" presetSubtype="0" fill="hold" grpId="0" nodeType="clickEffect">
                                  <p:stCondLst>
                                    <p:cond delay="0"/>
                                  </p:stCondLst>
                                  <p:iterate type="lt">
                                    <p:tmPct val="10000"/>
                                  </p:iterate>
                                  <p:childTnLst>
                                    <p:animMotion origin="layout" path="M 0.0 0.0 L 0.0 -0.07213" pathEditMode="relative" ptsTypes="">
                                      <p:cBhvr>
                                        <p:cTn id="85" dur="250" accel="50000" decel="50000" autoRev="1" fill="hold">
                                          <p:stCondLst>
                                            <p:cond delay="0"/>
                                          </p:stCondLst>
                                        </p:cTn>
                                        <p:tgtEl>
                                          <p:spTgt spid="4"/>
                                        </p:tgtEl>
                                        <p:attrNameLst>
                                          <p:attrName>ppt_x</p:attrName>
                                          <p:attrName>ppt_y</p:attrName>
                                        </p:attrNameLst>
                                      </p:cBhvr>
                                    </p:animMotion>
                                    <p:animRot by="1500000">
                                      <p:cBhvr>
                                        <p:cTn id="86" dur="125" fill="hold">
                                          <p:stCondLst>
                                            <p:cond delay="0"/>
                                          </p:stCondLst>
                                        </p:cTn>
                                        <p:tgtEl>
                                          <p:spTgt spid="4"/>
                                        </p:tgtEl>
                                        <p:attrNameLst>
                                          <p:attrName>r</p:attrName>
                                        </p:attrNameLst>
                                      </p:cBhvr>
                                    </p:animRot>
                                    <p:animRot by="-1500000">
                                      <p:cBhvr>
                                        <p:cTn id="87" dur="125" fill="hold">
                                          <p:stCondLst>
                                            <p:cond delay="125"/>
                                          </p:stCondLst>
                                        </p:cTn>
                                        <p:tgtEl>
                                          <p:spTgt spid="4"/>
                                        </p:tgtEl>
                                        <p:attrNameLst>
                                          <p:attrName>r</p:attrName>
                                        </p:attrNameLst>
                                      </p:cBhvr>
                                    </p:animRot>
                                    <p:animRot by="-1500000">
                                      <p:cBhvr>
                                        <p:cTn id="88" dur="125" fill="hold">
                                          <p:stCondLst>
                                            <p:cond delay="250"/>
                                          </p:stCondLst>
                                        </p:cTn>
                                        <p:tgtEl>
                                          <p:spTgt spid="4"/>
                                        </p:tgtEl>
                                        <p:attrNameLst>
                                          <p:attrName>r</p:attrName>
                                        </p:attrNameLst>
                                      </p:cBhvr>
                                    </p:animRot>
                                    <p:animRot by="1500000">
                                      <p:cBhvr>
                                        <p:cTn id="89" dur="125" fill="hold">
                                          <p:stCondLst>
                                            <p:cond delay="375"/>
                                          </p:stCondLst>
                                        </p:cTn>
                                        <p:tgtEl>
                                          <p:spTgt spid="4"/>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144">
                                            <p:txEl>
                                              <p:pRg st="0" end="0"/>
                                            </p:txEl>
                                          </p:spTgt>
                                        </p:tgtEl>
                                        <p:attrNameLst>
                                          <p:attrName>style.visibility</p:attrName>
                                        </p:attrNameLst>
                                      </p:cBhvr>
                                      <p:to>
                                        <p:strVal val="visible"/>
                                      </p:to>
                                    </p:set>
                                    <p:anim calcmode="lin" valueType="num">
                                      <p:cBhvr additive="base">
                                        <p:cTn id="94" dur="500" fill="hold"/>
                                        <p:tgtEl>
                                          <p:spTgt spid="2144">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2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150"/>
                                        </p:tgtEl>
                                        <p:attrNameLst>
                                          <p:attrName>style.visibility</p:attrName>
                                        </p:attrNameLst>
                                      </p:cBhvr>
                                      <p:to>
                                        <p:strVal val="visible"/>
                                      </p:to>
                                    </p:set>
                                    <p:anim calcmode="lin" valueType="num">
                                      <p:cBhvr additive="base">
                                        <p:cTn id="100" dur="500" fill="hold"/>
                                        <p:tgtEl>
                                          <p:spTgt spid="2150"/>
                                        </p:tgtEl>
                                        <p:attrNameLst>
                                          <p:attrName>ppt_x</p:attrName>
                                        </p:attrNameLst>
                                      </p:cBhvr>
                                      <p:tavLst>
                                        <p:tav tm="0">
                                          <p:val>
                                            <p:strVal val="#ppt_x"/>
                                          </p:val>
                                        </p:tav>
                                        <p:tav tm="100000">
                                          <p:val>
                                            <p:strVal val="#ppt_x"/>
                                          </p:val>
                                        </p:tav>
                                      </p:tavLst>
                                    </p:anim>
                                    <p:anim calcmode="lin" valueType="num">
                                      <p:cBhvr additive="base">
                                        <p:cTn id="101"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34" presetClass="emph" presetSubtype="0" fill="hold" grpId="0" nodeType="clickEffect">
                                  <p:stCondLst>
                                    <p:cond delay="0"/>
                                  </p:stCondLst>
                                  <p:iterate type="lt">
                                    <p:tmPct val="10000"/>
                                  </p:iterate>
                                  <p:childTnLst>
                                    <p:animMotion origin="layout" path="M 0.0 0.0 L 0.0 -0.07213" pathEditMode="relative" ptsTypes="">
                                      <p:cBhvr>
                                        <p:cTn id="105" dur="250" accel="50000" decel="50000" autoRev="1" fill="hold">
                                          <p:stCondLst>
                                            <p:cond delay="0"/>
                                          </p:stCondLst>
                                        </p:cTn>
                                        <p:tgtEl>
                                          <p:spTgt spid="5"/>
                                        </p:tgtEl>
                                        <p:attrNameLst>
                                          <p:attrName>ppt_x</p:attrName>
                                          <p:attrName>ppt_y</p:attrName>
                                        </p:attrNameLst>
                                      </p:cBhvr>
                                    </p:animMotion>
                                    <p:animRot by="1500000">
                                      <p:cBhvr>
                                        <p:cTn id="106" dur="125" fill="hold">
                                          <p:stCondLst>
                                            <p:cond delay="0"/>
                                          </p:stCondLst>
                                        </p:cTn>
                                        <p:tgtEl>
                                          <p:spTgt spid="5"/>
                                        </p:tgtEl>
                                        <p:attrNameLst>
                                          <p:attrName>r</p:attrName>
                                        </p:attrNameLst>
                                      </p:cBhvr>
                                    </p:animRot>
                                    <p:animRot by="-1500000">
                                      <p:cBhvr>
                                        <p:cTn id="107" dur="125" fill="hold">
                                          <p:stCondLst>
                                            <p:cond delay="125"/>
                                          </p:stCondLst>
                                        </p:cTn>
                                        <p:tgtEl>
                                          <p:spTgt spid="5"/>
                                        </p:tgtEl>
                                        <p:attrNameLst>
                                          <p:attrName>r</p:attrName>
                                        </p:attrNameLst>
                                      </p:cBhvr>
                                    </p:animRot>
                                    <p:animRot by="-1500000">
                                      <p:cBhvr>
                                        <p:cTn id="108" dur="125" fill="hold">
                                          <p:stCondLst>
                                            <p:cond delay="250"/>
                                          </p:stCondLst>
                                        </p:cTn>
                                        <p:tgtEl>
                                          <p:spTgt spid="5"/>
                                        </p:tgtEl>
                                        <p:attrNameLst>
                                          <p:attrName>r</p:attrName>
                                        </p:attrNameLst>
                                      </p:cBhvr>
                                    </p:animRot>
                                    <p:animRot by="1500000">
                                      <p:cBhvr>
                                        <p:cTn id="109"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39" grpId="0" build="p"/>
      <p:bldP spid="2142" grpId="0" build="p"/>
      <p:bldP spid="2144" grpId="0" build="p"/>
      <p:bldP spid="2147" grpId="0"/>
      <p:bldP spid="2148" grpId="0"/>
      <p:bldP spid="2149" grpId="0"/>
      <p:bldP spid="2150" grpId="0"/>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399" y="3720230"/>
            <a:ext cx="4407877" cy="327417"/>
          </a:xfrm>
          <a:prstGeom prst="rect">
            <a:avLst/>
          </a:prstGeom>
        </p:spPr>
        <p:txBody>
          <a:bodyPr spcFirstLastPara="1" wrap="square" lIns="121900" tIns="121900" rIns="121900" bIns="121900" anchor="ctr" anchorCtr="0">
            <a:noAutofit/>
          </a:bodyPr>
          <a:lstStyle/>
          <a:p>
            <a:r>
              <a:rPr lang="en-US" sz="3200" b="1" dirty="0">
                <a:solidFill>
                  <a:schemeClr val="tx1">
                    <a:lumMod val="65000"/>
                    <a:lumOff val="35000"/>
                  </a:schemeClr>
                </a:solidFill>
              </a:rPr>
              <a:t>INTRODUCTION</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77;p39">
            <a:extLst>
              <a:ext uri="{FF2B5EF4-FFF2-40B4-BE49-F238E27FC236}">
                <a16:creationId xmlns:a16="http://schemas.microsoft.com/office/drawing/2014/main" id="{C09FC814-DCAB-4E66-84DC-1CD16CA18E2B}"/>
              </a:ext>
            </a:extLst>
          </p:cNvPr>
          <p:cNvSpPr txBox="1">
            <a:spLocks/>
          </p:cNvSpPr>
          <p:nvPr/>
        </p:nvSpPr>
        <p:spPr>
          <a:xfrm>
            <a:off x="1632195" y="273695"/>
            <a:ext cx="6188696"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kern="0" dirty="0">
                <a:solidFill>
                  <a:srgbClr val="00B050"/>
                </a:solidFill>
              </a:rPr>
              <a:t>Introduction</a:t>
            </a:r>
            <a:endParaRPr lang="fr-FR" sz="2400" kern="0" dirty="0">
              <a:solidFill>
                <a:srgbClr val="00B050"/>
              </a:solidFill>
            </a:endParaRPr>
          </a:p>
        </p:txBody>
      </p:sp>
      <p:sp>
        <p:nvSpPr>
          <p:cNvPr id="2" name="Rectangle 1"/>
          <p:cNvSpPr/>
          <p:nvPr/>
        </p:nvSpPr>
        <p:spPr>
          <a:xfrm>
            <a:off x="2453640" y="1161931"/>
            <a:ext cx="4998720" cy="461665"/>
          </a:xfrm>
          <a:prstGeom prst="rect">
            <a:avLst/>
          </a:prstGeom>
        </p:spPr>
        <p:txBody>
          <a:bodyPr wrap="square">
            <a:spAutoFit/>
          </a:bodyPr>
          <a:lstStyle/>
          <a:p>
            <a:pPr lvl="3" rtl="1"/>
            <a:r>
              <a:rPr lang="fr-FR" sz="2400" dirty="0">
                <a:solidFill>
                  <a:schemeClr val="accent1"/>
                </a:solidFill>
              </a:rPr>
              <a:t>Cloud Computing</a:t>
            </a:r>
          </a:p>
        </p:txBody>
      </p:sp>
      <p:sp>
        <p:nvSpPr>
          <p:cNvPr id="9" name="Hexagone 8"/>
          <p:cNvSpPr/>
          <p:nvPr/>
        </p:nvSpPr>
        <p:spPr>
          <a:xfrm>
            <a:off x="4953000" y="1623596"/>
            <a:ext cx="6111239" cy="4960709"/>
          </a:xfrm>
          <a:prstGeom prst="hexagon">
            <a:avLst>
              <a:gd name="adj" fmla="val 33171"/>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 Cloud Computing est la fourniture du services informatiques (notamment des serveurs, du stockage, des bases de données, la gestion réseau, des logiciels, des outils d’analyse, l’intelligence artificielle) via internet (le cloud) dans le but d’offrir une innovation plus rapide, des ressources flexibles et des économies d’échelle.</a:t>
            </a:r>
          </a:p>
        </p:txBody>
      </p:sp>
      <p:pic>
        <p:nvPicPr>
          <p:cNvPr id="3" name="Image 2">
            <a:extLst>
              <a:ext uri="{FF2B5EF4-FFF2-40B4-BE49-F238E27FC236}">
                <a16:creationId xmlns:a16="http://schemas.microsoft.com/office/drawing/2014/main" id="{C2B9F6D3-B277-C6B3-360B-A2C9F963F4A5}"/>
              </a:ext>
            </a:extLst>
          </p:cNvPr>
          <p:cNvPicPr>
            <a:picLocks noChangeAspect="1"/>
          </p:cNvPicPr>
          <p:nvPr/>
        </p:nvPicPr>
        <p:blipFill>
          <a:blip r:embed="rId3"/>
          <a:stretch>
            <a:fillRect/>
          </a:stretch>
        </p:blipFill>
        <p:spPr>
          <a:xfrm>
            <a:off x="1402079" y="2527225"/>
            <a:ext cx="3520441" cy="3231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6A8C8A3-36CC-F872-C6B6-4FBABAC00EF4}"/>
              </a:ext>
            </a:extLst>
          </p:cNvPr>
          <p:cNvSpPr>
            <a:spLocks noGrp="1"/>
          </p:cNvSpPr>
          <p:nvPr>
            <p:ph type="subTitle" idx="1"/>
          </p:nvPr>
        </p:nvSpPr>
        <p:spPr>
          <a:xfrm>
            <a:off x="1325880" y="1084992"/>
            <a:ext cx="10424160" cy="5773008"/>
          </a:xfrm>
        </p:spPr>
        <p:txBody>
          <a:bodyPr/>
          <a:lstStyle/>
          <a:p>
            <a:pPr marL="2971800" lvl="6" indent="-228600" rtl="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Le Couche Hardware </a:t>
            </a:r>
            <a:endParaRPr lang="en-US" sz="1600" i="1" dirty="0">
              <a:solidFill>
                <a:srgbClr val="404040"/>
              </a:solidFill>
              <a:latin typeface="+mn-lt"/>
              <a:ea typeface="Times New Roman" panose="02020603050405020304" pitchFamily="18" charset="0"/>
              <a:cs typeface="Times New Roman" panose="02020603050405020304" pitchFamily="18" charset="0"/>
            </a:endParaRPr>
          </a:p>
          <a:p>
            <a:pPr marL="2743200" lvl="6">
              <a:spcBef>
                <a:spcPts val="1000"/>
              </a:spcBef>
            </a:pPr>
            <a:r>
              <a:rPr lang="fr-FR" sz="1600" dirty="0">
                <a:effectLst/>
                <a:latin typeface="+mn-lt"/>
                <a:ea typeface="Calibri" panose="020F0502020204030204" pitchFamily="34" charset="0"/>
                <a:cs typeface="Arial" panose="020B0604020202020204" pitchFamily="34" charset="0"/>
              </a:rPr>
              <a:t>Cette couche est responsable de la gestion des ressources physiques du cloud</a:t>
            </a:r>
          </a:p>
          <a:p>
            <a:pPr marL="2743200" lvl="6">
              <a:spcBef>
                <a:spcPts val="1000"/>
              </a:spcBef>
            </a:pPr>
            <a:r>
              <a:rPr lang="fr-FR" sz="1600" dirty="0">
                <a:effectLst/>
                <a:latin typeface="+mn-lt"/>
                <a:ea typeface="Calibri" panose="020F0502020204030204" pitchFamily="34" charset="0"/>
                <a:cs typeface="Arial" panose="020B0604020202020204" pitchFamily="34" charset="0"/>
              </a:rPr>
              <a:t>(serveurs, routeurs, switches …).</a:t>
            </a:r>
            <a:endParaRPr lang="fr-MR" sz="1600" dirty="0">
              <a:effectLst/>
              <a:latin typeface="+mn-lt"/>
              <a:ea typeface="Calibri" panose="020F0502020204030204" pitchFamily="34" charset="0"/>
              <a:cs typeface="Arial" panose="020B0604020202020204" pitchFamily="34" charset="0"/>
            </a:endParaRPr>
          </a:p>
          <a:p>
            <a:pPr marL="2971800"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infrastructure (Virtualisation)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337310" algn="l">
              <a:spcBef>
                <a:spcPts val="1200"/>
              </a:spcBef>
            </a:pPr>
            <a:r>
              <a:rPr lang="fr-FR" sz="1600" dirty="0">
                <a:effectLst/>
                <a:latin typeface="+mn-lt"/>
                <a:ea typeface="Calibri" panose="020F0502020204030204" pitchFamily="34" charset="0"/>
                <a:cs typeface="Arial" panose="020B0604020202020204" pitchFamily="34" charset="0"/>
              </a:rPr>
              <a:t>Cette couche </a:t>
            </a:r>
            <a:r>
              <a:rPr lang="fr-FR" sz="1600" dirty="0" err="1">
                <a:effectLst/>
                <a:latin typeface="+mn-lt"/>
                <a:ea typeface="Calibri" panose="020F0502020204030204" pitchFamily="34" charset="0"/>
                <a:cs typeface="Arial" panose="020B0604020202020204" pitchFamily="34" charset="0"/>
              </a:rPr>
              <a:t>creee</a:t>
            </a:r>
            <a:r>
              <a:rPr lang="fr-FR" sz="1600" dirty="0">
                <a:effectLst/>
                <a:latin typeface="+mn-lt"/>
                <a:ea typeface="Calibri" panose="020F0502020204030204" pitchFamily="34" charset="0"/>
                <a:cs typeface="Arial" panose="020B0604020202020204" pitchFamily="34" charset="0"/>
              </a:rPr>
              <a:t> les espace de stockage et les ressources </a:t>
            </a:r>
            <a:r>
              <a:rPr lang="fr-FR" sz="1600" dirty="0" err="1">
                <a:effectLst/>
                <a:latin typeface="+mn-lt"/>
                <a:ea typeface="Calibri" panose="020F0502020204030204" pitchFamily="34" charset="0"/>
                <a:cs typeface="Arial" panose="020B0604020202020204" pitchFamily="34" charset="0"/>
              </a:rPr>
              <a:t>realisant</a:t>
            </a:r>
            <a:r>
              <a:rPr lang="fr-FR" sz="1600" dirty="0">
                <a:effectLst/>
                <a:latin typeface="+mn-lt"/>
                <a:ea typeface="Calibri" panose="020F0502020204030204" pitchFamily="34" charset="0"/>
                <a:cs typeface="Arial" panose="020B0604020202020204" pitchFamily="34" charset="0"/>
              </a:rPr>
              <a:t> les traitement en partitionnant les ressource physique ( </a:t>
            </a:r>
            <a:r>
              <a:rPr lang="fr-FR" sz="1600" dirty="0" err="1">
                <a:effectLst/>
                <a:latin typeface="+mn-lt"/>
                <a:ea typeface="Calibri" panose="020F0502020204030204" pitchFamily="34" charset="0"/>
                <a:cs typeface="Arial" panose="020B0604020202020204" pitchFamily="34" charset="0"/>
              </a:rPr>
              <a:t>aa</a:t>
            </a:r>
            <a:r>
              <a:rPr lang="fr-FR" sz="1600" dirty="0">
                <a:effectLst/>
                <a:latin typeface="+mn-lt"/>
                <a:ea typeface="Calibri" panose="020F0502020204030204" pitchFamily="34" charset="0"/>
                <a:cs typeface="Arial" panose="020B0604020202020204" pitchFamily="34" charset="0"/>
              </a:rPr>
              <a:t> l’aide des technologie de virtualisation telles que : </a:t>
            </a:r>
            <a:r>
              <a:rPr lang="fr-FR" sz="1600" dirty="0" err="1">
                <a:effectLst/>
                <a:latin typeface="+mn-lt"/>
                <a:ea typeface="Calibri" panose="020F0502020204030204" pitchFamily="34" charset="0"/>
                <a:cs typeface="Arial" panose="020B0604020202020204" pitchFamily="34" charset="0"/>
              </a:rPr>
              <a:t>Xen</a:t>
            </a:r>
            <a:r>
              <a:rPr lang="fr-FR" sz="1600" dirty="0">
                <a:effectLst/>
                <a:latin typeface="+mn-lt"/>
                <a:ea typeface="Calibri" panose="020F0502020204030204" pitchFamily="34" charset="0"/>
                <a:cs typeface="Arial" panose="020B0604020202020204" pitchFamily="34" charset="0"/>
              </a:rPr>
              <a:t>, KVM, VMWare,….)</a:t>
            </a:r>
            <a:endParaRPr lang="fr-MR" sz="1600" dirty="0">
              <a:effectLst/>
              <a:latin typeface="+mn-lt"/>
              <a:ea typeface="Calibri" panose="020F0502020204030204" pitchFamily="34" charset="0"/>
              <a:cs typeface="Arial" panose="020B0604020202020204" pitchFamily="34" charset="0"/>
            </a:endParaRPr>
          </a:p>
          <a:p>
            <a:pPr marL="2971800"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plateforme </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350645" algn="l">
              <a:spcBef>
                <a:spcPts val="1200"/>
              </a:spcBef>
            </a:pPr>
            <a:r>
              <a:rPr lang="fr-FR" sz="1600" dirty="0">
                <a:effectLst/>
                <a:latin typeface="+mn-lt"/>
                <a:ea typeface="Calibri" panose="020F0502020204030204" pitchFamily="34" charset="0"/>
                <a:cs typeface="Arial" panose="020B0604020202020204" pitchFamily="34" charset="0"/>
              </a:rPr>
              <a:t>Implémentée en dessus de la couche infrastructure, </a:t>
            </a:r>
            <a:endParaRPr lang="fr-MR" sz="1600" dirty="0">
              <a:effectLst/>
              <a:latin typeface="+mn-lt"/>
              <a:ea typeface="Calibri" panose="020F0502020204030204" pitchFamily="34" charset="0"/>
              <a:cs typeface="Arial" panose="020B0604020202020204" pitchFamily="34" charset="0"/>
            </a:endParaRPr>
          </a:p>
          <a:p>
            <a:pPr marL="1350645" algn="l">
              <a:spcBef>
                <a:spcPts val="1200"/>
              </a:spcBef>
            </a:pPr>
            <a:r>
              <a:rPr lang="fr-FR" sz="1600" dirty="0">
                <a:effectLst/>
                <a:latin typeface="+mn-lt"/>
                <a:ea typeface="Calibri" panose="020F0502020204030204" pitchFamily="34" charset="0"/>
                <a:cs typeface="Arial" panose="020B0604020202020204" pitchFamily="34" charset="0"/>
              </a:rPr>
              <a:t>Composée des systèmes d’exploitation et les </a:t>
            </a:r>
            <a:r>
              <a:rPr lang="fr-FR" sz="1600" dirty="0" err="1">
                <a:effectLst/>
                <a:latin typeface="+mn-lt"/>
                <a:ea typeface="Calibri" panose="020F0502020204030204" pitchFamily="34" charset="0"/>
                <a:cs typeface="Arial" panose="020B0604020202020204" pitchFamily="34" charset="0"/>
              </a:rPr>
              <a:t>Frameworks</a:t>
            </a:r>
            <a:r>
              <a:rPr lang="fr-FR" sz="1600" dirty="0">
                <a:effectLst/>
                <a:latin typeface="+mn-lt"/>
                <a:ea typeface="Calibri" panose="020F0502020204030204" pitchFamily="34" charset="0"/>
                <a:cs typeface="Arial" panose="020B0604020202020204" pitchFamily="34" charset="0"/>
              </a:rPr>
              <a:t> des différentes applications.</a:t>
            </a:r>
            <a:endParaRPr lang="fr-MR" sz="1600" dirty="0">
              <a:effectLst/>
              <a:latin typeface="+mn-lt"/>
              <a:ea typeface="Calibri" panose="020F0502020204030204" pitchFamily="34" charset="0"/>
              <a:cs typeface="Arial" panose="020B0604020202020204" pitchFamily="34" charset="0"/>
            </a:endParaRPr>
          </a:p>
          <a:p>
            <a:pPr marL="2971800"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application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350645" algn="l">
              <a:spcBef>
                <a:spcPts val="1200"/>
              </a:spcBef>
            </a:pPr>
            <a:r>
              <a:rPr lang="fr-FR" sz="1600" dirty="0">
                <a:effectLst/>
                <a:latin typeface="+mn-lt"/>
                <a:ea typeface="Calibri" panose="020F0502020204030204" pitchFamily="34" charset="0"/>
                <a:cs typeface="Arial" panose="020B0604020202020204" pitchFamily="34" charset="0"/>
              </a:rPr>
              <a:t>Cette couche est composée des applications Cloud disponibles actuellement </a:t>
            </a:r>
            <a:endParaRPr lang="fr-MR" sz="1600" dirty="0">
              <a:effectLst/>
              <a:latin typeface="+mn-lt"/>
              <a:ea typeface="Calibri" panose="020F0502020204030204" pitchFamily="34" charset="0"/>
              <a:cs typeface="Arial" panose="020B0604020202020204" pitchFamily="34" charset="0"/>
            </a:endParaRPr>
          </a:p>
          <a:p>
            <a:pPr algn="l"/>
            <a:endParaRPr lang="fr-MR" dirty="0"/>
          </a:p>
        </p:txBody>
      </p:sp>
      <p:sp>
        <p:nvSpPr>
          <p:cNvPr id="3" name="Titre 2">
            <a:extLst>
              <a:ext uri="{FF2B5EF4-FFF2-40B4-BE49-F238E27FC236}">
                <a16:creationId xmlns:a16="http://schemas.microsoft.com/office/drawing/2014/main" id="{A4E419A0-CBDF-2DE6-15C0-3437B0C74316}"/>
              </a:ext>
            </a:extLst>
          </p:cNvPr>
          <p:cNvSpPr>
            <a:spLocks noGrp="1"/>
          </p:cNvSpPr>
          <p:nvPr>
            <p:ph type="title"/>
          </p:nvPr>
        </p:nvSpPr>
        <p:spPr>
          <a:xfrm>
            <a:off x="1487424" y="316992"/>
            <a:ext cx="6412800" cy="768000"/>
          </a:xfrm>
        </p:spPr>
        <p:txBody>
          <a:bodyPr/>
          <a:lstStyle/>
          <a:p>
            <a:pPr algn="l"/>
            <a:r>
              <a:rPr lang="en-US" dirty="0"/>
              <a:t>Architecture Du Cloud</a:t>
            </a:r>
            <a:endParaRPr lang="fr-MR" dirty="0"/>
          </a:p>
        </p:txBody>
      </p:sp>
    </p:spTree>
    <p:extLst>
      <p:ext uri="{BB962C8B-B14F-4D97-AF65-F5344CB8AC3E}">
        <p14:creationId xmlns:p14="http://schemas.microsoft.com/office/powerpoint/2010/main" val="347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77;p39">
            <a:extLst>
              <a:ext uri="{FF2B5EF4-FFF2-40B4-BE49-F238E27FC236}">
                <a16:creationId xmlns:a16="http://schemas.microsoft.com/office/drawing/2014/main" id="{C09FC814-DCAB-4E66-84DC-1CD16CA18E2B}"/>
              </a:ext>
            </a:extLst>
          </p:cNvPr>
          <p:cNvSpPr txBox="1">
            <a:spLocks/>
          </p:cNvSpPr>
          <p:nvPr/>
        </p:nvSpPr>
        <p:spPr>
          <a:xfrm>
            <a:off x="1274618" y="320040"/>
            <a:ext cx="4821382"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sz="2400" kern="0" dirty="0">
                <a:solidFill>
                  <a:schemeClr val="bg2">
                    <a:lumMod val="60000"/>
                    <a:lumOff val="40000"/>
                  </a:schemeClr>
                </a:solidFill>
              </a:rPr>
              <a:t>Services des cloud</a:t>
            </a:r>
          </a:p>
        </p:txBody>
      </p:sp>
      <p:pic>
        <p:nvPicPr>
          <p:cNvPr id="4" name="Image 3">
            <a:extLst>
              <a:ext uri="{FF2B5EF4-FFF2-40B4-BE49-F238E27FC236}">
                <a16:creationId xmlns:a16="http://schemas.microsoft.com/office/drawing/2014/main" id="{7B1A9238-C715-F673-2F23-05BC5F4BFC16}"/>
              </a:ext>
            </a:extLst>
          </p:cNvPr>
          <p:cNvPicPr>
            <a:picLocks noChangeAspect="1"/>
          </p:cNvPicPr>
          <p:nvPr/>
        </p:nvPicPr>
        <p:blipFill>
          <a:blip r:embed="rId2"/>
          <a:stretch>
            <a:fillRect/>
          </a:stretch>
        </p:blipFill>
        <p:spPr>
          <a:xfrm>
            <a:off x="1569720" y="1066800"/>
            <a:ext cx="9220200" cy="5577839"/>
          </a:xfrm>
          <a:prstGeom prst="rect">
            <a:avLst/>
          </a:prstGeom>
        </p:spPr>
      </p:pic>
    </p:spTree>
    <p:extLst>
      <p:ext uri="{BB962C8B-B14F-4D97-AF65-F5344CB8AC3E}">
        <p14:creationId xmlns:p14="http://schemas.microsoft.com/office/powerpoint/2010/main" val="36595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85622B-D932-397D-A637-A9AE47F7F45B}"/>
              </a:ext>
            </a:extLst>
          </p:cNvPr>
          <p:cNvSpPr>
            <a:spLocks noGrp="1"/>
          </p:cNvSpPr>
          <p:nvPr>
            <p:ph type="title"/>
          </p:nvPr>
        </p:nvSpPr>
        <p:spPr>
          <a:xfrm>
            <a:off x="1395984" y="505872"/>
            <a:ext cx="6412800" cy="768000"/>
          </a:xfrm>
        </p:spPr>
        <p:txBody>
          <a:bodyPr/>
          <a:lstStyle/>
          <a:p>
            <a:r>
              <a:rPr lang="fr-MR" dirty="0">
                <a:solidFill>
                  <a:schemeClr val="accent1"/>
                </a:solidFill>
                <a:latin typeface="+mj-lt"/>
              </a:rPr>
              <a:t>Environnement</a:t>
            </a:r>
            <a:r>
              <a:rPr lang="en-US" dirty="0">
                <a:solidFill>
                  <a:schemeClr val="accent1"/>
                </a:solidFill>
                <a:latin typeface="+mj-lt"/>
              </a:rPr>
              <a:t> V</a:t>
            </a:r>
            <a:r>
              <a:rPr lang="fr-MR" dirty="0" err="1">
                <a:solidFill>
                  <a:schemeClr val="accent1"/>
                </a:solidFill>
                <a:latin typeface="+mj-lt"/>
              </a:rPr>
              <a:t>irtu</a:t>
            </a:r>
            <a:r>
              <a:rPr lang="en-US" dirty="0">
                <a:solidFill>
                  <a:schemeClr val="accent1"/>
                </a:solidFill>
                <a:latin typeface="+mj-lt"/>
              </a:rPr>
              <a:t>a</a:t>
            </a:r>
            <a:r>
              <a:rPr lang="fr-MR" dirty="0">
                <a:solidFill>
                  <a:schemeClr val="accent1"/>
                </a:solidFill>
                <a:latin typeface="+mj-lt"/>
              </a:rPr>
              <a:t>l</a:t>
            </a:r>
            <a:r>
              <a:rPr lang="en-US" dirty="0" err="1">
                <a:solidFill>
                  <a:schemeClr val="accent1"/>
                </a:solidFill>
                <a:latin typeface="+mj-lt"/>
              </a:rPr>
              <a:t>isation</a:t>
            </a:r>
            <a:br>
              <a:rPr lang="fr-MR" sz="2800" dirty="0">
                <a:solidFill>
                  <a:schemeClr val="accent1"/>
                </a:solidFill>
              </a:rPr>
            </a:br>
            <a:endParaRPr lang="fr-MR" dirty="0"/>
          </a:p>
        </p:txBody>
      </p:sp>
      <p:pic>
        <p:nvPicPr>
          <p:cNvPr id="4" name="Image 3">
            <a:extLst>
              <a:ext uri="{FF2B5EF4-FFF2-40B4-BE49-F238E27FC236}">
                <a16:creationId xmlns:a16="http://schemas.microsoft.com/office/drawing/2014/main" id="{7C226DAC-BF21-14FC-4B43-6D2969FF28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252" y="2194560"/>
            <a:ext cx="4334828" cy="3916680"/>
          </a:xfrm>
          <a:prstGeom prst="rect">
            <a:avLst/>
          </a:prstGeom>
          <a:noFill/>
          <a:ln>
            <a:noFill/>
          </a:ln>
        </p:spPr>
      </p:pic>
      <p:sp>
        <p:nvSpPr>
          <p:cNvPr id="6" name="Hexagone 5">
            <a:extLst>
              <a:ext uri="{FF2B5EF4-FFF2-40B4-BE49-F238E27FC236}">
                <a16:creationId xmlns:a16="http://schemas.microsoft.com/office/drawing/2014/main" id="{5FC21AF1-F5CC-A81A-DAFC-0E5906E93754}"/>
              </a:ext>
            </a:extLst>
          </p:cNvPr>
          <p:cNvSpPr/>
          <p:nvPr/>
        </p:nvSpPr>
        <p:spPr>
          <a:xfrm>
            <a:off x="6096000" y="1672545"/>
            <a:ext cx="6096000" cy="4960709"/>
          </a:xfrm>
          <a:prstGeom prst="hexagon">
            <a:avLst>
              <a:gd name="adj" fmla="val 34400"/>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a:t>Une machine virtuelle créée par un hyperviseur fonctionne comme un seul fichier de données, et nous pouvons la déplacer d’un ordinateur à un autre, l’ouvrir là, et elle fonctionne de la même manière que sur n’importe quelle autre machine. Ainsi, il offre beaucoup de flexibilité et de portabilité.</a:t>
            </a:r>
            <a:endParaRPr lang="fr-MR" dirty="0"/>
          </a:p>
        </p:txBody>
      </p:sp>
    </p:spTree>
    <p:extLst>
      <p:ext uri="{BB962C8B-B14F-4D97-AF65-F5344CB8AC3E}">
        <p14:creationId xmlns:p14="http://schemas.microsoft.com/office/powerpoint/2010/main" val="33617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1203960" y="1161192"/>
            <a:ext cx="9738360" cy="5803488"/>
          </a:xfrm>
        </p:spPr>
        <p:txBody>
          <a:bodyPr/>
          <a:lstStyle/>
          <a:p>
            <a:pPr marL="2514600" lvl="5" indent="-228600" rtl="0">
              <a:spcBef>
                <a:spcPts val="1000"/>
              </a:spcBef>
              <a:buFont typeface="Wingdings" panose="05000000000000000000" pitchFamily="2" charset="2"/>
              <a:buChar char="§"/>
            </a:pPr>
            <a:r>
              <a:rPr lang="fr-FR" sz="11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L’accès LAN et WLAN</a:t>
            </a:r>
            <a:endParaRPr lang="fr-MR" sz="11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0215" indent="450215" algn="l">
              <a:spcBef>
                <a:spcPts val="1200"/>
              </a:spcBef>
            </a:pPr>
            <a:r>
              <a:rPr lang="fr-FR" sz="1200" dirty="0">
                <a:effectLst/>
                <a:latin typeface="Calibri" panose="020F0502020204030204" pitchFamily="34" charset="0"/>
                <a:ea typeface="Calibri" panose="020F0502020204030204" pitchFamily="34" charset="0"/>
                <a:cs typeface="Arial" panose="020B0604020202020204" pitchFamily="34" charset="0"/>
              </a:rPr>
              <a:t>En suivant certaines étapes de la configuration de la machine et du projet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Dans VMWare, définissez le réseau de la machine virtuelle sur (</a:t>
            </a:r>
            <a:r>
              <a:rPr lang="fr-FR" sz="12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Connect</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a:t>
            </a:r>
            <a:r>
              <a:rPr lang="fr-FR" sz="12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directly</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to the </a:t>
            </a:r>
            <a:r>
              <a:rPr lang="fr-FR" sz="12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physical</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network (</a:t>
            </a:r>
            <a:r>
              <a:rPr lang="fr-FR" sz="1200" dirty="0" err="1">
                <a:solidFill>
                  <a:srgbClr val="232629"/>
                </a:solidFill>
                <a:effectLst/>
                <a:latin typeface="Consolas" panose="020B0609020204030204" pitchFamily="49" charset="0"/>
                <a:ea typeface="Calibri" panose="020F0502020204030204" pitchFamily="34" charset="0"/>
                <a:cs typeface="Segoe UI" panose="020B0502040204020203" pitchFamily="34" charset="0"/>
              </a:rPr>
              <a:t>Bridged</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a:t>
            </a: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 plutôt que sur « Partager la connexion réseau (NAT) du machine»</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Trouvez l’adresse IP de la machine virtuel sur le réseau sur lequel se trouve l’</a:t>
            </a:r>
            <a:r>
              <a:rPr lang="fr-FR" sz="1200" dirty="0" err="1">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hote</a:t>
            </a: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lui-même (pas le réseau privé configuré par VMWare).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774700" indent="228600" algn="l" fontAlgn="base">
              <a:spcBef>
                <a:spcPts val="1200"/>
              </a:spcBef>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200" dirty="0">
                <a:solidFill>
                  <a:srgbClr val="232629"/>
                </a:solidFill>
                <a:effectLst/>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Font typeface="Symbol" panose="05050102010706020507" pitchFamily="18" charset="2"/>
              <a:buChar char=""/>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Modifier le fichier de configuration settings.py, en modifiant la variable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980440" algn="l" fontAlgn="base"/>
            <a:r>
              <a:rPr lang="fr-FR" sz="12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200" dirty="0">
                <a:solidFill>
                  <a:srgbClr val="232629"/>
                </a:solidFill>
                <a:effectLst/>
                <a:latin typeface="Consolas" panose="020B0609020204030204" pitchFamily="49" charset="0"/>
                <a:ea typeface="Times New Roman" panose="02020603050405020304" pitchFamily="18" charset="0"/>
                <a:cs typeface="Calibri" panose="020F0502020204030204" pitchFamily="34" charset="0"/>
              </a:rPr>
              <a:t>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1003300" algn="l" fontAlgn="base">
              <a:spcBef>
                <a:spcPts val="1200"/>
              </a:spcBef>
            </a:pPr>
            <a:r>
              <a:rPr lang="fr-FR" sz="12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200" dirty="0" err="1">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2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spcAft>
                <a:spcPts val="0"/>
              </a:spcAft>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2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1003300" algn="l" fontAlgn="base">
              <a:spcBef>
                <a:spcPts val="1200"/>
              </a:spcBef>
              <a:spcAft>
                <a:spcPts val="0"/>
              </a:spcAf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2514600" lvl="5" indent="-228600">
              <a:spcBef>
                <a:spcPts val="1000"/>
              </a:spcBef>
              <a:buFont typeface="Wingdings" panose="05000000000000000000" pitchFamily="2" charset="2"/>
              <a:buChar char="§"/>
            </a:pPr>
            <a:r>
              <a:rPr lang="fr-FR" sz="12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L’</a:t>
            </a:r>
            <a:r>
              <a:rPr lang="fr-FR" sz="1200" b="1" i="1" dirty="0" err="1">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acces</a:t>
            </a:r>
            <a:r>
              <a:rPr lang="fr-FR" sz="12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1200" b="1" i="1" dirty="0" err="1">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ngrok</a:t>
            </a:r>
            <a:endParaRPr lang="fr-MR" sz="11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algn="l"/>
            <a:endParaRPr lang="fr-MR" dirty="0"/>
          </a:p>
        </p:txBody>
      </p:sp>
      <p:sp>
        <p:nvSpPr>
          <p:cNvPr id="3" name="Titre 2">
            <a:extLst>
              <a:ext uri="{FF2B5EF4-FFF2-40B4-BE49-F238E27FC236}">
                <a16:creationId xmlns:a16="http://schemas.microsoft.com/office/drawing/2014/main" id="{480B24CF-B8BE-AA41-412C-234E1620313E}"/>
              </a:ext>
            </a:extLst>
          </p:cNvPr>
          <p:cNvSpPr>
            <a:spLocks noGrp="1"/>
          </p:cNvSpPr>
          <p:nvPr>
            <p:ph type="title"/>
          </p:nvPr>
        </p:nvSpPr>
        <p:spPr>
          <a:xfrm>
            <a:off x="1548384" y="393192"/>
            <a:ext cx="6412800" cy="768000"/>
          </a:xfrm>
        </p:spPr>
        <p:txBody>
          <a:bodyPr/>
          <a:lstStyle/>
          <a:p>
            <a:r>
              <a:rPr lang="fr-MR" dirty="0"/>
              <a:t>Accès</a:t>
            </a:r>
            <a:r>
              <a:rPr lang="en-US" dirty="0"/>
              <a:t> </a:t>
            </a:r>
            <a:r>
              <a:rPr lang="fr-MR" dirty="0"/>
              <a:t>Par</a:t>
            </a:r>
            <a:r>
              <a:rPr lang="en-US" dirty="0"/>
              <a:t> </a:t>
            </a:r>
            <a:r>
              <a:rPr lang="fr-MR" dirty="0"/>
              <a:t>WLAN</a:t>
            </a:r>
            <a:r>
              <a:rPr lang="en-US" dirty="0"/>
              <a:t> </a:t>
            </a:r>
            <a:r>
              <a:rPr lang="fr-MR" dirty="0"/>
              <a:t>ET</a:t>
            </a:r>
            <a:r>
              <a:rPr lang="en-US" dirty="0"/>
              <a:t> PAR INTERNET</a:t>
            </a:r>
            <a:endParaRPr lang="fr-MR" dirty="0"/>
          </a:p>
        </p:txBody>
      </p:sp>
    </p:spTree>
    <p:extLst>
      <p:ext uri="{BB962C8B-B14F-4D97-AF65-F5344CB8AC3E}">
        <p14:creationId xmlns:p14="http://schemas.microsoft.com/office/powerpoint/2010/main" val="2029315952"/>
      </p:ext>
    </p:extLst>
  </p:cSld>
  <p:clrMapOvr>
    <a:masterClrMapping/>
  </p:clrMapOvr>
</p:sld>
</file>

<file path=ppt/theme/theme1.xml><?xml version="1.0" encoding="utf-8"?>
<a:theme xmlns:a="http://schemas.openxmlformats.org/drawingml/2006/main" name="Technology Consulting by Slidesgo">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3057</TotalTime>
  <Words>859</Words>
  <Application>Microsoft Office PowerPoint</Application>
  <PresentationFormat>Grand écran</PresentationFormat>
  <Paragraphs>130</Paragraphs>
  <Slides>27</Slides>
  <Notes>15</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27</vt:i4>
      </vt:variant>
    </vt:vector>
  </HeadingPairs>
  <TitlesOfParts>
    <vt:vector size="39" baseType="lpstr">
      <vt:lpstr>Arial</vt:lpstr>
      <vt:lpstr>Barlow Semi Condensed</vt:lpstr>
      <vt:lpstr>Barlow Semi Condensed Medium</vt:lpstr>
      <vt:lpstr>Calibri</vt:lpstr>
      <vt:lpstr>Cambria</vt:lpstr>
      <vt:lpstr>Candara</vt:lpstr>
      <vt:lpstr>Consolas</vt:lpstr>
      <vt:lpstr>Fjalla One</vt:lpstr>
      <vt:lpstr>Segoe UI</vt:lpstr>
      <vt:lpstr>Symbol</vt:lpstr>
      <vt:lpstr>Wingdings</vt:lpstr>
      <vt:lpstr>Technology Consulting by Slidesgo</vt:lpstr>
      <vt:lpstr>Projet de fin d’études sous le thème:  Gestion des CV</vt:lpstr>
      <vt:lpstr>MVMŒ</vt:lpstr>
      <vt:lpstr>PLAN</vt:lpstr>
      <vt:lpstr>INTRODUCTION </vt:lpstr>
      <vt:lpstr>Présentation PowerPoint</vt:lpstr>
      <vt:lpstr>Architecture Du Cloud</vt:lpstr>
      <vt:lpstr>Présentation PowerPoint</vt:lpstr>
      <vt:lpstr>Environnement Virtualisation </vt:lpstr>
      <vt:lpstr>Accès Par WLAN ET PAR INTERNET</vt:lpstr>
      <vt:lpstr>    Présentation du  Cadre Stage  </vt:lpstr>
      <vt:lpstr>Présentation PowerPoint</vt:lpstr>
      <vt:lpstr>Solution propose</vt:lpstr>
      <vt:lpstr>Analyse Conception</vt:lpstr>
      <vt:lpstr>Présentation PowerPoint</vt:lpstr>
      <vt:lpstr>Conception</vt:lpstr>
      <vt:lpstr>Présentation PowerPoint</vt:lpstr>
      <vt:lpstr>Conception</vt:lpstr>
      <vt:lpstr>MLD</vt:lpstr>
      <vt:lpstr>Développement</vt:lpstr>
      <vt:lpstr>Présentation PowerPoint</vt:lpstr>
      <vt:lpstr>Présentation PowerPoint</vt:lpstr>
      <vt:lpstr>Présentation PowerPoint</vt:lpstr>
      <vt:lpstr>Présentation PowerPoint</vt:lpstr>
      <vt:lpstr>Demonstration</vt:lpstr>
      <vt:lpstr>Conclusion</vt:lpstr>
      <vt:lpstr>Conclusion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SOA</dc:title>
  <dc:creator>Ahmedou Vall</dc:creator>
  <cp:lastModifiedBy>hcnm</cp:lastModifiedBy>
  <cp:revision>106</cp:revision>
  <dcterms:created xsi:type="dcterms:W3CDTF">2021-04-24T15:11:55Z</dcterms:created>
  <dcterms:modified xsi:type="dcterms:W3CDTF">2022-05-23T11:58:00Z</dcterms:modified>
</cp:coreProperties>
</file>