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9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946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044188" y="2722879"/>
            <a:ext cx="7959725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721" y="1750821"/>
            <a:ext cx="9100185" cy="720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35076" y="2277897"/>
            <a:ext cx="5752465" cy="2241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5186" y="2884423"/>
            <a:ext cx="5805170" cy="118364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  <a:tabLst>
                <a:tab pos="2196465" algn="l"/>
                <a:tab pos="2802255" algn="l"/>
              </a:tabLst>
            </a:pPr>
            <a:r>
              <a:rPr sz="4000" b="1" spc="310" dirty="0">
                <a:solidFill>
                  <a:srgbClr val="0AE0FF"/>
                </a:solidFill>
                <a:latin typeface="Century Gothic"/>
                <a:cs typeface="Century Gothic"/>
              </a:rPr>
              <a:t>TELECOM</a:t>
            </a:r>
            <a:r>
              <a:rPr sz="4000" b="1" dirty="0">
                <a:solidFill>
                  <a:srgbClr val="0AE0FF"/>
                </a:solidFill>
                <a:latin typeface="Century Gothic"/>
                <a:cs typeface="Century Gothic"/>
              </a:rPr>
              <a:t>	</a:t>
            </a:r>
            <a:r>
              <a:rPr sz="4000" b="1" spc="315" dirty="0">
                <a:solidFill>
                  <a:srgbClr val="0AE0FF"/>
                </a:solidFill>
                <a:latin typeface="Century Gothic"/>
                <a:cs typeface="Century Gothic"/>
              </a:rPr>
              <a:t>CUSTOMER </a:t>
            </a:r>
            <a:r>
              <a:rPr sz="4000" b="1" spc="270" dirty="0">
                <a:solidFill>
                  <a:srgbClr val="0AE0FF"/>
                </a:solidFill>
                <a:latin typeface="Century Gothic"/>
                <a:cs typeface="Century Gothic"/>
              </a:rPr>
              <a:t>CHURN</a:t>
            </a:r>
            <a:r>
              <a:rPr sz="4000" b="1" dirty="0">
                <a:solidFill>
                  <a:srgbClr val="0AE0FF"/>
                </a:solidFill>
                <a:latin typeface="Century Gothic"/>
                <a:cs typeface="Century Gothic"/>
              </a:rPr>
              <a:t>	</a:t>
            </a:r>
            <a:r>
              <a:rPr sz="4000" b="1" spc="325" dirty="0">
                <a:solidFill>
                  <a:srgbClr val="0AE0FF"/>
                </a:solidFill>
                <a:latin typeface="Century Gothic"/>
                <a:cs typeface="Century Gothic"/>
              </a:rPr>
              <a:t>PREDICTION</a:t>
            </a:r>
            <a:endParaRPr sz="4000" dirty="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757786" y="3308730"/>
            <a:ext cx="2298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0AE0FF"/>
                </a:solidFill>
                <a:latin typeface="Calibri"/>
                <a:cs typeface="Calibri"/>
              </a:rPr>
              <a:t>10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9436" y="973327"/>
            <a:ext cx="8321040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430530" indent="-28702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908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Do</a:t>
            </a:r>
            <a:r>
              <a:rPr sz="20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basic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statistics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analysis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get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insights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information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about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dataset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like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types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duplicates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missing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values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spcBef>
                <a:spcPts val="2400"/>
              </a:spcBef>
              <a:buFont typeface="Arial"/>
              <a:buChar char="•"/>
              <a:tabLst>
                <a:tab pos="29908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Check</a:t>
            </a:r>
            <a:r>
              <a:rPr sz="20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distribution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important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features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like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churn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0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relation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between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other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features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visualize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results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97293" y="3109976"/>
            <a:ext cx="2806319" cy="280621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90396" y="3164801"/>
            <a:ext cx="3179191" cy="279450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099807" y="2672587"/>
            <a:ext cx="21717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solidFill>
                  <a:srgbClr val="0AE0FF"/>
                </a:solidFill>
                <a:latin typeface="Century Gothic"/>
                <a:cs typeface="Century Gothic"/>
              </a:rPr>
              <a:t>C</a:t>
            </a:r>
            <a:r>
              <a:rPr sz="1600" b="1" spc="-24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600" b="1" spc="-10" dirty="0">
                <a:solidFill>
                  <a:srgbClr val="0AE0FF"/>
                </a:solidFill>
                <a:latin typeface="Century Gothic"/>
                <a:cs typeface="Century Gothic"/>
              </a:rPr>
              <a:t>h</a:t>
            </a:r>
            <a:r>
              <a:rPr sz="1600" b="1" spc="-24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600" b="1" spc="-10" dirty="0">
                <a:solidFill>
                  <a:srgbClr val="0AE0FF"/>
                </a:solidFill>
                <a:latin typeface="Century Gothic"/>
                <a:cs typeface="Century Gothic"/>
              </a:rPr>
              <a:t>u</a:t>
            </a:r>
            <a:r>
              <a:rPr sz="1600" b="1" spc="-24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600" b="1" spc="-10" dirty="0">
                <a:solidFill>
                  <a:srgbClr val="0AE0FF"/>
                </a:solidFill>
                <a:latin typeface="Century Gothic"/>
                <a:cs typeface="Century Gothic"/>
              </a:rPr>
              <a:t>r</a:t>
            </a:r>
            <a:r>
              <a:rPr sz="1600" b="1" spc="-24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0AE0FF"/>
                </a:solidFill>
                <a:latin typeface="Century Gothic"/>
                <a:cs typeface="Century Gothic"/>
              </a:rPr>
              <a:t>n</a:t>
            </a:r>
            <a:r>
              <a:rPr sz="1600" b="1" spc="40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600" b="1" spc="-20" dirty="0">
                <a:solidFill>
                  <a:srgbClr val="0AE0FF"/>
                </a:solidFill>
                <a:latin typeface="Century Gothic"/>
                <a:cs typeface="Century Gothic"/>
              </a:rPr>
              <a:t>d</a:t>
            </a:r>
            <a:r>
              <a:rPr sz="1600" b="1" spc="-24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600" b="1" spc="-10" dirty="0">
                <a:solidFill>
                  <a:srgbClr val="0AE0FF"/>
                </a:solidFill>
                <a:latin typeface="Century Gothic"/>
                <a:cs typeface="Century Gothic"/>
              </a:rPr>
              <a:t>i</a:t>
            </a:r>
            <a:r>
              <a:rPr sz="1600" b="1" spc="-24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0AE0FF"/>
                </a:solidFill>
                <a:latin typeface="Century Gothic"/>
                <a:cs typeface="Century Gothic"/>
              </a:rPr>
              <a:t>s</a:t>
            </a:r>
            <a:r>
              <a:rPr sz="1600" b="1" spc="-24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0AE0FF"/>
                </a:solidFill>
                <a:latin typeface="Century Gothic"/>
                <a:cs typeface="Century Gothic"/>
              </a:rPr>
              <a:t>t</a:t>
            </a:r>
            <a:r>
              <a:rPr sz="1600" b="1" spc="-24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600" b="1" spc="-10" dirty="0">
                <a:solidFill>
                  <a:srgbClr val="0AE0FF"/>
                </a:solidFill>
                <a:latin typeface="Century Gothic"/>
                <a:cs typeface="Century Gothic"/>
              </a:rPr>
              <a:t>r</a:t>
            </a:r>
            <a:r>
              <a:rPr sz="1600" b="1" spc="-23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600" b="1" spc="-10" dirty="0">
                <a:solidFill>
                  <a:srgbClr val="0AE0FF"/>
                </a:solidFill>
                <a:latin typeface="Century Gothic"/>
                <a:cs typeface="Century Gothic"/>
              </a:rPr>
              <a:t>i</a:t>
            </a:r>
            <a:r>
              <a:rPr sz="1600" b="1" spc="-24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600" b="1" spc="-20" dirty="0">
                <a:solidFill>
                  <a:srgbClr val="0AE0FF"/>
                </a:solidFill>
                <a:latin typeface="Century Gothic"/>
                <a:cs typeface="Century Gothic"/>
              </a:rPr>
              <a:t>b</a:t>
            </a:r>
            <a:r>
              <a:rPr sz="1600" b="1" spc="-24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600" b="1" spc="-10" dirty="0">
                <a:solidFill>
                  <a:srgbClr val="0AE0FF"/>
                </a:solidFill>
                <a:latin typeface="Century Gothic"/>
                <a:cs typeface="Century Gothic"/>
              </a:rPr>
              <a:t>u</a:t>
            </a:r>
            <a:r>
              <a:rPr sz="1600" b="1" spc="-24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0AE0FF"/>
                </a:solidFill>
                <a:latin typeface="Century Gothic"/>
                <a:cs typeface="Century Gothic"/>
              </a:rPr>
              <a:t>t</a:t>
            </a:r>
            <a:r>
              <a:rPr sz="1600" b="1" spc="-24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600" b="1" spc="-10" dirty="0">
                <a:solidFill>
                  <a:srgbClr val="0AE0FF"/>
                </a:solidFill>
                <a:latin typeface="Century Gothic"/>
                <a:cs typeface="Century Gothic"/>
              </a:rPr>
              <a:t>i</a:t>
            </a:r>
            <a:r>
              <a:rPr sz="1600" b="1" spc="-24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600" b="1" spc="-20" dirty="0">
                <a:solidFill>
                  <a:srgbClr val="0AE0FF"/>
                </a:solidFill>
                <a:latin typeface="Century Gothic"/>
                <a:cs typeface="Century Gothic"/>
              </a:rPr>
              <a:t>o</a:t>
            </a:r>
            <a:r>
              <a:rPr sz="1600" b="1" spc="-25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600" b="1" spc="-50" dirty="0">
                <a:solidFill>
                  <a:srgbClr val="0AE0FF"/>
                </a:solidFill>
                <a:latin typeface="Century Gothic"/>
                <a:cs typeface="Century Gothic"/>
              </a:rPr>
              <a:t>n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46657" y="2676906"/>
            <a:ext cx="3037840" cy="4318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1595"/>
              </a:lnSpc>
              <a:spcBef>
                <a:spcPts val="105"/>
              </a:spcBef>
            </a:pPr>
            <a:r>
              <a:rPr sz="1400" b="1" dirty="0">
                <a:solidFill>
                  <a:srgbClr val="0AE0FF"/>
                </a:solidFill>
                <a:latin typeface="Century Gothic"/>
                <a:cs typeface="Century Gothic"/>
              </a:rPr>
              <a:t>R</a:t>
            </a:r>
            <a:r>
              <a:rPr sz="1400" b="1" spc="-19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400" b="1" spc="-10" dirty="0">
                <a:solidFill>
                  <a:srgbClr val="0AE0FF"/>
                </a:solidFill>
                <a:latin typeface="Century Gothic"/>
                <a:cs typeface="Century Gothic"/>
              </a:rPr>
              <a:t>e</a:t>
            </a:r>
            <a:r>
              <a:rPr sz="1400" b="1" spc="-19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400" b="1" spc="-10" dirty="0">
                <a:solidFill>
                  <a:srgbClr val="0AE0FF"/>
                </a:solidFill>
                <a:latin typeface="Century Gothic"/>
                <a:cs typeface="Century Gothic"/>
              </a:rPr>
              <a:t>l</a:t>
            </a:r>
            <a:r>
              <a:rPr sz="1400" b="1" spc="-18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0AE0FF"/>
                </a:solidFill>
                <a:latin typeface="Century Gothic"/>
                <a:cs typeface="Century Gothic"/>
              </a:rPr>
              <a:t>a</a:t>
            </a:r>
            <a:r>
              <a:rPr sz="1400" b="1" spc="-19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400" b="1" spc="-10" dirty="0">
                <a:solidFill>
                  <a:srgbClr val="0AE0FF"/>
                </a:solidFill>
                <a:latin typeface="Century Gothic"/>
                <a:cs typeface="Century Gothic"/>
              </a:rPr>
              <a:t>t</a:t>
            </a:r>
            <a:r>
              <a:rPr sz="1400" b="1" spc="-19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400" b="1" spc="-10" dirty="0">
                <a:solidFill>
                  <a:srgbClr val="0AE0FF"/>
                </a:solidFill>
                <a:latin typeface="Century Gothic"/>
                <a:cs typeface="Century Gothic"/>
              </a:rPr>
              <a:t>i</a:t>
            </a:r>
            <a:r>
              <a:rPr sz="1400" b="1" spc="-19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400" b="1" spc="-10" dirty="0">
                <a:solidFill>
                  <a:srgbClr val="0AE0FF"/>
                </a:solidFill>
                <a:latin typeface="Century Gothic"/>
                <a:cs typeface="Century Gothic"/>
              </a:rPr>
              <a:t>o</a:t>
            </a:r>
            <a:r>
              <a:rPr sz="1400" b="1" spc="-19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0AE0FF"/>
                </a:solidFill>
                <a:latin typeface="Century Gothic"/>
                <a:cs typeface="Century Gothic"/>
              </a:rPr>
              <a:t>n</a:t>
            </a:r>
            <a:r>
              <a:rPr sz="1400" b="1" spc="-19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0AE0FF"/>
                </a:solidFill>
                <a:latin typeface="Century Gothic"/>
                <a:cs typeface="Century Gothic"/>
              </a:rPr>
              <a:t>s</a:t>
            </a:r>
            <a:r>
              <a:rPr sz="1400" b="1" spc="-20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0AE0FF"/>
                </a:solidFill>
                <a:latin typeface="Century Gothic"/>
                <a:cs typeface="Century Gothic"/>
              </a:rPr>
              <a:t>h</a:t>
            </a:r>
            <a:r>
              <a:rPr sz="1400" b="1" spc="-19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400" b="1" spc="-10" dirty="0">
                <a:solidFill>
                  <a:srgbClr val="0AE0FF"/>
                </a:solidFill>
                <a:latin typeface="Century Gothic"/>
                <a:cs typeface="Century Gothic"/>
              </a:rPr>
              <a:t>i</a:t>
            </a:r>
            <a:r>
              <a:rPr sz="1400" b="1" spc="-19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0AE0FF"/>
                </a:solidFill>
                <a:latin typeface="Century Gothic"/>
                <a:cs typeface="Century Gothic"/>
              </a:rPr>
              <a:t>p</a:t>
            </a:r>
            <a:r>
              <a:rPr sz="1400" b="1" spc="-204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0AE0FF"/>
                </a:solidFill>
                <a:latin typeface="Century Gothic"/>
                <a:cs typeface="Century Gothic"/>
              </a:rPr>
              <a:t>s</a:t>
            </a:r>
            <a:r>
              <a:rPr sz="1400" b="1" spc="35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0AE0FF"/>
                </a:solidFill>
                <a:latin typeface="Century Gothic"/>
                <a:cs typeface="Century Gothic"/>
              </a:rPr>
              <a:t>b</a:t>
            </a:r>
            <a:r>
              <a:rPr sz="1400" b="1" spc="-19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400" b="1" spc="-10" dirty="0">
                <a:solidFill>
                  <a:srgbClr val="0AE0FF"/>
                </a:solidFill>
                <a:latin typeface="Century Gothic"/>
                <a:cs typeface="Century Gothic"/>
              </a:rPr>
              <a:t>e</a:t>
            </a:r>
            <a:r>
              <a:rPr sz="1400" b="1" spc="-18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400" b="1" spc="-10" dirty="0">
                <a:solidFill>
                  <a:srgbClr val="0AE0FF"/>
                </a:solidFill>
                <a:latin typeface="Century Gothic"/>
                <a:cs typeface="Century Gothic"/>
              </a:rPr>
              <a:t>t</a:t>
            </a:r>
            <a:r>
              <a:rPr sz="1400" b="1" spc="-19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400" b="1" spc="-20" dirty="0">
                <a:solidFill>
                  <a:srgbClr val="0AE0FF"/>
                </a:solidFill>
                <a:latin typeface="Century Gothic"/>
                <a:cs typeface="Century Gothic"/>
              </a:rPr>
              <a:t>w</a:t>
            </a:r>
            <a:r>
              <a:rPr sz="1400" b="1" spc="-18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400" b="1" spc="-10" dirty="0">
                <a:solidFill>
                  <a:srgbClr val="0AE0FF"/>
                </a:solidFill>
                <a:latin typeface="Century Gothic"/>
                <a:cs typeface="Century Gothic"/>
              </a:rPr>
              <a:t>e</a:t>
            </a:r>
            <a:r>
              <a:rPr sz="1400" b="1" spc="-19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400" b="1" spc="-10" dirty="0">
                <a:solidFill>
                  <a:srgbClr val="0AE0FF"/>
                </a:solidFill>
                <a:latin typeface="Century Gothic"/>
                <a:cs typeface="Century Gothic"/>
              </a:rPr>
              <a:t>e</a:t>
            </a:r>
            <a:r>
              <a:rPr sz="1400" b="1" spc="-18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400" b="1" spc="-50" dirty="0">
                <a:solidFill>
                  <a:srgbClr val="0AE0FF"/>
                </a:solidFill>
                <a:latin typeface="Century Gothic"/>
                <a:cs typeface="Century Gothic"/>
              </a:rPr>
              <a:t>n</a:t>
            </a:r>
            <a:endParaRPr sz="1400" dirty="0">
              <a:latin typeface="Century Gothic"/>
              <a:cs typeface="Century Gothic"/>
            </a:endParaRPr>
          </a:p>
          <a:p>
            <a:pPr algn="ctr">
              <a:lnSpc>
                <a:spcPts val="1595"/>
              </a:lnSpc>
            </a:pPr>
            <a:r>
              <a:rPr sz="1400" b="1" dirty="0">
                <a:solidFill>
                  <a:srgbClr val="0AE0FF"/>
                </a:solidFill>
                <a:latin typeface="Century Gothic"/>
                <a:cs typeface="Century Gothic"/>
              </a:rPr>
              <a:t>n</a:t>
            </a:r>
            <a:r>
              <a:rPr sz="1400" b="1" spc="-19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0AE0FF"/>
                </a:solidFill>
                <a:latin typeface="Century Gothic"/>
                <a:cs typeface="Century Gothic"/>
              </a:rPr>
              <a:t>u</a:t>
            </a:r>
            <a:r>
              <a:rPr sz="1400" b="1" spc="-19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0AE0FF"/>
                </a:solidFill>
                <a:latin typeface="Century Gothic"/>
                <a:cs typeface="Century Gothic"/>
              </a:rPr>
              <a:t>m</a:t>
            </a:r>
            <a:r>
              <a:rPr sz="1400" b="1" spc="-19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400" b="1" spc="-10" dirty="0">
                <a:solidFill>
                  <a:srgbClr val="0AE0FF"/>
                </a:solidFill>
                <a:latin typeface="Century Gothic"/>
                <a:cs typeface="Century Gothic"/>
              </a:rPr>
              <a:t>e</a:t>
            </a:r>
            <a:r>
              <a:rPr sz="1400" b="1" spc="-19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400" b="1" spc="-10" dirty="0">
                <a:solidFill>
                  <a:srgbClr val="0AE0FF"/>
                </a:solidFill>
                <a:latin typeface="Century Gothic"/>
                <a:cs typeface="Century Gothic"/>
              </a:rPr>
              <a:t>r</a:t>
            </a:r>
            <a:r>
              <a:rPr sz="1400" b="1" spc="-19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400" b="1" spc="-10" dirty="0">
                <a:solidFill>
                  <a:srgbClr val="0AE0FF"/>
                </a:solidFill>
                <a:latin typeface="Century Gothic"/>
                <a:cs typeface="Century Gothic"/>
              </a:rPr>
              <a:t>i</a:t>
            </a:r>
            <a:r>
              <a:rPr sz="1400" b="1" spc="-18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0AE0FF"/>
                </a:solidFill>
                <a:latin typeface="Century Gothic"/>
                <a:cs typeface="Century Gothic"/>
              </a:rPr>
              <a:t>c</a:t>
            </a:r>
            <a:r>
              <a:rPr sz="1400" b="1" spc="35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0AE0FF"/>
                </a:solidFill>
                <a:latin typeface="Century Gothic"/>
                <a:cs typeface="Century Gothic"/>
              </a:rPr>
              <a:t>f</a:t>
            </a:r>
            <a:r>
              <a:rPr sz="1400" b="1" spc="-19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400" b="1" spc="-10" dirty="0">
                <a:solidFill>
                  <a:srgbClr val="0AE0FF"/>
                </a:solidFill>
                <a:latin typeface="Century Gothic"/>
                <a:cs typeface="Century Gothic"/>
              </a:rPr>
              <a:t>e</a:t>
            </a:r>
            <a:r>
              <a:rPr sz="1400" b="1" spc="-18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0AE0FF"/>
                </a:solidFill>
                <a:latin typeface="Century Gothic"/>
                <a:cs typeface="Century Gothic"/>
              </a:rPr>
              <a:t>a</a:t>
            </a:r>
            <a:r>
              <a:rPr sz="1400" b="1" spc="-19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400" b="1" spc="-10" dirty="0">
                <a:solidFill>
                  <a:srgbClr val="0AE0FF"/>
                </a:solidFill>
                <a:latin typeface="Century Gothic"/>
                <a:cs typeface="Century Gothic"/>
              </a:rPr>
              <a:t>t</a:t>
            </a:r>
            <a:r>
              <a:rPr sz="1400" b="1" spc="-19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0AE0FF"/>
                </a:solidFill>
                <a:latin typeface="Century Gothic"/>
                <a:cs typeface="Century Gothic"/>
              </a:rPr>
              <a:t>u</a:t>
            </a:r>
            <a:r>
              <a:rPr sz="1400" b="1" spc="-19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400" b="1" spc="-10" dirty="0">
                <a:solidFill>
                  <a:srgbClr val="0AE0FF"/>
                </a:solidFill>
                <a:latin typeface="Century Gothic"/>
                <a:cs typeface="Century Gothic"/>
              </a:rPr>
              <a:t>r</a:t>
            </a:r>
            <a:r>
              <a:rPr sz="1400" b="1" spc="-19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400" b="1" spc="-10" dirty="0">
                <a:solidFill>
                  <a:srgbClr val="0AE0FF"/>
                </a:solidFill>
                <a:latin typeface="Century Gothic"/>
                <a:cs typeface="Century Gothic"/>
              </a:rPr>
              <a:t>e</a:t>
            </a:r>
            <a:r>
              <a:rPr sz="1400" b="1" spc="-18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0AE0FF"/>
                </a:solidFill>
                <a:latin typeface="Century Gothic"/>
                <a:cs typeface="Century Gothic"/>
              </a:rPr>
              <a:t>s</a:t>
            </a:r>
            <a:r>
              <a:rPr sz="1400" b="1" spc="36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0AE0FF"/>
                </a:solidFill>
                <a:latin typeface="Century Gothic"/>
                <a:cs typeface="Century Gothic"/>
              </a:rPr>
              <a:t>a</a:t>
            </a:r>
            <a:r>
              <a:rPr sz="1400" b="1" spc="-19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0AE0FF"/>
                </a:solidFill>
                <a:latin typeface="Century Gothic"/>
                <a:cs typeface="Century Gothic"/>
              </a:rPr>
              <a:t>n</a:t>
            </a:r>
            <a:r>
              <a:rPr sz="1400" b="1" spc="-19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0AE0FF"/>
                </a:solidFill>
                <a:latin typeface="Century Gothic"/>
                <a:cs typeface="Century Gothic"/>
              </a:rPr>
              <a:t>d</a:t>
            </a:r>
            <a:r>
              <a:rPr sz="1400" b="1" spc="37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400" b="1" spc="-10" dirty="0">
                <a:solidFill>
                  <a:srgbClr val="0AE0FF"/>
                </a:solidFill>
                <a:latin typeface="Century Gothic"/>
                <a:cs typeface="Century Gothic"/>
              </a:rPr>
              <a:t>c</a:t>
            </a:r>
            <a:r>
              <a:rPr sz="1400" b="1" spc="-18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0AE0FF"/>
                </a:solidFill>
                <a:latin typeface="Century Gothic"/>
                <a:cs typeface="Century Gothic"/>
              </a:rPr>
              <a:t>h</a:t>
            </a:r>
            <a:r>
              <a:rPr sz="1400" b="1" spc="-19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400" b="1" dirty="0">
                <a:solidFill>
                  <a:srgbClr val="0AE0FF"/>
                </a:solidFill>
                <a:latin typeface="Century Gothic"/>
                <a:cs typeface="Century Gothic"/>
              </a:rPr>
              <a:t>u</a:t>
            </a:r>
            <a:r>
              <a:rPr sz="1400" b="1" spc="-19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400" b="1" spc="-10" dirty="0">
                <a:solidFill>
                  <a:srgbClr val="0AE0FF"/>
                </a:solidFill>
                <a:latin typeface="Century Gothic"/>
                <a:cs typeface="Century Gothic"/>
              </a:rPr>
              <a:t>r</a:t>
            </a:r>
            <a:r>
              <a:rPr sz="1400" b="1" spc="-19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400" b="1" spc="-50" dirty="0">
                <a:solidFill>
                  <a:srgbClr val="0AE0FF"/>
                </a:solidFill>
                <a:latin typeface="Century Gothic"/>
                <a:cs typeface="Century Gothic"/>
              </a:rPr>
              <a:t>n</a:t>
            </a:r>
            <a:endParaRPr sz="1400" dirty="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C0B3F9E9-C935-50AB-4962-5A751AD01E7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2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D25AE0-B097-6356-841F-7278D0F7A4A5}"/>
              </a:ext>
            </a:extLst>
          </p:cNvPr>
          <p:cNvSpPr txBox="1"/>
          <p:nvPr/>
        </p:nvSpPr>
        <p:spPr>
          <a:xfrm>
            <a:off x="3048000" y="482934"/>
            <a:ext cx="5432704" cy="307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1595"/>
              </a:lnSpc>
              <a:spcBef>
                <a:spcPts val="105"/>
              </a:spcBef>
            </a:pPr>
            <a:r>
              <a:rPr lang="pt-BR" b="1" dirty="0">
                <a:solidFill>
                  <a:srgbClr val="0AE0FF"/>
                </a:solidFill>
                <a:latin typeface="+mj-lt"/>
                <a:cs typeface="Century Gothic"/>
              </a:rPr>
              <a:t>R</a:t>
            </a:r>
            <a:r>
              <a:rPr lang="pt-BR" b="1" spc="-190" dirty="0">
                <a:solidFill>
                  <a:srgbClr val="0AE0FF"/>
                </a:solidFill>
                <a:latin typeface="+mj-lt"/>
                <a:cs typeface="Century Gothic"/>
              </a:rPr>
              <a:t> </a:t>
            </a:r>
            <a:r>
              <a:rPr lang="pt-BR" b="1" spc="-10" dirty="0">
                <a:solidFill>
                  <a:srgbClr val="0AE0FF"/>
                </a:solidFill>
                <a:latin typeface="+mj-lt"/>
                <a:cs typeface="Century Gothic"/>
              </a:rPr>
              <a:t>e</a:t>
            </a:r>
            <a:r>
              <a:rPr lang="pt-BR" b="1" spc="-190" dirty="0">
                <a:solidFill>
                  <a:srgbClr val="0AE0FF"/>
                </a:solidFill>
                <a:latin typeface="+mj-lt"/>
                <a:cs typeface="Century Gothic"/>
              </a:rPr>
              <a:t> </a:t>
            </a:r>
            <a:r>
              <a:rPr lang="pt-BR" b="1" spc="-10" dirty="0">
                <a:solidFill>
                  <a:srgbClr val="0AE0FF"/>
                </a:solidFill>
                <a:latin typeface="+mj-lt"/>
                <a:cs typeface="Century Gothic"/>
              </a:rPr>
              <a:t>l</a:t>
            </a:r>
            <a:r>
              <a:rPr lang="pt-BR" b="1" spc="-185" dirty="0">
                <a:solidFill>
                  <a:srgbClr val="0AE0FF"/>
                </a:solidFill>
                <a:latin typeface="+mj-lt"/>
                <a:cs typeface="Century Gothic"/>
              </a:rPr>
              <a:t> </a:t>
            </a:r>
            <a:r>
              <a:rPr lang="pt-BR" b="1" dirty="0">
                <a:solidFill>
                  <a:srgbClr val="0AE0FF"/>
                </a:solidFill>
                <a:latin typeface="+mj-lt"/>
                <a:cs typeface="Century Gothic"/>
              </a:rPr>
              <a:t>a</a:t>
            </a:r>
            <a:r>
              <a:rPr lang="pt-BR" b="1" spc="-195" dirty="0">
                <a:solidFill>
                  <a:srgbClr val="0AE0FF"/>
                </a:solidFill>
                <a:latin typeface="+mj-lt"/>
                <a:cs typeface="Century Gothic"/>
              </a:rPr>
              <a:t> </a:t>
            </a:r>
            <a:r>
              <a:rPr lang="pt-BR" b="1" spc="-10" dirty="0">
                <a:solidFill>
                  <a:srgbClr val="0AE0FF"/>
                </a:solidFill>
                <a:latin typeface="+mj-lt"/>
                <a:cs typeface="Century Gothic"/>
              </a:rPr>
              <a:t>t</a:t>
            </a:r>
            <a:r>
              <a:rPr lang="pt-BR" b="1" spc="-190" dirty="0">
                <a:solidFill>
                  <a:srgbClr val="0AE0FF"/>
                </a:solidFill>
                <a:latin typeface="+mj-lt"/>
                <a:cs typeface="Century Gothic"/>
              </a:rPr>
              <a:t> </a:t>
            </a:r>
            <a:r>
              <a:rPr lang="pt-BR" b="1" spc="-10" dirty="0">
                <a:solidFill>
                  <a:srgbClr val="0AE0FF"/>
                </a:solidFill>
                <a:latin typeface="+mj-lt"/>
                <a:cs typeface="Century Gothic"/>
              </a:rPr>
              <a:t>i</a:t>
            </a:r>
            <a:r>
              <a:rPr lang="pt-BR" b="1" spc="-190" dirty="0">
                <a:solidFill>
                  <a:srgbClr val="0AE0FF"/>
                </a:solidFill>
                <a:latin typeface="+mj-lt"/>
                <a:cs typeface="Century Gothic"/>
              </a:rPr>
              <a:t> </a:t>
            </a:r>
            <a:r>
              <a:rPr lang="pt-BR" b="1" spc="-10" dirty="0">
                <a:solidFill>
                  <a:srgbClr val="0AE0FF"/>
                </a:solidFill>
                <a:latin typeface="+mj-lt"/>
                <a:cs typeface="Century Gothic"/>
              </a:rPr>
              <a:t>o</a:t>
            </a:r>
            <a:r>
              <a:rPr lang="pt-BR" b="1" spc="-190" dirty="0">
                <a:solidFill>
                  <a:srgbClr val="0AE0FF"/>
                </a:solidFill>
                <a:latin typeface="+mj-lt"/>
                <a:cs typeface="Century Gothic"/>
              </a:rPr>
              <a:t> </a:t>
            </a:r>
            <a:r>
              <a:rPr lang="pt-BR" b="1" dirty="0">
                <a:solidFill>
                  <a:srgbClr val="0AE0FF"/>
                </a:solidFill>
                <a:latin typeface="+mj-lt"/>
                <a:cs typeface="Century Gothic"/>
              </a:rPr>
              <a:t>n</a:t>
            </a:r>
            <a:r>
              <a:rPr lang="pt-BR" b="1" spc="-190" dirty="0">
                <a:solidFill>
                  <a:srgbClr val="0AE0FF"/>
                </a:solidFill>
                <a:latin typeface="+mj-lt"/>
                <a:cs typeface="Century Gothic"/>
              </a:rPr>
              <a:t> </a:t>
            </a:r>
            <a:r>
              <a:rPr lang="pt-BR" b="1" dirty="0">
                <a:solidFill>
                  <a:srgbClr val="0AE0FF"/>
                </a:solidFill>
                <a:latin typeface="+mj-lt"/>
                <a:cs typeface="Century Gothic"/>
              </a:rPr>
              <a:t>s</a:t>
            </a:r>
            <a:r>
              <a:rPr lang="pt-BR" b="1" spc="-200" dirty="0">
                <a:solidFill>
                  <a:srgbClr val="0AE0FF"/>
                </a:solidFill>
                <a:latin typeface="+mj-lt"/>
                <a:cs typeface="Century Gothic"/>
              </a:rPr>
              <a:t> </a:t>
            </a:r>
            <a:r>
              <a:rPr lang="pt-BR" b="1" dirty="0">
                <a:solidFill>
                  <a:srgbClr val="0AE0FF"/>
                </a:solidFill>
                <a:latin typeface="+mj-lt"/>
                <a:cs typeface="Century Gothic"/>
              </a:rPr>
              <a:t>h</a:t>
            </a:r>
            <a:r>
              <a:rPr lang="pt-BR" b="1" spc="-190" dirty="0">
                <a:solidFill>
                  <a:srgbClr val="0AE0FF"/>
                </a:solidFill>
                <a:latin typeface="+mj-lt"/>
                <a:cs typeface="Century Gothic"/>
              </a:rPr>
              <a:t> </a:t>
            </a:r>
            <a:r>
              <a:rPr lang="pt-BR" b="1" spc="-10" dirty="0">
                <a:solidFill>
                  <a:srgbClr val="0AE0FF"/>
                </a:solidFill>
                <a:latin typeface="+mj-lt"/>
                <a:cs typeface="Century Gothic"/>
              </a:rPr>
              <a:t>i</a:t>
            </a:r>
            <a:r>
              <a:rPr lang="pt-BR" b="1" spc="-190" dirty="0">
                <a:solidFill>
                  <a:srgbClr val="0AE0FF"/>
                </a:solidFill>
                <a:latin typeface="+mj-lt"/>
                <a:cs typeface="Century Gothic"/>
              </a:rPr>
              <a:t> </a:t>
            </a:r>
            <a:r>
              <a:rPr lang="pt-BR" b="1" dirty="0">
                <a:solidFill>
                  <a:srgbClr val="0AE0FF"/>
                </a:solidFill>
                <a:latin typeface="+mj-lt"/>
                <a:cs typeface="Century Gothic"/>
              </a:rPr>
              <a:t>p</a:t>
            </a:r>
            <a:r>
              <a:rPr lang="pt-BR" b="1" spc="-204" dirty="0">
                <a:solidFill>
                  <a:srgbClr val="0AE0FF"/>
                </a:solidFill>
                <a:latin typeface="+mj-lt"/>
                <a:cs typeface="Century Gothic"/>
              </a:rPr>
              <a:t> </a:t>
            </a:r>
            <a:r>
              <a:rPr lang="pt-BR" b="1" dirty="0">
                <a:solidFill>
                  <a:srgbClr val="0AE0FF"/>
                </a:solidFill>
                <a:latin typeface="+mj-lt"/>
                <a:cs typeface="Century Gothic"/>
              </a:rPr>
              <a:t>s</a:t>
            </a:r>
            <a:r>
              <a:rPr lang="pt-BR" b="1" spc="355" dirty="0">
                <a:solidFill>
                  <a:srgbClr val="0AE0FF"/>
                </a:solidFill>
                <a:latin typeface="+mj-lt"/>
                <a:cs typeface="Century Gothic"/>
              </a:rPr>
              <a:t> </a:t>
            </a:r>
            <a:r>
              <a:rPr lang="pt-BR" b="1" dirty="0">
                <a:solidFill>
                  <a:srgbClr val="0AE0FF"/>
                </a:solidFill>
                <a:latin typeface="+mj-lt"/>
                <a:cs typeface="Century Gothic"/>
              </a:rPr>
              <a:t>b</a:t>
            </a:r>
            <a:r>
              <a:rPr lang="pt-BR" b="1" spc="-195" dirty="0">
                <a:solidFill>
                  <a:srgbClr val="0AE0FF"/>
                </a:solidFill>
                <a:latin typeface="+mj-lt"/>
                <a:cs typeface="Century Gothic"/>
              </a:rPr>
              <a:t> </a:t>
            </a:r>
            <a:r>
              <a:rPr lang="pt-BR" b="1" spc="-10" dirty="0">
                <a:solidFill>
                  <a:srgbClr val="0AE0FF"/>
                </a:solidFill>
                <a:latin typeface="+mj-lt"/>
                <a:cs typeface="Century Gothic"/>
              </a:rPr>
              <a:t>e</a:t>
            </a:r>
            <a:r>
              <a:rPr lang="pt-BR" b="1" spc="-185" dirty="0">
                <a:solidFill>
                  <a:srgbClr val="0AE0FF"/>
                </a:solidFill>
                <a:latin typeface="+mj-lt"/>
                <a:cs typeface="Century Gothic"/>
              </a:rPr>
              <a:t> </a:t>
            </a:r>
            <a:r>
              <a:rPr lang="pt-BR" b="1" spc="-10" dirty="0">
                <a:solidFill>
                  <a:srgbClr val="0AE0FF"/>
                </a:solidFill>
                <a:latin typeface="+mj-lt"/>
                <a:cs typeface="Century Gothic"/>
              </a:rPr>
              <a:t>t</a:t>
            </a:r>
            <a:r>
              <a:rPr lang="pt-BR" b="1" spc="-195" dirty="0">
                <a:solidFill>
                  <a:srgbClr val="0AE0FF"/>
                </a:solidFill>
                <a:latin typeface="+mj-lt"/>
                <a:cs typeface="Century Gothic"/>
              </a:rPr>
              <a:t> </a:t>
            </a:r>
            <a:r>
              <a:rPr lang="pt-BR" b="1" spc="-20" dirty="0">
                <a:solidFill>
                  <a:srgbClr val="0AE0FF"/>
                </a:solidFill>
                <a:latin typeface="+mj-lt"/>
                <a:cs typeface="Century Gothic"/>
              </a:rPr>
              <a:t>w</a:t>
            </a:r>
            <a:r>
              <a:rPr lang="pt-BR" b="1" spc="-180" dirty="0">
                <a:solidFill>
                  <a:srgbClr val="0AE0FF"/>
                </a:solidFill>
                <a:latin typeface="+mj-lt"/>
                <a:cs typeface="Century Gothic"/>
              </a:rPr>
              <a:t> </a:t>
            </a:r>
            <a:r>
              <a:rPr lang="pt-BR" b="1" spc="-10" dirty="0">
                <a:solidFill>
                  <a:srgbClr val="0AE0FF"/>
                </a:solidFill>
                <a:latin typeface="+mj-lt"/>
                <a:cs typeface="Century Gothic"/>
              </a:rPr>
              <a:t>e</a:t>
            </a:r>
            <a:r>
              <a:rPr lang="pt-BR" b="1" spc="-190" dirty="0">
                <a:solidFill>
                  <a:srgbClr val="0AE0FF"/>
                </a:solidFill>
                <a:latin typeface="+mj-lt"/>
                <a:cs typeface="Century Gothic"/>
              </a:rPr>
              <a:t> </a:t>
            </a:r>
            <a:r>
              <a:rPr lang="pt-BR" b="1" spc="-10" dirty="0">
                <a:solidFill>
                  <a:srgbClr val="0AE0FF"/>
                </a:solidFill>
                <a:latin typeface="+mj-lt"/>
                <a:cs typeface="Century Gothic"/>
              </a:rPr>
              <a:t>e</a:t>
            </a:r>
            <a:r>
              <a:rPr lang="pt-BR" b="1" spc="-185" dirty="0">
                <a:solidFill>
                  <a:srgbClr val="0AE0FF"/>
                </a:solidFill>
                <a:latin typeface="+mj-lt"/>
                <a:cs typeface="Century Gothic"/>
              </a:rPr>
              <a:t> </a:t>
            </a:r>
            <a:r>
              <a:rPr lang="pt-BR" b="1" spc="-50" dirty="0">
                <a:solidFill>
                  <a:srgbClr val="0AE0FF"/>
                </a:solidFill>
                <a:latin typeface="+mj-lt"/>
                <a:cs typeface="Century Gothic"/>
              </a:rPr>
              <a:t>n  </a:t>
            </a:r>
            <a:r>
              <a:rPr lang="pt-BR" b="1" dirty="0">
                <a:solidFill>
                  <a:srgbClr val="0AE0FF"/>
                </a:solidFill>
                <a:latin typeface="+mj-lt"/>
                <a:cs typeface="Century Gothic"/>
              </a:rPr>
              <a:t>categorical f</a:t>
            </a:r>
            <a:r>
              <a:rPr lang="pt-BR" b="1" spc="-190" dirty="0">
                <a:solidFill>
                  <a:srgbClr val="0AE0FF"/>
                </a:solidFill>
                <a:latin typeface="+mj-lt"/>
                <a:cs typeface="Century Gothic"/>
              </a:rPr>
              <a:t> </a:t>
            </a:r>
            <a:r>
              <a:rPr lang="pt-BR" b="1" spc="-10" dirty="0">
                <a:solidFill>
                  <a:srgbClr val="0AE0FF"/>
                </a:solidFill>
                <a:latin typeface="+mj-lt"/>
                <a:cs typeface="Century Gothic"/>
              </a:rPr>
              <a:t>e</a:t>
            </a:r>
            <a:r>
              <a:rPr lang="pt-BR" b="1" spc="-185" dirty="0">
                <a:solidFill>
                  <a:srgbClr val="0AE0FF"/>
                </a:solidFill>
                <a:latin typeface="+mj-lt"/>
                <a:cs typeface="Century Gothic"/>
              </a:rPr>
              <a:t> </a:t>
            </a:r>
            <a:r>
              <a:rPr lang="pt-BR" b="1" dirty="0">
                <a:solidFill>
                  <a:srgbClr val="0AE0FF"/>
                </a:solidFill>
                <a:latin typeface="+mj-lt"/>
                <a:cs typeface="Century Gothic"/>
              </a:rPr>
              <a:t>a</a:t>
            </a:r>
            <a:r>
              <a:rPr lang="pt-BR" b="1" spc="-195" dirty="0">
                <a:solidFill>
                  <a:srgbClr val="0AE0FF"/>
                </a:solidFill>
                <a:latin typeface="+mj-lt"/>
                <a:cs typeface="Century Gothic"/>
              </a:rPr>
              <a:t> </a:t>
            </a:r>
            <a:r>
              <a:rPr lang="pt-BR" b="1" spc="-10" dirty="0">
                <a:solidFill>
                  <a:srgbClr val="0AE0FF"/>
                </a:solidFill>
                <a:latin typeface="+mj-lt"/>
                <a:cs typeface="Century Gothic"/>
              </a:rPr>
              <a:t>t</a:t>
            </a:r>
            <a:r>
              <a:rPr lang="pt-BR" b="1" spc="-195" dirty="0">
                <a:solidFill>
                  <a:srgbClr val="0AE0FF"/>
                </a:solidFill>
                <a:latin typeface="+mj-lt"/>
                <a:cs typeface="Century Gothic"/>
              </a:rPr>
              <a:t> </a:t>
            </a:r>
            <a:r>
              <a:rPr lang="pt-BR" b="1" dirty="0">
                <a:solidFill>
                  <a:srgbClr val="0AE0FF"/>
                </a:solidFill>
                <a:latin typeface="+mj-lt"/>
                <a:cs typeface="Century Gothic"/>
              </a:rPr>
              <a:t>u</a:t>
            </a:r>
            <a:r>
              <a:rPr lang="pt-BR" b="1" spc="-195" dirty="0">
                <a:solidFill>
                  <a:srgbClr val="0AE0FF"/>
                </a:solidFill>
                <a:latin typeface="+mj-lt"/>
                <a:cs typeface="Century Gothic"/>
              </a:rPr>
              <a:t> </a:t>
            </a:r>
            <a:r>
              <a:rPr lang="pt-BR" b="1" spc="-10" dirty="0">
                <a:solidFill>
                  <a:srgbClr val="0AE0FF"/>
                </a:solidFill>
                <a:latin typeface="+mj-lt"/>
                <a:cs typeface="Century Gothic"/>
              </a:rPr>
              <a:t>r</a:t>
            </a:r>
            <a:r>
              <a:rPr lang="pt-BR" b="1" spc="-195" dirty="0">
                <a:solidFill>
                  <a:srgbClr val="0AE0FF"/>
                </a:solidFill>
                <a:latin typeface="+mj-lt"/>
                <a:cs typeface="Century Gothic"/>
              </a:rPr>
              <a:t> </a:t>
            </a:r>
            <a:r>
              <a:rPr lang="pt-BR" b="1" spc="-10" dirty="0">
                <a:solidFill>
                  <a:srgbClr val="0AE0FF"/>
                </a:solidFill>
                <a:latin typeface="+mj-lt"/>
                <a:cs typeface="Century Gothic"/>
              </a:rPr>
              <a:t>e</a:t>
            </a:r>
            <a:r>
              <a:rPr lang="pt-BR" b="1" spc="-185" dirty="0">
                <a:solidFill>
                  <a:srgbClr val="0AE0FF"/>
                </a:solidFill>
                <a:latin typeface="+mj-lt"/>
                <a:cs typeface="Century Gothic"/>
              </a:rPr>
              <a:t> </a:t>
            </a:r>
            <a:r>
              <a:rPr lang="pt-BR" b="1" dirty="0">
                <a:solidFill>
                  <a:srgbClr val="0AE0FF"/>
                </a:solidFill>
                <a:latin typeface="+mj-lt"/>
                <a:cs typeface="Century Gothic"/>
              </a:rPr>
              <a:t>s</a:t>
            </a:r>
            <a:r>
              <a:rPr lang="pt-BR" b="1" spc="360" dirty="0">
                <a:solidFill>
                  <a:srgbClr val="0AE0FF"/>
                </a:solidFill>
                <a:latin typeface="+mj-lt"/>
                <a:cs typeface="Century Gothic"/>
              </a:rPr>
              <a:t> </a:t>
            </a:r>
            <a:endParaRPr lang="en-GB" dirty="0"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FDC208-7FED-F75B-BC98-036C62072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1273002"/>
            <a:ext cx="5170994" cy="39847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D5CC96B-4F2A-8113-3B9B-CD6993FB29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600" y="5257800"/>
            <a:ext cx="5170994" cy="129755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70BFD16-7908-95F5-17C9-FBE19C2582DD}"/>
              </a:ext>
            </a:extLst>
          </p:cNvPr>
          <p:cNvSpPr txBox="1"/>
          <p:nvPr/>
        </p:nvSpPr>
        <p:spPr>
          <a:xfrm>
            <a:off x="447262" y="2254374"/>
            <a:ext cx="618213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Gender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: Similar churn rates for both genders.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Partner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: Higher churn without partners.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Dependents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: More churn without dependents.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Phone Service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: Higher churn for those without phone service.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Internet Service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: Fiber optic users churn more than DSL users.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Contract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: Month-to-month contracts have the highest churn.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Payment Method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: Electronic check users churn more.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Senior Citizens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: Higher churn for senior citizens. </a:t>
            </a:r>
          </a:p>
        </p:txBody>
      </p:sp>
    </p:spTree>
    <p:extLst>
      <p:ext uri="{BB962C8B-B14F-4D97-AF65-F5344CB8AC3E}">
        <p14:creationId xmlns:p14="http://schemas.microsoft.com/office/powerpoint/2010/main" val="1620891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757786" y="3308730"/>
            <a:ext cx="2298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0AE0FF"/>
                </a:solidFill>
                <a:latin typeface="Calibri"/>
                <a:cs typeface="Calibri"/>
              </a:rPr>
              <a:t>11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1000" y="2568944"/>
            <a:ext cx="7087616" cy="126700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rcRect l="1" t="560" r="22534" b="560"/>
          <a:stretch/>
        </p:blipFill>
        <p:spPr>
          <a:xfrm>
            <a:off x="5963857" y="4289056"/>
            <a:ext cx="5904000" cy="135267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85800" y="1739900"/>
            <a:ext cx="119634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33445" algn="l"/>
              </a:tabLst>
            </a:pPr>
            <a:r>
              <a:rPr sz="2800" b="1" spc="330" dirty="0">
                <a:solidFill>
                  <a:srgbClr val="0AE0FF"/>
                </a:solidFill>
                <a:latin typeface="Century Gothic"/>
                <a:cs typeface="Century Gothic"/>
              </a:rPr>
              <a:t>DESCRIPTIVE</a:t>
            </a:r>
            <a:r>
              <a:rPr lang="en-US" sz="2800" b="1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2800" b="1" spc="325" dirty="0">
                <a:solidFill>
                  <a:srgbClr val="0AE0FF"/>
                </a:solidFill>
                <a:latin typeface="Century Gothic"/>
                <a:cs typeface="Century Gothic"/>
              </a:rPr>
              <a:t>STATISTICS</a:t>
            </a:r>
            <a:r>
              <a:rPr lang="en-US" sz="2800" b="1" spc="325" dirty="0">
                <a:solidFill>
                  <a:srgbClr val="0AE0FF"/>
                </a:solidFill>
                <a:latin typeface="Century Gothic"/>
                <a:cs typeface="Century Gothic"/>
              </a:rPr>
              <a:t> For Categorical variables</a:t>
            </a:r>
            <a:r>
              <a:rPr sz="2800" b="1" spc="32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endParaRPr sz="2800" dirty="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44346" y="744981"/>
            <a:ext cx="47586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01825" algn="l"/>
              </a:tabLst>
            </a:pPr>
            <a:r>
              <a:rPr sz="2800" b="1" spc="-20" dirty="0">
                <a:solidFill>
                  <a:srgbClr val="0AE0FF"/>
                </a:solidFill>
                <a:latin typeface="Century Gothic"/>
                <a:cs typeface="Century Gothic"/>
              </a:rPr>
              <a:t>F</a:t>
            </a:r>
            <a:r>
              <a:rPr sz="2800" b="1" spc="-38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2800" b="1" dirty="0">
                <a:solidFill>
                  <a:srgbClr val="0AE0FF"/>
                </a:solidFill>
                <a:latin typeface="Century Gothic"/>
                <a:cs typeface="Century Gothic"/>
              </a:rPr>
              <a:t>E</a:t>
            </a:r>
            <a:r>
              <a:rPr sz="2800" b="1" spc="-39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2800" b="1" spc="-30" dirty="0">
                <a:solidFill>
                  <a:srgbClr val="0AE0FF"/>
                </a:solidFill>
                <a:latin typeface="Century Gothic"/>
                <a:cs typeface="Century Gothic"/>
              </a:rPr>
              <a:t>A</a:t>
            </a:r>
            <a:r>
              <a:rPr sz="2800" b="1" spc="-39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2800" b="1" spc="-20" dirty="0">
                <a:solidFill>
                  <a:srgbClr val="0AE0FF"/>
                </a:solidFill>
                <a:latin typeface="Century Gothic"/>
                <a:cs typeface="Century Gothic"/>
              </a:rPr>
              <a:t>T</a:t>
            </a:r>
            <a:r>
              <a:rPr sz="2800" b="1" spc="-38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2800" b="1" dirty="0">
                <a:solidFill>
                  <a:srgbClr val="0AE0FF"/>
                </a:solidFill>
                <a:latin typeface="Century Gothic"/>
                <a:cs typeface="Century Gothic"/>
              </a:rPr>
              <a:t>U</a:t>
            </a:r>
            <a:r>
              <a:rPr sz="2800" b="1" spc="-39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2800" b="1" spc="-25" dirty="0">
                <a:solidFill>
                  <a:srgbClr val="0AE0FF"/>
                </a:solidFill>
                <a:latin typeface="Century Gothic"/>
                <a:cs typeface="Century Gothic"/>
              </a:rPr>
              <a:t>R</a:t>
            </a:r>
            <a:r>
              <a:rPr sz="2800" b="1" spc="-39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2800" b="1" spc="-50" dirty="0">
                <a:solidFill>
                  <a:srgbClr val="0AE0FF"/>
                </a:solidFill>
                <a:latin typeface="Century Gothic"/>
                <a:cs typeface="Century Gothic"/>
              </a:rPr>
              <a:t>E</a:t>
            </a:r>
            <a:r>
              <a:rPr sz="2800" b="1" dirty="0">
                <a:solidFill>
                  <a:srgbClr val="0AE0FF"/>
                </a:solidFill>
                <a:latin typeface="Century Gothic"/>
                <a:cs typeface="Century Gothic"/>
              </a:rPr>
              <a:t>	E</a:t>
            </a:r>
            <a:r>
              <a:rPr sz="2800" b="1" spc="-39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2800" b="1" spc="-30" dirty="0">
                <a:solidFill>
                  <a:srgbClr val="0AE0FF"/>
                </a:solidFill>
                <a:latin typeface="Century Gothic"/>
                <a:cs typeface="Century Gothic"/>
              </a:rPr>
              <a:t>N</a:t>
            </a:r>
            <a:r>
              <a:rPr sz="2800" b="1" spc="-39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2800" b="1" spc="-30" dirty="0">
                <a:solidFill>
                  <a:srgbClr val="0AE0FF"/>
                </a:solidFill>
                <a:latin typeface="Century Gothic"/>
                <a:cs typeface="Century Gothic"/>
              </a:rPr>
              <a:t>G</a:t>
            </a:r>
            <a:r>
              <a:rPr sz="2800" b="1" spc="-38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2800" b="1" spc="-10" dirty="0">
                <a:solidFill>
                  <a:srgbClr val="0AE0FF"/>
                </a:solidFill>
                <a:latin typeface="Century Gothic"/>
                <a:cs typeface="Century Gothic"/>
              </a:rPr>
              <a:t>I</a:t>
            </a:r>
            <a:r>
              <a:rPr sz="2800" b="1" spc="-39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2800" b="1" spc="-30" dirty="0">
                <a:solidFill>
                  <a:srgbClr val="0AE0FF"/>
                </a:solidFill>
                <a:latin typeface="Century Gothic"/>
                <a:cs typeface="Century Gothic"/>
              </a:rPr>
              <a:t>N</a:t>
            </a:r>
            <a:r>
              <a:rPr sz="2800" b="1" spc="-39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2800" b="1" dirty="0">
                <a:solidFill>
                  <a:srgbClr val="0AE0FF"/>
                </a:solidFill>
                <a:latin typeface="Century Gothic"/>
                <a:cs typeface="Century Gothic"/>
              </a:rPr>
              <a:t>E</a:t>
            </a:r>
            <a:r>
              <a:rPr sz="2800" b="1" spc="-39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2800" b="1" dirty="0">
                <a:solidFill>
                  <a:srgbClr val="0AE0FF"/>
                </a:solidFill>
                <a:latin typeface="Century Gothic"/>
                <a:cs typeface="Century Gothic"/>
              </a:rPr>
              <a:t>E</a:t>
            </a:r>
            <a:r>
              <a:rPr sz="2800" b="1" spc="-39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2800" b="1" spc="-25" dirty="0">
                <a:solidFill>
                  <a:srgbClr val="0AE0FF"/>
                </a:solidFill>
                <a:latin typeface="Century Gothic"/>
                <a:cs typeface="Century Gothic"/>
              </a:rPr>
              <a:t>R</a:t>
            </a:r>
            <a:r>
              <a:rPr sz="2800" b="1" spc="-38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2800" b="1" spc="-10" dirty="0">
                <a:solidFill>
                  <a:srgbClr val="0AE0FF"/>
                </a:solidFill>
                <a:latin typeface="Century Gothic"/>
                <a:cs typeface="Century Gothic"/>
              </a:rPr>
              <a:t>I</a:t>
            </a:r>
            <a:r>
              <a:rPr sz="2800" b="1" spc="-38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2800" b="1" spc="-30" dirty="0">
                <a:solidFill>
                  <a:srgbClr val="0AE0FF"/>
                </a:solidFill>
                <a:latin typeface="Century Gothic"/>
                <a:cs typeface="Century Gothic"/>
              </a:rPr>
              <a:t>N</a:t>
            </a:r>
            <a:r>
              <a:rPr sz="2800" b="1" spc="-39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2800" b="1" spc="-50" dirty="0">
                <a:solidFill>
                  <a:srgbClr val="0AE0FF"/>
                </a:solidFill>
                <a:latin typeface="Century Gothic"/>
                <a:cs typeface="Century Gothic"/>
              </a:rPr>
              <a:t>G</a:t>
            </a:r>
            <a:endParaRPr sz="2800">
              <a:latin typeface="Century Gothic"/>
              <a:cs typeface="Century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57786" y="3308730"/>
            <a:ext cx="2298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0AE0FF"/>
                </a:solidFill>
                <a:latin typeface="Calibri"/>
                <a:cs typeface="Calibri"/>
              </a:rPr>
              <a:t>12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33391" y="1427352"/>
            <a:ext cx="3270885" cy="174840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906517" y="1621510"/>
            <a:ext cx="2532380" cy="1306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501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</a:tabLst>
            </a:pPr>
            <a:r>
              <a:rPr sz="1400" b="1" dirty="0">
                <a:solidFill>
                  <a:srgbClr val="F1F1F1"/>
                </a:solidFill>
                <a:latin typeface="Calibri"/>
                <a:cs typeface="Calibri"/>
              </a:rPr>
              <a:t>Combined</a:t>
            </a:r>
            <a:r>
              <a:rPr sz="1400" b="1" spc="-20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1F1F1"/>
                </a:solidFill>
                <a:latin typeface="Calibri"/>
                <a:cs typeface="Calibri"/>
              </a:rPr>
              <a:t>'Contract'</a:t>
            </a:r>
            <a:r>
              <a:rPr sz="1400" b="1" spc="-20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1400" b="1" spc="-25" dirty="0">
                <a:solidFill>
                  <a:srgbClr val="F1F1F1"/>
                </a:solidFill>
                <a:latin typeface="Calibri"/>
                <a:cs typeface="Calibri"/>
              </a:rPr>
              <a:t>and </a:t>
            </a:r>
            <a:r>
              <a:rPr sz="1400" b="1" spc="-10" dirty="0">
                <a:solidFill>
                  <a:srgbClr val="F1F1F1"/>
                </a:solidFill>
                <a:latin typeface="Calibri"/>
                <a:cs typeface="Calibri"/>
              </a:rPr>
              <a:t>'PaymentMethod'</a:t>
            </a:r>
            <a:r>
              <a:rPr sz="1400" b="1" spc="-50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1F1F1"/>
                </a:solidFill>
                <a:latin typeface="Calibri"/>
                <a:cs typeface="Calibri"/>
              </a:rPr>
              <a:t>into</a:t>
            </a:r>
            <a:r>
              <a:rPr sz="1400" b="1" spc="-3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1F1F1"/>
                </a:solidFill>
                <a:latin typeface="Calibri"/>
                <a:cs typeface="Calibri"/>
              </a:rPr>
              <a:t>a</a:t>
            </a:r>
            <a:r>
              <a:rPr sz="1400" b="1" spc="-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1400" b="1" spc="-25" dirty="0">
                <a:solidFill>
                  <a:srgbClr val="F1F1F1"/>
                </a:solidFill>
                <a:latin typeface="Calibri"/>
                <a:cs typeface="Calibri"/>
              </a:rPr>
              <a:t>new </a:t>
            </a:r>
            <a:r>
              <a:rPr sz="1400" b="1" spc="-10" dirty="0">
                <a:solidFill>
                  <a:srgbClr val="F1F1F1"/>
                </a:solidFill>
                <a:latin typeface="Calibri"/>
                <a:cs typeface="Calibri"/>
              </a:rPr>
              <a:t>feature 'Contract_PaymentInteraction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8650" y="1541525"/>
            <a:ext cx="2888919" cy="151993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40460" y="1828012"/>
            <a:ext cx="246761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</a:tabLst>
            </a:pPr>
            <a:r>
              <a:rPr sz="1400" b="1" spc="-10" dirty="0">
                <a:solidFill>
                  <a:srgbClr val="F1F1F1"/>
                </a:solidFill>
                <a:latin typeface="Calibri"/>
                <a:cs typeface="Calibri"/>
              </a:rPr>
              <a:t>Created</a:t>
            </a:r>
            <a:r>
              <a:rPr sz="1400" b="1" spc="-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1400" b="1" spc="-20" dirty="0">
                <a:solidFill>
                  <a:srgbClr val="F1F1F1"/>
                </a:solidFill>
                <a:latin typeface="Calibri"/>
                <a:cs typeface="Calibri"/>
              </a:rPr>
              <a:t>'TenureGroup'</a:t>
            </a:r>
            <a:r>
              <a:rPr sz="1400" b="1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1400" b="1" spc="-25" dirty="0">
                <a:solidFill>
                  <a:srgbClr val="F1F1F1"/>
                </a:solidFill>
                <a:latin typeface="Calibri"/>
                <a:cs typeface="Calibri"/>
              </a:rPr>
              <a:t>to </a:t>
            </a:r>
            <a:r>
              <a:rPr sz="1400" b="1" spc="-10" dirty="0">
                <a:solidFill>
                  <a:srgbClr val="F1F1F1"/>
                </a:solidFill>
                <a:latin typeface="Calibri"/>
                <a:cs typeface="Calibri"/>
              </a:rPr>
              <a:t>categorize</a:t>
            </a:r>
            <a:r>
              <a:rPr sz="1400" b="1" spc="-40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1F1F1"/>
                </a:solidFill>
                <a:latin typeface="Calibri"/>
                <a:cs typeface="Calibri"/>
              </a:rPr>
              <a:t>tenure</a:t>
            </a:r>
            <a:r>
              <a:rPr sz="1400" b="1" spc="-60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1F1F1"/>
                </a:solidFill>
                <a:latin typeface="Calibri"/>
                <a:cs typeface="Calibri"/>
              </a:rPr>
              <a:t>into</a:t>
            </a:r>
            <a:r>
              <a:rPr sz="1400" b="1" spc="-4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1F1F1"/>
                </a:solidFill>
                <a:latin typeface="Calibri"/>
                <a:cs typeface="Calibri"/>
              </a:rPr>
              <a:t>groups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248026" y="3747008"/>
            <a:ext cx="3075813" cy="151993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404617" y="3967962"/>
            <a:ext cx="2766060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</a:tabLst>
            </a:pPr>
            <a:r>
              <a:rPr sz="1400" b="1" dirty="0">
                <a:solidFill>
                  <a:srgbClr val="F1F1F1"/>
                </a:solidFill>
                <a:latin typeface="Calibri"/>
                <a:cs typeface="Calibri"/>
              </a:rPr>
              <a:t>Added</a:t>
            </a:r>
            <a:r>
              <a:rPr sz="1400" b="1" spc="4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1F1F1"/>
                </a:solidFill>
                <a:latin typeface="Calibri"/>
                <a:cs typeface="Calibri"/>
              </a:rPr>
              <a:t>‘HasPhoneAndInternet’</a:t>
            </a:r>
            <a:r>
              <a:rPr sz="1400" b="1" spc="20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1400" b="1" spc="-25" dirty="0">
                <a:solidFill>
                  <a:srgbClr val="F1F1F1"/>
                </a:solidFill>
                <a:latin typeface="Calibri"/>
                <a:cs typeface="Calibri"/>
              </a:rPr>
              <a:t>to </a:t>
            </a:r>
            <a:r>
              <a:rPr sz="1400" b="1" spc="-10" dirty="0">
                <a:solidFill>
                  <a:srgbClr val="F1F1F1"/>
                </a:solidFill>
                <a:latin typeface="Calibri"/>
                <a:cs typeface="Calibri"/>
              </a:rPr>
              <a:t>indicate</a:t>
            </a:r>
            <a:r>
              <a:rPr sz="1400" b="1" spc="-2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1F1F1"/>
                </a:solidFill>
                <a:latin typeface="Calibri"/>
                <a:cs typeface="Calibri"/>
              </a:rPr>
              <a:t>customers</a:t>
            </a:r>
            <a:r>
              <a:rPr sz="1400" b="1" spc="-2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1F1F1"/>
                </a:solidFill>
                <a:latin typeface="Calibri"/>
                <a:cs typeface="Calibri"/>
              </a:rPr>
              <a:t>with</a:t>
            </a:r>
            <a:r>
              <a:rPr sz="1400" b="1" spc="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1400" b="1" spc="-20" dirty="0">
                <a:solidFill>
                  <a:srgbClr val="F1F1F1"/>
                </a:solidFill>
                <a:latin typeface="Calibri"/>
                <a:cs typeface="Calibri"/>
              </a:rPr>
              <a:t>both </a:t>
            </a:r>
            <a:r>
              <a:rPr sz="1400" b="1" spc="-10" dirty="0">
                <a:solidFill>
                  <a:srgbClr val="F1F1F1"/>
                </a:solidFill>
                <a:latin typeface="Calibri"/>
                <a:cs typeface="Calibri"/>
              </a:rPr>
              <a:t>services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310373" y="3667759"/>
            <a:ext cx="2883407" cy="1599183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7552181" y="3923848"/>
            <a:ext cx="2510155" cy="986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501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</a:tabLst>
            </a:pPr>
            <a:r>
              <a:rPr sz="1400" b="1" dirty="0">
                <a:solidFill>
                  <a:srgbClr val="F1F1F1"/>
                </a:solidFill>
                <a:latin typeface="Calibri"/>
                <a:cs typeface="Calibri"/>
              </a:rPr>
              <a:t>Calculated</a:t>
            </a:r>
            <a:r>
              <a:rPr sz="1400" b="1" spc="-7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1F1F1"/>
                </a:solidFill>
                <a:latin typeface="Calibri"/>
                <a:cs typeface="Calibri"/>
              </a:rPr>
              <a:t>'NumServices'</a:t>
            </a:r>
            <a:r>
              <a:rPr sz="1400" b="1" spc="-6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1400" b="1" spc="-25" dirty="0">
                <a:solidFill>
                  <a:srgbClr val="F1F1F1"/>
                </a:solidFill>
                <a:latin typeface="Calibri"/>
                <a:cs typeface="Calibri"/>
              </a:rPr>
              <a:t>to </a:t>
            </a:r>
            <a:r>
              <a:rPr sz="1400" b="1" spc="-10" dirty="0">
                <a:solidFill>
                  <a:srgbClr val="F1F1F1"/>
                </a:solidFill>
                <a:latin typeface="Calibri"/>
                <a:cs typeface="Calibri"/>
              </a:rPr>
              <a:t>represent</a:t>
            </a:r>
            <a:r>
              <a:rPr sz="1400" b="1" spc="-5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1F1F1"/>
                </a:solidFill>
                <a:latin typeface="Calibri"/>
                <a:cs typeface="Calibri"/>
              </a:rPr>
              <a:t>the</a:t>
            </a:r>
            <a:r>
              <a:rPr sz="1400" b="1" spc="-20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1F1F1"/>
                </a:solidFill>
                <a:latin typeface="Calibri"/>
                <a:cs typeface="Calibri"/>
              </a:rPr>
              <a:t>total</a:t>
            </a:r>
            <a:r>
              <a:rPr sz="1400" b="1" spc="-30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1F1F1"/>
                </a:solidFill>
                <a:latin typeface="Calibri"/>
                <a:cs typeface="Calibri"/>
              </a:rPr>
              <a:t>number</a:t>
            </a:r>
            <a:r>
              <a:rPr sz="1400" b="1" spc="-3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1400" b="1" spc="-25" dirty="0">
                <a:solidFill>
                  <a:srgbClr val="F1F1F1"/>
                </a:solidFill>
                <a:latin typeface="Calibri"/>
                <a:cs typeface="Calibri"/>
              </a:rPr>
              <a:t>of </a:t>
            </a:r>
            <a:r>
              <a:rPr sz="1400" b="1" dirty="0">
                <a:solidFill>
                  <a:srgbClr val="F1F1F1"/>
                </a:solidFill>
                <a:latin typeface="Calibri"/>
                <a:cs typeface="Calibri"/>
              </a:rPr>
              <a:t>services</a:t>
            </a:r>
            <a:r>
              <a:rPr sz="1400" b="1" spc="-40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1F1F1"/>
                </a:solidFill>
                <a:latin typeface="Calibri"/>
                <a:cs typeface="Calibri"/>
              </a:rPr>
              <a:t>per</a:t>
            </a:r>
            <a:r>
              <a:rPr sz="1400" b="1" spc="-10" dirty="0">
                <a:solidFill>
                  <a:srgbClr val="F1F1F1"/>
                </a:solidFill>
                <a:latin typeface="Calibri"/>
                <a:cs typeface="Calibri"/>
              </a:rPr>
              <a:t> customer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920098" y="1339596"/>
            <a:ext cx="2978277" cy="1721865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9044178" y="1802739"/>
            <a:ext cx="27368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</a:tabLst>
            </a:pPr>
            <a:r>
              <a:rPr sz="1400" b="1" dirty="0">
                <a:solidFill>
                  <a:srgbClr val="F1F1F1"/>
                </a:solidFill>
                <a:latin typeface="Calibri"/>
                <a:cs typeface="Calibri"/>
              </a:rPr>
              <a:t>Derived</a:t>
            </a:r>
            <a:r>
              <a:rPr sz="1400" b="1" spc="-20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1F1F1"/>
                </a:solidFill>
                <a:latin typeface="Calibri"/>
                <a:cs typeface="Calibri"/>
              </a:rPr>
              <a:t>'ChargesPerMonth'</a:t>
            </a:r>
            <a:r>
              <a:rPr sz="1400" b="1" spc="-3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1400" b="1" spc="-20" dirty="0">
                <a:solidFill>
                  <a:srgbClr val="F1F1F1"/>
                </a:solidFill>
                <a:latin typeface="Calibri"/>
                <a:cs typeface="Calibri"/>
              </a:rPr>
              <a:t>from TotalCharges</a:t>
            </a:r>
            <a:r>
              <a:rPr sz="1400" b="1" spc="-2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1F1F1"/>
                </a:solidFill>
                <a:latin typeface="Calibri"/>
                <a:cs typeface="Calibri"/>
              </a:rPr>
              <a:t>and</a:t>
            </a:r>
            <a:r>
              <a:rPr sz="1400" b="1" spc="10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1F1F1"/>
                </a:solidFill>
                <a:latin typeface="Calibri"/>
                <a:cs typeface="Calibri"/>
              </a:rPr>
              <a:t>tenure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757786" y="3308730"/>
            <a:ext cx="2298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0AE0FF"/>
                </a:solidFill>
                <a:latin typeface="Calibri"/>
                <a:cs typeface="Calibri"/>
              </a:rPr>
              <a:t>13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33667" y="1873250"/>
            <a:ext cx="4785359" cy="37045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7916" y="755141"/>
            <a:ext cx="10046335" cy="6051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  <a:tabLst>
                <a:tab pos="1610995" algn="l"/>
                <a:tab pos="2250440" algn="l"/>
                <a:tab pos="3493770" algn="l"/>
                <a:tab pos="4251325" algn="l"/>
                <a:tab pos="6283325" algn="l"/>
                <a:tab pos="7186295" algn="l"/>
                <a:tab pos="8152765" algn="l"/>
                <a:tab pos="9376410" algn="l"/>
              </a:tabLst>
            </a:pPr>
            <a:r>
              <a:rPr sz="2000" b="1" spc="-10" dirty="0">
                <a:solidFill>
                  <a:srgbClr val="0AE0FF"/>
                </a:solidFill>
                <a:latin typeface="Century Gothic"/>
                <a:cs typeface="Century Gothic"/>
              </a:rPr>
              <a:t>I</a:t>
            </a:r>
            <a:r>
              <a:rPr sz="2000" b="1" spc="-16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2000" b="1" dirty="0">
                <a:solidFill>
                  <a:srgbClr val="0AE0FF"/>
                </a:solidFill>
                <a:latin typeface="Century Gothic"/>
                <a:cs typeface="Century Gothic"/>
              </a:rPr>
              <a:t>N</a:t>
            </a:r>
            <a:r>
              <a:rPr sz="2000" b="1" spc="-16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2000" b="1" dirty="0">
                <a:solidFill>
                  <a:srgbClr val="0AE0FF"/>
                </a:solidFill>
                <a:latin typeface="Century Gothic"/>
                <a:cs typeface="Century Gothic"/>
              </a:rPr>
              <a:t>S</a:t>
            </a:r>
            <a:r>
              <a:rPr sz="2000" b="1" spc="-16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2000" b="1" spc="-10" dirty="0">
                <a:solidFill>
                  <a:srgbClr val="0AE0FF"/>
                </a:solidFill>
                <a:latin typeface="Century Gothic"/>
                <a:cs typeface="Century Gothic"/>
              </a:rPr>
              <a:t>I</a:t>
            </a:r>
            <a:r>
              <a:rPr sz="2000" b="1" spc="-16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2000" b="1" dirty="0">
                <a:solidFill>
                  <a:srgbClr val="0AE0FF"/>
                </a:solidFill>
                <a:latin typeface="Century Gothic"/>
                <a:cs typeface="Century Gothic"/>
              </a:rPr>
              <a:t>G</a:t>
            </a:r>
            <a:r>
              <a:rPr sz="2000" b="1" spc="-17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2000" b="1" dirty="0">
                <a:solidFill>
                  <a:srgbClr val="0AE0FF"/>
                </a:solidFill>
                <a:latin typeface="Century Gothic"/>
                <a:cs typeface="Century Gothic"/>
              </a:rPr>
              <a:t>H</a:t>
            </a:r>
            <a:r>
              <a:rPr sz="2000" b="1" spc="-16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2000" b="1" dirty="0">
                <a:solidFill>
                  <a:srgbClr val="0AE0FF"/>
                </a:solidFill>
                <a:latin typeface="Century Gothic"/>
                <a:cs typeface="Century Gothic"/>
              </a:rPr>
              <a:t>T</a:t>
            </a:r>
            <a:r>
              <a:rPr sz="2000" b="1" spc="-16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2000" b="1" spc="-50" dirty="0">
                <a:solidFill>
                  <a:srgbClr val="0AE0FF"/>
                </a:solidFill>
                <a:latin typeface="Century Gothic"/>
                <a:cs typeface="Century Gothic"/>
              </a:rPr>
              <a:t>S</a:t>
            </a:r>
            <a:r>
              <a:rPr sz="2000" b="1" dirty="0">
                <a:solidFill>
                  <a:srgbClr val="0AE0FF"/>
                </a:solidFill>
                <a:latin typeface="Century Gothic"/>
                <a:cs typeface="Century Gothic"/>
              </a:rPr>
              <a:t>	</a:t>
            </a:r>
            <a:r>
              <a:rPr sz="2000" b="1" spc="-45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2000" b="1" dirty="0">
                <a:solidFill>
                  <a:srgbClr val="0AE0FF"/>
                </a:solidFill>
                <a:latin typeface="Century Gothic"/>
                <a:cs typeface="Century Gothic"/>
              </a:rPr>
              <a:t>O</a:t>
            </a:r>
            <a:r>
              <a:rPr sz="2000" b="1" spc="-17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2000" b="1" dirty="0">
                <a:solidFill>
                  <a:srgbClr val="0AE0FF"/>
                </a:solidFill>
                <a:latin typeface="Century Gothic"/>
                <a:cs typeface="Century Gothic"/>
              </a:rPr>
              <a:t>N	C</a:t>
            </a:r>
            <a:r>
              <a:rPr sz="2000" b="1" spc="-17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2000" b="1" dirty="0">
                <a:solidFill>
                  <a:srgbClr val="0AE0FF"/>
                </a:solidFill>
                <a:latin typeface="Century Gothic"/>
                <a:cs typeface="Century Gothic"/>
              </a:rPr>
              <a:t>H</a:t>
            </a:r>
            <a:r>
              <a:rPr sz="2000" b="1" spc="-16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2000" b="1" dirty="0">
                <a:solidFill>
                  <a:srgbClr val="0AE0FF"/>
                </a:solidFill>
                <a:latin typeface="Century Gothic"/>
                <a:cs typeface="Century Gothic"/>
              </a:rPr>
              <a:t>U</a:t>
            </a:r>
            <a:r>
              <a:rPr sz="2000" b="1" spc="-16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2000" b="1" dirty="0">
                <a:solidFill>
                  <a:srgbClr val="0AE0FF"/>
                </a:solidFill>
                <a:latin typeface="Century Gothic"/>
                <a:cs typeface="Century Gothic"/>
              </a:rPr>
              <a:t>R</a:t>
            </a:r>
            <a:r>
              <a:rPr sz="2000" b="1" spc="-16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2000" b="1" spc="-50" dirty="0">
                <a:solidFill>
                  <a:srgbClr val="0AE0FF"/>
                </a:solidFill>
                <a:latin typeface="Century Gothic"/>
                <a:cs typeface="Century Gothic"/>
              </a:rPr>
              <a:t>N</a:t>
            </a:r>
            <a:r>
              <a:rPr sz="2000" b="1" dirty="0">
                <a:solidFill>
                  <a:srgbClr val="0AE0FF"/>
                </a:solidFill>
                <a:latin typeface="Century Gothic"/>
                <a:cs typeface="Century Gothic"/>
              </a:rPr>
              <a:t>	</a:t>
            </a:r>
            <a:r>
              <a:rPr sz="2000" b="1" spc="-10" dirty="0">
                <a:solidFill>
                  <a:srgbClr val="0AE0FF"/>
                </a:solidFill>
                <a:latin typeface="Century Gothic"/>
                <a:cs typeface="Century Gothic"/>
              </a:rPr>
              <a:t>F</a:t>
            </a:r>
            <a:r>
              <a:rPr sz="2000" b="1" spc="-16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2000" b="1" dirty="0">
                <a:solidFill>
                  <a:srgbClr val="0AE0FF"/>
                </a:solidFill>
                <a:latin typeface="Century Gothic"/>
                <a:cs typeface="Century Gothic"/>
              </a:rPr>
              <a:t>O</a:t>
            </a:r>
            <a:r>
              <a:rPr sz="2000" b="1" spc="-17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2000" b="1" spc="-50" dirty="0">
                <a:solidFill>
                  <a:srgbClr val="0AE0FF"/>
                </a:solidFill>
                <a:latin typeface="Century Gothic"/>
                <a:cs typeface="Century Gothic"/>
              </a:rPr>
              <a:t>R</a:t>
            </a:r>
            <a:r>
              <a:rPr sz="2000" b="1" dirty="0">
                <a:solidFill>
                  <a:srgbClr val="0AE0FF"/>
                </a:solidFill>
                <a:latin typeface="Century Gothic"/>
                <a:cs typeface="Century Gothic"/>
              </a:rPr>
              <a:t>	C</a:t>
            </a:r>
            <a:r>
              <a:rPr sz="2000" b="1" spc="-17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2000" b="1" dirty="0">
                <a:solidFill>
                  <a:srgbClr val="0AE0FF"/>
                </a:solidFill>
                <a:latin typeface="Century Gothic"/>
                <a:cs typeface="Century Gothic"/>
              </a:rPr>
              <a:t>U</a:t>
            </a:r>
            <a:r>
              <a:rPr sz="2000" b="1" spc="-16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2000" b="1" dirty="0">
                <a:solidFill>
                  <a:srgbClr val="0AE0FF"/>
                </a:solidFill>
                <a:latin typeface="Century Gothic"/>
                <a:cs typeface="Century Gothic"/>
              </a:rPr>
              <a:t>S</a:t>
            </a:r>
            <a:r>
              <a:rPr sz="2000" b="1" spc="-16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2000" b="1" dirty="0">
                <a:solidFill>
                  <a:srgbClr val="0AE0FF"/>
                </a:solidFill>
                <a:latin typeface="Century Gothic"/>
                <a:cs typeface="Century Gothic"/>
              </a:rPr>
              <a:t>T</a:t>
            </a:r>
            <a:r>
              <a:rPr sz="2000" b="1" spc="-16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2000" b="1" dirty="0">
                <a:solidFill>
                  <a:srgbClr val="0AE0FF"/>
                </a:solidFill>
                <a:latin typeface="Century Gothic"/>
                <a:cs typeface="Century Gothic"/>
              </a:rPr>
              <a:t>O</a:t>
            </a:r>
            <a:r>
              <a:rPr sz="2000" b="1" spc="-17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2000" b="1" dirty="0">
                <a:solidFill>
                  <a:srgbClr val="0AE0FF"/>
                </a:solidFill>
                <a:latin typeface="Century Gothic"/>
                <a:cs typeface="Century Gothic"/>
              </a:rPr>
              <a:t>M</a:t>
            </a:r>
            <a:r>
              <a:rPr sz="2000" b="1" spc="-17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2000" b="1" dirty="0">
                <a:solidFill>
                  <a:srgbClr val="0AE0FF"/>
                </a:solidFill>
                <a:latin typeface="Century Gothic"/>
                <a:cs typeface="Century Gothic"/>
              </a:rPr>
              <a:t>E</a:t>
            </a:r>
            <a:r>
              <a:rPr sz="2000" b="1" spc="-16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2000" b="1" dirty="0">
                <a:solidFill>
                  <a:srgbClr val="0AE0FF"/>
                </a:solidFill>
                <a:latin typeface="Century Gothic"/>
                <a:cs typeface="Century Gothic"/>
              </a:rPr>
              <a:t>R</a:t>
            </a:r>
            <a:r>
              <a:rPr sz="2000" b="1" spc="-16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2000" b="1" spc="-50" dirty="0">
                <a:solidFill>
                  <a:srgbClr val="0AE0FF"/>
                </a:solidFill>
                <a:latin typeface="Century Gothic"/>
                <a:cs typeface="Century Gothic"/>
              </a:rPr>
              <a:t>S</a:t>
            </a:r>
            <a:r>
              <a:rPr sz="2000" b="1" dirty="0">
                <a:solidFill>
                  <a:srgbClr val="0AE0FF"/>
                </a:solidFill>
                <a:latin typeface="Century Gothic"/>
                <a:cs typeface="Century Gothic"/>
              </a:rPr>
              <a:t>	W</a:t>
            </a:r>
            <a:r>
              <a:rPr sz="2000" b="1" spc="-17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2000" b="1" spc="-10" dirty="0">
                <a:solidFill>
                  <a:srgbClr val="0AE0FF"/>
                </a:solidFill>
                <a:latin typeface="Century Gothic"/>
                <a:cs typeface="Century Gothic"/>
              </a:rPr>
              <a:t>I</a:t>
            </a:r>
            <a:r>
              <a:rPr sz="2000" b="1" spc="-16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2000" b="1" dirty="0">
                <a:solidFill>
                  <a:srgbClr val="0AE0FF"/>
                </a:solidFill>
                <a:latin typeface="Century Gothic"/>
                <a:cs typeface="Century Gothic"/>
              </a:rPr>
              <a:t>T</a:t>
            </a:r>
            <a:r>
              <a:rPr sz="2000" b="1" spc="-16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2000" b="1" spc="-50" dirty="0">
                <a:solidFill>
                  <a:srgbClr val="0AE0FF"/>
                </a:solidFill>
                <a:latin typeface="Century Gothic"/>
                <a:cs typeface="Century Gothic"/>
              </a:rPr>
              <a:t>H</a:t>
            </a:r>
            <a:r>
              <a:rPr sz="2000" b="1" dirty="0">
                <a:solidFill>
                  <a:srgbClr val="0AE0FF"/>
                </a:solidFill>
                <a:latin typeface="Century Gothic"/>
                <a:cs typeface="Century Gothic"/>
              </a:rPr>
              <a:t>	B</a:t>
            </a:r>
            <a:r>
              <a:rPr sz="2000" b="1" spc="-16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2000" b="1" dirty="0">
                <a:solidFill>
                  <a:srgbClr val="0AE0FF"/>
                </a:solidFill>
                <a:latin typeface="Century Gothic"/>
                <a:cs typeface="Century Gothic"/>
              </a:rPr>
              <a:t>O</a:t>
            </a:r>
            <a:r>
              <a:rPr sz="2000" b="1" spc="-17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2000" b="1" dirty="0">
                <a:solidFill>
                  <a:srgbClr val="0AE0FF"/>
                </a:solidFill>
                <a:latin typeface="Century Gothic"/>
                <a:cs typeface="Century Gothic"/>
              </a:rPr>
              <a:t>T</a:t>
            </a:r>
            <a:r>
              <a:rPr sz="2000" b="1" spc="-16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2000" b="1" spc="-50" dirty="0">
                <a:solidFill>
                  <a:srgbClr val="0AE0FF"/>
                </a:solidFill>
                <a:latin typeface="Century Gothic"/>
                <a:cs typeface="Century Gothic"/>
              </a:rPr>
              <a:t>H</a:t>
            </a:r>
            <a:r>
              <a:rPr sz="2000" b="1" dirty="0">
                <a:solidFill>
                  <a:srgbClr val="0AE0FF"/>
                </a:solidFill>
                <a:latin typeface="Century Gothic"/>
                <a:cs typeface="Century Gothic"/>
              </a:rPr>
              <a:t>	</a:t>
            </a:r>
            <a:r>
              <a:rPr sz="2000" b="1" spc="-20" dirty="0">
                <a:solidFill>
                  <a:srgbClr val="0AE0FF"/>
                </a:solidFill>
                <a:latin typeface="Century Gothic"/>
                <a:cs typeface="Century Gothic"/>
              </a:rPr>
              <a:t>P</a:t>
            </a:r>
            <a:r>
              <a:rPr sz="2000" b="1" spc="-16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2000" b="1" dirty="0">
                <a:solidFill>
                  <a:srgbClr val="0AE0FF"/>
                </a:solidFill>
                <a:latin typeface="Century Gothic"/>
                <a:cs typeface="Century Gothic"/>
              </a:rPr>
              <a:t>H</a:t>
            </a:r>
            <a:r>
              <a:rPr sz="2000" b="1" spc="-16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2000" b="1" dirty="0">
                <a:solidFill>
                  <a:srgbClr val="0AE0FF"/>
                </a:solidFill>
                <a:latin typeface="Century Gothic"/>
                <a:cs typeface="Century Gothic"/>
              </a:rPr>
              <a:t>O</a:t>
            </a:r>
            <a:r>
              <a:rPr sz="2000" b="1" spc="-16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2000" b="1" dirty="0">
                <a:solidFill>
                  <a:srgbClr val="0AE0FF"/>
                </a:solidFill>
                <a:latin typeface="Century Gothic"/>
                <a:cs typeface="Century Gothic"/>
              </a:rPr>
              <a:t>N</a:t>
            </a:r>
            <a:r>
              <a:rPr sz="2000" b="1" spc="-16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2000" b="1" spc="-50" dirty="0">
                <a:solidFill>
                  <a:srgbClr val="0AE0FF"/>
                </a:solidFill>
                <a:latin typeface="Century Gothic"/>
                <a:cs typeface="Century Gothic"/>
              </a:rPr>
              <a:t>E</a:t>
            </a:r>
            <a:r>
              <a:rPr sz="2000" b="1" dirty="0">
                <a:solidFill>
                  <a:srgbClr val="0AE0FF"/>
                </a:solidFill>
                <a:latin typeface="Century Gothic"/>
                <a:cs typeface="Century Gothic"/>
              </a:rPr>
              <a:t>	A</a:t>
            </a:r>
            <a:r>
              <a:rPr sz="2000" b="1" spc="-17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2000" b="1" dirty="0">
                <a:solidFill>
                  <a:srgbClr val="0AE0FF"/>
                </a:solidFill>
                <a:latin typeface="Century Gothic"/>
                <a:cs typeface="Century Gothic"/>
              </a:rPr>
              <a:t>N</a:t>
            </a:r>
            <a:r>
              <a:rPr sz="2000" b="1" spc="-16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2000" b="1" spc="-50" dirty="0">
                <a:solidFill>
                  <a:srgbClr val="0AE0FF"/>
                </a:solidFill>
                <a:latin typeface="Century Gothic"/>
                <a:cs typeface="Century Gothic"/>
              </a:rPr>
              <a:t>D </a:t>
            </a:r>
            <a:r>
              <a:rPr sz="2000" b="1" spc="-10" dirty="0">
                <a:solidFill>
                  <a:srgbClr val="0AE0FF"/>
                </a:solidFill>
                <a:latin typeface="Century Gothic"/>
                <a:cs typeface="Century Gothic"/>
              </a:rPr>
              <a:t>I</a:t>
            </a:r>
            <a:r>
              <a:rPr sz="2000" b="1" spc="-16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2000" b="1" dirty="0">
                <a:solidFill>
                  <a:srgbClr val="0AE0FF"/>
                </a:solidFill>
                <a:latin typeface="Century Gothic"/>
                <a:cs typeface="Century Gothic"/>
              </a:rPr>
              <a:t>N</a:t>
            </a:r>
            <a:r>
              <a:rPr sz="2000" b="1" spc="-16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2000" b="1" dirty="0">
                <a:solidFill>
                  <a:srgbClr val="0AE0FF"/>
                </a:solidFill>
                <a:latin typeface="Century Gothic"/>
                <a:cs typeface="Century Gothic"/>
              </a:rPr>
              <a:t>T</a:t>
            </a:r>
            <a:r>
              <a:rPr sz="2000" b="1" spc="-16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2000" b="1" dirty="0">
                <a:solidFill>
                  <a:srgbClr val="0AE0FF"/>
                </a:solidFill>
                <a:latin typeface="Century Gothic"/>
                <a:cs typeface="Century Gothic"/>
              </a:rPr>
              <a:t>E</a:t>
            </a:r>
            <a:r>
              <a:rPr sz="2000" b="1" spc="-16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2000" b="1" dirty="0">
                <a:solidFill>
                  <a:srgbClr val="0AE0FF"/>
                </a:solidFill>
                <a:latin typeface="Century Gothic"/>
                <a:cs typeface="Century Gothic"/>
              </a:rPr>
              <a:t>R</a:t>
            </a:r>
            <a:r>
              <a:rPr sz="2000" b="1" spc="-16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2000" b="1" dirty="0">
                <a:solidFill>
                  <a:srgbClr val="0AE0FF"/>
                </a:solidFill>
                <a:latin typeface="Century Gothic"/>
                <a:cs typeface="Century Gothic"/>
              </a:rPr>
              <a:t>N</a:t>
            </a:r>
            <a:r>
              <a:rPr sz="2000" b="1" spc="-16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2000" b="1" dirty="0">
                <a:solidFill>
                  <a:srgbClr val="0AE0FF"/>
                </a:solidFill>
                <a:latin typeface="Century Gothic"/>
                <a:cs typeface="Century Gothic"/>
              </a:rPr>
              <a:t>E</a:t>
            </a:r>
            <a:r>
              <a:rPr sz="2000" b="1" spc="-16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2000" b="1" spc="-50" dirty="0">
                <a:solidFill>
                  <a:srgbClr val="0AE0FF"/>
                </a:solidFill>
                <a:latin typeface="Century Gothic"/>
                <a:cs typeface="Century Gothic"/>
              </a:rPr>
              <a:t>T</a:t>
            </a:r>
            <a:r>
              <a:rPr sz="2000" b="1" dirty="0">
                <a:solidFill>
                  <a:srgbClr val="0AE0FF"/>
                </a:solidFill>
                <a:latin typeface="Century Gothic"/>
                <a:cs typeface="Century Gothic"/>
              </a:rPr>
              <a:t>	S</a:t>
            </a:r>
            <a:r>
              <a:rPr sz="2000" b="1" spc="-16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2000" b="1" dirty="0">
                <a:solidFill>
                  <a:srgbClr val="0AE0FF"/>
                </a:solidFill>
                <a:latin typeface="Century Gothic"/>
                <a:cs typeface="Century Gothic"/>
              </a:rPr>
              <a:t>E</a:t>
            </a:r>
            <a:r>
              <a:rPr sz="2000" b="1" spc="-16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2000" b="1" dirty="0">
                <a:solidFill>
                  <a:srgbClr val="0AE0FF"/>
                </a:solidFill>
                <a:latin typeface="Century Gothic"/>
                <a:cs typeface="Century Gothic"/>
              </a:rPr>
              <a:t>R</a:t>
            </a:r>
            <a:r>
              <a:rPr sz="2000" b="1" spc="-16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2000" b="1" dirty="0">
                <a:solidFill>
                  <a:srgbClr val="0AE0FF"/>
                </a:solidFill>
                <a:latin typeface="Century Gothic"/>
                <a:cs typeface="Century Gothic"/>
              </a:rPr>
              <a:t>V</a:t>
            </a:r>
            <a:r>
              <a:rPr sz="2000" b="1" spc="-16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2000" b="1" spc="-10" dirty="0">
                <a:solidFill>
                  <a:srgbClr val="0AE0FF"/>
                </a:solidFill>
                <a:latin typeface="Century Gothic"/>
                <a:cs typeface="Century Gothic"/>
              </a:rPr>
              <a:t>I</a:t>
            </a:r>
            <a:r>
              <a:rPr sz="2000" b="1" spc="-16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2000" b="1" dirty="0">
                <a:solidFill>
                  <a:srgbClr val="0AE0FF"/>
                </a:solidFill>
                <a:latin typeface="Century Gothic"/>
                <a:cs typeface="Century Gothic"/>
              </a:rPr>
              <a:t>C</a:t>
            </a:r>
            <a:r>
              <a:rPr sz="2000" b="1" spc="-17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2000" b="1" dirty="0">
                <a:solidFill>
                  <a:srgbClr val="0AE0FF"/>
                </a:solidFill>
                <a:latin typeface="Century Gothic"/>
                <a:cs typeface="Century Gothic"/>
              </a:rPr>
              <a:t>E</a:t>
            </a:r>
            <a:r>
              <a:rPr sz="2000" b="1" spc="-16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2000" b="1" spc="-50" dirty="0">
                <a:solidFill>
                  <a:srgbClr val="0AE0FF"/>
                </a:solidFill>
                <a:latin typeface="Century Gothic"/>
                <a:cs typeface="Century Gothic"/>
              </a:rPr>
              <a:t>S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29590" indent="121920">
              <a:lnSpc>
                <a:spcPts val="2960"/>
              </a:lnSpc>
              <a:spcBef>
                <a:spcPts val="375"/>
              </a:spcBef>
              <a:buSzPct val="112500"/>
              <a:buChar char="-"/>
              <a:tabLst>
                <a:tab pos="134620" algn="l"/>
              </a:tabLst>
            </a:pPr>
            <a:r>
              <a:rPr dirty="0"/>
              <a:t>T</a:t>
            </a:r>
            <a:r>
              <a:rPr spc="-160" dirty="0"/>
              <a:t> </a:t>
            </a:r>
            <a:r>
              <a:rPr dirty="0"/>
              <a:t>h</a:t>
            </a:r>
            <a:r>
              <a:rPr spc="-160" dirty="0"/>
              <a:t> </a:t>
            </a:r>
            <a:r>
              <a:rPr dirty="0"/>
              <a:t>e</a:t>
            </a:r>
            <a:r>
              <a:rPr spc="385" dirty="0"/>
              <a:t> </a:t>
            </a:r>
            <a:r>
              <a:rPr dirty="0"/>
              <a:t>m</a:t>
            </a:r>
            <a:r>
              <a:rPr spc="-165" dirty="0"/>
              <a:t> </a:t>
            </a:r>
            <a:r>
              <a:rPr dirty="0"/>
              <a:t>a</a:t>
            </a:r>
            <a:r>
              <a:rPr spc="-160" dirty="0"/>
              <a:t> </a:t>
            </a:r>
            <a:r>
              <a:rPr spc="-10" dirty="0"/>
              <a:t>j</a:t>
            </a:r>
            <a:r>
              <a:rPr spc="-160" dirty="0"/>
              <a:t> </a:t>
            </a:r>
            <a:r>
              <a:rPr spc="-10" dirty="0"/>
              <a:t>o</a:t>
            </a:r>
            <a:r>
              <a:rPr spc="-165" dirty="0"/>
              <a:t> </a:t>
            </a:r>
            <a:r>
              <a:rPr spc="-20" dirty="0"/>
              <a:t>r</a:t>
            </a:r>
            <a:r>
              <a:rPr spc="-165" dirty="0"/>
              <a:t> </a:t>
            </a:r>
            <a:r>
              <a:rPr dirty="0"/>
              <a:t>i</a:t>
            </a:r>
            <a:r>
              <a:rPr spc="-155" dirty="0"/>
              <a:t> </a:t>
            </a:r>
            <a:r>
              <a:rPr spc="-10" dirty="0"/>
              <a:t>t</a:t>
            </a:r>
            <a:r>
              <a:rPr spc="-155" dirty="0"/>
              <a:t> </a:t>
            </a:r>
            <a:r>
              <a:rPr dirty="0"/>
              <a:t>y</a:t>
            </a:r>
            <a:r>
              <a:rPr spc="390" dirty="0"/>
              <a:t> </a:t>
            </a:r>
            <a:r>
              <a:rPr spc="-10" dirty="0"/>
              <a:t>o</a:t>
            </a:r>
            <a:r>
              <a:rPr spc="-165" dirty="0"/>
              <a:t> </a:t>
            </a:r>
            <a:r>
              <a:rPr dirty="0"/>
              <a:t>f</a:t>
            </a:r>
            <a:r>
              <a:rPr spc="415" dirty="0"/>
              <a:t> </a:t>
            </a:r>
            <a:r>
              <a:rPr spc="-10" dirty="0"/>
              <a:t>c</a:t>
            </a:r>
            <a:r>
              <a:rPr spc="-165" dirty="0"/>
              <a:t> </a:t>
            </a:r>
            <a:r>
              <a:rPr dirty="0"/>
              <a:t>u</a:t>
            </a:r>
            <a:r>
              <a:rPr spc="-160" dirty="0"/>
              <a:t> </a:t>
            </a:r>
            <a:r>
              <a:rPr spc="-10" dirty="0"/>
              <a:t>s</a:t>
            </a:r>
            <a:r>
              <a:rPr spc="-175" dirty="0"/>
              <a:t> </a:t>
            </a:r>
            <a:r>
              <a:rPr spc="90" dirty="0"/>
              <a:t>to</a:t>
            </a:r>
            <a:r>
              <a:rPr spc="-165" dirty="0"/>
              <a:t> </a:t>
            </a:r>
            <a:r>
              <a:rPr dirty="0"/>
              <a:t>m</a:t>
            </a:r>
            <a:r>
              <a:rPr spc="-165" dirty="0"/>
              <a:t> </a:t>
            </a:r>
            <a:r>
              <a:rPr spc="-10" dirty="0"/>
              <a:t>e</a:t>
            </a:r>
            <a:r>
              <a:rPr spc="-160" dirty="0"/>
              <a:t> </a:t>
            </a:r>
            <a:r>
              <a:rPr spc="75" dirty="0"/>
              <a:t>rs</a:t>
            </a:r>
            <a:r>
              <a:rPr spc="385" dirty="0"/>
              <a:t> </a:t>
            </a:r>
            <a:r>
              <a:rPr dirty="0"/>
              <a:t>h</a:t>
            </a:r>
            <a:r>
              <a:rPr spc="-160" dirty="0"/>
              <a:t> </a:t>
            </a:r>
            <a:r>
              <a:rPr spc="114" dirty="0"/>
              <a:t>ave</a:t>
            </a:r>
            <a:r>
              <a:rPr spc="370" dirty="0"/>
              <a:t> </a:t>
            </a:r>
            <a:r>
              <a:rPr dirty="0"/>
              <a:t>b</a:t>
            </a:r>
            <a:r>
              <a:rPr spc="-160" dirty="0"/>
              <a:t> </a:t>
            </a:r>
            <a:r>
              <a:rPr spc="-10" dirty="0"/>
              <a:t>o</a:t>
            </a:r>
            <a:r>
              <a:rPr spc="-165" dirty="0"/>
              <a:t> </a:t>
            </a:r>
            <a:r>
              <a:rPr spc="-10" dirty="0"/>
              <a:t>t</a:t>
            </a:r>
            <a:r>
              <a:rPr spc="-155" dirty="0"/>
              <a:t> </a:t>
            </a:r>
            <a:r>
              <a:rPr dirty="0"/>
              <a:t>h</a:t>
            </a:r>
            <a:r>
              <a:rPr spc="395" dirty="0"/>
              <a:t> </a:t>
            </a:r>
            <a:r>
              <a:rPr dirty="0"/>
              <a:t>p</a:t>
            </a:r>
            <a:r>
              <a:rPr spc="-160" dirty="0"/>
              <a:t> </a:t>
            </a:r>
            <a:r>
              <a:rPr dirty="0"/>
              <a:t>h</a:t>
            </a:r>
            <a:r>
              <a:rPr spc="-160" dirty="0"/>
              <a:t> </a:t>
            </a:r>
            <a:r>
              <a:rPr spc="-10" dirty="0"/>
              <a:t>o</a:t>
            </a:r>
            <a:r>
              <a:rPr spc="-165" dirty="0"/>
              <a:t> </a:t>
            </a:r>
            <a:r>
              <a:rPr dirty="0"/>
              <a:t>n</a:t>
            </a:r>
            <a:r>
              <a:rPr spc="-160" dirty="0"/>
              <a:t> </a:t>
            </a:r>
            <a:r>
              <a:rPr dirty="0"/>
              <a:t>e</a:t>
            </a:r>
            <a:r>
              <a:rPr spc="385" dirty="0"/>
              <a:t> </a:t>
            </a:r>
            <a:r>
              <a:rPr dirty="0"/>
              <a:t>a</a:t>
            </a:r>
            <a:r>
              <a:rPr spc="-160" dirty="0"/>
              <a:t> </a:t>
            </a:r>
            <a:r>
              <a:rPr dirty="0"/>
              <a:t>n</a:t>
            </a:r>
            <a:r>
              <a:rPr spc="-160" dirty="0"/>
              <a:t> </a:t>
            </a:r>
            <a:r>
              <a:rPr spc="-50" dirty="0"/>
              <a:t>d </a:t>
            </a:r>
            <a:r>
              <a:rPr dirty="0"/>
              <a:t>i</a:t>
            </a:r>
            <a:r>
              <a:rPr spc="-155" dirty="0"/>
              <a:t> </a:t>
            </a:r>
            <a:r>
              <a:rPr spc="120" dirty="0"/>
              <a:t>nte</a:t>
            </a:r>
            <a:r>
              <a:rPr spc="-160" dirty="0"/>
              <a:t> </a:t>
            </a:r>
            <a:r>
              <a:rPr spc="90" dirty="0"/>
              <a:t>rn</a:t>
            </a:r>
            <a:r>
              <a:rPr spc="-155" dirty="0"/>
              <a:t> </a:t>
            </a:r>
            <a:r>
              <a:rPr spc="85" dirty="0"/>
              <a:t>et</a:t>
            </a:r>
            <a:r>
              <a:rPr spc="380" dirty="0"/>
              <a:t> </a:t>
            </a:r>
            <a:r>
              <a:rPr spc="-10" dirty="0"/>
              <a:t>s</a:t>
            </a:r>
            <a:r>
              <a:rPr spc="-155" dirty="0"/>
              <a:t> </a:t>
            </a:r>
            <a:r>
              <a:rPr spc="-10" dirty="0"/>
              <a:t>e</a:t>
            </a:r>
            <a:r>
              <a:rPr spc="-165" dirty="0"/>
              <a:t> </a:t>
            </a:r>
            <a:r>
              <a:rPr spc="-20" dirty="0"/>
              <a:t>r</a:t>
            </a:r>
            <a:r>
              <a:rPr spc="-150" dirty="0"/>
              <a:t> </a:t>
            </a:r>
            <a:r>
              <a:rPr spc="-10" dirty="0"/>
              <a:t>v</a:t>
            </a:r>
            <a:r>
              <a:rPr spc="-160" dirty="0"/>
              <a:t> </a:t>
            </a:r>
            <a:r>
              <a:rPr dirty="0"/>
              <a:t>i</a:t>
            </a:r>
            <a:r>
              <a:rPr spc="-150" dirty="0"/>
              <a:t> </a:t>
            </a:r>
            <a:r>
              <a:rPr spc="-10" dirty="0"/>
              <a:t>c</a:t>
            </a:r>
            <a:r>
              <a:rPr spc="-165" dirty="0"/>
              <a:t> </a:t>
            </a:r>
            <a:r>
              <a:rPr spc="-10" dirty="0"/>
              <a:t>e</a:t>
            </a:r>
            <a:r>
              <a:rPr spc="-160" dirty="0"/>
              <a:t> </a:t>
            </a:r>
            <a:r>
              <a:rPr spc="-10" dirty="0"/>
              <a:t>s</a:t>
            </a:r>
            <a:r>
              <a:rPr spc="-155" dirty="0"/>
              <a:t> </a:t>
            </a:r>
            <a:r>
              <a:rPr spc="-50" dirty="0"/>
              <a:t>.</a:t>
            </a:r>
          </a:p>
          <a:p>
            <a:pPr marL="170815" indent="-158115">
              <a:lnSpc>
                <a:spcPct val="100000"/>
              </a:lnSpc>
              <a:spcBef>
                <a:spcPts val="690"/>
              </a:spcBef>
              <a:buChar char="-"/>
              <a:tabLst>
                <a:tab pos="170815" algn="l"/>
              </a:tabLst>
            </a:pPr>
            <a:r>
              <a:rPr dirty="0"/>
              <a:t>C</a:t>
            </a:r>
            <a:r>
              <a:rPr spc="-160" dirty="0"/>
              <a:t> </a:t>
            </a:r>
            <a:r>
              <a:rPr dirty="0"/>
              <a:t>u</a:t>
            </a:r>
            <a:r>
              <a:rPr spc="-160" dirty="0"/>
              <a:t> </a:t>
            </a:r>
            <a:r>
              <a:rPr spc="-10" dirty="0"/>
              <a:t>s</a:t>
            </a:r>
            <a:r>
              <a:rPr spc="-175" dirty="0"/>
              <a:t> </a:t>
            </a:r>
            <a:r>
              <a:rPr spc="90" dirty="0"/>
              <a:t>to</a:t>
            </a:r>
            <a:r>
              <a:rPr spc="-165" dirty="0"/>
              <a:t> </a:t>
            </a:r>
            <a:r>
              <a:rPr dirty="0"/>
              <a:t>m</a:t>
            </a:r>
            <a:r>
              <a:rPr spc="-165" dirty="0"/>
              <a:t> </a:t>
            </a:r>
            <a:r>
              <a:rPr spc="-10" dirty="0"/>
              <a:t>e</a:t>
            </a:r>
            <a:r>
              <a:rPr spc="-160" dirty="0"/>
              <a:t> </a:t>
            </a:r>
            <a:r>
              <a:rPr spc="75" dirty="0"/>
              <a:t>rs</a:t>
            </a:r>
            <a:r>
              <a:rPr spc="375" dirty="0"/>
              <a:t> </a:t>
            </a:r>
            <a:r>
              <a:rPr spc="-20" dirty="0"/>
              <a:t>w</a:t>
            </a:r>
            <a:r>
              <a:rPr spc="-165" dirty="0"/>
              <a:t> </a:t>
            </a:r>
            <a:r>
              <a:rPr dirty="0"/>
              <a:t>i</a:t>
            </a:r>
            <a:r>
              <a:rPr spc="-150" dirty="0"/>
              <a:t> </a:t>
            </a:r>
            <a:r>
              <a:rPr spc="-10" dirty="0"/>
              <a:t>t</a:t>
            </a:r>
            <a:r>
              <a:rPr spc="-155" dirty="0"/>
              <a:t> </a:t>
            </a:r>
            <a:r>
              <a:rPr dirty="0"/>
              <a:t>h</a:t>
            </a:r>
            <a:r>
              <a:rPr spc="-160" dirty="0"/>
              <a:t> </a:t>
            </a:r>
            <a:r>
              <a:rPr spc="-10" dirty="0"/>
              <a:t>o</a:t>
            </a:r>
            <a:r>
              <a:rPr spc="-165" dirty="0"/>
              <a:t> </a:t>
            </a:r>
            <a:r>
              <a:rPr dirty="0"/>
              <a:t>u</a:t>
            </a:r>
            <a:r>
              <a:rPr spc="-160" dirty="0"/>
              <a:t> </a:t>
            </a:r>
            <a:r>
              <a:rPr dirty="0"/>
              <a:t>t</a:t>
            </a:r>
            <a:r>
              <a:rPr spc="385" dirty="0"/>
              <a:t> </a:t>
            </a:r>
            <a:r>
              <a:rPr dirty="0"/>
              <a:t>b</a:t>
            </a:r>
            <a:r>
              <a:rPr spc="-160" dirty="0"/>
              <a:t> </a:t>
            </a:r>
            <a:r>
              <a:rPr spc="-10" dirty="0"/>
              <a:t>o</a:t>
            </a:r>
            <a:r>
              <a:rPr spc="-165" dirty="0"/>
              <a:t> </a:t>
            </a:r>
            <a:r>
              <a:rPr spc="-10" dirty="0"/>
              <a:t>t</a:t>
            </a:r>
            <a:r>
              <a:rPr spc="-150" dirty="0"/>
              <a:t> </a:t>
            </a:r>
            <a:r>
              <a:rPr dirty="0"/>
              <a:t>h</a:t>
            </a:r>
            <a:r>
              <a:rPr spc="390" dirty="0"/>
              <a:t> </a:t>
            </a:r>
            <a:r>
              <a:rPr spc="-10" dirty="0"/>
              <a:t>s</a:t>
            </a:r>
            <a:r>
              <a:rPr spc="-155" dirty="0"/>
              <a:t> </a:t>
            </a:r>
            <a:r>
              <a:rPr spc="-10" dirty="0"/>
              <a:t>e</a:t>
            </a:r>
            <a:r>
              <a:rPr spc="-165" dirty="0"/>
              <a:t> </a:t>
            </a:r>
            <a:r>
              <a:rPr spc="-20" dirty="0"/>
              <a:t>r</a:t>
            </a:r>
            <a:r>
              <a:rPr spc="-155" dirty="0"/>
              <a:t> </a:t>
            </a:r>
            <a:r>
              <a:rPr spc="-10" dirty="0"/>
              <a:t>v</a:t>
            </a:r>
            <a:r>
              <a:rPr spc="-165" dirty="0"/>
              <a:t> </a:t>
            </a:r>
            <a:r>
              <a:rPr dirty="0"/>
              <a:t>i</a:t>
            </a:r>
            <a:r>
              <a:rPr spc="-155" dirty="0"/>
              <a:t> </a:t>
            </a:r>
            <a:r>
              <a:rPr spc="-10" dirty="0"/>
              <a:t>c</a:t>
            </a:r>
            <a:r>
              <a:rPr spc="-160" dirty="0"/>
              <a:t> </a:t>
            </a:r>
            <a:r>
              <a:rPr spc="-10" dirty="0"/>
              <a:t>e</a:t>
            </a:r>
            <a:r>
              <a:rPr spc="-165" dirty="0"/>
              <a:t> </a:t>
            </a:r>
            <a:r>
              <a:rPr dirty="0"/>
              <a:t>s</a:t>
            </a:r>
            <a:r>
              <a:rPr spc="385" dirty="0"/>
              <a:t> </a:t>
            </a:r>
            <a:r>
              <a:rPr dirty="0"/>
              <a:t>h</a:t>
            </a:r>
            <a:r>
              <a:rPr spc="-155" dirty="0"/>
              <a:t> </a:t>
            </a:r>
            <a:r>
              <a:rPr spc="114" dirty="0"/>
              <a:t>ave</a:t>
            </a:r>
            <a:r>
              <a:rPr spc="385" dirty="0"/>
              <a:t> </a:t>
            </a:r>
            <a:r>
              <a:rPr dirty="0"/>
              <a:t>a</a:t>
            </a:r>
            <a:r>
              <a:rPr spc="395" dirty="0"/>
              <a:t> </a:t>
            </a:r>
            <a:r>
              <a:rPr dirty="0"/>
              <a:t>l</a:t>
            </a:r>
            <a:r>
              <a:rPr spc="-155" dirty="0"/>
              <a:t> </a:t>
            </a:r>
            <a:r>
              <a:rPr spc="114" dirty="0"/>
              <a:t>owe</a:t>
            </a:r>
            <a:r>
              <a:rPr spc="-165" dirty="0"/>
              <a:t> </a:t>
            </a:r>
            <a:r>
              <a:rPr dirty="0"/>
              <a:t>r</a:t>
            </a:r>
            <a:r>
              <a:rPr spc="409" dirty="0"/>
              <a:t> </a:t>
            </a:r>
            <a:r>
              <a:rPr spc="-10" dirty="0"/>
              <a:t>c</a:t>
            </a:r>
            <a:r>
              <a:rPr spc="-165" dirty="0"/>
              <a:t> </a:t>
            </a:r>
            <a:r>
              <a:rPr dirty="0"/>
              <a:t>h</a:t>
            </a:r>
            <a:r>
              <a:rPr spc="-160" dirty="0"/>
              <a:t> </a:t>
            </a:r>
            <a:r>
              <a:rPr dirty="0"/>
              <a:t>u</a:t>
            </a:r>
            <a:r>
              <a:rPr spc="-155" dirty="0"/>
              <a:t> </a:t>
            </a:r>
            <a:r>
              <a:rPr spc="65" dirty="0"/>
              <a:t>rn</a:t>
            </a: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pc="130" dirty="0"/>
              <a:t>rate</a:t>
            </a:r>
            <a:r>
              <a:rPr spc="-165" dirty="0"/>
              <a:t> </a:t>
            </a:r>
            <a:r>
              <a:rPr spc="-50" dirty="0"/>
              <a:t>.</a:t>
            </a:r>
          </a:p>
          <a:p>
            <a:pPr marL="12700" marR="382905" indent="158115">
              <a:lnSpc>
                <a:spcPct val="150000"/>
              </a:lnSpc>
              <a:spcBef>
                <a:spcPts val="5"/>
              </a:spcBef>
              <a:buChar char="-"/>
              <a:tabLst>
                <a:tab pos="170815" algn="l"/>
              </a:tabLst>
            </a:pPr>
            <a:r>
              <a:rPr spc="-10" dirty="0"/>
              <a:t>A</a:t>
            </a:r>
            <a:r>
              <a:rPr spc="-160" dirty="0"/>
              <a:t> </a:t>
            </a:r>
            <a:r>
              <a:rPr dirty="0"/>
              <a:t>m</a:t>
            </a:r>
            <a:r>
              <a:rPr spc="-165" dirty="0"/>
              <a:t> </a:t>
            </a:r>
            <a:r>
              <a:rPr spc="-10" dirty="0"/>
              <a:t>o</a:t>
            </a:r>
            <a:r>
              <a:rPr spc="-165" dirty="0"/>
              <a:t> </a:t>
            </a:r>
            <a:r>
              <a:rPr dirty="0"/>
              <a:t>n</a:t>
            </a:r>
            <a:r>
              <a:rPr spc="-160" dirty="0"/>
              <a:t> </a:t>
            </a:r>
            <a:r>
              <a:rPr dirty="0"/>
              <a:t>g</a:t>
            </a:r>
            <a:r>
              <a:rPr spc="400" dirty="0"/>
              <a:t> </a:t>
            </a:r>
            <a:r>
              <a:rPr spc="-10" dirty="0"/>
              <a:t>t</a:t>
            </a:r>
            <a:r>
              <a:rPr spc="-155" dirty="0"/>
              <a:t> </a:t>
            </a:r>
            <a:r>
              <a:rPr dirty="0"/>
              <a:t>h</a:t>
            </a:r>
            <a:r>
              <a:rPr spc="-155" dirty="0"/>
              <a:t> </a:t>
            </a:r>
            <a:r>
              <a:rPr spc="-10" dirty="0"/>
              <a:t>o</a:t>
            </a:r>
            <a:r>
              <a:rPr spc="-165" dirty="0"/>
              <a:t> </a:t>
            </a:r>
            <a:r>
              <a:rPr spc="-10" dirty="0"/>
              <a:t>s</a:t>
            </a:r>
            <a:r>
              <a:rPr spc="-160" dirty="0"/>
              <a:t> </a:t>
            </a:r>
            <a:r>
              <a:rPr dirty="0"/>
              <a:t>e</a:t>
            </a:r>
            <a:r>
              <a:rPr spc="390" dirty="0"/>
              <a:t> </a:t>
            </a:r>
            <a:r>
              <a:rPr spc="-20" dirty="0"/>
              <a:t>w</a:t>
            </a:r>
            <a:r>
              <a:rPr spc="-165" dirty="0"/>
              <a:t> </a:t>
            </a:r>
            <a:r>
              <a:rPr dirty="0"/>
              <a:t>i</a:t>
            </a:r>
            <a:r>
              <a:rPr spc="-155" dirty="0"/>
              <a:t> </a:t>
            </a:r>
            <a:r>
              <a:rPr spc="-10" dirty="0"/>
              <a:t>t</a:t>
            </a:r>
            <a:r>
              <a:rPr spc="-150" dirty="0"/>
              <a:t> </a:t>
            </a:r>
            <a:r>
              <a:rPr dirty="0"/>
              <a:t>h</a:t>
            </a:r>
            <a:r>
              <a:rPr spc="375" dirty="0"/>
              <a:t> </a:t>
            </a:r>
            <a:r>
              <a:rPr dirty="0"/>
              <a:t>b</a:t>
            </a:r>
            <a:r>
              <a:rPr spc="-155" dirty="0"/>
              <a:t> </a:t>
            </a:r>
            <a:r>
              <a:rPr spc="-10" dirty="0"/>
              <a:t>o</a:t>
            </a:r>
            <a:r>
              <a:rPr spc="-165" dirty="0"/>
              <a:t> </a:t>
            </a:r>
            <a:r>
              <a:rPr spc="-10" dirty="0"/>
              <a:t>t</a:t>
            </a:r>
            <a:r>
              <a:rPr spc="-155" dirty="0"/>
              <a:t> </a:t>
            </a:r>
            <a:r>
              <a:rPr dirty="0"/>
              <a:t>h</a:t>
            </a:r>
            <a:r>
              <a:rPr spc="395" dirty="0"/>
              <a:t> </a:t>
            </a:r>
            <a:r>
              <a:rPr spc="-10" dirty="0"/>
              <a:t>s</a:t>
            </a:r>
            <a:r>
              <a:rPr spc="-160" dirty="0"/>
              <a:t> </a:t>
            </a:r>
            <a:r>
              <a:rPr spc="-10" dirty="0"/>
              <a:t>e</a:t>
            </a:r>
            <a:r>
              <a:rPr spc="-165" dirty="0"/>
              <a:t> </a:t>
            </a:r>
            <a:r>
              <a:rPr spc="-20" dirty="0"/>
              <a:t>r</a:t>
            </a:r>
            <a:r>
              <a:rPr spc="-150" dirty="0"/>
              <a:t> </a:t>
            </a:r>
            <a:r>
              <a:rPr spc="-10" dirty="0"/>
              <a:t>v</a:t>
            </a:r>
            <a:r>
              <a:rPr spc="-165" dirty="0"/>
              <a:t> </a:t>
            </a:r>
            <a:r>
              <a:rPr dirty="0"/>
              <a:t>i</a:t>
            </a:r>
            <a:r>
              <a:rPr spc="-155" dirty="0"/>
              <a:t> </a:t>
            </a:r>
            <a:r>
              <a:rPr spc="-10" dirty="0"/>
              <a:t>c</a:t>
            </a:r>
            <a:r>
              <a:rPr spc="-165" dirty="0"/>
              <a:t> </a:t>
            </a:r>
            <a:r>
              <a:rPr spc="-10" dirty="0"/>
              <a:t>e</a:t>
            </a:r>
            <a:r>
              <a:rPr spc="-165" dirty="0"/>
              <a:t> </a:t>
            </a:r>
            <a:r>
              <a:rPr spc="-10" dirty="0"/>
              <a:t>s</a:t>
            </a:r>
            <a:r>
              <a:rPr spc="-155" dirty="0"/>
              <a:t> </a:t>
            </a:r>
            <a:r>
              <a:rPr dirty="0"/>
              <a:t>,</a:t>
            </a:r>
            <a:r>
              <a:rPr spc="395" dirty="0"/>
              <a:t> </a:t>
            </a:r>
            <a:r>
              <a:rPr spc="-10" dirty="0"/>
              <a:t>c</a:t>
            </a:r>
            <a:r>
              <a:rPr spc="-160" dirty="0"/>
              <a:t> </a:t>
            </a:r>
            <a:r>
              <a:rPr dirty="0"/>
              <a:t>h</a:t>
            </a:r>
            <a:r>
              <a:rPr spc="-160" dirty="0"/>
              <a:t> </a:t>
            </a:r>
            <a:r>
              <a:rPr dirty="0"/>
              <a:t>u</a:t>
            </a:r>
            <a:r>
              <a:rPr spc="-160" dirty="0"/>
              <a:t> </a:t>
            </a:r>
            <a:r>
              <a:rPr spc="90" dirty="0"/>
              <a:t>rn</a:t>
            </a:r>
            <a:r>
              <a:rPr spc="395" dirty="0"/>
              <a:t> </a:t>
            </a:r>
            <a:r>
              <a:rPr dirty="0"/>
              <a:t>i</a:t>
            </a:r>
            <a:r>
              <a:rPr spc="-155" dirty="0"/>
              <a:t> </a:t>
            </a:r>
            <a:r>
              <a:rPr dirty="0"/>
              <a:t>s</a:t>
            </a:r>
            <a:r>
              <a:rPr spc="380" dirty="0"/>
              <a:t> </a:t>
            </a:r>
            <a:r>
              <a:rPr dirty="0"/>
              <a:t>h</a:t>
            </a:r>
            <a:r>
              <a:rPr spc="-160" dirty="0"/>
              <a:t> </a:t>
            </a:r>
            <a:r>
              <a:rPr dirty="0"/>
              <a:t>i</a:t>
            </a:r>
            <a:r>
              <a:rPr spc="-155" dirty="0"/>
              <a:t> </a:t>
            </a:r>
            <a:r>
              <a:rPr dirty="0"/>
              <a:t>g</a:t>
            </a:r>
            <a:r>
              <a:rPr spc="-150" dirty="0"/>
              <a:t> </a:t>
            </a:r>
            <a:r>
              <a:rPr dirty="0"/>
              <a:t>h</a:t>
            </a:r>
            <a:r>
              <a:rPr spc="-160" dirty="0"/>
              <a:t> </a:t>
            </a:r>
            <a:r>
              <a:rPr spc="-10" dirty="0"/>
              <a:t>e</a:t>
            </a:r>
            <a:r>
              <a:rPr spc="-165" dirty="0"/>
              <a:t> </a:t>
            </a:r>
            <a:r>
              <a:rPr spc="-25" dirty="0"/>
              <a:t>r, </a:t>
            </a:r>
            <a:r>
              <a:rPr spc="-10" dirty="0"/>
              <a:t>t</a:t>
            </a:r>
            <a:r>
              <a:rPr spc="-155" dirty="0"/>
              <a:t> </a:t>
            </a:r>
            <a:r>
              <a:rPr dirty="0"/>
              <a:t>h</a:t>
            </a:r>
            <a:r>
              <a:rPr spc="-160" dirty="0"/>
              <a:t> </a:t>
            </a:r>
            <a:r>
              <a:rPr spc="-10" dirty="0"/>
              <a:t>o</a:t>
            </a:r>
            <a:r>
              <a:rPr spc="-165" dirty="0"/>
              <a:t> </a:t>
            </a:r>
            <a:r>
              <a:rPr dirty="0"/>
              <a:t>u</a:t>
            </a:r>
            <a:r>
              <a:rPr spc="-155" dirty="0"/>
              <a:t> </a:t>
            </a:r>
            <a:r>
              <a:rPr dirty="0"/>
              <a:t>g</a:t>
            </a:r>
            <a:r>
              <a:rPr spc="-155" dirty="0"/>
              <a:t> </a:t>
            </a:r>
            <a:r>
              <a:rPr dirty="0"/>
              <a:t>h</a:t>
            </a:r>
            <a:r>
              <a:rPr spc="370" dirty="0"/>
              <a:t> </a:t>
            </a:r>
            <a:r>
              <a:rPr dirty="0"/>
              <a:t>m</a:t>
            </a:r>
            <a:r>
              <a:rPr spc="-165" dirty="0"/>
              <a:t> </a:t>
            </a:r>
            <a:r>
              <a:rPr spc="-10" dirty="0"/>
              <a:t>o</a:t>
            </a:r>
            <a:r>
              <a:rPr spc="-160" dirty="0"/>
              <a:t> </a:t>
            </a:r>
            <a:r>
              <a:rPr spc="-10" dirty="0"/>
              <a:t>s</a:t>
            </a:r>
            <a:r>
              <a:rPr spc="-175" dirty="0"/>
              <a:t> </a:t>
            </a:r>
            <a:r>
              <a:rPr dirty="0"/>
              <a:t>t</a:t>
            </a:r>
            <a:r>
              <a:rPr spc="420" dirty="0"/>
              <a:t> </a:t>
            </a:r>
            <a:r>
              <a:rPr spc="-10" dirty="0"/>
              <a:t>s</a:t>
            </a:r>
            <a:r>
              <a:rPr spc="-175" dirty="0"/>
              <a:t> </a:t>
            </a:r>
            <a:r>
              <a:rPr spc="-10" dirty="0"/>
              <a:t>t</a:t>
            </a:r>
            <a:r>
              <a:rPr spc="-150" dirty="0"/>
              <a:t> </a:t>
            </a:r>
            <a:r>
              <a:rPr dirty="0"/>
              <a:t>i</a:t>
            </a:r>
            <a:r>
              <a:rPr spc="-155" dirty="0"/>
              <a:t> </a:t>
            </a:r>
            <a:r>
              <a:rPr dirty="0"/>
              <a:t>l</a:t>
            </a:r>
            <a:r>
              <a:rPr spc="-155" dirty="0"/>
              <a:t> </a:t>
            </a:r>
            <a:r>
              <a:rPr dirty="0"/>
              <a:t>l</a:t>
            </a:r>
            <a:r>
              <a:rPr spc="360" dirty="0"/>
              <a:t> </a:t>
            </a:r>
            <a:r>
              <a:rPr spc="75" dirty="0"/>
              <a:t>re</a:t>
            </a:r>
            <a:r>
              <a:rPr spc="-160" dirty="0"/>
              <a:t> </a:t>
            </a:r>
            <a:r>
              <a:rPr dirty="0"/>
              <a:t>m</a:t>
            </a:r>
            <a:r>
              <a:rPr spc="-165" dirty="0"/>
              <a:t> </a:t>
            </a:r>
            <a:r>
              <a:rPr dirty="0"/>
              <a:t>a</a:t>
            </a:r>
            <a:r>
              <a:rPr spc="-160" dirty="0"/>
              <a:t> </a:t>
            </a:r>
            <a:r>
              <a:rPr dirty="0"/>
              <a:t>i</a:t>
            </a:r>
            <a:r>
              <a:rPr spc="-150" dirty="0"/>
              <a:t> </a:t>
            </a:r>
            <a:r>
              <a:rPr dirty="0"/>
              <a:t>n</a:t>
            </a:r>
            <a:r>
              <a:rPr spc="405" dirty="0"/>
              <a:t> </a:t>
            </a:r>
            <a:r>
              <a:rPr dirty="0"/>
              <a:t>l</a:t>
            </a:r>
            <a:r>
              <a:rPr spc="-155" dirty="0"/>
              <a:t> </a:t>
            </a:r>
            <a:r>
              <a:rPr spc="110" dirty="0"/>
              <a:t>oya</a:t>
            </a:r>
            <a:r>
              <a:rPr spc="-160" dirty="0"/>
              <a:t> </a:t>
            </a:r>
            <a:r>
              <a:rPr dirty="0"/>
              <a:t>l</a:t>
            </a:r>
            <a:r>
              <a:rPr spc="-150" dirty="0"/>
              <a:t> </a:t>
            </a:r>
            <a:r>
              <a:rPr spc="-50" dirty="0"/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4098" y="1916048"/>
            <a:ext cx="4801870" cy="720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35"/>
              </a:lnSpc>
              <a:spcBef>
                <a:spcPts val="100"/>
              </a:spcBef>
              <a:tabLst>
                <a:tab pos="1861820" algn="l"/>
                <a:tab pos="2580005" algn="l"/>
              </a:tabLst>
            </a:pPr>
            <a:r>
              <a:rPr b="1" spc="320" dirty="0">
                <a:solidFill>
                  <a:srgbClr val="0AE0FF"/>
                </a:solidFill>
                <a:latin typeface="Century Gothic"/>
                <a:cs typeface="Century Gothic"/>
              </a:rPr>
              <a:t>INSIGHTS</a:t>
            </a:r>
            <a:r>
              <a:rPr b="1" dirty="0">
                <a:solidFill>
                  <a:srgbClr val="0AE0FF"/>
                </a:solidFill>
                <a:latin typeface="Century Gothic"/>
                <a:cs typeface="Century Gothic"/>
              </a:rPr>
              <a:t>	</a:t>
            </a:r>
            <a:r>
              <a:rPr b="1" spc="170" dirty="0">
                <a:solidFill>
                  <a:srgbClr val="0AE0FF"/>
                </a:solidFill>
                <a:latin typeface="Century Gothic"/>
                <a:cs typeface="Century Gothic"/>
              </a:rPr>
              <a:t>ON</a:t>
            </a:r>
            <a:r>
              <a:rPr b="1" dirty="0">
                <a:solidFill>
                  <a:srgbClr val="0AE0FF"/>
                </a:solidFill>
                <a:latin typeface="Century Gothic"/>
                <a:cs typeface="Century Gothic"/>
              </a:rPr>
              <a:t>	</a:t>
            </a:r>
            <a:r>
              <a:rPr b="1" spc="275" dirty="0">
                <a:solidFill>
                  <a:srgbClr val="0AE0FF"/>
                </a:solidFill>
                <a:latin typeface="Century Gothic"/>
                <a:cs typeface="Century Gothic"/>
              </a:rPr>
              <a:t>CHURN </a:t>
            </a:r>
          </a:p>
          <a:p>
            <a:pPr marL="12700">
              <a:lnSpc>
                <a:spcPts val="2735"/>
              </a:lnSpc>
              <a:tabLst>
                <a:tab pos="1333500" algn="l"/>
                <a:tab pos="2051685" algn="l"/>
                <a:tab pos="3533775" algn="l"/>
              </a:tabLst>
            </a:pPr>
            <a:r>
              <a:rPr b="1" dirty="0">
                <a:solidFill>
                  <a:srgbClr val="0AE0FF"/>
                </a:solidFill>
                <a:latin typeface="Century Gothic"/>
                <a:cs typeface="Century Gothic"/>
              </a:rPr>
              <a:t>B</a:t>
            </a:r>
            <a:r>
              <a:rPr b="1" spc="-28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b="1" dirty="0">
                <a:solidFill>
                  <a:srgbClr val="0AE0FF"/>
                </a:solidFill>
                <a:latin typeface="Century Gothic"/>
                <a:cs typeface="Century Gothic"/>
              </a:rPr>
              <a:t>A</a:t>
            </a:r>
            <a:r>
              <a:rPr b="1" spc="-27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b="1" spc="-20" dirty="0">
                <a:solidFill>
                  <a:srgbClr val="0AE0FF"/>
                </a:solidFill>
                <a:latin typeface="Century Gothic"/>
                <a:cs typeface="Century Gothic"/>
              </a:rPr>
              <a:t>S</a:t>
            </a:r>
            <a:r>
              <a:rPr b="1" spc="-27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b="1" spc="-20" dirty="0">
                <a:solidFill>
                  <a:srgbClr val="0AE0FF"/>
                </a:solidFill>
                <a:latin typeface="Century Gothic"/>
                <a:cs typeface="Century Gothic"/>
              </a:rPr>
              <a:t>E</a:t>
            </a:r>
            <a:r>
              <a:rPr b="1" spc="-27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b="1" spc="-50" dirty="0">
                <a:solidFill>
                  <a:srgbClr val="0AE0FF"/>
                </a:solidFill>
                <a:latin typeface="Century Gothic"/>
                <a:cs typeface="Century Gothic"/>
              </a:rPr>
              <a:t>D</a:t>
            </a:r>
            <a:r>
              <a:rPr b="1" dirty="0">
                <a:solidFill>
                  <a:srgbClr val="0AE0FF"/>
                </a:solidFill>
                <a:latin typeface="Century Gothic"/>
                <a:cs typeface="Century Gothic"/>
              </a:rPr>
              <a:t>	O</a:t>
            </a:r>
            <a:r>
              <a:rPr b="1" spc="-29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b="1" spc="-50" dirty="0">
                <a:solidFill>
                  <a:srgbClr val="0AE0FF"/>
                </a:solidFill>
                <a:latin typeface="Century Gothic"/>
                <a:cs typeface="Century Gothic"/>
              </a:rPr>
              <a:t>N</a:t>
            </a:r>
            <a:r>
              <a:rPr b="1" dirty="0">
                <a:solidFill>
                  <a:srgbClr val="0AE0FF"/>
                </a:solidFill>
                <a:latin typeface="Century Gothic"/>
                <a:cs typeface="Century Gothic"/>
              </a:rPr>
              <a:t>	</a:t>
            </a:r>
            <a:r>
              <a:rPr b="1" spc="-20" dirty="0">
                <a:solidFill>
                  <a:srgbClr val="0AE0FF"/>
                </a:solidFill>
                <a:latin typeface="Century Gothic"/>
                <a:cs typeface="Century Gothic"/>
              </a:rPr>
              <a:t>T</a:t>
            </a:r>
            <a:r>
              <a:rPr b="1" spc="-27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b="1" spc="-20" dirty="0">
                <a:solidFill>
                  <a:srgbClr val="0AE0FF"/>
                </a:solidFill>
                <a:latin typeface="Century Gothic"/>
                <a:cs typeface="Century Gothic"/>
              </a:rPr>
              <a:t>E</a:t>
            </a:r>
            <a:r>
              <a:rPr b="1" spc="-27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b="1" dirty="0">
                <a:solidFill>
                  <a:srgbClr val="0AE0FF"/>
                </a:solidFill>
                <a:latin typeface="Century Gothic"/>
                <a:cs typeface="Century Gothic"/>
              </a:rPr>
              <a:t>N</a:t>
            </a:r>
            <a:r>
              <a:rPr b="1" spc="-27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b="1" spc="-25" dirty="0">
                <a:solidFill>
                  <a:srgbClr val="0AE0FF"/>
                </a:solidFill>
                <a:latin typeface="Century Gothic"/>
                <a:cs typeface="Century Gothic"/>
              </a:rPr>
              <a:t>U</a:t>
            </a:r>
            <a:r>
              <a:rPr b="1" spc="-27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b="1" dirty="0">
                <a:solidFill>
                  <a:srgbClr val="0AE0FF"/>
                </a:solidFill>
                <a:latin typeface="Century Gothic"/>
                <a:cs typeface="Century Gothic"/>
              </a:rPr>
              <a:t>R</a:t>
            </a:r>
            <a:r>
              <a:rPr b="1" spc="-27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b="1" spc="-50" dirty="0">
                <a:solidFill>
                  <a:srgbClr val="0AE0FF"/>
                </a:solidFill>
                <a:latin typeface="Century Gothic"/>
                <a:cs typeface="Century Gothic"/>
              </a:rPr>
              <a:t>E</a:t>
            </a:r>
            <a:r>
              <a:rPr b="1" dirty="0">
                <a:solidFill>
                  <a:srgbClr val="0AE0FF"/>
                </a:solidFill>
                <a:latin typeface="Century Gothic"/>
                <a:cs typeface="Century Gothic"/>
              </a:rPr>
              <a:t>	G</a:t>
            </a:r>
            <a:r>
              <a:rPr b="1" spc="-28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b="1" dirty="0">
                <a:solidFill>
                  <a:srgbClr val="0AE0FF"/>
                </a:solidFill>
                <a:latin typeface="Century Gothic"/>
                <a:cs typeface="Century Gothic"/>
              </a:rPr>
              <a:t>R</a:t>
            </a:r>
            <a:r>
              <a:rPr b="1" spc="-28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b="1" dirty="0">
                <a:solidFill>
                  <a:srgbClr val="0AE0FF"/>
                </a:solidFill>
                <a:latin typeface="Century Gothic"/>
                <a:cs typeface="Century Gothic"/>
              </a:rPr>
              <a:t>O</a:t>
            </a:r>
            <a:r>
              <a:rPr b="1" spc="-27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b="1" spc="-25" dirty="0">
                <a:solidFill>
                  <a:srgbClr val="0AE0FF"/>
                </a:solidFill>
                <a:latin typeface="Century Gothic"/>
                <a:cs typeface="Century Gothic"/>
              </a:rPr>
              <a:t>U</a:t>
            </a:r>
            <a:r>
              <a:rPr b="1" spc="-28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b="1" spc="-50" dirty="0">
                <a:solidFill>
                  <a:srgbClr val="0AE0FF"/>
                </a:solidFill>
                <a:latin typeface="Century Gothic"/>
                <a:cs typeface="Century Gothic"/>
              </a:rPr>
              <a:t>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84098" y="3146784"/>
            <a:ext cx="5030470" cy="2221865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170815" indent="-158115">
              <a:lnSpc>
                <a:spcPct val="100000"/>
              </a:lnSpc>
              <a:spcBef>
                <a:spcPts val="1065"/>
              </a:spcBef>
              <a:buChar char="-"/>
              <a:tabLst>
                <a:tab pos="170815" algn="l"/>
              </a:tabLst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600" spc="-1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9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600" spc="-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135" dirty="0">
                <a:solidFill>
                  <a:srgbClr val="FFFFFF"/>
                </a:solidFill>
                <a:latin typeface="Calibri"/>
                <a:cs typeface="Calibri"/>
              </a:rPr>
              <a:t>mers</a:t>
            </a:r>
            <a:r>
              <a:rPr sz="1600" spc="3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1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600" spc="3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600" spc="-1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spc="4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sz="1600" spc="-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1600" spc="3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114" dirty="0">
                <a:solidFill>
                  <a:srgbClr val="FFFFFF"/>
                </a:solidFill>
                <a:latin typeface="Calibri"/>
                <a:cs typeface="Calibri"/>
              </a:rPr>
              <a:t>yea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spc="4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75" dirty="0">
                <a:solidFill>
                  <a:srgbClr val="FFFFFF"/>
                </a:solidFill>
                <a:latin typeface="Calibri"/>
                <a:cs typeface="Calibri"/>
              </a:rPr>
              <a:t>ro</a:t>
            </a:r>
            <a:r>
              <a:rPr sz="1600" spc="-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600" spc="3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600" spc="-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80" dirty="0">
                <a:solidFill>
                  <a:srgbClr val="FFFFFF"/>
                </a:solidFill>
                <a:latin typeface="Calibri"/>
                <a:cs typeface="Calibri"/>
              </a:rPr>
              <a:t>ow</a:t>
            </a:r>
            <a:r>
              <a:rPr sz="1600" spc="3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spc="3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95" dirty="0">
                <a:solidFill>
                  <a:srgbClr val="FFFFFF"/>
                </a:solidFill>
                <a:latin typeface="Calibri"/>
                <a:cs typeface="Calibri"/>
              </a:rPr>
              <a:t>mu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70" dirty="0">
                <a:solidFill>
                  <a:srgbClr val="FFFFFF"/>
                </a:solidFill>
                <a:latin typeface="Calibri"/>
                <a:cs typeface="Calibri"/>
              </a:rPr>
              <a:t>ch</a:t>
            </a:r>
            <a:endParaRPr sz="1600">
              <a:latin typeface="Calibri"/>
              <a:cs typeface="Calibri"/>
            </a:endParaRPr>
          </a:p>
          <a:p>
            <a:pPr marL="12700" marR="353060">
              <a:lnSpc>
                <a:spcPct val="150000"/>
              </a:lnSpc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1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600" spc="-1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spc="-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spc="3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600" spc="-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90" dirty="0">
                <a:solidFill>
                  <a:srgbClr val="FFFFFF"/>
                </a:solidFill>
                <a:latin typeface="Calibri"/>
                <a:cs typeface="Calibri"/>
              </a:rPr>
              <a:t>rn</a:t>
            </a:r>
            <a:r>
              <a:rPr sz="1600" spc="3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130" dirty="0">
                <a:solidFill>
                  <a:srgbClr val="FFFFFF"/>
                </a:solidFill>
                <a:latin typeface="Calibri"/>
                <a:cs typeface="Calibri"/>
              </a:rPr>
              <a:t>rate</a:t>
            </a:r>
            <a:r>
              <a:rPr sz="1600" spc="3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80" dirty="0">
                <a:solidFill>
                  <a:srgbClr val="FFFFFF"/>
                </a:solidFill>
                <a:latin typeface="Calibri"/>
                <a:cs typeface="Calibri"/>
              </a:rPr>
              <a:t>co</a:t>
            </a:r>
            <a:r>
              <a:rPr sz="1600" spc="-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600" spc="-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75" dirty="0">
                <a:solidFill>
                  <a:srgbClr val="FFFFFF"/>
                </a:solidFill>
                <a:latin typeface="Calibri"/>
                <a:cs typeface="Calibri"/>
              </a:rPr>
              <a:t>re</a:t>
            </a:r>
            <a:r>
              <a:rPr sz="1600" spc="-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600" spc="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9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600" spc="3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600" spc="-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-1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600" spc="3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90" dirty="0">
                <a:solidFill>
                  <a:srgbClr val="FFFFFF"/>
                </a:solidFill>
                <a:latin typeface="Calibri"/>
                <a:cs typeface="Calibri"/>
              </a:rPr>
              <a:t>te</a:t>
            </a:r>
            <a:r>
              <a:rPr sz="1600" spc="-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50" dirty="0">
                <a:solidFill>
                  <a:srgbClr val="FFFFFF"/>
                </a:solidFill>
                <a:latin typeface="Calibri"/>
                <a:cs typeface="Calibri"/>
              </a:rPr>
              <a:t>re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600" spc="-1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75" dirty="0">
                <a:solidFill>
                  <a:srgbClr val="FFFFFF"/>
                </a:solidFill>
                <a:latin typeface="Calibri"/>
                <a:cs typeface="Calibri"/>
              </a:rPr>
              <a:t>ro</a:t>
            </a:r>
            <a:r>
              <a:rPr sz="1600" spc="-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90" dirty="0">
                <a:solidFill>
                  <a:srgbClr val="FFFFFF"/>
                </a:solidFill>
                <a:latin typeface="Calibri"/>
                <a:cs typeface="Calibri"/>
              </a:rPr>
              <a:t>ps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600">
              <a:latin typeface="Calibri"/>
              <a:cs typeface="Calibri"/>
            </a:endParaRPr>
          </a:p>
          <a:p>
            <a:pPr marL="170815" indent="-158115">
              <a:lnSpc>
                <a:spcPct val="100000"/>
              </a:lnSpc>
              <a:spcBef>
                <a:spcPts val="960"/>
              </a:spcBef>
              <a:buChar char="-"/>
              <a:tabLst>
                <a:tab pos="170815" algn="l"/>
              </a:tabLst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600" spc="4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90" dirty="0">
                <a:solidFill>
                  <a:srgbClr val="FFFFFF"/>
                </a:solidFill>
                <a:latin typeface="Calibri"/>
                <a:cs typeface="Calibri"/>
              </a:rPr>
              <a:t>te</a:t>
            </a:r>
            <a:r>
              <a:rPr sz="1600" spc="-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600" spc="-1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75" dirty="0">
                <a:solidFill>
                  <a:srgbClr val="FFFFFF"/>
                </a:solidFill>
                <a:latin typeface="Calibri"/>
                <a:cs typeface="Calibri"/>
              </a:rPr>
              <a:t>re</a:t>
            </a:r>
            <a:r>
              <a:rPr sz="1600" spc="3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1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600" spc="-1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600" spc="-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75" dirty="0">
                <a:solidFill>
                  <a:srgbClr val="FFFFFF"/>
                </a:solidFill>
                <a:latin typeface="Calibri"/>
                <a:cs typeface="Calibri"/>
              </a:rPr>
              <a:t>re</a:t>
            </a:r>
            <a:r>
              <a:rPr sz="1600" spc="-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600" spc="-1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spc="-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600" spc="3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90" dirty="0">
                <a:solidFill>
                  <a:srgbClr val="FFFFFF"/>
                </a:solidFill>
                <a:latin typeface="Calibri"/>
                <a:cs typeface="Calibri"/>
              </a:rPr>
              <a:t>rn</a:t>
            </a:r>
            <a:r>
              <a:rPr sz="1600" spc="3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600" spc="-1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1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600" spc="-1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600" spc="-1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1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600" spc="-1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130" dirty="0">
                <a:solidFill>
                  <a:srgbClr val="FFFFFF"/>
                </a:solidFill>
                <a:latin typeface="Calibri"/>
                <a:cs typeface="Calibri"/>
              </a:rPr>
              <a:t>cant</a:t>
            </a:r>
            <a:r>
              <a:rPr sz="1600" spc="-1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600" spc="-1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145" dirty="0">
                <a:solidFill>
                  <a:srgbClr val="FFFFFF"/>
                </a:solidFill>
                <a:latin typeface="Calibri"/>
                <a:cs typeface="Calibri"/>
              </a:rPr>
              <a:t>ecrea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600" spc="-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90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sz="1600" spc="-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600" spc="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600" spc="-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1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-1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600" spc="3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-1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600" spc="3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sz="1600" spc="4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114" dirty="0">
                <a:solidFill>
                  <a:srgbClr val="FFFFFF"/>
                </a:solidFill>
                <a:latin typeface="Calibri"/>
                <a:cs typeface="Calibri"/>
              </a:rPr>
              <a:t>yea</a:t>
            </a:r>
            <a:r>
              <a:rPr sz="1600" spc="-1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80" dirty="0">
                <a:solidFill>
                  <a:srgbClr val="FFFFFF"/>
                </a:solidFill>
                <a:latin typeface="Calibri"/>
                <a:cs typeface="Calibri"/>
              </a:rPr>
              <a:t>rs</a:t>
            </a:r>
            <a:r>
              <a:rPr sz="1600" spc="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75" dirty="0">
                <a:solidFill>
                  <a:srgbClr val="FFFFFF"/>
                </a:solidFill>
                <a:latin typeface="Calibri"/>
                <a:cs typeface="Calibri"/>
              </a:rPr>
              <a:t>ro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600" spc="3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85" dirty="0">
                <a:solidFill>
                  <a:srgbClr val="FFFFFF"/>
                </a:solidFill>
                <a:latin typeface="Calibri"/>
                <a:cs typeface="Calibri"/>
              </a:rPr>
              <a:t>av</a:t>
            </a:r>
            <a:r>
              <a:rPr sz="1600" spc="-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600" spc="-1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600" spc="3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600" spc="-1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114" dirty="0">
                <a:solidFill>
                  <a:srgbClr val="FFFFFF"/>
                </a:solidFill>
                <a:latin typeface="Calibri"/>
                <a:cs typeface="Calibri"/>
              </a:rPr>
              <a:t>owe</a:t>
            </a:r>
            <a:r>
              <a:rPr sz="1600" spc="-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600" spc="-1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600" spc="3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600" spc="-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6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90" dirty="0">
                <a:solidFill>
                  <a:srgbClr val="FFFFFF"/>
                </a:solidFill>
                <a:latin typeface="Calibri"/>
                <a:cs typeface="Calibri"/>
              </a:rPr>
              <a:t>rn</a:t>
            </a:r>
            <a:r>
              <a:rPr sz="1600" spc="3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110" dirty="0">
                <a:solidFill>
                  <a:srgbClr val="FFFFFF"/>
                </a:solidFill>
                <a:latin typeface="Calibri"/>
                <a:cs typeface="Calibri"/>
              </a:rPr>
              <a:t>rate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57786" y="3308730"/>
            <a:ext cx="2298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0AE0FF"/>
                </a:solidFill>
                <a:latin typeface="Calibri"/>
                <a:cs typeface="Calibri"/>
              </a:rPr>
              <a:t>14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02400" y="2133930"/>
            <a:ext cx="4911090" cy="380187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757786" y="3308730"/>
            <a:ext cx="2298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0AE0FF"/>
                </a:solidFill>
                <a:latin typeface="Calibri"/>
                <a:cs typeface="Calibri"/>
              </a:rPr>
              <a:t>15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  <a:tabLst>
                <a:tab pos="2153285" algn="l"/>
                <a:tab pos="2766060" algn="l"/>
                <a:tab pos="3020060" algn="l"/>
                <a:tab pos="5983605" algn="l"/>
                <a:tab pos="6935470" algn="l"/>
                <a:tab pos="8861425" algn="l"/>
              </a:tabLst>
            </a:pPr>
            <a:r>
              <a:rPr b="1" spc="315" dirty="0">
                <a:solidFill>
                  <a:srgbClr val="0AE0FF"/>
                </a:solidFill>
                <a:latin typeface="Century Gothic"/>
                <a:cs typeface="Century Gothic"/>
              </a:rPr>
              <a:t>CHECKING</a:t>
            </a:r>
            <a:r>
              <a:rPr b="1" dirty="0">
                <a:solidFill>
                  <a:srgbClr val="0AE0FF"/>
                </a:solidFill>
                <a:latin typeface="Century Gothic"/>
                <a:cs typeface="Century Gothic"/>
              </a:rPr>
              <a:t>	</a:t>
            </a:r>
            <a:r>
              <a:rPr b="1" spc="235" dirty="0">
                <a:solidFill>
                  <a:srgbClr val="0AE0FF"/>
                </a:solidFill>
                <a:latin typeface="Century Gothic"/>
                <a:cs typeface="Century Gothic"/>
              </a:rPr>
              <a:t>FOR</a:t>
            </a:r>
            <a:r>
              <a:rPr b="1" dirty="0">
                <a:solidFill>
                  <a:srgbClr val="0AE0FF"/>
                </a:solidFill>
                <a:latin typeface="Century Gothic"/>
                <a:cs typeface="Century Gothic"/>
              </a:rPr>
              <a:t>	</a:t>
            </a:r>
            <a:r>
              <a:rPr b="1" spc="350" dirty="0">
                <a:solidFill>
                  <a:srgbClr val="0AE0FF"/>
                </a:solidFill>
                <a:latin typeface="Century Gothic"/>
                <a:cs typeface="Century Gothic"/>
              </a:rPr>
              <a:t>CORRELATIONS</a:t>
            </a:r>
            <a:r>
              <a:rPr b="1" dirty="0">
                <a:solidFill>
                  <a:srgbClr val="0AE0FF"/>
                </a:solidFill>
                <a:latin typeface="Century Gothic"/>
                <a:cs typeface="Century Gothic"/>
              </a:rPr>
              <a:t>	</a:t>
            </a:r>
            <a:r>
              <a:rPr b="1" spc="235" dirty="0">
                <a:solidFill>
                  <a:srgbClr val="0AE0FF"/>
                </a:solidFill>
                <a:latin typeface="Century Gothic"/>
                <a:cs typeface="Century Gothic"/>
              </a:rPr>
              <a:t>AND</a:t>
            </a:r>
            <a:r>
              <a:rPr b="1" dirty="0">
                <a:solidFill>
                  <a:srgbClr val="0AE0FF"/>
                </a:solidFill>
                <a:latin typeface="Century Gothic"/>
                <a:cs typeface="Century Gothic"/>
              </a:rPr>
              <a:t>	</a:t>
            </a:r>
            <a:r>
              <a:rPr b="1" spc="320" dirty="0">
                <a:solidFill>
                  <a:srgbClr val="0AE0FF"/>
                </a:solidFill>
                <a:latin typeface="Century Gothic"/>
                <a:cs typeface="Century Gothic"/>
              </a:rPr>
              <a:t>PLOTTING</a:t>
            </a:r>
            <a:r>
              <a:rPr b="1" dirty="0">
                <a:solidFill>
                  <a:srgbClr val="0AE0FF"/>
                </a:solidFill>
                <a:latin typeface="Century Gothic"/>
                <a:cs typeface="Century Gothic"/>
              </a:rPr>
              <a:t>	</a:t>
            </a:r>
            <a:r>
              <a:rPr b="1" spc="-50" dirty="0">
                <a:solidFill>
                  <a:srgbClr val="0AE0FF"/>
                </a:solidFill>
                <a:latin typeface="Century Gothic"/>
                <a:cs typeface="Century Gothic"/>
              </a:rPr>
              <a:t>A </a:t>
            </a:r>
            <a:r>
              <a:rPr b="1" spc="340" dirty="0">
                <a:solidFill>
                  <a:srgbClr val="0AE0FF"/>
                </a:solidFill>
                <a:latin typeface="Century Gothic"/>
                <a:cs typeface="Century Gothic"/>
              </a:rPr>
              <a:t>CORRELATION</a:t>
            </a:r>
            <a:r>
              <a:rPr b="1" dirty="0">
                <a:solidFill>
                  <a:srgbClr val="0AE0FF"/>
                </a:solidFill>
                <a:latin typeface="Century Gothic"/>
                <a:cs typeface="Century Gothic"/>
              </a:rPr>
              <a:t>	</a:t>
            </a:r>
            <a:r>
              <a:rPr b="1" spc="305" dirty="0">
                <a:solidFill>
                  <a:srgbClr val="0AE0FF"/>
                </a:solidFill>
                <a:latin typeface="Century Gothic"/>
                <a:cs typeface="Century Gothic"/>
              </a:rPr>
              <a:t>HEATMAP 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68061" y="2690025"/>
            <a:ext cx="6222492" cy="357873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95299" y="3445586"/>
            <a:ext cx="3550920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moderate</a:t>
            </a:r>
            <a:r>
              <a:rPr sz="20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negative</a:t>
            </a:r>
            <a:r>
              <a:rPr sz="20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correlation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exists</a:t>
            </a:r>
            <a:r>
              <a:rPr sz="20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between</a:t>
            </a:r>
            <a:r>
              <a:rPr sz="20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churn</a:t>
            </a:r>
            <a:r>
              <a:rPr sz="20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0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tenure,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suggesting</a:t>
            </a:r>
            <a:r>
              <a:rPr sz="2000" b="1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0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customers</a:t>
            </a:r>
            <a:r>
              <a:rPr sz="2000" b="1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Calibri"/>
                <a:cs typeface="Calibri"/>
              </a:rPr>
              <a:t>with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longer</a:t>
            </a:r>
            <a:r>
              <a:rPr sz="2000" b="1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tenure</a:t>
            </a:r>
            <a:r>
              <a:rPr sz="20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0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less</a:t>
            </a:r>
            <a:r>
              <a:rPr sz="2000" b="1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likely</a:t>
            </a:r>
            <a:r>
              <a:rPr sz="2000" b="1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000" b="1" spc="-10" dirty="0">
                <a:solidFill>
                  <a:srgbClr val="FFFFFF"/>
                </a:solidFill>
                <a:latin typeface="Calibri"/>
                <a:cs typeface="Calibri"/>
              </a:rPr>
              <a:t>churn.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757786" y="3308730"/>
            <a:ext cx="2298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0AE0FF"/>
                </a:solidFill>
                <a:latin typeface="Calibri"/>
                <a:cs typeface="Calibri"/>
              </a:rPr>
              <a:t>16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38286" y="2705328"/>
            <a:ext cx="2905505" cy="290549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7783" y="1408303"/>
            <a:ext cx="7446645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  <a:tabLst>
                <a:tab pos="795655" algn="l"/>
                <a:tab pos="1903095" algn="l"/>
                <a:tab pos="2854960" algn="l"/>
                <a:tab pos="3546475" algn="l"/>
                <a:tab pos="3637915" algn="l"/>
                <a:tab pos="5069840" algn="l"/>
                <a:tab pos="5153025" algn="l"/>
                <a:tab pos="6839584" algn="l"/>
              </a:tabLst>
            </a:pPr>
            <a:r>
              <a:rPr b="1" spc="-20" dirty="0">
                <a:solidFill>
                  <a:srgbClr val="0AE0FF"/>
                </a:solidFill>
                <a:latin typeface="Century Gothic"/>
                <a:cs typeface="Century Gothic"/>
              </a:rPr>
              <a:t>T</a:t>
            </a:r>
            <a:r>
              <a:rPr b="1" spc="-27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b="1" spc="-25" dirty="0">
                <a:solidFill>
                  <a:srgbClr val="0AE0FF"/>
                </a:solidFill>
                <a:latin typeface="Century Gothic"/>
                <a:cs typeface="Century Gothic"/>
              </a:rPr>
              <a:t>H</a:t>
            </a:r>
            <a:r>
              <a:rPr b="1" spc="-27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b="1" spc="-50" dirty="0">
                <a:solidFill>
                  <a:srgbClr val="0AE0FF"/>
                </a:solidFill>
                <a:latin typeface="Century Gothic"/>
                <a:cs typeface="Century Gothic"/>
              </a:rPr>
              <a:t>E</a:t>
            </a:r>
            <a:r>
              <a:rPr b="1" dirty="0">
                <a:solidFill>
                  <a:srgbClr val="0AE0FF"/>
                </a:solidFill>
                <a:latin typeface="Century Gothic"/>
                <a:cs typeface="Century Gothic"/>
              </a:rPr>
              <a:t>	</a:t>
            </a:r>
            <a:r>
              <a:rPr b="1" spc="-25" dirty="0">
                <a:solidFill>
                  <a:srgbClr val="0AE0FF"/>
                </a:solidFill>
                <a:latin typeface="Century Gothic"/>
                <a:cs typeface="Century Gothic"/>
              </a:rPr>
              <a:t>C</a:t>
            </a:r>
            <a:r>
              <a:rPr b="1" spc="-28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b="1" dirty="0">
                <a:solidFill>
                  <a:srgbClr val="0AE0FF"/>
                </a:solidFill>
                <a:latin typeface="Century Gothic"/>
                <a:cs typeface="Century Gothic"/>
              </a:rPr>
              <a:t>O</a:t>
            </a:r>
            <a:r>
              <a:rPr b="1" spc="-27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b="1" dirty="0">
                <a:solidFill>
                  <a:srgbClr val="0AE0FF"/>
                </a:solidFill>
                <a:latin typeface="Century Gothic"/>
                <a:cs typeface="Century Gothic"/>
              </a:rPr>
              <a:t>R</a:t>
            </a:r>
            <a:r>
              <a:rPr b="1" spc="-28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b="1" dirty="0">
                <a:solidFill>
                  <a:srgbClr val="0AE0FF"/>
                </a:solidFill>
                <a:latin typeface="Century Gothic"/>
                <a:cs typeface="Century Gothic"/>
              </a:rPr>
              <a:t>R</a:t>
            </a:r>
            <a:r>
              <a:rPr b="1" spc="-27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b="1" spc="-20" dirty="0">
                <a:solidFill>
                  <a:srgbClr val="0AE0FF"/>
                </a:solidFill>
                <a:latin typeface="Century Gothic"/>
                <a:cs typeface="Century Gothic"/>
              </a:rPr>
              <a:t>E</a:t>
            </a:r>
            <a:r>
              <a:rPr b="1" spc="-28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b="1" dirty="0">
                <a:solidFill>
                  <a:srgbClr val="0AE0FF"/>
                </a:solidFill>
                <a:latin typeface="Century Gothic"/>
                <a:cs typeface="Century Gothic"/>
              </a:rPr>
              <a:t>L</a:t>
            </a:r>
            <a:r>
              <a:rPr b="1" spc="-27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b="1" dirty="0">
                <a:solidFill>
                  <a:srgbClr val="0AE0FF"/>
                </a:solidFill>
                <a:latin typeface="Century Gothic"/>
                <a:cs typeface="Century Gothic"/>
              </a:rPr>
              <a:t>A</a:t>
            </a:r>
            <a:r>
              <a:rPr b="1" spc="-28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b="1" spc="-20" dirty="0">
                <a:solidFill>
                  <a:srgbClr val="0AE0FF"/>
                </a:solidFill>
                <a:latin typeface="Century Gothic"/>
                <a:cs typeface="Century Gothic"/>
              </a:rPr>
              <a:t>T</a:t>
            </a:r>
            <a:r>
              <a:rPr b="1" spc="-27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b="1" spc="-10" dirty="0">
                <a:solidFill>
                  <a:srgbClr val="0AE0FF"/>
                </a:solidFill>
                <a:latin typeface="Century Gothic"/>
                <a:cs typeface="Century Gothic"/>
              </a:rPr>
              <a:t>I</a:t>
            </a:r>
            <a:r>
              <a:rPr b="1" spc="-28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b="1" dirty="0">
                <a:solidFill>
                  <a:srgbClr val="0AE0FF"/>
                </a:solidFill>
                <a:latin typeface="Century Gothic"/>
                <a:cs typeface="Century Gothic"/>
              </a:rPr>
              <a:t>O</a:t>
            </a:r>
            <a:r>
              <a:rPr b="1" spc="-27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b="1" spc="-50" dirty="0">
                <a:solidFill>
                  <a:srgbClr val="0AE0FF"/>
                </a:solidFill>
                <a:latin typeface="Century Gothic"/>
                <a:cs typeface="Century Gothic"/>
              </a:rPr>
              <a:t>N</a:t>
            </a:r>
            <a:r>
              <a:rPr b="1" dirty="0">
                <a:solidFill>
                  <a:srgbClr val="0AE0FF"/>
                </a:solidFill>
                <a:latin typeface="Century Gothic"/>
                <a:cs typeface="Century Gothic"/>
              </a:rPr>
              <a:t>	V</a:t>
            </a:r>
            <a:r>
              <a:rPr b="1" spc="-28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b="1" dirty="0">
                <a:solidFill>
                  <a:srgbClr val="0AE0FF"/>
                </a:solidFill>
                <a:latin typeface="Century Gothic"/>
                <a:cs typeface="Century Gothic"/>
              </a:rPr>
              <a:t>A</a:t>
            </a:r>
            <a:r>
              <a:rPr b="1" spc="-27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b="1" dirty="0">
                <a:solidFill>
                  <a:srgbClr val="0AE0FF"/>
                </a:solidFill>
                <a:latin typeface="Century Gothic"/>
                <a:cs typeface="Century Gothic"/>
              </a:rPr>
              <a:t>L</a:t>
            </a:r>
            <a:r>
              <a:rPr b="1" spc="-27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b="1" spc="-25" dirty="0">
                <a:solidFill>
                  <a:srgbClr val="0AE0FF"/>
                </a:solidFill>
                <a:latin typeface="Century Gothic"/>
                <a:cs typeface="Century Gothic"/>
              </a:rPr>
              <a:t>U</a:t>
            </a:r>
            <a:r>
              <a:rPr b="1" spc="-28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b="1" spc="-20" dirty="0">
                <a:solidFill>
                  <a:srgbClr val="0AE0FF"/>
                </a:solidFill>
                <a:latin typeface="Century Gothic"/>
                <a:cs typeface="Century Gothic"/>
              </a:rPr>
              <a:t>E</a:t>
            </a:r>
            <a:r>
              <a:rPr b="1" spc="-27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b="1" spc="-50" dirty="0">
                <a:solidFill>
                  <a:srgbClr val="0AE0FF"/>
                </a:solidFill>
                <a:latin typeface="Century Gothic"/>
                <a:cs typeface="Century Gothic"/>
              </a:rPr>
              <a:t>S</a:t>
            </a:r>
            <a:r>
              <a:rPr b="1" dirty="0">
                <a:solidFill>
                  <a:srgbClr val="0AE0FF"/>
                </a:solidFill>
                <a:latin typeface="Century Gothic"/>
                <a:cs typeface="Century Gothic"/>
              </a:rPr>
              <a:t>	B</a:t>
            </a:r>
            <a:r>
              <a:rPr b="1" spc="-27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b="1" spc="-20" dirty="0">
                <a:solidFill>
                  <a:srgbClr val="0AE0FF"/>
                </a:solidFill>
                <a:latin typeface="Century Gothic"/>
                <a:cs typeface="Century Gothic"/>
              </a:rPr>
              <a:t>E</a:t>
            </a:r>
            <a:r>
              <a:rPr b="1" spc="-27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b="1" spc="-20" dirty="0">
                <a:solidFill>
                  <a:srgbClr val="0AE0FF"/>
                </a:solidFill>
                <a:latin typeface="Century Gothic"/>
                <a:cs typeface="Century Gothic"/>
              </a:rPr>
              <a:t>T</a:t>
            </a:r>
            <a:r>
              <a:rPr b="1" spc="-27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b="1" spc="-30" dirty="0">
                <a:solidFill>
                  <a:srgbClr val="0AE0FF"/>
                </a:solidFill>
                <a:latin typeface="Century Gothic"/>
                <a:cs typeface="Century Gothic"/>
              </a:rPr>
              <a:t>W</a:t>
            </a:r>
            <a:r>
              <a:rPr b="1" spc="-27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b="1" spc="-20" dirty="0">
                <a:solidFill>
                  <a:srgbClr val="0AE0FF"/>
                </a:solidFill>
                <a:latin typeface="Century Gothic"/>
                <a:cs typeface="Century Gothic"/>
              </a:rPr>
              <a:t>E</a:t>
            </a:r>
            <a:r>
              <a:rPr b="1" spc="-27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b="1" spc="-20" dirty="0">
                <a:solidFill>
                  <a:srgbClr val="0AE0FF"/>
                </a:solidFill>
                <a:latin typeface="Century Gothic"/>
                <a:cs typeface="Century Gothic"/>
              </a:rPr>
              <a:t>E</a:t>
            </a:r>
            <a:r>
              <a:rPr b="1" spc="-27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b="1" spc="-50" dirty="0">
                <a:solidFill>
                  <a:srgbClr val="0AE0FF"/>
                </a:solidFill>
                <a:latin typeface="Century Gothic"/>
                <a:cs typeface="Century Gothic"/>
              </a:rPr>
              <a:t>N</a:t>
            </a:r>
            <a:r>
              <a:rPr b="1" dirty="0">
                <a:solidFill>
                  <a:srgbClr val="0AE0FF"/>
                </a:solidFill>
                <a:latin typeface="Century Gothic"/>
                <a:cs typeface="Century Gothic"/>
              </a:rPr>
              <a:t>	</a:t>
            </a:r>
            <a:r>
              <a:rPr b="1" spc="-20" dirty="0">
                <a:solidFill>
                  <a:srgbClr val="0AE0FF"/>
                </a:solidFill>
                <a:latin typeface="Century Gothic"/>
                <a:cs typeface="Century Gothic"/>
              </a:rPr>
              <a:t>T</a:t>
            </a:r>
            <a:r>
              <a:rPr b="1" spc="-27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b="1" spc="-25" dirty="0">
                <a:solidFill>
                  <a:srgbClr val="0AE0FF"/>
                </a:solidFill>
                <a:latin typeface="Century Gothic"/>
                <a:cs typeface="Century Gothic"/>
              </a:rPr>
              <a:t>H</a:t>
            </a:r>
            <a:r>
              <a:rPr b="1" spc="-27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b="1" spc="-50" dirty="0">
                <a:solidFill>
                  <a:srgbClr val="0AE0FF"/>
                </a:solidFill>
                <a:latin typeface="Century Gothic"/>
                <a:cs typeface="Century Gothic"/>
              </a:rPr>
              <a:t>E </a:t>
            </a:r>
            <a:r>
              <a:rPr b="1" spc="320" dirty="0">
                <a:solidFill>
                  <a:srgbClr val="0AE0FF"/>
                </a:solidFill>
                <a:latin typeface="Century Gothic"/>
                <a:cs typeface="Century Gothic"/>
              </a:rPr>
              <a:t>FEATURES</a:t>
            </a:r>
            <a:r>
              <a:rPr b="1" dirty="0">
                <a:solidFill>
                  <a:srgbClr val="0AE0FF"/>
                </a:solidFill>
                <a:latin typeface="Century Gothic"/>
                <a:cs typeface="Century Gothic"/>
              </a:rPr>
              <a:t>	</a:t>
            </a:r>
            <a:r>
              <a:rPr b="1" spc="235" dirty="0">
                <a:solidFill>
                  <a:srgbClr val="0AE0FF"/>
                </a:solidFill>
                <a:latin typeface="Century Gothic"/>
                <a:cs typeface="Century Gothic"/>
              </a:rPr>
              <a:t>AND</a:t>
            </a:r>
            <a:r>
              <a:rPr b="1" dirty="0">
                <a:solidFill>
                  <a:srgbClr val="0AE0FF"/>
                </a:solidFill>
                <a:latin typeface="Century Gothic"/>
                <a:cs typeface="Century Gothic"/>
              </a:rPr>
              <a:t>	</a:t>
            </a:r>
            <a:r>
              <a:rPr b="1" spc="225" dirty="0">
                <a:solidFill>
                  <a:srgbClr val="0AE0FF"/>
                </a:solidFill>
                <a:latin typeface="Century Gothic"/>
                <a:cs typeface="Century Gothic"/>
              </a:rPr>
              <a:t>THE</a:t>
            </a:r>
            <a:r>
              <a:rPr b="1" dirty="0">
                <a:solidFill>
                  <a:srgbClr val="0AE0FF"/>
                </a:solidFill>
                <a:latin typeface="Century Gothic"/>
                <a:cs typeface="Century Gothic"/>
              </a:rPr>
              <a:t>		</a:t>
            </a:r>
            <a:r>
              <a:rPr b="1" spc="305" dirty="0">
                <a:solidFill>
                  <a:srgbClr val="0AE0FF"/>
                </a:solidFill>
                <a:latin typeface="Century Gothic"/>
                <a:cs typeface="Century Gothic"/>
              </a:rPr>
              <a:t>TARGET</a:t>
            </a:r>
            <a:r>
              <a:rPr b="1" dirty="0">
                <a:solidFill>
                  <a:srgbClr val="0AE0FF"/>
                </a:solidFill>
                <a:latin typeface="Century Gothic"/>
                <a:cs typeface="Century Gothic"/>
              </a:rPr>
              <a:t>		</a:t>
            </a:r>
            <a:r>
              <a:rPr b="1" spc="310" dirty="0">
                <a:solidFill>
                  <a:srgbClr val="0AE0FF"/>
                </a:solidFill>
                <a:latin typeface="Century Gothic"/>
                <a:cs typeface="Century Gothic"/>
              </a:rPr>
              <a:t>"CHURN" 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57783" y="2792095"/>
            <a:ext cx="5476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</a:tabLst>
            </a:pP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Tenure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(-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0.35):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Longer-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term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customers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less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likely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to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7783" y="3066415"/>
            <a:ext cx="5739765" cy="290639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118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churn.</a:t>
            </a:r>
            <a:endParaRPr sz="1800">
              <a:latin typeface="Calibri"/>
              <a:cs typeface="Calibri"/>
            </a:endParaRPr>
          </a:p>
          <a:p>
            <a:pPr marL="354965" indent="-342265" algn="just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354965" algn="l"/>
              </a:tabLst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TotalCharges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(-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0.20):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Higher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spend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lowers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churn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risk.</a:t>
            </a:r>
            <a:endParaRPr sz="1800">
              <a:latin typeface="Calibri"/>
              <a:cs typeface="Calibri"/>
            </a:endParaRPr>
          </a:p>
          <a:p>
            <a:pPr marL="354330" marR="81915" indent="-342265" algn="just">
              <a:lnSpc>
                <a:spcPct val="150000"/>
              </a:lnSpc>
              <a:buFont typeface="Arial"/>
              <a:buChar char="•"/>
              <a:tabLst>
                <a:tab pos="355600" algn="l"/>
              </a:tabLst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HasPhoneAndInternet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(0.21)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MonthlyCharges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(0.19): 	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Higher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churn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risk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customers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bundled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services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or 	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higher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bills.</a:t>
            </a:r>
            <a:endParaRPr sz="1800">
              <a:latin typeface="Calibri"/>
              <a:cs typeface="Calibri"/>
            </a:endParaRPr>
          </a:p>
          <a:p>
            <a:pPr marL="354965" indent="-342265" algn="just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354965" algn="l"/>
              </a:tabLst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SeniorCitizen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(0.15):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Slightly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higher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churn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among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senior</a:t>
            </a:r>
            <a:endParaRPr sz="1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108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citizens.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25036" y="2216911"/>
            <a:ext cx="46863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90955" algn="l"/>
              </a:tabLst>
            </a:pPr>
            <a:r>
              <a:rPr sz="2800" b="1" spc="-25" dirty="0">
                <a:latin typeface="Century Gothic"/>
                <a:cs typeface="Century Gothic"/>
              </a:rPr>
              <a:t>D</a:t>
            </a:r>
            <a:r>
              <a:rPr sz="2800" b="1" spc="-390" dirty="0">
                <a:latin typeface="Century Gothic"/>
                <a:cs typeface="Century Gothic"/>
              </a:rPr>
              <a:t> </a:t>
            </a:r>
            <a:r>
              <a:rPr sz="2800" b="1" spc="-30" dirty="0">
                <a:latin typeface="Century Gothic"/>
                <a:cs typeface="Century Gothic"/>
              </a:rPr>
              <a:t>A</a:t>
            </a:r>
            <a:r>
              <a:rPr sz="2800" b="1" spc="-385" dirty="0">
                <a:latin typeface="Century Gothic"/>
                <a:cs typeface="Century Gothic"/>
              </a:rPr>
              <a:t> </a:t>
            </a:r>
            <a:r>
              <a:rPr sz="2800" b="1" spc="-20" dirty="0">
                <a:latin typeface="Century Gothic"/>
                <a:cs typeface="Century Gothic"/>
              </a:rPr>
              <a:t>T</a:t>
            </a:r>
            <a:r>
              <a:rPr sz="2800" b="1" spc="-385" dirty="0">
                <a:latin typeface="Century Gothic"/>
                <a:cs typeface="Century Gothic"/>
              </a:rPr>
              <a:t> </a:t>
            </a:r>
            <a:r>
              <a:rPr sz="2800" b="1" spc="-50" dirty="0">
                <a:latin typeface="Century Gothic"/>
                <a:cs typeface="Century Gothic"/>
              </a:rPr>
              <a:t>A</a:t>
            </a:r>
            <a:r>
              <a:rPr sz="2800" b="1" dirty="0">
                <a:latin typeface="Century Gothic"/>
                <a:cs typeface="Century Gothic"/>
              </a:rPr>
              <a:t>	P</a:t>
            </a:r>
            <a:r>
              <a:rPr sz="2800" b="1" spc="-395" dirty="0">
                <a:latin typeface="Century Gothic"/>
                <a:cs typeface="Century Gothic"/>
              </a:rPr>
              <a:t> </a:t>
            </a:r>
            <a:r>
              <a:rPr sz="2800" b="1" spc="-25" dirty="0">
                <a:latin typeface="Century Gothic"/>
                <a:cs typeface="Century Gothic"/>
              </a:rPr>
              <a:t>R</a:t>
            </a:r>
            <a:r>
              <a:rPr sz="2800" b="1" spc="-390" dirty="0">
                <a:latin typeface="Century Gothic"/>
                <a:cs typeface="Century Gothic"/>
              </a:rPr>
              <a:t> </a:t>
            </a:r>
            <a:r>
              <a:rPr sz="2800" b="1" dirty="0">
                <a:latin typeface="Century Gothic"/>
                <a:cs typeface="Century Gothic"/>
              </a:rPr>
              <a:t>E</a:t>
            </a:r>
            <a:r>
              <a:rPr sz="2800" b="1" spc="-390" dirty="0">
                <a:latin typeface="Century Gothic"/>
                <a:cs typeface="Century Gothic"/>
              </a:rPr>
              <a:t> </a:t>
            </a:r>
            <a:r>
              <a:rPr sz="2800" b="1" dirty="0">
                <a:latin typeface="Century Gothic"/>
                <a:cs typeface="Century Gothic"/>
              </a:rPr>
              <a:t>P</a:t>
            </a:r>
            <a:r>
              <a:rPr sz="2800" b="1" spc="-395" dirty="0">
                <a:latin typeface="Century Gothic"/>
                <a:cs typeface="Century Gothic"/>
              </a:rPr>
              <a:t> </a:t>
            </a:r>
            <a:r>
              <a:rPr sz="2800" b="1" spc="-25" dirty="0">
                <a:latin typeface="Century Gothic"/>
                <a:cs typeface="Century Gothic"/>
              </a:rPr>
              <a:t>R</a:t>
            </a:r>
            <a:r>
              <a:rPr sz="2800" b="1" spc="-390" dirty="0">
                <a:latin typeface="Century Gothic"/>
                <a:cs typeface="Century Gothic"/>
              </a:rPr>
              <a:t> </a:t>
            </a:r>
            <a:r>
              <a:rPr sz="2800" b="1" spc="-30" dirty="0">
                <a:latin typeface="Century Gothic"/>
                <a:cs typeface="Century Gothic"/>
              </a:rPr>
              <a:t>O</a:t>
            </a:r>
            <a:r>
              <a:rPr sz="2800" b="1" spc="-385" dirty="0">
                <a:latin typeface="Century Gothic"/>
                <a:cs typeface="Century Gothic"/>
              </a:rPr>
              <a:t> </a:t>
            </a:r>
            <a:r>
              <a:rPr sz="2800" b="1" spc="-30" dirty="0">
                <a:latin typeface="Century Gothic"/>
                <a:cs typeface="Century Gothic"/>
              </a:rPr>
              <a:t>C</a:t>
            </a:r>
            <a:r>
              <a:rPr sz="2800" b="1" spc="-385" dirty="0">
                <a:latin typeface="Century Gothic"/>
                <a:cs typeface="Century Gothic"/>
              </a:rPr>
              <a:t> </a:t>
            </a:r>
            <a:r>
              <a:rPr sz="2800" b="1" dirty="0">
                <a:latin typeface="Century Gothic"/>
                <a:cs typeface="Century Gothic"/>
              </a:rPr>
              <a:t>E</a:t>
            </a:r>
            <a:r>
              <a:rPr sz="2800" b="1" spc="-395" dirty="0">
                <a:latin typeface="Century Gothic"/>
                <a:cs typeface="Century Gothic"/>
              </a:rPr>
              <a:t> </a:t>
            </a:r>
            <a:r>
              <a:rPr sz="2800" b="1" dirty="0">
                <a:latin typeface="Century Gothic"/>
                <a:cs typeface="Century Gothic"/>
              </a:rPr>
              <a:t>S</a:t>
            </a:r>
            <a:r>
              <a:rPr sz="2800" b="1" spc="-390" dirty="0">
                <a:latin typeface="Century Gothic"/>
                <a:cs typeface="Century Gothic"/>
              </a:rPr>
              <a:t> </a:t>
            </a:r>
            <a:r>
              <a:rPr sz="2800" b="1" dirty="0">
                <a:latin typeface="Century Gothic"/>
                <a:cs typeface="Century Gothic"/>
              </a:rPr>
              <a:t>S</a:t>
            </a:r>
            <a:r>
              <a:rPr sz="2800" b="1" spc="-390" dirty="0">
                <a:latin typeface="Century Gothic"/>
                <a:cs typeface="Century Gothic"/>
              </a:rPr>
              <a:t> </a:t>
            </a:r>
            <a:r>
              <a:rPr sz="2800" b="1" spc="-10" dirty="0">
                <a:latin typeface="Century Gothic"/>
                <a:cs typeface="Century Gothic"/>
              </a:rPr>
              <a:t>I</a:t>
            </a:r>
            <a:r>
              <a:rPr sz="2800" b="1" spc="-385" dirty="0">
                <a:latin typeface="Century Gothic"/>
                <a:cs typeface="Century Gothic"/>
              </a:rPr>
              <a:t> </a:t>
            </a:r>
            <a:r>
              <a:rPr sz="2800" b="1" spc="-30" dirty="0">
                <a:latin typeface="Century Gothic"/>
                <a:cs typeface="Century Gothic"/>
              </a:rPr>
              <a:t>N</a:t>
            </a:r>
            <a:r>
              <a:rPr sz="2800" b="1" spc="-390" dirty="0">
                <a:latin typeface="Century Gothic"/>
                <a:cs typeface="Century Gothic"/>
              </a:rPr>
              <a:t> </a:t>
            </a:r>
            <a:r>
              <a:rPr sz="2800" b="1" spc="-50" dirty="0">
                <a:latin typeface="Century Gothic"/>
                <a:cs typeface="Century Gothic"/>
              </a:rPr>
              <a:t>G</a:t>
            </a:r>
            <a:endParaRPr sz="2800">
              <a:latin typeface="Century Gothic"/>
              <a:cs typeface="Century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52081" y="3323666"/>
            <a:ext cx="21964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AE0FF"/>
                </a:solidFill>
                <a:latin typeface="Century Gothic"/>
                <a:cs typeface="Century Gothic"/>
              </a:rPr>
              <a:t>T</a:t>
            </a:r>
            <a:r>
              <a:rPr sz="1600" b="1" spc="-24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600" b="1" spc="120" dirty="0">
                <a:solidFill>
                  <a:srgbClr val="0AE0FF"/>
                </a:solidFill>
                <a:latin typeface="Century Gothic"/>
                <a:cs typeface="Century Gothic"/>
              </a:rPr>
              <a:t>YPE</a:t>
            </a:r>
            <a:r>
              <a:rPr sz="1600" b="1" spc="42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600" b="1" spc="-20" dirty="0">
                <a:solidFill>
                  <a:srgbClr val="0AE0FF"/>
                </a:solidFill>
                <a:latin typeface="Century Gothic"/>
                <a:cs typeface="Century Gothic"/>
              </a:rPr>
              <a:t>C</a:t>
            </a:r>
            <a:r>
              <a:rPr sz="1600" b="1" spc="-24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600" b="1" spc="-20" dirty="0">
                <a:solidFill>
                  <a:srgbClr val="0AE0FF"/>
                </a:solidFill>
                <a:latin typeface="Century Gothic"/>
                <a:cs typeface="Century Gothic"/>
              </a:rPr>
              <a:t>O</a:t>
            </a:r>
            <a:r>
              <a:rPr sz="1600" b="1" spc="-24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600" b="1" spc="85" dirty="0">
                <a:solidFill>
                  <a:srgbClr val="0AE0FF"/>
                </a:solidFill>
                <a:latin typeface="Century Gothic"/>
                <a:cs typeface="Century Gothic"/>
              </a:rPr>
              <a:t>NV</a:t>
            </a:r>
            <a:r>
              <a:rPr sz="1600" b="1" spc="-24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600" b="1" spc="-10" dirty="0">
                <a:solidFill>
                  <a:srgbClr val="0AE0FF"/>
                </a:solidFill>
                <a:latin typeface="Century Gothic"/>
                <a:cs typeface="Century Gothic"/>
              </a:rPr>
              <a:t>E</a:t>
            </a:r>
            <a:r>
              <a:rPr sz="1600" b="1" spc="-25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0AE0FF"/>
                </a:solidFill>
                <a:latin typeface="Century Gothic"/>
                <a:cs typeface="Century Gothic"/>
              </a:rPr>
              <a:t>R</a:t>
            </a:r>
            <a:r>
              <a:rPr sz="1600" b="1" spc="-24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600" b="1" spc="-10" dirty="0">
                <a:solidFill>
                  <a:srgbClr val="0AE0FF"/>
                </a:solidFill>
                <a:latin typeface="Century Gothic"/>
                <a:cs typeface="Century Gothic"/>
              </a:rPr>
              <a:t>S</a:t>
            </a:r>
            <a:r>
              <a:rPr sz="1600" b="1" spc="-25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600" b="1" spc="85" dirty="0">
                <a:solidFill>
                  <a:srgbClr val="0AE0FF"/>
                </a:solidFill>
                <a:latin typeface="Century Gothic"/>
                <a:cs typeface="Century Gothic"/>
              </a:rPr>
              <a:t>IO</a:t>
            </a:r>
            <a:r>
              <a:rPr sz="1600" b="1" spc="-24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600" b="1" spc="-50" dirty="0">
                <a:solidFill>
                  <a:srgbClr val="0AE0FF"/>
                </a:solidFill>
                <a:latin typeface="Century Gothic"/>
                <a:cs typeface="Century Gothic"/>
              </a:rPr>
              <a:t>N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57786" y="3308730"/>
            <a:ext cx="2298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0AE0FF"/>
                </a:solidFill>
                <a:latin typeface="Calibri"/>
                <a:cs typeface="Calibri"/>
              </a:rPr>
              <a:t>17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48130" y="3323666"/>
            <a:ext cx="4360545" cy="3054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0AE0FF"/>
                </a:solidFill>
                <a:latin typeface="Century Gothic"/>
                <a:cs typeface="Century Gothic"/>
              </a:rPr>
              <a:t>M</a:t>
            </a:r>
            <a:r>
              <a:rPr sz="1600" b="1" spc="-24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600" b="1" spc="-10" dirty="0">
                <a:solidFill>
                  <a:srgbClr val="0AE0FF"/>
                </a:solidFill>
                <a:latin typeface="Century Gothic"/>
                <a:cs typeface="Century Gothic"/>
              </a:rPr>
              <a:t>I</a:t>
            </a:r>
            <a:r>
              <a:rPr sz="1600" b="1" spc="-24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600" b="1" spc="-10" dirty="0">
                <a:solidFill>
                  <a:srgbClr val="0AE0FF"/>
                </a:solidFill>
                <a:latin typeface="Century Gothic"/>
                <a:cs typeface="Century Gothic"/>
              </a:rPr>
              <a:t>S</a:t>
            </a:r>
            <a:r>
              <a:rPr sz="1600" b="1" spc="-25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600" b="1" spc="-10" dirty="0">
                <a:solidFill>
                  <a:srgbClr val="0AE0FF"/>
                </a:solidFill>
                <a:latin typeface="Century Gothic"/>
                <a:cs typeface="Century Gothic"/>
              </a:rPr>
              <a:t>S</a:t>
            </a:r>
            <a:r>
              <a:rPr sz="1600" b="1" spc="-24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600" b="1" spc="120" dirty="0">
                <a:solidFill>
                  <a:srgbClr val="0AE0FF"/>
                </a:solidFill>
                <a:latin typeface="Century Gothic"/>
                <a:cs typeface="Century Gothic"/>
              </a:rPr>
              <a:t>ING</a:t>
            </a:r>
            <a:r>
              <a:rPr sz="1600" b="1" spc="44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600" b="1" spc="-20" dirty="0">
                <a:solidFill>
                  <a:srgbClr val="0AE0FF"/>
                </a:solidFill>
                <a:latin typeface="Century Gothic"/>
                <a:cs typeface="Century Gothic"/>
              </a:rPr>
              <a:t>V</a:t>
            </a:r>
            <a:r>
              <a:rPr sz="1600" b="1" spc="-25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600" b="1" spc="90" dirty="0">
                <a:solidFill>
                  <a:srgbClr val="0AE0FF"/>
                </a:solidFill>
                <a:latin typeface="Century Gothic"/>
                <a:cs typeface="Century Gothic"/>
              </a:rPr>
              <a:t>AL</a:t>
            </a:r>
            <a:r>
              <a:rPr sz="1600" b="1" spc="-23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600" b="1" spc="-20" dirty="0">
                <a:solidFill>
                  <a:srgbClr val="0AE0FF"/>
                </a:solidFill>
                <a:latin typeface="Century Gothic"/>
                <a:cs typeface="Century Gothic"/>
              </a:rPr>
              <a:t>U</a:t>
            </a:r>
            <a:r>
              <a:rPr sz="1600" b="1" spc="-25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600" b="1" spc="-10" dirty="0">
                <a:solidFill>
                  <a:srgbClr val="0AE0FF"/>
                </a:solidFill>
                <a:latin typeface="Century Gothic"/>
                <a:cs typeface="Century Gothic"/>
              </a:rPr>
              <a:t>E</a:t>
            </a:r>
            <a:r>
              <a:rPr sz="1600" b="1" spc="-24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600" b="1" spc="-50" dirty="0">
                <a:solidFill>
                  <a:srgbClr val="0AE0FF"/>
                </a:solidFill>
                <a:latin typeface="Century Gothic"/>
                <a:cs typeface="Century Gothic"/>
              </a:rPr>
              <a:t>S</a:t>
            </a:r>
            <a:endParaRPr sz="16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Checked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missing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values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found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small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percentage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so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was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removed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(totalCharges)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column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40"/>
              </a:spcBef>
            </a:pP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b="1" spc="-20" dirty="0">
                <a:solidFill>
                  <a:srgbClr val="0AE0FF"/>
                </a:solidFill>
                <a:latin typeface="Century Gothic"/>
                <a:cs typeface="Century Gothic"/>
              </a:rPr>
              <a:t>D</a:t>
            </a:r>
            <a:r>
              <a:rPr sz="1600" b="1" spc="-24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600" b="1" spc="-20" dirty="0">
                <a:solidFill>
                  <a:srgbClr val="0AE0FF"/>
                </a:solidFill>
                <a:latin typeface="Century Gothic"/>
                <a:cs typeface="Century Gothic"/>
              </a:rPr>
              <a:t>A</a:t>
            </a:r>
            <a:r>
              <a:rPr sz="1600" b="1" spc="-24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600" b="1" spc="-10" dirty="0">
                <a:solidFill>
                  <a:srgbClr val="0AE0FF"/>
                </a:solidFill>
                <a:latin typeface="Century Gothic"/>
                <a:cs typeface="Century Gothic"/>
              </a:rPr>
              <a:t>T</a:t>
            </a:r>
            <a:r>
              <a:rPr sz="1600" b="1" spc="-24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0AE0FF"/>
                </a:solidFill>
                <a:latin typeface="Century Gothic"/>
                <a:cs typeface="Century Gothic"/>
              </a:rPr>
              <a:t>A</a:t>
            </a:r>
            <a:r>
              <a:rPr sz="1600" b="1" spc="434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600" b="1" spc="-10" dirty="0">
                <a:solidFill>
                  <a:srgbClr val="0AE0FF"/>
                </a:solidFill>
                <a:latin typeface="Century Gothic"/>
                <a:cs typeface="Century Gothic"/>
              </a:rPr>
              <a:t>E</a:t>
            </a:r>
            <a:r>
              <a:rPr sz="1600" b="1" spc="-24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600" b="1" spc="-20" dirty="0">
                <a:solidFill>
                  <a:srgbClr val="0AE0FF"/>
                </a:solidFill>
                <a:latin typeface="Century Gothic"/>
                <a:cs typeface="Century Gothic"/>
              </a:rPr>
              <a:t>N</a:t>
            </a:r>
            <a:r>
              <a:rPr sz="1600" b="1" spc="-24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600" b="1" spc="-20" dirty="0">
                <a:solidFill>
                  <a:srgbClr val="0AE0FF"/>
                </a:solidFill>
                <a:latin typeface="Century Gothic"/>
                <a:cs typeface="Century Gothic"/>
              </a:rPr>
              <a:t>C</a:t>
            </a:r>
            <a:r>
              <a:rPr sz="1600" b="1" spc="-24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600" b="1" spc="-20" dirty="0">
                <a:solidFill>
                  <a:srgbClr val="0AE0FF"/>
                </a:solidFill>
                <a:latin typeface="Century Gothic"/>
                <a:cs typeface="Century Gothic"/>
              </a:rPr>
              <a:t>O</a:t>
            </a:r>
            <a:r>
              <a:rPr sz="1600" b="1" spc="-23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600" b="1" spc="-20" dirty="0">
                <a:solidFill>
                  <a:srgbClr val="0AE0FF"/>
                </a:solidFill>
                <a:latin typeface="Century Gothic"/>
                <a:cs typeface="Century Gothic"/>
              </a:rPr>
              <a:t>D</a:t>
            </a:r>
            <a:r>
              <a:rPr sz="1600" b="1" spc="-24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600" b="1" spc="-10" dirty="0">
                <a:solidFill>
                  <a:srgbClr val="0AE0FF"/>
                </a:solidFill>
                <a:latin typeface="Century Gothic"/>
                <a:cs typeface="Century Gothic"/>
              </a:rPr>
              <a:t>I</a:t>
            </a:r>
            <a:r>
              <a:rPr sz="1600" b="1" spc="-24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600" b="1" spc="-20" dirty="0">
                <a:solidFill>
                  <a:srgbClr val="0AE0FF"/>
                </a:solidFill>
                <a:latin typeface="Century Gothic"/>
                <a:cs typeface="Century Gothic"/>
              </a:rPr>
              <a:t>N</a:t>
            </a:r>
            <a:r>
              <a:rPr sz="1600" b="1" spc="-25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600" b="1" spc="-50" dirty="0">
                <a:solidFill>
                  <a:srgbClr val="0AE0FF"/>
                </a:solidFill>
                <a:latin typeface="Century Gothic"/>
                <a:cs typeface="Century Gothic"/>
              </a:rPr>
              <a:t>G</a:t>
            </a:r>
            <a:endParaRPr sz="16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485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Encode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categorical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variables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 :</a:t>
            </a:r>
            <a:endParaRPr sz="1600">
              <a:latin typeface="Calibri"/>
              <a:cs typeface="Calibri"/>
            </a:endParaRPr>
          </a:p>
          <a:p>
            <a:pPr marL="984885" indent="-286385">
              <a:lnSpc>
                <a:spcPct val="100000"/>
              </a:lnSpc>
              <a:spcBef>
                <a:spcPts val="1814"/>
              </a:spcBef>
              <a:buFont typeface="Arial"/>
              <a:buChar char="•"/>
              <a:tabLst>
                <a:tab pos="984885" algn="l"/>
              </a:tabLst>
            </a:pPr>
            <a:r>
              <a:rPr sz="1600" dirty="0">
                <a:solidFill>
                  <a:srgbClr val="F1F1F1"/>
                </a:solidFill>
                <a:latin typeface="Calibri"/>
                <a:cs typeface="Calibri"/>
              </a:rPr>
              <a:t>Binary</a:t>
            </a:r>
            <a:r>
              <a:rPr sz="1600" spc="-1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1F1F1"/>
                </a:solidFill>
                <a:latin typeface="Calibri"/>
                <a:cs typeface="Calibri"/>
              </a:rPr>
              <a:t>variables</a:t>
            </a:r>
            <a:r>
              <a:rPr sz="1600" spc="-40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1F1F1"/>
                </a:solidFill>
                <a:latin typeface="Calibri"/>
                <a:cs typeface="Calibri"/>
              </a:rPr>
              <a:t>using</a:t>
            </a:r>
            <a:r>
              <a:rPr sz="1600" spc="-10" dirty="0">
                <a:solidFill>
                  <a:srgbClr val="F1F1F1"/>
                </a:solidFill>
                <a:latin typeface="Calibri"/>
                <a:cs typeface="Calibri"/>
              </a:rPr>
              <a:t> LabelEncoder</a:t>
            </a:r>
            <a:endParaRPr sz="1600">
              <a:latin typeface="Calibri"/>
              <a:cs typeface="Calibri"/>
            </a:endParaRPr>
          </a:p>
          <a:p>
            <a:pPr marL="984885" indent="-286385">
              <a:lnSpc>
                <a:spcPts val="1825"/>
              </a:lnSpc>
              <a:spcBef>
                <a:spcPts val="300"/>
              </a:spcBef>
              <a:buFont typeface="Arial"/>
              <a:buChar char="•"/>
              <a:tabLst>
                <a:tab pos="984885" algn="l"/>
              </a:tabLst>
            </a:pPr>
            <a:r>
              <a:rPr sz="1600" dirty="0">
                <a:solidFill>
                  <a:srgbClr val="F1F1F1"/>
                </a:solidFill>
                <a:latin typeface="Calibri"/>
                <a:cs typeface="Calibri"/>
              </a:rPr>
              <a:t>Multi-class</a:t>
            </a:r>
            <a:r>
              <a:rPr sz="1600" spc="-50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1F1F1"/>
                </a:solidFill>
                <a:latin typeface="Calibri"/>
                <a:cs typeface="Calibri"/>
              </a:rPr>
              <a:t>variables</a:t>
            </a:r>
            <a:r>
              <a:rPr sz="1600" spc="-45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1F1F1"/>
                </a:solidFill>
                <a:latin typeface="Calibri"/>
                <a:cs typeface="Calibri"/>
              </a:rPr>
              <a:t>using</a:t>
            </a:r>
            <a:r>
              <a:rPr sz="1600" spc="-30" dirty="0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1F1F1"/>
                </a:solidFill>
                <a:latin typeface="Calibri"/>
                <a:cs typeface="Calibri"/>
              </a:rPr>
              <a:t>one-</a:t>
            </a:r>
            <a:r>
              <a:rPr sz="1600" spc="-25" dirty="0">
                <a:solidFill>
                  <a:srgbClr val="F1F1F1"/>
                </a:solidFill>
                <a:latin typeface="Calibri"/>
                <a:cs typeface="Calibri"/>
              </a:rPr>
              <a:t>hot</a:t>
            </a:r>
            <a:endParaRPr sz="1600">
              <a:latin typeface="Calibri"/>
              <a:cs typeface="Calibri"/>
            </a:endParaRPr>
          </a:p>
          <a:p>
            <a:pPr marL="984885">
              <a:lnSpc>
                <a:spcPts val="1825"/>
              </a:lnSpc>
            </a:pPr>
            <a:r>
              <a:rPr sz="1600" spc="-10" dirty="0">
                <a:solidFill>
                  <a:srgbClr val="F1F1F1"/>
                </a:solidFill>
                <a:latin typeface="Calibri"/>
                <a:cs typeface="Calibri"/>
              </a:rPr>
              <a:t>encoding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52081" y="3634003"/>
            <a:ext cx="3856354" cy="2843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100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Converted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some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columns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correct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type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(numeric)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easily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sz="1600">
              <a:latin typeface="Calibri"/>
              <a:cs typeface="Calibri"/>
            </a:endParaRPr>
          </a:p>
          <a:p>
            <a:pPr marL="48895">
              <a:lnSpc>
                <a:spcPct val="100000"/>
              </a:lnSpc>
            </a:pPr>
            <a:r>
              <a:rPr sz="1600" b="1" spc="-10" dirty="0">
                <a:solidFill>
                  <a:srgbClr val="0AE0FF"/>
                </a:solidFill>
                <a:latin typeface="Century Gothic"/>
                <a:cs typeface="Century Gothic"/>
              </a:rPr>
              <a:t>I</a:t>
            </a:r>
            <a:r>
              <a:rPr sz="1600" b="1" spc="-25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600" b="1" spc="-20" dirty="0">
                <a:solidFill>
                  <a:srgbClr val="0AE0FF"/>
                </a:solidFill>
                <a:latin typeface="Century Gothic"/>
                <a:cs typeface="Century Gothic"/>
              </a:rPr>
              <a:t>M</a:t>
            </a:r>
            <a:r>
              <a:rPr sz="1600" b="1" spc="-24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0AE0FF"/>
                </a:solidFill>
                <a:latin typeface="Century Gothic"/>
                <a:cs typeface="Century Gothic"/>
              </a:rPr>
              <a:t>B</a:t>
            </a:r>
            <a:r>
              <a:rPr sz="1600" b="1" spc="-25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600" b="1" spc="90" dirty="0">
                <a:solidFill>
                  <a:srgbClr val="0AE0FF"/>
                </a:solidFill>
                <a:latin typeface="Century Gothic"/>
                <a:cs typeface="Century Gothic"/>
              </a:rPr>
              <a:t>AL</a:t>
            </a:r>
            <a:r>
              <a:rPr sz="1600" b="1" spc="-24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600" b="1" spc="114" dirty="0">
                <a:solidFill>
                  <a:srgbClr val="0AE0FF"/>
                </a:solidFill>
                <a:latin typeface="Century Gothic"/>
                <a:cs typeface="Century Gothic"/>
              </a:rPr>
              <a:t>ANC</a:t>
            </a:r>
            <a:r>
              <a:rPr sz="1600" b="1" spc="-24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0AE0FF"/>
                </a:solidFill>
                <a:latin typeface="Century Gothic"/>
                <a:cs typeface="Century Gothic"/>
              </a:rPr>
              <a:t>E</a:t>
            </a:r>
            <a:r>
              <a:rPr sz="1600" b="1" spc="42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600" b="1" spc="-20" dirty="0">
                <a:solidFill>
                  <a:srgbClr val="0AE0FF"/>
                </a:solidFill>
                <a:latin typeface="Century Gothic"/>
                <a:cs typeface="Century Gothic"/>
              </a:rPr>
              <a:t>D</a:t>
            </a:r>
            <a:r>
              <a:rPr sz="1600" b="1" spc="-24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600" b="1" spc="85" dirty="0">
                <a:solidFill>
                  <a:srgbClr val="0AE0FF"/>
                </a:solidFill>
                <a:latin typeface="Century Gothic"/>
                <a:cs typeface="Century Gothic"/>
              </a:rPr>
              <a:t>AT</a:t>
            </a:r>
            <a:r>
              <a:rPr sz="1600" b="1" spc="-24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600" b="1" spc="-50" dirty="0">
                <a:solidFill>
                  <a:srgbClr val="0AE0FF"/>
                </a:solidFill>
                <a:latin typeface="Century Gothic"/>
                <a:cs typeface="Century Gothic"/>
              </a:rPr>
              <a:t>A</a:t>
            </a:r>
            <a:endParaRPr sz="1600">
              <a:latin typeface="Century Gothic"/>
              <a:cs typeface="Century Gothic"/>
            </a:endParaRPr>
          </a:p>
          <a:p>
            <a:pPr marL="335915" marR="290830" indent="-287020">
              <a:lnSpc>
                <a:spcPct val="150000"/>
              </a:lnSpc>
              <a:spcBef>
                <a:spcPts val="585"/>
              </a:spcBef>
              <a:buClr>
                <a:srgbClr val="0AE0FF"/>
              </a:buClr>
              <a:buFont typeface="Arial"/>
              <a:buChar char="•"/>
              <a:tabLst>
                <a:tab pos="335915" algn="l"/>
              </a:tabLst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Addressed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class</a:t>
            </a: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imbalance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SMOTE</a:t>
            </a:r>
            <a:r>
              <a:rPr sz="1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Tomek</a:t>
            </a: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Links</a:t>
            </a:r>
            <a:endParaRPr sz="1400">
              <a:latin typeface="Calibri"/>
              <a:cs typeface="Calibri"/>
            </a:endParaRPr>
          </a:p>
          <a:p>
            <a:pPr marL="335915" marR="295275" indent="-287020">
              <a:lnSpc>
                <a:spcPct val="150100"/>
              </a:lnSpc>
              <a:spcBef>
                <a:spcPts val="1200"/>
              </a:spcBef>
              <a:buClr>
                <a:srgbClr val="0AE0FF"/>
              </a:buClr>
              <a:buFont typeface="Arial"/>
              <a:buChar char="•"/>
              <a:tabLst>
                <a:tab pos="335915" algn="l"/>
              </a:tabLst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1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making</a:t>
            </a:r>
            <a:r>
              <a:rPr sz="1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balanced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1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achieve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high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accuracy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24346" y="2563113"/>
            <a:ext cx="4886960" cy="1183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4560"/>
              </a:lnSpc>
              <a:spcBef>
                <a:spcPts val="95"/>
              </a:spcBef>
            </a:pPr>
            <a:r>
              <a:rPr sz="4000" b="1" spc="310" dirty="0">
                <a:solidFill>
                  <a:srgbClr val="0AE0FF"/>
                </a:solidFill>
                <a:latin typeface="Century Gothic"/>
                <a:cs typeface="Century Gothic"/>
              </a:rPr>
              <a:t>MODELS'</a:t>
            </a:r>
            <a:endParaRPr sz="4000">
              <a:latin typeface="Century Gothic"/>
              <a:cs typeface="Century Gothic"/>
            </a:endParaRPr>
          </a:p>
          <a:p>
            <a:pPr marL="12700">
              <a:lnSpc>
                <a:spcPts val="4560"/>
              </a:lnSpc>
            </a:pPr>
            <a:r>
              <a:rPr sz="4000" b="1" spc="330" dirty="0">
                <a:solidFill>
                  <a:srgbClr val="0AE0FF"/>
                </a:solidFill>
                <a:latin typeface="Century Gothic"/>
                <a:cs typeface="Century Gothic"/>
              </a:rPr>
              <a:t>IMPLEMENTATION</a:t>
            </a:r>
            <a:endParaRPr sz="40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69307" y="1807921"/>
            <a:ext cx="21240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45210" algn="l"/>
              </a:tabLst>
            </a:pPr>
            <a:r>
              <a:rPr sz="2800" b="1" dirty="0">
                <a:latin typeface="Century Gothic"/>
                <a:cs typeface="Century Gothic"/>
              </a:rPr>
              <a:t>O</a:t>
            </a:r>
            <a:r>
              <a:rPr sz="2800" b="1" spc="-390" dirty="0">
                <a:latin typeface="Century Gothic"/>
                <a:cs typeface="Century Gothic"/>
              </a:rPr>
              <a:t> </a:t>
            </a:r>
            <a:r>
              <a:rPr sz="2800" b="1" dirty="0">
                <a:latin typeface="Century Gothic"/>
                <a:cs typeface="Century Gothic"/>
              </a:rPr>
              <a:t>U</a:t>
            </a:r>
            <a:r>
              <a:rPr sz="2800" b="1" spc="-395" dirty="0">
                <a:latin typeface="Century Gothic"/>
                <a:cs typeface="Century Gothic"/>
              </a:rPr>
              <a:t> </a:t>
            </a:r>
            <a:r>
              <a:rPr sz="2800" b="1" spc="-50" dirty="0">
                <a:latin typeface="Century Gothic"/>
                <a:cs typeface="Century Gothic"/>
              </a:rPr>
              <a:t>R</a:t>
            </a:r>
            <a:r>
              <a:rPr sz="2800" b="1" dirty="0">
                <a:latin typeface="Century Gothic"/>
                <a:cs typeface="Century Gothic"/>
              </a:rPr>
              <a:t>	T</a:t>
            </a:r>
            <a:r>
              <a:rPr sz="2800" b="1" spc="-390" dirty="0">
                <a:latin typeface="Century Gothic"/>
                <a:cs typeface="Century Gothic"/>
              </a:rPr>
              <a:t> </a:t>
            </a:r>
            <a:r>
              <a:rPr sz="2800" b="1" dirty="0">
                <a:latin typeface="Century Gothic"/>
                <a:cs typeface="Century Gothic"/>
              </a:rPr>
              <a:t>E</a:t>
            </a:r>
            <a:r>
              <a:rPr sz="2800" b="1" spc="-390" dirty="0">
                <a:latin typeface="Century Gothic"/>
                <a:cs typeface="Century Gothic"/>
              </a:rPr>
              <a:t> </a:t>
            </a:r>
            <a:r>
              <a:rPr sz="2800" b="1" spc="-30" dirty="0">
                <a:latin typeface="Century Gothic"/>
                <a:cs typeface="Century Gothic"/>
              </a:rPr>
              <a:t>A</a:t>
            </a:r>
            <a:r>
              <a:rPr sz="2800" b="1" spc="-400" dirty="0">
                <a:latin typeface="Century Gothic"/>
                <a:cs typeface="Century Gothic"/>
              </a:rPr>
              <a:t> </a:t>
            </a:r>
            <a:r>
              <a:rPr sz="2800" b="1" spc="-50" dirty="0">
                <a:latin typeface="Century Gothic"/>
                <a:cs typeface="Century Gothic"/>
              </a:rPr>
              <a:t>M</a:t>
            </a:r>
            <a:endParaRPr sz="2800">
              <a:latin typeface="Century Gothic"/>
              <a:cs typeface="Century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35554" y="3023438"/>
            <a:ext cx="511784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sz="1800" b="1" spc="75" dirty="0">
                <a:solidFill>
                  <a:srgbClr val="FFFFFF"/>
                </a:solidFill>
                <a:latin typeface="Calibri"/>
                <a:cs typeface="Calibri"/>
              </a:rPr>
              <a:t>1.</a:t>
            </a:r>
            <a:r>
              <a:rPr lang="en-GB" sz="1800" b="1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b="1" spc="165" dirty="0">
                <a:solidFill>
                  <a:srgbClr val="FFFFFF"/>
                </a:solidFill>
                <a:latin typeface="Calibri"/>
                <a:cs typeface="Calibri"/>
              </a:rPr>
              <a:t>Mohamed</a:t>
            </a:r>
            <a:r>
              <a:rPr sz="1800" b="1" spc="3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160" dirty="0">
                <a:solidFill>
                  <a:srgbClr val="FFFFFF"/>
                </a:solidFill>
                <a:latin typeface="Calibri"/>
                <a:cs typeface="Calibri"/>
              </a:rPr>
              <a:t>Ahmed</a:t>
            </a:r>
            <a:r>
              <a:rPr lang="en-US" sz="1800" b="1" spc="160" dirty="0">
                <a:solidFill>
                  <a:srgbClr val="FFFFFF"/>
                </a:solidFill>
                <a:latin typeface="Calibri"/>
                <a:cs typeface="Calibri"/>
              </a:rPr>
              <a:t> Mohamed</a:t>
            </a:r>
            <a:r>
              <a:rPr sz="1800" b="1" spc="3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135" dirty="0">
                <a:solidFill>
                  <a:srgbClr val="FFFFFF"/>
                </a:solidFill>
                <a:latin typeface="Calibri"/>
                <a:cs typeface="Calibri"/>
              </a:rPr>
              <a:t>Abd</a:t>
            </a:r>
            <a:r>
              <a:rPr sz="1800" b="1" spc="-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1800" b="1" spc="-2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145" dirty="0">
                <a:solidFill>
                  <a:srgbClr val="FFFFFF"/>
                </a:solidFill>
                <a:latin typeface="Calibri"/>
                <a:cs typeface="Calibri"/>
              </a:rPr>
              <a:t>Ellah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35554" y="3572636"/>
            <a:ext cx="4320540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355600" algn="l"/>
              </a:tabLst>
            </a:pPr>
            <a:r>
              <a:rPr sz="1800" b="1" spc="165" dirty="0">
                <a:solidFill>
                  <a:srgbClr val="FFFFFF"/>
                </a:solidFill>
                <a:latin typeface="Calibri"/>
                <a:cs typeface="Calibri"/>
              </a:rPr>
              <a:t>Habiba</a:t>
            </a:r>
            <a:r>
              <a:rPr sz="1800" b="1" spc="3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155" dirty="0">
                <a:solidFill>
                  <a:srgbClr val="FFFFFF"/>
                </a:solidFill>
                <a:latin typeface="Calibri"/>
                <a:cs typeface="Calibri"/>
              </a:rPr>
              <a:t>Anwar</a:t>
            </a:r>
            <a:r>
              <a:rPr sz="1800" b="1" spc="3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150" dirty="0">
                <a:solidFill>
                  <a:srgbClr val="FFFFFF"/>
                </a:solidFill>
                <a:latin typeface="Calibri"/>
                <a:cs typeface="Calibri"/>
              </a:rPr>
              <a:t>Shafie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160"/>
              </a:spcBef>
              <a:buAutoNum type="arabicPeriod" startAt="2"/>
              <a:tabLst>
                <a:tab pos="355600" algn="l"/>
              </a:tabLst>
            </a:pPr>
            <a:r>
              <a:rPr sz="1800" b="1" spc="160" dirty="0">
                <a:solidFill>
                  <a:srgbClr val="FFFFFF"/>
                </a:solidFill>
                <a:latin typeface="Calibri"/>
                <a:cs typeface="Calibri"/>
              </a:rPr>
              <a:t>Salma</a:t>
            </a:r>
            <a:r>
              <a:rPr sz="1800" b="1" spc="3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160" dirty="0">
                <a:solidFill>
                  <a:srgbClr val="FFFFFF"/>
                </a:solidFill>
                <a:latin typeface="Calibri"/>
                <a:cs typeface="Calibri"/>
              </a:rPr>
              <a:t>Sameh</a:t>
            </a:r>
            <a:r>
              <a:rPr sz="1800" b="1" spc="3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155" dirty="0">
                <a:solidFill>
                  <a:srgbClr val="FFFFFF"/>
                </a:solidFill>
                <a:latin typeface="Calibri"/>
                <a:cs typeface="Calibri"/>
              </a:rPr>
              <a:t>Mahmoud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160"/>
              </a:spcBef>
              <a:buAutoNum type="arabicPeriod" startAt="2"/>
              <a:tabLst>
                <a:tab pos="355600" algn="l"/>
              </a:tabLst>
            </a:pPr>
            <a:r>
              <a:rPr sz="1800" b="1" spc="165" dirty="0">
                <a:solidFill>
                  <a:srgbClr val="FFFFFF"/>
                </a:solidFill>
                <a:latin typeface="Calibri"/>
                <a:cs typeface="Calibri"/>
              </a:rPr>
              <a:t>Ibrahim</a:t>
            </a:r>
            <a:r>
              <a:rPr sz="1800" b="1" spc="3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100" dirty="0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sz="1800" b="1" spc="-1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1800" b="1" spc="-20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165" dirty="0">
                <a:solidFill>
                  <a:srgbClr val="FFFFFF"/>
                </a:solidFill>
                <a:latin typeface="Calibri"/>
                <a:cs typeface="Calibri"/>
              </a:rPr>
              <a:t>Metwally</a:t>
            </a:r>
            <a:r>
              <a:rPr sz="1800" b="1" spc="3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150" dirty="0">
                <a:solidFill>
                  <a:srgbClr val="FFFFFF"/>
                </a:solidFill>
                <a:latin typeface="Calibri"/>
                <a:cs typeface="Calibri"/>
              </a:rPr>
              <a:t>Abd-</a:t>
            </a:r>
            <a:r>
              <a:rPr sz="1800" b="1" spc="-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155" dirty="0">
                <a:solidFill>
                  <a:srgbClr val="FFFFFF"/>
                </a:solidFill>
                <a:latin typeface="Calibri"/>
                <a:cs typeface="Calibri"/>
              </a:rPr>
              <a:t>Elhamid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160"/>
              </a:spcBef>
              <a:buAutoNum type="arabicPeriod" startAt="2"/>
              <a:tabLst>
                <a:tab pos="355600" algn="l"/>
              </a:tabLst>
            </a:pPr>
            <a:r>
              <a:rPr sz="1800" b="1" spc="165" dirty="0">
                <a:solidFill>
                  <a:srgbClr val="FFFFFF"/>
                </a:solidFill>
                <a:latin typeface="Calibri"/>
                <a:cs typeface="Calibri"/>
              </a:rPr>
              <a:t>Mohamed</a:t>
            </a:r>
            <a:r>
              <a:rPr sz="1800" b="1" spc="3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150" dirty="0">
                <a:solidFill>
                  <a:srgbClr val="FFFFFF"/>
                </a:solidFill>
                <a:latin typeface="Calibri"/>
                <a:cs typeface="Calibri"/>
              </a:rPr>
              <a:t>Samir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859894" y="3308730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0AE0FF"/>
                </a:solidFill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885314" y="2994660"/>
            <a:ext cx="1584960" cy="1584960"/>
          </a:xfrm>
          <a:custGeom>
            <a:avLst/>
            <a:gdLst/>
            <a:ahLst/>
            <a:cxnLst/>
            <a:rect l="l" t="t" r="r" b="b"/>
            <a:pathLst>
              <a:path w="1584960" h="1584960">
                <a:moveTo>
                  <a:pt x="0" y="792226"/>
                </a:moveTo>
                <a:lnTo>
                  <a:pt x="1445" y="743954"/>
                </a:lnTo>
                <a:lnTo>
                  <a:pt x="5728" y="696449"/>
                </a:lnTo>
                <a:lnTo>
                  <a:pt x="12764" y="649794"/>
                </a:lnTo>
                <a:lnTo>
                  <a:pt x="22471" y="604070"/>
                </a:lnTo>
                <a:lnTo>
                  <a:pt x="34766" y="559360"/>
                </a:lnTo>
                <a:lnTo>
                  <a:pt x="49565" y="515749"/>
                </a:lnTo>
                <a:lnTo>
                  <a:pt x="66787" y="473317"/>
                </a:lnTo>
                <a:lnTo>
                  <a:pt x="86348" y="432149"/>
                </a:lnTo>
                <a:lnTo>
                  <a:pt x="108166" y="392326"/>
                </a:lnTo>
                <a:lnTo>
                  <a:pt x="132157" y="353932"/>
                </a:lnTo>
                <a:lnTo>
                  <a:pt x="158238" y="317049"/>
                </a:lnTo>
                <a:lnTo>
                  <a:pt x="186327" y="281760"/>
                </a:lnTo>
                <a:lnTo>
                  <a:pt x="216341" y="248148"/>
                </a:lnTo>
                <a:lnTo>
                  <a:pt x="248197" y="216296"/>
                </a:lnTo>
                <a:lnTo>
                  <a:pt x="281812" y="186286"/>
                </a:lnTo>
                <a:lnTo>
                  <a:pt x="317103" y="158201"/>
                </a:lnTo>
                <a:lnTo>
                  <a:pt x="353988" y="132124"/>
                </a:lnTo>
                <a:lnTo>
                  <a:pt x="392382" y="108138"/>
                </a:lnTo>
                <a:lnTo>
                  <a:pt x="432205" y="86325"/>
                </a:lnTo>
                <a:lnTo>
                  <a:pt x="473371" y="66768"/>
                </a:lnTo>
                <a:lnTo>
                  <a:pt x="515800" y="49551"/>
                </a:lnTo>
                <a:lnTo>
                  <a:pt x="559407" y="34755"/>
                </a:lnTo>
                <a:lnTo>
                  <a:pt x="604111" y="22464"/>
                </a:lnTo>
                <a:lnTo>
                  <a:pt x="649827" y="12760"/>
                </a:lnTo>
                <a:lnTo>
                  <a:pt x="696473" y="5726"/>
                </a:lnTo>
                <a:lnTo>
                  <a:pt x="743967" y="1445"/>
                </a:lnTo>
                <a:lnTo>
                  <a:pt x="792226" y="0"/>
                </a:lnTo>
                <a:lnTo>
                  <a:pt x="840484" y="1445"/>
                </a:lnTo>
                <a:lnTo>
                  <a:pt x="887978" y="5726"/>
                </a:lnTo>
                <a:lnTo>
                  <a:pt x="934624" y="12760"/>
                </a:lnTo>
                <a:lnTo>
                  <a:pt x="980340" y="22464"/>
                </a:lnTo>
                <a:lnTo>
                  <a:pt x="1025044" y="34755"/>
                </a:lnTo>
                <a:lnTo>
                  <a:pt x="1068651" y="49551"/>
                </a:lnTo>
                <a:lnTo>
                  <a:pt x="1111080" y="66768"/>
                </a:lnTo>
                <a:lnTo>
                  <a:pt x="1152246" y="86325"/>
                </a:lnTo>
                <a:lnTo>
                  <a:pt x="1192069" y="108138"/>
                </a:lnTo>
                <a:lnTo>
                  <a:pt x="1230463" y="132124"/>
                </a:lnTo>
                <a:lnTo>
                  <a:pt x="1267348" y="158201"/>
                </a:lnTo>
                <a:lnTo>
                  <a:pt x="1302639" y="186286"/>
                </a:lnTo>
                <a:lnTo>
                  <a:pt x="1336254" y="216296"/>
                </a:lnTo>
                <a:lnTo>
                  <a:pt x="1368110" y="248148"/>
                </a:lnTo>
                <a:lnTo>
                  <a:pt x="1398124" y="281760"/>
                </a:lnTo>
                <a:lnTo>
                  <a:pt x="1426213" y="317049"/>
                </a:lnTo>
                <a:lnTo>
                  <a:pt x="1452294" y="353932"/>
                </a:lnTo>
                <a:lnTo>
                  <a:pt x="1476285" y="392326"/>
                </a:lnTo>
                <a:lnTo>
                  <a:pt x="1498103" y="432149"/>
                </a:lnTo>
                <a:lnTo>
                  <a:pt x="1517664" y="473317"/>
                </a:lnTo>
                <a:lnTo>
                  <a:pt x="1534886" y="515749"/>
                </a:lnTo>
                <a:lnTo>
                  <a:pt x="1549685" y="559360"/>
                </a:lnTo>
                <a:lnTo>
                  <a:pt x="1561980" y="604070"/>
                </a:lnTo>
                <a:lnTo>
                  <a:pt x="1571687" y="649794"/>
                </a:lnTo>
                <a:lnTo>
                  <a:pt x="1578723" y="696449"/>
                </a:lnTo>
                <a:lnTo>
                  <a:pt x="1583006" y="743954"/>
                </a:lnTo>
                <a:lnTo>
                  <a:pt x="1584452" y="792226"/>
                </a:lnTo>
                <a:lnTo>
                  <a:pt x="1583006" y="840484"/>
                </a:lnTo>
                <a:lnTo>
                  <a:pt x="1578723" y="887978"/>
                </a:lnTo>
                <a:lnTo>
                  <a:pt x="1571687" y="934624"/>
                </a:lnTo>
                <a:lnTo>
                  <a:pt x="1561980" y="980340"/>
                </a:lnTo>
                <a:lnTo>
                  <a:pt x="1549685" y="1025044"/>
                </a:lnTo>
                <a:lnTo>
                  <a:pt x="1534886" y="1068651"/>
                </a:lnTo>
                <a:lnTo>
                  <a:pt x="1517664" y="1111080"/>
                </a:lnTo>
                <a:lnTo>
                  <a:pt x="1498103" y="1152246"/>
                </a:lnTo>
                <a:lnTo>
                  <a:pt x="1476285" y="1192069"/>
                </a:lnTo>
                <a:lnTo>
                  <a:pt x="1452294" y="1230463"/>
                </a:lnTo>
                <a:lnTo>
                  <a:pt x="1426213" y="1267348"/>
                </a:lnTo>
                <a:lnTo>
                  <a:pt x="1398124" y="1302639"/>
                </a:lnTo>
                <a:lnTo>
                  <a:pt x="1368110" y="1336254"/>
                </a:lnTo>
                <a:lnTo>
                  <a:pt x="1336254" y="1368110"/>
                </a:lnTo>
                <a:lnTo>
                  <a:pt x="1302639" y="1398124"/>
                </a:lnTo>
                <a:lnTo>
                  <a:pt x="1267348" y="1426213"/>
                </a:lnTo>
                <a:lnTo>
                  <a:pt x="1230463" y="1452294"/>
                </a:lnTo>
                <a:lnTo>
                  <a:pt x="1192069" y="1476285"/>
                </a:lnTo>
                <a:lnTo>
                  <a:pt x="1152246" y="1498103"/>
                </a:lnTo>
                <a:lnTo>
                  <a:pt x="1111080" y="1517664"/>
                </a:lnTo>
                <a:lnTo>
                  <a:pt x="1068651" y="1534886"/>
                </a:lnTo>
                <a:lnTo>
                  <a:pt x="1025044" y="1549685"/>
                </a:lnTo>
                <a:lnTo>
                  <a:pt x="980340" y="1561980"/>
                </a:lnTo>
                <a:lnTo>
                  <a:pt x="934624" y="1571687"/>
                </a:lnTo>
                <a:lnTo>
                  <a:pt x="887978" y="1578723"/>
                </a:lnTo>
                <a:lnTo>
                  <a:pt x="840484" y="1583006"/>
                </a:lnTo>
                <a:lnTo>
                  <a:pt x="792226" y="1584452"/>
                </a:lnTo>
                <a:lnTo>
                  <a:pt x="743967" y="1583006"/>
                </a:lnTo>
                <a:lnTo>
                  <a:pt x="696473" y="1578723"/>
                </a:lnTo>
                <a:lnTo>
                  <a:pt x="649827" y="1571687"/>
                </a:lnTo>
                <a:lnTo>
                  <a:pt x="604111" y="1561980"/>
                </a:lnTo>
                <a:lnTo>
                  <a:pt x="559407" y="1549685"/>
                </a:lnTo>
                <a:lnTo>
                  <a:pt x="515800" y="1534886"/>
                </a:lnTo>
                <a:lnTo>
                  <a:pt x="473371" y="1517664"/>
                </a:lnTo>
                <a:lnTo>
                  <a:pt x="432205" y="1498103"/>
                </a:lnTo>
                <a:lnTo>
                  <a:pt x="392382" y="1476285"/>
                </a:lnTo>
                <a:lnTo>
                  <a:pt x="353988" y="1452294"/>
                </a:lnTo>
                <a:lnTo>
                  <a:pt x="317103" y="1426213"/>
                </a:lnTo>
                <a:lnTo>
                  <a:pt x="281812" y="1398124"/>
                </a:lnTo>
                <a:lnTo>
                  <a:pt x="248197" y="1368110"/>
                </a:lnTo>
                <a:lnTo>
                  <a:pt x="216341" y="1336254"/>
                </a:lnTo>
                <a:lnTo>
                  <a:pt x="186327" y="1302639"/>
                </a:lnTo>
                <a:lnTo>
                  <a:pt x="158238" y="1267348"/>
                </a:lnTo>
                <a:lnTo>
                  <a:pt x="132157" y="1230463"/>
                </a:lnTo>
                <a:lnTo>
                  <a:pt x="108166" y="1192069"/>
                </a:lnTo>
                <a:lnTo>
                  <a:pt x="86348" y="1152246"/>
                </a:lnTo>
                <a:lnTo>
                  <a:pt x="66787" y="1111080"/>
                </a:lnTo>
                <a:lnTo>
                  <a:pt x="49565" y="1068651"/>
                </a:lnTo>
                <a:lnTo>
                  <a:pt x="34766" y="1025044"/>
                </a:lnTo>
                <a:lnTo>
                  <a:pt x="22471" y="980340"/>
                </a:lnTo>
                <a:lnTo>
                  <a:pt x="12764" y="934624"/>
                </a:lnTo>
                <a:lnTo>
                  <a:pt x="5728" y="887978"/>
                </a:lnTo>
                <a:lnTo>
                  <a:pt x="1445" y="840484"/>
                </a:lnTo>
                <a:lnTo>
                  <a:pt x="0" y="792226"/>
                </a:lnTo>
                <a:close/>
              </a:path>
            </a:pathLst>
          </a:custGeom>
          <a:ln w="19050">
            <a:solidFill>
              <a:srgbClr val="0AE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18684" y="2982848"/>
            <a:ext cx="1584960" cy="1584960"/>
          </a:xfrm>
          <a:custGeom>
            <a:avLst/>
            <a:gdLst/>
            <a:ahLst/>
            <a:cxnLst/>
            <a:rect l="l" t="t" r="r" b="b"/>
            <a:pathLst>
              <a:path w="1584959" h="1584960">
                <a:moveTo>
                  <a:pt x="0" y="792226"/>
                </a:moveTo>
                <a:lnTo>
                  <a:pt x="1445" y="743967"/>
                </a:lnTo>
                <a:lnTo>
                  <a:pt x="5728" y="696473"/>
                </a:lnTo>
                <a:lnTo>
                  <a:pt x="12764" y="649827"/>
                </a:lnTo>
                <a:lnTo>
                  <a:pt x="22471" y="604111"/>
                </a:lnTo>
                <a:lnTo>
                  <a:pt x="34766" y="559407"/>
                </a:lnTo>
                <a:lnTo>
                  <a:pt x="49565" y="515800"/>
                </a:lnTo>
                <a:lnTo>
                  <a:pt x="66787" y="473371"/>
                </a:lnTo>
                <a:lnTo>
                  <a:pt x="86348" y="432205"/>
                </a:lnTo>
                <a:lnTo>
                  <a:pt x="108166" y="392382"/>
                </a:lnTo>
                <a:lnTo>
                  <a:pt x="132157" y="353988"/>
                </a:lnTo>
                <a:lnTo>
                  <a:pt x="158238" y="317103"/>
                </a:lnTo>
                <a:lnTo>
                  <a:pt x="186327" y="281812"/>
                </a:lnTo>
                <a:lnTo>
                  <a:pt x="216341" y="248197"/>
                </a:lnTo>
                <a:lnTo>
                  <a:pt x="248197" y="216341"/>
                </a:lnTo>
                <a:lnTo>
                  <a:pt x="281812" y="186327"/>
                </a:lnTo>
                <a:lnTo>
                  <a:pt x="317103" y="158238"/>
                </a:lnTo>
                <a:lnTo>
                  <a:pt x="353988" y="132157"/>
                </a:lnTo>
                <a:lnTo>
                  <a:pt x="392382" y="108166"/>
                </a:lnTo>
                <a:lnTo>
                  <a:pt x="432205" y="86348"/>
                </a:lnTo>
                <a:lnTo>
                  <a:pt x="473371" y="66787"/>
                </a:lnTo>
                <a:lnTo>
                  <a:pt x="515800" y="49565"/>
                </a:lnTo>
                <a:lnTo>
                  <a:pt x="559407" y="34766"/>
                </a:lnTo>
                <a:lnTo>
                  <a:pt x="604111" y="22471"/>
                </a:lnTo>
                <a:lnTo>
                  <a:pt x="649827" y="12764"/>
                </a:lnTo>
                <a:lnTo>
                  <a:pt x="696473" y="5728"/>
                </a:lnTo>
                <a:lnTo>
                  <a:pt x="743967" y="1445"/>
                </a:lnTo>
                <a:lnTo>
                  <a:pt x="792226" y="0"/>
                </a:lnTo>
                <a:lnTo>
                  <a:pt x="840484" y="1445"/>
                </a:lnTo>
                <a:lnTo>
                  <a:pt x="887978" y="5728"/>
                </a:lnTo>
                <a:lnTo>
                  <a:pt x="934624" y="12764"/>
                </a:lnTo>
                <a:lnTo>
                  <a:pt x="980340" y="22471"/>
                </a:lnTo>
                <a:lnTo>
                  <a:pt x="1025044" y="34766"/>
                </a:lnTo>
                <a:lnTo>
                  <a:pt x="1068651" y="49565"/>
                </a:lnTo>
                <a:lnTo>
                  <a:pt x="1111080" y="66787"/>
                </a:lnTo>
                <a:lnTo>
                  <a:pt x="1152246" y="86348"/>
                </a:lnTo>
                <a:lnTo>
                  <a:pt x="1192069" y="108166"/>
                </a:lnTo>
                <a:lnTo>
                  <a:pt x="1230463" y="132157"/>
                </a:lnTo>
                <a:lnTo>
                  <a:pt x="1267348" y="158238"/>
                </a:lnTo>
                <a:lnTo>
                  <a:pt x="1302639" y="186327"/>
                </a:lnTo>
                <a:lnTo>
                  <a:pt x="1336254" y="216341"/>
                </a:lnTo>
                <a:lnTo>
                  <a:pt x="1368110" y="248197"/>
                </a:lnTo>
                <a:lnTo>
                  <a:pt x="1398124" y="281812"/>
                </a:lnTo>
                <a:lnTo>
                  <a:pt x="1426213" y="317103"/>
                </a:lnTo>
                <a:lnTo>
                  <a:pt x="1452294" y="353988"/>
                </a:lnTo>
                <a:lnTo>
                  <a:pt x="1476285" y="392382"/>
                </a:lnTo>
                <a:lnTo>
                  <a:pt x="1498103" y="432205"/>
                </a:lnTo>
                <a:lnTo>
                  <a:pt x="1517664" y="473371"/>
                </a:lnTo>
                <a:lnTo>
                  <a:pt x="1534886" y="515800"/>
                </a:lnTo>
                <a:lnTo>
                  <a:pt x="1549685" y="559407"/>
                </a:lnTo>
                <a:lnTo>
                  <a:pt x="1561980" y="604111"/>
                </a:lnTo>
                <a:lnTo>
                  <a:pt x="1571687" y="649827"/>
                </a:lnTo>
                <a:lnTo>
                  <a:pt x="1578723" y="696473"/>
                </a:lnTo>
                <a:lnTo>
                  <a:pt x="1583006" y="743967"/>
                </a:lnTo>
                <a:lnTo>
                  <a:pt x="1584451" y="792226"/>
                </a:lnTo>
                <a:lnTo>
                  <a:pt x="1583006" y="840484"/>
                </a:lnTo>
                <a:lnTo>
                  <a:pt x="1578723" y="887978"/>
                </a:lnTo>
                <a:lnTo>
                  <a:pt x="1571687" y="934624"/>
                </a:lnTo>
                <a:lnTo>
                  <a:pt x="1561980" y="980340"/>
                </a:lnTo>
                <a:lnTo>
                  <a:pt x="1549685" y="1025044"/>
                </a:lnTo>
                <a:lnTo>
                  <a:pt x="1534886" y="1068651"/>
                </a:lnTo>
                <a:lnTo>
                  <a:pt x="1517664" y="1111080"/>
                </a:lnTo>
                <a:lnTo>
                  <a:pt x="1498103" y="1152246"/>
                </a:lnTo>
                <a:lnTo>
                  <a:pt x="1476285" y="1192069"/>
                </a:lnTo>
                <a:lnTo>
                  <a:pt x="1452294" y="1230463"/>
                </a:lnTo>
                <a:lnTo>
                  <a:pt x="1426213" y="1267348"/>
                </a:lnTo>
                <a:lnTo>
                  <a:pt x="1398124" y="1302639"/>
                </a:lnTo>
                <a:lnTo>
                  <a:pt x="1368110" y="1336254"/>
                </a:lnTo>
                <a:lnTo>
                  <a:pt x="1336254" y="1368110"/>
                </a:lnTo>
                <a:lnTo>
                  <a:pt x="1302639" y="1398124"/>
                </a:lnTo>
                <a:lnTo>
                  <a:pt x="1267348" y="1426213"/>
                </a:lnTo>
                <a:lnTo>
                  <a:pt x="1230463" y="1452294"/>
                </a:lnTo>
                <a:lnTo>
                  <a:pt x="1192069" y="1476285"/>
                </a:lnTo>
                <a:lnTo>
                  <a:pt x="1152246" y="1498103"/>
                </a:lnTo>
                <a:lnTo>
                  <a:pt x="1111080" y="1517664"/>
                </a:lnTo>
                <a:lnTo>
                  <a:pt x="1068651" y="1534886"/>
                </a:lnTo>
                <a:lnTo>
                  <a:pt x="1025044" y="1549685"/>
                </a:lnTo>
                <a:lnTo>
                  <a:pt x="980340" y="1561980"/>
                </a:lnTo>
                <a:lnTo>
                  <a:pt x="934624" y="1571687"/>
                </a:lnTo>
                <a:lnTo>
                  <a:pt x="887978" y="1578723"/>
                </a:lnTo>
                <a:lnTo>
                  <a:pt x="840484" y="1583006"/>
                </a:lnTo>
                <a:lnTo>
                  <a:pt x="792226" y="1584452"/>
                </a:lnTo>
                <a:lnTo>
                  <a:pt x="743967" y="1583006"/>
                </a:lnTo>
                <a:lnTo>
                  <a:pt x="696473" y="1578723"/>
                </a:lnTo>
                <a:lnTo>
                  <a:pt x="649827" y="1571687"/>
                </a:lnTo>
                <a:lnTo>
                  <a:pt x="604111" y="1561980"/>
                </a:lnTo>
                <a:lnTo>
                  <a:pt x="559407" y="1549685"/>
                </a:lnTo>
                <a:lnTo>
                  <a:pt x="515800" y="1534886"/>
                </a:lnTo>
                <a:lnTo>
                  <a:pt x="473371" y="1517664"/>
                </a:lnTo>
                <a:lnTo>
                  <a:pt x="432205" y="1498103"/>
                </a:lnTo>
                <a:lnTo>
                  <a:pt x="392382" y="1476285"/>
                </a:lnTo>
                <a:lnTo>
                  <a:pt x="353988" y="1452294"/>
                </a:lnTo>
                <a:lnTo>
                  <a:pt x="317103" y="1426213"/>
                </a:lnTo>
                <a:lnTo>
                  <a:pt x="281812" y="1398124"/>
                </a:lnTo>
                <a:lnTo>
                  <a:pt x="248197" y="1368110"/>
                </a:lnTo>
                <a:lnTo>
                  <a:pt x="216341" y="1336254"/>
                </a:lnTo>
                <a:lnTo>
                  <a:pt x="186327" y="1302639"/>
                </a:lnTo>
                <a:lnTo>
                  <a:pt x="158238" y="1267348"/>
                </a:lnTo>
                <a:lnTo>
                  <a:pt x="132157" y="1230463"/>
                </a:lnTo>
                <a:lnTo>
                  <a:pt x="108166" y="1192069"/>
                </a:lnTo>
                <a:lnTo>
                  <a:pt x="86348" y="1152246"/>
                </a:lnTo>
                <a:lnTo>
                  <a:pt x="66787" y="1111080"/>
                </a:lnTo>
                <a:lnTo>
                  <a:pt x="49565" y="1068651"/>
                </a:lnTo>
                <a:lnTo>
                  <a:pt x="34766" y="1025044"/>
                </a:lnTo>
                <a:lnTo>
                  <a:pt x="22471" y="980340"/>
                </a:lnTo>
                <a:lnTo>
                  <a:pt x="12764" y="934624"/>
                </a:lnTo>
                <a:lnTo>
                  <a:pt x="5728" y="887978"/>
                </a:lnTo>
                <a:lnTo>
                  <a:pt x="1445" y="840484"/>
                </a:lnTo>
                <a:lnTo>
                  <a:pt x="0" y="792226"/>
                </a:lnTo>
                <a:close/>
              </a:path>
            </a:pathLst>
          </a:custGeom>
          <a:ln w="19050">
            <a:solidFill>
              <a:srgbClr val="0AE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52053" y="2994660"/>
            <a:ext cx="1584960" cy="1584960"/>
          </a:xfrm>
          <a:custGeom>
            <a:avLst/>
            <a:gdLst/>
            <a:ahLst/>
            <a:cxnLst/>
            <a:rect l="l" t="t" r="r" b="b"/>
            <a:pathLst>
              <a:path w="1584959" h="1584960">
                <a:moveTo>
                  <a:pt x="0" y="792226"/>
                </a:moveTo>
                <a:lnTo>
                  <a:pt x="1445" y="743954"/>
                </a:lnTo>
                <a:lnTo>
                  <a:pt x="5728" y="696449"/>
                </a:lnTo>
                <a:lnTo>
                  <a:pt x="12764" y="649794"/>
                </a:lnTo>
                <a:lnTo>
                  <a:pt x="22471" y="604070"/>
                </a:lnTo>
                <a:lnTo>
                  <a:pt x="34766" y="559360"/>
                </a:lnTo>
                <a:lnTo>
                  <a:pt x="49565" y="515749"/>
                </a:lnTo>
                <a:lnTo>
                  <a:pt x="66787" y="473317"/>
                </a:lnTo>
                <a:lnTo>
                  <a:pt x="86348" y="432149"/>
                </a:lnTo>
                <a:lnTo>
                  <a:pt x="108166" y="392326"/>
                </a:lnTo>
                <a:lnTo>
                  <a:pt x="132157" y="353932"/>
                </a:lnTo>
                <a:lnTo>
                  <a:pt x="158238" y="317049"/>
                </a:lnTo>
                <a:lnTo>
                  <a:pt x="186327" y="281760"/>
                </a:lnTo>
                <a:lnTo>
                  <a:pt x="216341" y="248148"/>
                </a:lnTo>
                <a:lnTo>
                  <a:pt x="248197" y="216296"/>
                </a:lnTo>
                <a:lnTo>
                  <a:pt x="281812" y="186286"/>
                </a:lnTo>
                <a:lnTo>
                  <a:pt x="317103" y="158201"/>
                </a:lnTo>
                <a:lnTo>
                  <a:pt x="353988" y="132124"/>
                </a:lnTo>
                <a:lnTo>
                  <a:pt x="392382" y="108138"/>
                </a:lnTo>
                <a:lnTo>
                  <a:pt x="432205" y="86325"/>
                </a:lnTo>
                <a:lnTo>
                  <a:pt x="473371" y="66768"/>
                </a:lnTo>
                <a:lnTo>
                  <a:pt x="515800" y="49551"/>
                </a:lnTo>
                <a:lnTo>
                  <a:pt x="559407" y="34755"/>
                </a:lnTo>
                <a:lnTo>
                  <a:pt x="604111" y="22464"/>
                </a:lnTo>
                <a:lnTo>
                  <a:pt x="649827" y="12760"/>
                </a:lnTo>
                <a:lnTo>
                  <a:pt x="696473" y="5726"/>
                </a:lnTo>
                <a:lnTo>
                  <a:pt x="743967" y="1445"/>
                </a:lnTo>
                <a:lnTo>
                  <a:pt x="792226" y="0"/>
                </a:lnTo>
                <a:lnTo>
                  <a:pt x="840484" y="1445"/>
                </a:lnTo>
                <a:lnTo>
                  <a:pt x="887978" y="5726"/>
                </a:lnTo>
                <a:lnTo>
                  <a:pt x="934624" y="12760"/>
                </a:lnTo>
                <a:lnTo>
                  <a:pt x="980340" y="22464"/>
                </a:lnTo>
                <a:lnTo>
                  <a:pt x="1025044" y="34755"/>
                </a:lnTo>
                <a:lnTo>
                  <a:pt x="1068651" y="49551"/>
                </a:lnTo>
                <a:lnTo>
                  <a:pt x="1111080" y="66768"/>
                </a:lnTo>
                <a:lnTo>
                  <a:pt x="1152246" y="86325"/>
                </a:lnTo>
                <a:lnTo>
                  <a:pt x="1192069" y="108138"/>
                </a:lnTo>
                <a:lnTo>
                  <a:pt x="1230463" y="132124"/>
                </a:lnTo>
                <a:lnTo>
                  <a:pt x="1267348" y="158201"/>
                </a:lnTo>
                <a:lnTo>
                  <a:pt x="1302639" y="186286"/>
                </a:lnTo>
                <a:lnTo>
                  <a:pt x="1336254" y="216296"/>
                </a:lnTo>
                <a:lnTo>
                  <a:pt x="1368110" y="248148"/>
                </a:lnTo>
                <a:lnTo>
                  <a:pt x="1398124" y="281760"/>
                </a:lnTo>
                <a:lnTo>
                  <a:pt x="1426213" y="317049"/>
                </a:lnTo>
                <a:lnTo>
                  <a:pt x="1452294" y="353932"/>
                </a:lnTo>
                <a:lnTo>
                  <a:pt x="1476285" y="392326"/>
                </a:lnTo>
                <a:lnTo>
                  <a:pt x="1498103" y="432149"/>
                </a:lnTo>
                <a:lnTo>
                  <a:pt x="1517664" y="473317"/>
                </a:lnTo>
                <a:lnTo>
                  <a:pt x="1534886" y="515749"/>
                </a:lnTo>
                <a:lnTo>
                  <a:pt x="1549685" y="559360"/>
                </a:lnTo>
                <a:lnTo>
                  <a:pt x="1561980" y="604070"/>
                </a:lnTo>
                <a:lnTo>
                  <a:pt x="1571687" y="649794"/>
                </a:lnTo>
                <a:lnTo>
                  <a:pt x="1578723" y="696449"/>
                </a:lnTo>
                <a:lnTo>
                  <a:pt x="1583006" y="743954"/>
                </a:lnTo>
                <a:lnTo>
                  <a:pt x="1584452" y="792226"/>
                </a:lnTo>
                <a:lnTo>
                  <a:pt x="1583006" y="840484"/>
                </a:lnTo>
                <a:lnTo>
                  <a:pt x="1578723" y="887978"/>
                </a:lnTo>
                <a:lnTo>
                  <a:pt x="1571687" y="934624"/>
                </a:lnTo>
                <a:lnTo>
                  <a:pt x="1561980" y="980340"/>
                </a:lnTo>
                <a:lnTo>
                  <a:pt x="1549685" y="1025044"/>
                </a:lnTo>
                <a:lnTo>
                  <a:pt x="1534886" y="1068651"/>
                </a:lnTo>
                <a:lnTo>
                  <a:pt x="1517664" y="1111080"/>
                </a:lnTo>
                <a:lnTo>
                  <a:pt x="1498103" y="1152246"/>
                </a:lnTo>
                <a:lnTo>
                  <a:pt x="1476285" y="1192069"/>
                </a:lnTo>
                <a:lnTo>
                  <a:pt x="1452294" y="1230463"/>
                </a:lnTo>
                <a:lnTo>
                  <a:pt x="1426213" y="1267348"/>
                </a:lnTo>
                <a:lnTo>
                  <a:pt x="1398124" y="1302639"/>
                </a:lnTo>
                <a:lnTo>
                  <a:pt x="1368110" y="1336254"/>
                </a:lnTo>
                <a:lnTo>
                  <a:pt x="1336254" y="1368110"/>
                </a:lnTo>
                <a:lnTo>
                  <a:pt x="1302639" y="1398124"/>
                </a:lnTo>
                <a:lnTo>
                  <a:pt x="1267348" y="1426213"/>
                </a:lnTo>
                <a:lnTo>
                  <a:pt x="1230463" y="1452294"/>
                </a:lnTo>
                <a:lnTo>
                  <a:pt x="1192069" y="1476285"/>
                </a:lnTo>
                <a:lnTo>
                  <a:pt x="1152246" y="1498103"/>
                </a:lnTo>
                <a:lnTo>
                  <a:pt x="1111080" y="1517664"/>
                </a:lnTo>
                <a:lnTo>
                  <a:pt x="1068651" y="1534886"/>
                </a:lnTo>
                <a:lnTo>
                  <a:pt x="1025044" y="1549685"/>
                </a:lnTo>
                <a:lnTo>
                  <a:pt x="980340" y="1561980"/>
                </a:lnTo>
                <a:lnTo>
                  <a:pt x="934624" y="1571687"/>
                </a:lnTo>
                <a:lnTo>
                  <a:pt x="887978" y="1578723"/>
                </a:lnTo>
                <a:lnTo>
                  <a:pt x="840484" y="1583006"/>
                </a:lnTo>
                <a:lnTo>
                  <a:pt x="792226" y="1584452"/>
                </a:lnTo>
                <a:lnTo>
                  <a:pt x="743967" y="1583006"/>
                </a:lnTo>
                <a:lnTo>
                  <a:pt x="696473" y="1578723"/>
                </a:lnTo>
                <a:lnTo>
                  <a:pt x="649827" y="1571687"/>
                </a:lnTo>
                <a:lnTo>
                  <a:pt x="604111" y="1561980"/>
                </a:lnTo>
                <a:lnTo>
                  <a:pt x="559407" y="1549685"/>
                </a:lnTo>
                <a:lnTo>
                  <a:pt x="515800" y="1534886"/>
                </a:lnTo>
                <a:lnTo>
                  <a:pt x="473371" y="1517664"/>
                </a:lnTo>
                <a:lnTo>
                  <a:pt x="432205" y="1498103"/>
                </a:lnTo>
                <a:lnTo>
                  <a:pt x="392382" y="1476285"/>
                </a:lnTo>
                <a:lnTo>
                  <a:pt x="353988" y="1452294"/>
                </a:lnTo>
                <a:lnTo>
                  <a:pt x="317103" y="1426213"/>
                </a:lnTo>
                <a:lnTo>
                  <a:pt x="281812" y="1398124"/>
                </a:lnTo>
                <a:lnTo>
                  <a:pt x="248197" y="1368110"/>
                </a:lnTo>
                <a:lnTo>
                  <a:pt x="216341" y="1336254"/>
                </a:lnTo>
                <a:lnTo>
                  <a:pt x="186327" y="1302639"/>
                </a:lnTo>
                <a:lnTo>
                  <a:pt x="158238" y="1267348"/>
                </a:lnTo>
                <a:lnTo>
                  <a:pt x="132157" y="1230463"/>
                </a:lnTo>
                <a:lnTo>
                  <a:pt x="108166" y="1192069"/>
                </a:lnTo>
                <a:lnTo>
                  <a:pt x="86348" y="1152246"/>
                </a:lnTo>
                <a:lnTo>
                  <a:pt x="66787" y="1111080"/>
                </a:lnTo>
                <a:lnTo>
                  <a:pt x="49565" y="1068651"/>
                </a:lnTo>
                <a:lnTo>
                  <a:pt x="34766" y="1025044"/>
                </a:lnTo>
                <a:lnTo>
                  <a:pt x="22471" y="980340"/>
                </a:lnTo>
                <a:lnTo>
                  <a:pt x="12764" y="934624"/>
                </a:lnTo>
                <a:lnTo>
                  <a:pt x="5728" y="887978"/>
                </a:lnTo>
                <a:lnTo>
                  <a:pt x="1445" y="840484"/>
                </a:lnTo>
                <a:lnTo>
                  <a:pt x="0" y="792226"/>
                </a:lnTo>
                <a:close/>
              </a:path>
            </a:pathLst>
          </a:custGeom>
          <a:ln w="19050">
            <a:solidFill>
              <a:srgbClr val="0AE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731133" y="1393698"/>
            <a:ext cx="4674235" cy="835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3190"/>
              </a:lnSpc>
              <a:spcBef>
                <a:spcPts val="95"/>
              </a:spcBef>
              <a:tabLst>
                <a:tab pos="1195705" algn="l"/>
                <a:tab pos="3043555" algn="l"/>
              </a:tabLst>
            </a:pPr>
            <a:r>
              <a:rPr sz="2800" b="1" dirty="0">
                <a:latin typeface="Century Gothic"/>
                <a:cs typeface="Century Gothic"/>
              </a:rPr>
              <a:t>U</a:t>
            </a:r>
            <a:r>
              <a:rPr sz="2800" b="1" spc="-395" dirty="0">
                <a:latin typeface="Century Gothic"/>
                <a:cs typeface="Century Gothic"/>
              </a:rPr>
              <a:t> </a:t>
            </a:r>
            <a:r>
              <a:rPr sz="2800" b="1" dirty="0">
                <a:latin typeface="Century Gothic"/>
                <a:cs typeface="Century Gothic"/>
              </a:rPr>
              <a:t>S</a:t>
            </a:r>
            <a:r>
              <a:rPr sz="2800" b="1" spc="-395" dirty="0">
                <a:latin typeface="Century Gothic"/>
                <a:cs typeface="Century Gothic"/>
              </a:rPr>
              <a:t> </a:t>
            </a:r>
            <a:r>
              <a:rPr sz="2800" b="1" dirty="0">
                <a:latin typeface="Century Gothic"/>
                <a:cs typeface="Century Gothic"/>
              </a:rPr>
              <a:t>E</a:t>
            </a:r>
            <a:r>
              <a:rPr sz="2800" b="1" spc="-395" dirty="0">
                <a:latin typeface="Century Gothic"/>
                <a:cs typeface="Century Gothic"/>
              </a:rPr>
              <a:t> </a:t>
            </a:r>
            <a:r>
              <a:rPr sz="2800" b="1" spc="-60" dirty="0">
                <a:latin typeface="Century Gothic"/>
                <a:cs typeface="Century Gothic"/>
              </a:rPr>
              <a:t>D</a:t>
            </a:r>
            <a:r>
              <a:rPr sz="2800" b="1" dirty="0">
                <a:latin typeface="Century Gothic"/>
                <a:cs typeface="Century Gothic"/>
              </a:rPr>
              <a:t>	</a:t>
            </a:r>
            <a:r>
              <a:rPr sz="2800" b="1" spc="-35" dirty="0">
                <a:latin typeface="Century Gothic"/>
                <a:cs typeface="Century Gothic"/>
              </a:rPr>
              <a:t>M</a:t>
            </a:r>
            <a:r>
              <a:rPr sz="2800" b="1" spc="-385" dirty="0">
                <a:latin typeface="Century Gothic"/>
                <a:cs typeface="Century Gothic"/>
              </a:rPr>
              <a:t> </a:t>
            </a:r>
            <a:r>
              <a:rPr sz="2800" b="1" spc="-30" dirty="0">
                <a:latin typeface="Century Gothic"/>
                <a:cs typeface="Century Gothic"/>
              </a:rPr>
              <a:t>O</a:t>
            </a:r>
            <a:r>
              <a:rPr sz="2800" b="1" spc="-385" dirty="0">
                <a:latin typeface="Century Gothic"/>
                <a:cs typeface="Century Gothic"/>
              </a:rPr>
              <a:t> </a:t>
            </a:r>
            <a:r>
              <a:rPr sz="2800" b="1" spc="-25" dirty="0">
                <a:latin typeface="Century Gothic"/>
                <a:cs typeface="Century Gothic"/>
              </a:rPr>
              <a:t>D</a:t>
            </a:r>
            <a:r>
              <a:rPr sz="2800" b="1" spc="-390" dirty="0">
                <a:latin typeface="Century Gothic"/>
                <a:cs typeface="Century Gothic"/>
              </a:rPr>
              <a:t> </a:t>
            </a:r>
            <a:r>
              <a:rPr sz="2800" b="1" dirty="0">
                <a:latin typeface="Century Gothic"/>
                <a:cs typeface="Century Gothic"/>
              </a:rPr>
              <a:t>E</a:t>
            </a:r>
            <a:r>
              <a:rPr sz="2800" b="1" spc="-390" dirty="0">
                <a:latin typeface="Century Gothic"/>
                <a:cs typeface="Century Gothic"/>
              </a:rPr>
              <a:t> </a:t>
            </a:r>
            <a:r>
              <a:rPr sz="2800" b="1" spc="-20" dirty="0">
                <a:latin typeface="Century Gothic"/>
                <a:cs typeface="Century Gothic"/>
              </a:rPr>
              <a:t>L</a:t>
            </a:r>
            <a:r>
              <a:rPr sz="2800" b="1" spc="-380" dirty="0">
                <a:latin typeface="Century Gothic"/>
                <a:cs typeface="Century Gothic"/>
              </a:rPr>
              <a:t> </a:t>
            </a:r>
            <a:r>
              <a:rPr sz="2800" b="1" spc="-50" dirty="0">
                <a:latin typeface="Century Gothic"/>
                <a:cs typeface="Century Gothic"/>
              </a:rPr>
              <a:t>S</a:t>
            </a:r>
            <a:r>
              <a:rPr sz="2800" b="1" dirty="0">
                <a:latin typeface="Century Gothic"/>
                <a:cs typeface="Century Gothic"/>
              </a:rPr>
              <a:t>	</a:t>
            </a:r>
            <a:r>
              <a:rPr sz="2800" b="1" spc="-30" dirty="0">
                <a:latin typeface="Century Gothic"/>
                <a:cs typeface="Century Gothic"/>
              </a:rPr>
              <a:t>A</a:t>
            </a:r>
            <a:r>
              <a:rPr sz="2800" b="1" spc="-390" dirty="0">
                <a:latin typeface="Century Gothic"/>
                <a:cs typeface="Century Gothic"/>
              </a:rPr>
              <a:t> </a:t>
            </a:r>
            <a:r>
              <a:rPr sz="2800" b="1" spc="-30" dirty="0">
                <a:latin typeface="Century Gothic"/>
                <a:cs typeface="Century Gothic"/>
              </a:rPr>
              <a:t>N</a:t>
            </a:r>
            <a:r>
              <a:rPr sz="2800" b="1" spc="-385" dirty="0">
                <a:latin typeface="Century Gothic"/>
                <a:cs typeface="Century Gothic"/>
              </a:rPr>
              <a:t> </a:t>
            </a:r>
            <a:r>
              <a:rPr sz="2800" b="1" spc="-50" dirty="0">
                <a:latin typeface="Century Gothic"/>
                <a:cs typeface="Century Gothic"/>
              </a:rPr>
              <a:t>D</a:t>
            </a:r>
            <a:endParaRPr sz="2800">
              <a:latin typeface="Century Gothic"/>
              <a:cs typeface="Century Gothic"/>
            </a:endParaRPr>
          </a:p>
          <a:p>
            <a:pPr algn="ctr">
              <a:lnSpc>
                <a:spcPts val="3190"/>
              </a:lnSpc>
              <a:tabLst>
                <a:tab pos="1761489" algn="l"/>
                <a:tab pos="2482850" algn="l"/>
                <a:tab pos="3802379" algn="l"/>
              </a:tabLst>
            </a:pPr>
            <a:r>
              <a:rPr sz="2800" b="1" spc="-25" dirty="0">
                <a:latin typeface="Century Gothic"/>
                <a:cs typeface="Century Gothic"/>
              </a:rPr>
              <a:t>B</a:t>
            </a:r>
            <a:r>
              <a:rPr sz="2800" b="1" spc="-395" dirty="0">
                <a:latin typeface="Century Gothic"/>
                <a:cs typeface="Century Gothic"/>
              </a:rPr>
              <a:t> </a:t>
            </a:r>
            <a:r>
              <a:rPr sz="2800" b="1" dirty="0">
                <a:latin typeface="Century Gothic"/>
                <a:cs typeface="Century Gothic"/>
              </a:rPr>
              <a:t>E</a:t>
            </a:r>
            <a:r>
              <a:rPr sz="2800" b="1" spc="-390" dirty="0">
                <a:latin typeface="Century Gothic"/>
                <a:cs typeface="Century Gothic"/>
              </a:rPr>
              <a:t> </a:t>
            </a:r>
            <a:r>
              <a:rPr sz="2800" b="1" spc="-30" dirty="0">
                <a:latin typeface="Century Gothic"/>
                <a:cs typeface="Century Gothic"/>
              </a:rPr>
              <a:t>N</a:t>
            </a:r>
            <a:r>
              <a:rPr sz="2800" b="1" spc="-390" dirty="0">
                <a:latin typeface="Century Gothic"/>
                <a:cs typeface="Century Gothic"/>
              </a:rPr>
              <a:t> </a:t>
            </a:r>
            <a:r>
              <a:rPr sz="2800" b="1" dirty="0">
                <a:latin typeface="Century Gothic"/>
                <a:cs typeface="Century Gothic"/>
              </a:rPr>
              <a:t>E</a:t>
            </a:r>
            <a:r>
              <a:rPr sz="2800" b="1" spc="-390" dirty="0">
                <a:latin typeface="Century Gothic"/>
                <a:cs typeface="Century Gothic"/>
              </a:rPr>
              <a:t> </a:t>
            </a:r>
            <a:r>
              <a:rPr sz="2800" b="1" spc="-20" dirty="0">
                <a:latin typeface="Century Gothic"/>
                <a:cs typeface="Century Gothic"/>
              </a:rPr>
              <a:t>F</a:t>
            </a:r>
            <a:r>
              <a:rPr sz="2800" b="1" spc="-385" dirty="0">
                <a:latin typeface="Century Gothic"/>
                <a:cs typeface="Century Gothic"/>
              </a:rPr>
              <a:t> </a:t>
            </a:r>
            <a:r>
              <a:rPr sz="2800" b="1" spc="-10" dirty="0">
                <a:latin typeface="Century Gothic"/>
                <a:cs typeface="Century Gothic"/>
              </a:rPr>
              <a:t>I</a:t>
            </a:r>
            <a:r>
              <a:rPr sz="2800" b="1" spc="-390" dirty="0">
                <a:latin typeface="Century Gothic"/>
                <a:cs typeface="Century Gothic"/>
              </a:rPr>
              <a:t> </a:t>
            </a:r>
            <a:r>
              <a:rPr sz="2800" b="1" spc="-50" dirty="0">
                <a:latin typeface="Century Gothic"/>
                <a:cs typeface="Century Gothic"/>
              </a:rPr>
              <a:t>T</a:t>
            </a:r>
            <a:r>
              <a:rPr sz="2800" b="1" dirty="0">
                <a:latin typeface="Century Gothic"/>
                <a:cs typeface="Century Gothic"/>
              </a:rPr>
              <a:t>	</a:t>
            </a:r>
            <a:r>
              <a:rPr sz="2800" b="1" spc="-30" dirty="0">
                <a:latin typeface="Century Gothic"/>
                <a:cs typeface="Century Gothic"/>
              </a:rPr>
              <a:t>O</a:t>
            </a:r>
            <a:r>
              <a:rPr sz="2800" b="1" spc="-385" dirty="0">
                <a:latin typeface="Century Gothic"/>
                <a:cs typeface="Century Gothic"/>
              </a:rPr>
              <a:t> </a:t>
            </a:r>
            <a:r>
              <a:rPr sz="2800" b="1" spc="-50" dirty="0">
                <a:latin typeface="Century Gothic"/>
                <a:cs typeface="Century Gothic"/>
              </a:rPr>
              <a:t>F</a:t>
            </a:r>
            <a:r>
              <a:rPr sz="2800" b="1" dirty="0">
                <a:latin typeface="Century Gothic"/>
                <a:cs typeface="Century Gothic"/>
              </a:rPr>
              <a:t>	E</a:t>
            </a:r>
            <a:r>
              <a:rPr sz="2800" b="1" spc="-390" dirty="0">
                <a:latin typeface="Century Gothic"/>
                <a:cs typeface="Century Gothic"/>
              </a:rPr>
              <a:t> </a:t>
            </a:r>
            <a:r>
              <a:rPr sz="2800" b="1" spc="-30" dirty="0">
                <a:latin typeface="Century Gothic"/>
                <a:cs typeface="Century Gothic"/>
              </a:rPr>
              <a:t>A</a:t>
            </a:r>
            <a:r>
              <a:rPr sz="2800" b="1" spc="-390" dirty="0">
                <a:latin typeface="Century Gothic"/>
                <a:cs typeface="Century Gothic"/>
              </a:rPr>
              <a:t> </a:t>
            </a:r>
            <a:r>
              <a:rPr sz="2800" b="1" spc="-30" dirty="0">
                <a:latin typeface="Century Gothic"/>
                <a:cs typeface="Century Gothic"/>
              </a:rPr>
              <a:t>C</a:t>
            </a:r>
            <a:r>
              <a:rPr sz="2800" b="1" spc="-385" dirty="0">
                <a:latin typeface="Century Gothic"/>
                <a:cs typeface="Century Gothic"/>
              </a:rPr>
              <a:t> </a:t>
            </a:r>
            <a:r>
              <a:rPr sz="2800" b="1" spc="-50" dirty="0">
                <a:latin typeface="Century Gothic"/>
                <a:cs typeface="Century Gothic"/>
              </a:rPr>
              <a:t>H</a:t>
            </a:r>
            <a:r>
              <a:rPr sz="2800" b="1" dirty="0">
                <a:latin typeface="Century Gothic"/>
                <a:cs typeface="Century Gothic"/>
              </a:rPr>
              <a:t>	</a:t>
            </a:r>
            <a:r>
              <a:rPr sz="2800" b="1" spc="-30" dirty="0">
                <a:latin typeface="Century Gothic"/>
                <a:cs typeface="Century Gothic"/>
              </a:rPr>
              <a:t>O</a:t>
            </a:r>
            <a:r>
              <a:rPr sz="2800" b="1" spc="-385" dirty="0">
                <a:latin typeface="Century Gothic"/>
                <a:cs typeface="Century Gothic"/>
              </a:rPr>
              <a:t> </a:t>
            </a:r>
            <a:r>
              <a:rPr sz="2800" b="1" spc="-30" dirty="0">
                <a:latin typeface="Century Gothic"/>
                <a:cs typeface="Century Gothic"/>
              </a:rPr>
              <a:t>N</a:t>
            </a:r>
            <a:r>
              <a:rPr sz="2800" b="1" spc="-385" dirty="0">
                <a:latin typeface="Century Gothic"/>
                <a:cs typeface="Century Gothic"/>
              </a:rPr>
              <a:t> </a:t>
            </a:r>
            <a:r>
              <a:rPr sz="2800" b="1" spc="-50" dirty="0">
                <a:latin typeface="Century Gothic"/>
                <a:cs typeface="Century Gothic"/>
              </a:rPr>
              <a:t>E</a:t>
            </a:r>
            <a:endParaRPr sz="2800">
              <a:latin typeface="Century Gothic"/>
              <a:cs typeface="Century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42845" y="3527501"/>
            <a:ext cx="1460500" cy="5137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0AE0FF"/>
                </a:solidFill>
                <a:latin typeface="Century Gothic"/>
                <a:cs typeface="Century Gothic"/>
              </a:rPr>
              <a:t>L</a:t>
            </a:r>
            <a:r>
              <a:rPr sz="1600" b="1" spc="-24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600" b="1" spc="-20" dirty="0">
                <a:solidFill>
                  <a:srgbClr val="0AE0FF"/>
                </a:solidFill>
                <a:latin typeface="Century Gothic"/>
                <a:cs typeface="Century Gothic"/>
              </a:rPr>
              <a:t>O</a:t>
            </a:r>
            <a:r>
              <a:rPr sz="1600" b="1" spc="-24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600" b="1" spc="-20" dirty="0">
                <a:solidFill>
                  <a:srgbClr val="0AE0FF"/>
                </a:solidFill>
                <a:latin typeface="Century Gothic"/>
                <a:cs typeface="Century Gothic"/>
              </a:rPr>
              <a:t>G</a:t>
            </a:r>
            <a:r>
              <a:rPr sz="1600" b="1" spc="-24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600" b="1" spc="-10" dirty="0">
                <a:solidFill>
                  <a:srgbClr val="0AE0FF"/>
                </a:solidFill>
                <a:latin typeface="Century Gothic"/>
                <a:cs typeface="Century Gothic"/>
              </a:rPr>
              <a:t>I</a:t>
            </a:r>
            <a:r>
              <a:rPr sz="1600" b="1" spc="-24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600" b="1" spc="-10" dirty="0">
                <a:solidFill>
                  <a:srgbClr val="0AE0FF"/>
                </a:solidFill>
                <a:latin typeface="Century Gothic"/>
                <a:cs typeface="Century Gothic"/>
              </a:rPr>
              <a:t>S</a:t>
            </a:r>
            <a:r>
              <a:rPr sz="1600" b="1" spc="-25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600" b="1" spc="-10" dirty="0">
                <a:solidFill>
                  <a:srgbClr val="0AE0FF"/>
                </a:solidFill>
                <a:latin typeface="Century Gothic"/>
                <a:cs typeface="Century Gothic"/>
              </a:rPr>
              <a:t>T</a:t>
            </a:r>
            <a:r>
              <a:rPr sz="1600" b="1" spc="-24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600" b="1" spc="60" dirty="0">
                <a:solidFill>
                  <a:srgbClr val="0AE0FF"/>
                </a:solidFill>
                <a:latin typeface="Century Gothic"/>
                <a:cs typeface="Century Gothic"/>
              </a:rPr>
              <a:t>IC</a:t>
            </a:r>
            <a:endParaRPr sz="1600">
              <a:latin typeface="Century Gothic"/>
              <a:cs typeface="Century Gothic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solidFill>
                  <a:srgbClr val="0AE0FF"/>
                </a:solidFill>
                <a:latin typeface="Century Gothic"/>
                <a:cs typeface="Century Gothic"/>
              </a:rPr>
              <a:t>R</a:t>
            </a:r>
            <a:r>
              <a:rPr sz="1600" b="1" spc="-25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600" b="1" spc="-10" dirty="0">
                <a:solidFill>
                  <a:srgbClr val="0AE0FF"/>
                </a:solidFill>
                <a:latin typeface="Century Gothic"/>
                <a:cs typeface="Century Gothic"/>
              </a:rPr>
              <a:t>E</a:t>
            </a:r>
            <a:r>
              <a:rPr sz="1600" b="1" spc="-24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600" b="1" spc="-20" dirty="0">
                <a:solidFill>
                  <a:srgbClr val="0AE0FF"/>
                </a:solidFill>
                <a:latin typeface="Century Gothic"/>
                <a:cs typeface="Century Gothic"/>
              </a:rPr>
              <a:t>G</a:t>
            </a:r>
            <a:r>
              <a:rPr sz="1600" b="1" spc="-24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0AE0FF"/>
                </a:solidFill>
                <a:latin typeface="Century Gothic"/>
                <a:cs typeface="Century Gothic"/>
              </a:rPr>
              <a:t>R</a:t>
            </a:r>
            <a:r>
              <a:rPr sz="1600" b="1" spc="-24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600" b="1" spc="-10" dirty="0">
                <a:solidFill>
                  <a:srgbClr val="0AE0FF"/>
                </a:solidFill>
                <a:latin typeface="Century Gothic"/>
                <a:cs typeface="Century Gothic"/>
              </a:rPr>
              <a:t>E</a:t>
            </a:r>
            <a:r>
              <a:rPr sz="1600" b="1" spc="-25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600" b="1" spc="-10" dirty="0">
                <a:solidFill>
                  <a:srgbClr val="0AE0FF"/>
                </a:solidFill>
                <a:latin typeface="Century Gothic"/>
                <a:cs typeface="Century Gothic"/>
              </a:rPr>
              <a:t>S</a:t>
            </a:r>
            <a:r>
              <a:rPr sz="1600" b="1" spc="-24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600" b="1" spc="-10" dirty="0">
                <a:solidFill>
                  <a:srgbClr val="0AE0FF"/>
                </a:solidFill>
                <a:latin typeface="Century Gothic"/>
                <a:cs typeface="Century Gothic"/>
              </a:rPr>
              <a:t>S</a:t>
            </a:r>
            <a:r>
              <a:rPr sz="1600" b="1" spc="-25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600" b="1" spc="-10" dirty="0">
                <a:solidFill>
                  <a:srgbClr val="0AE0FF"/>
                </a:solidFill>
                <a:latin typeface="Century Gothic"/>
                <a:cs typeface="Century Gothic"/>
              </a:rPr>
              <a:t>I</a:t>
            </a:r>
            <a:r>
              <a:rPr sz="1600" b="1" spc="-24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600" b="1" spc="-20" dirty="0">
                <a:solidFill>
                  <a:srgbClr val="0AE0FF"/>
                </a:solidFill>
                <a:latin typeface="Century Gothic"/>
                <a:cs typeface="Century Gothic"/>
              </a:rPr>
              <a:t>O</a:t>
            </a:r>
            <a:r>
              <a:rPr sz="1600" b="1" spc="-24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600" b="1" spc="-50" dirty="0">
                <a:solidFill>
                  <a:srgbClr val="0AE0FF"/>
                </a:solidFill>
                <a:latin typeface="Century Gothic"/>
                <a:cs typeface="Century Gothic"/>
              </a:rPr>
              <a:t>N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32297" y="3516248"/>
            <a:ext cx="11499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9565" marR="5080" indent="-317500"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solidFill>
                  <a:srgbClr val="0AE0FF"/>
                </a:solidFill>
                <a:latin typeface="Century Gothic"/>
                <a:cs typeface="Century Gothic"/>
              </a:rPr>
              <a:t>D</a:t>
            </a:r>
            <a:r>
              <a:rPr sz="1600" b="1" spc="-24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600" b="1" spc="-10" dirty="0">
                <a:solidFill>
                  <a:srgbClr val="0AE0FF"/>
                </a:solidFill>
                <a:latin typeface="Century Gothic"/>
                <a:cs typeface="Century Gothic"/>
              </a:rPr>
              <a:t>E</a:t>
            </a:r>
            <a:r>
              <a:rPr sz="1600" b="1" spc="-24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600" b="1" spc="-20" dirty="0">
                <a:solidFill>
                  <a:srgbClr val="0AE0FF"/>
                </a:solidFill>
                <a:latin typeface="Century Gothic"/>
                <a:cs typeface="Century Gothic"/>
              </a:rPr>
              <a:t>C</a:t>
            </a:r>
            <a:r>
              <a:rPr sz="1600" b="1" spc="-24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600" b="1" spc="-10" dirty="0">
                <a:solidFill>
                  <a:srgbClr val="0AE0FF"/>
                </a:solidFill>
                <a:latin typeface="Century Gothic"/>
                <a:cs typeface="Century Gothic"/>
              </a:rPr>
              <a:t>I</a:t>
            </a:r>
            <a:r>
              <a:rPr sz="1600" b="1" spc="-24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600" b="1" spc="-10" dirty="0">
                <a:solidFill>
                  <a:srgbClr val="0AE0FF"/>
                </a:solidFill>
                <a:latin typeface="Century Gothic"/>
                <a:cs typeface="Century Gothic"/>
              </a:rPr>
              <a:t>S</a:t>
            </a:r>
            <a:r>
              <a:rPr sz="1600" b="1" spc="-24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600" b="1" spc="-10" dirty="0">
                <a:solidFill>
                  <a:srgbClr val="0AE0FF"/>
                </a:solidFill>
                <a:latin typeface="Century Gothic"/>
                <a:cs typeface="Century Gothic"/>
              </a:rPr>
              <a:t>I</a:t>
            </a:r>
            <a:r>
              <a:rPr sz="1600" b="1" spc="-24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600" b="1" spc="-20" dirty="0">
                <a:solidFill>
                  <a:srgbClr val="0AE0FF"/>
                </a:solidFill>
                <a:latin typeface="Century Gothic"/>
                <a:cs typeface="Century Gothic"/>
              </a:rPr>
              <a:t>O</a:t>
            </a:r>
            <a:r>
              <a:rPr sz="1600" b="1" spc="-24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600" b="1" spc="-50" dirty="0">
                <a:solidFill>
                  <a:srgbClr val="0AE0FF"/>
                </a:solidFill>
                <a:latin typeface="Century Gothic"/>
                <a:cs typeface="Century Gothic"/>
              </a:rPr>
              <a:t>N </a:t>
            </a:r>
            <a:r>
              <a:rPr sz="1600" b="1" spc="-10" dirty="0">
                <a:solidFill>
                  <a:srgbClr val="0AE0FF"/>
                </a:solidFill>
                <a:latin typeface="Century Gothic"/>
                <a:cs typeface="Century Gothic"/>
              </a:rPr>
              <a:t>T</a:t>
            </a:r>
            <a:r>
              <a:rPr sz="1600" b="1" spc="-24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0AE0FF"/>
                </a:solidFill>
                <a:latin typeface="Century Gothic"/>
                <a:cs typeface="Century Gothic"/>
              </a:rPr>
              <a:t>R</a:t>
            </a:r>
            <a:r>
              <a:rPr sz="1600" b="1" spc="-25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600" b="1" spc="-10" dirty="0">
                <a:solidFill>
                  <a:srgbClr val="0AE0FF"/>
                </a:solidFill>
                <a:latin typeface="Century Gothic"/>
                <a:cs typeface="Century Gothic"/>
              </a:rPr>
              <a:t>E</a:t>
            </a:r>
            <a:r>
              <a:rPr sz="1600" b="1" spc="-25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600" b="1" spc="-50" dirty="0">
                <a:solidFill>
                  <a:srgbClr val="0AE0FF"/>
                </a:solidFill>
                <a:latin typeface="Century Gothic"/>
                <a:cs typeface="Century Gothic"/>
              </a:rPr>
              <a:t>E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08466" y="3527501"/>
            <a:ext cx="1065530" cy="5137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0AE0FF"/>
                </a:solidFill>
                <a:latin typeface="Century Gothic"/>
                <a:cs typeface="Century Gothic"/>
              </a:rPr>
              <a:t>R</a:t>
            </a:r>
            <a:r>
              <a:rPr sz="1600" b="1" spc="-24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600" b="1" spc="114" dirty="0">
                <a:solidFill>
                  <a:srgbClr val="0AE0FF"/>
                </a:solidFill>
                <a:latin typeface="Century Gothic"/>
                <a:cs typeface="Century Gothic"/>
              </a:rPr>
              <a:t>AND</a:t>
            </a:r>
            <a:r>
              <a:rPr sz="1600" b="1" spc="-24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600" b="1" spc="-20" dirty="0">
                <a:solidFill>
                  <a:srgbClr val="0AE0FF"/>
                </a:solidFill>
                <a:latin typeface="Century Gothic"/>
                <a:cs typeface="Century Gothic"/>
              </a:rPr>
              <a:t>O</a:t>
            </a:r>
            <a:r>
              <a:rPr sz="1600" b="1" spc="-24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600" b="1" spc="-50" dirty="0">
                <a:solidFill>
                  <a:srgbClr val="0AE0FF"/>
                </a:solidFill>
                <a:latin typeface="Century Gothic"/>
                <a:cs typeface="Century Gothic"/>
              </a:rPr>
              <a:t>M</a:t>
            </a:r>
            <a:endParaRPr sz="1600">
              <a:latin typeface="Century Gothic"/>
              <a:cs typeface="Century Gothic"/>
            </a:endParaRPr>
          </a:p>
          <a:p>
            <a:pPr marL="127000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solidFill>
                  <a:srgbClr val="0AE0FF"/>
                </a:solidFill>
                <a:latin typeface="Century Gothic"/>
                <a:cs typeface="Century Gothic"/>
              </a:rPr>
              <a:t>F</a:t>
            </a:r>
            <a:r>
              <a:rPr sz="1600" b="1" spc="-24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600" b="1" spc="-20" dirty="0">
                <a:solidFill>
                  <a:srgbClr val="0AE0FF"/>
                </a:solidFill>
                <a:latin typeface="Century Gothic"/>
                <a:cs typeface="Century Gothic"/>
              </a:rPr>
              <a:t>O</a:t>
            </a:r>
            <a:r>
              <a:rPr sz="1600" b="1" spc="-24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0AE0FF"/>
                </a:solidFill>
                <a:latin typeface="Century Gothic"/>
                <a:cs typeface="Century Gothic"/>
              </a:rPr>
              <a:t>R</a:t>
            </a:r>
            <a:r>
              <a:rPr sz="1600" b="1" spc="-24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600" b="1" spc="-10" dirty="0">
                <a:solidFill>
                  <a:srgbClr val="0AE0FF"/>
                </a:solidFill>
                <a:latin typeface="Century Gothic"/>
                <a:cs typeface="Century Gothic"/>
              </a:rPr>
              <a:t>E</a:t>
            </a:r>
            <a:r>
              <a:rPr sz="1600" b="1" spc="-24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600" b="1" spc="-10" dirty="0">
                <a:solidFill>
                  <a:srgbClr val="0AE0FF"/>
                </a:solidFill>
                <a:latin typeface="Century Gothic"/>
                <a:cs typeface="Century Gothic"/>
              </a:rPr>
              <a:t>S</a:t>
            </a:r>
            <a:r>
              <a:rPr sz="1600" b="1" spc="-24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600" b="1" spc="-50" dirty="0">
                <a:solidFill>
                  <a:srgbClr val="0AE0FF"/>
                </a:solidFill>
                <a:latin typeface="Century Gothic"/>
                <a:cs typeface="Century Gothic"/>
              </a:rPr>
              <a:t>T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48764" y="4707102"/>
            <a:ext cx="2150110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25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Simple,</a:t>
            </a:r>
            <a:r>
              <a:rPr sz="1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easy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interpret,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works</a:t>
            </a:r>
            <a:r>
              <a:rPr sz="1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well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linearly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separable</a:t>
            </a:r>
            <a:r>
              <a:rPr sz="1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data.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Useful</a:t>
            </a:r>
            <a:r>
              <a:rPr sz="1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understanding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influence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individual features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on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churn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probability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02277" y="4707102"/>
            <a:ext cx="2756535" cy="1092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1945" marR="26034" indent="-287020">
              <a:lnSpc>
                <a:spcPct val="125000"/>
              </a:lnSpc>
              <a:spcBef>
                <a:spcPts val="100"/>
              </a:spcBef>
              <a:buFont typeface="Arial"/>
              <a:buChar char="•"/>
              <a:tabLst>
                <a:tab pos="338455" algn="l"/>
              </a:tabLst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Captures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non-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linear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relationships 	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provides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easily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interpretable</a:t>
            </a:r>
            <a:endParaRPr sz="1400">
              <a:latin typeface="Calibri"/>
              <a:cs typeface="Calibri"/>
            </a:endParaRPr>
          </a:p>
          <a:p>
            <a:pPr marL="1322070">
              <a:lnSpc>
                <a:spcPct val="100000"/>
              </a:lnSpc>
              <a:spcBef>
                <a:spcPts val="420"/>
              </a:spcBef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rules.</a:t>
            </a:r>
            <a:endParaRPr sz="14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420"/>
              </a:spcBef>
              <a:buFont typeface="Arial"/>
              <a:buChar char="•"/>
              <a:tabLst>
                <a:tab pos="299085" algn="l"/>
              </a:tabLst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Handles</a:t>
            </a: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categorical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naturally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08721" y="4707102"/>
            <a:ext cx="3002915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2420" marR="17780" indent="-157480">
              <a:lnSpc>
                <a:spcPct val="125000"/>
              </a:lnSpc>
              <a:spcBef>
                <a:spcPts val="100"/>
              </a:spcBef>
              <a:buChar char="•"/>
              <a:tabLst>
                <a:tab pos="312420" algn="l"/>
                <a:tab pos="441959" algn="l"/>
              </a:tabLst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Reduces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overfitting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combining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multiple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decision</a:t>
            </a:r>
            <a:r>
              <a:rPr sz="1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trees</a:t>
            </a: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improves 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accuracy,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especially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imbalanced</a:t>
            </a:r>
            <a:endParaRPr sz="1400">
              <a:latin typeface="Calibri"/>
              <a:cs typeface="Calibri"/>
            </a:endParaRPr>
          </a:p>
          <a:p>
            <a:pPr marL="1318895">
              <a:lnSpc>
                <a:spcPct val="100000"/>
              </a:lnSpc>
              <a:spcBef>
                <a:spcPts val="420"/>
              </a:spcBef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datasets.</a:t>
            </a:r>
            <a:endParaRPr sz="14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420"/>
              </a:spcBef>
              <a:buFont typeface="Arial"/>
              <a:buChar char="•"/>
              <a:tabLst>
                <a:tab pos="299085" algn="l"/>
              </a:tabLst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Works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well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both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continuous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endParaRPr sz="1400">
              <a:latin typeface="Calibri"/>
              <a:cs typeface="Calibri"/>
            </a:endParaRPr>
          </a:p>
          <a:p>
            <a:pPr marL="913130">
              <a:lnSpc>
                <a:spcPct val="100000"/>
              </a:lnSpc>
              <a:spcBef>
                <a:spcPts val="420"/>
              </a:spcBef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categorical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features.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757786" y="3308730"/>
            <a:ext cx="2298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0AE0FF"/>
                </a:solidFill>
                <a:latin typeface="Calibri"/>
                <a:cs typeface="Calibri"/>
              </a:rPr>
              <a:t>19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41370" y="1485137"/>
            <a:ext cx="54533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581910" algn="l"/>
              </a:tabLst>
            </a:pPr>
            <a:r>
              <a:rPr sz="2800" b="1" spc="-30" dirty="0">
                <a:solidFill>
                  <a:srgbClr val="0AE0FF"/>
                </a:solidFill>
                <a:latin typeface="Century Gothic"/>
                <a:cs typeface="Century Gothic"/>
              </a:rPr>
              <a:t>A</a:t>
            </a:r>
            <a:r>
              <a:rPr sz="2800" b="1" spc="-39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2800" b="1" spc="-30" dirty="0">
                <a:solidFill>
                  <a:srgbClr val="0AE0FF"/>
                </a:solidFill>
                <a:latin typeface="Century Gothic"/>
                <a:cs typeface="Century Gothic"/>
              </a:rPr>
              <a:t>C</a:t>
            </a:r>
            <a:r>
              <a:rPr sz="2800" b="1" spc="-38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2800" b="1" spc="-30" dirty="0">
                <a:solidFill>
                  <a:srgbClr val="0AE0FF"/>
                </a:solidFill>
                <a:latin typeface="Century Gothic"/>
                <a:cs typeface="Century Gothic"/>
              </a:rPr>
              <a:t>C</a:t>
            </a:r>
            <a:r>
              <a:rPr sz="2800" b="1" spc="-38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2800" b="1" dirty="0">
                <a:solidFill>
                  <a:srgbClr val="0AE0FF"/>
                </a:solidFill>
                <a:latin typeface="Century Gothic"/>
                <a:cs typeface="Century Gothic"/>
              </a:rPr>
              <a:t>U</a:t>
            </a:r>
            <a:r>
              <a:rPr sz="2800" b="1" spc="-39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2800" b="1" spc="-25" dirty="0">
                <a:solidFill>
                  <a:srgbClr val="0AE0FF"/>
                </a:solidFill>
                <a:latin typeface="Century Gothic"/>
                <a:cs typeface="Century Gothic"/>
              </a:rPr>
              <a:t>R</a:t>
            </a:r>
            <a:r>
              <a:rPr sz="2800" b="1" spc="-38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2800" b="1" spc="-30" dirty="0">
                <a:solidFill>
                  <a:srgbClr val="0AE0FF"/>
                </a:solidFill>
                <a:latin typeface="Century Gothic"/>
                <a:cs typeface="Century Gothic"/>
              </a:rPr>
              <a:t>A</a:t>
            </a:r>
            <a:r>
              <a:rPr sz="2800" b="1" spc="-39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2800" b="1" spc="-30" dirty="0">
                <a:solidFill>
                  <a:srgbClr val="0AE0FF"/>
                </a:solidFill>
                <a:latin typeface="Century Gothic"/>
                <a:cs typeface="Century Gothic"/>
              </a:rPr>
              <a:t>C</a:t>
            </a:r>
            <a:r>
              <a:rPr sz="2800" b="1" spc="-36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2800" b="1" spc="-50" dirty="0">
                <a:solidFill>
                  <a:srgbClr val="0AE0FF"/>
                </a:solidFill>
                <a:latin typeface="Century Gothic"/>
                <a:cs typeface="Century Gothic"/>
              </a:rPr>
              <a:t>Y</a:t>
            </a:r>
            <a:r>
              <a:rPr sz="2800" b="1" dirty="0">
                <a:solidFill>
                  <a:srgbClr val="0AE0FF"/>
                </a:solidFill>
                <a:latin typeface="Century Gothic"/>
                <a:cs typeface="Century Gothic"/>
              </a:rPr>
              <a:t>	</a:t>
            </a:r>
            <a:r>
              <a:rPr sz="2800" b="1" spc="-30" dirty="0">
                <a:solidFill>
                  <a:srgbClr val="0AE0FF"/>
                </a:solidFill>
                <a:latin typeface="Century Gothic"/>
                <a:cs typeface="Century Gothic"/>
              </a:rPr>
              <a:t>C</a:t>
            </a:r>
            <a:r>
              <a:rPr sz="2800" b="1" spc="-38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2800" b="1" spc="-30" dirty="0">
                <a:solidFill>
                  <a:srgbClr val="0AE0FF"/>
                </a:solidFill>
                <a:latin typeface="Century Gothic"/>
                <a:cs typeface="Century Gothic"/>
              </a:rPr>
              <a:t>O</a:t>
            </a:r>
            <a:r>
              <a:rPr sz="2800" b="1" spc="-38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2800" b="1" spc="-35" dirty="0">
                <a:solidFill>
                  <a:srgbClr val="0AE0FF"/>
                </a:solidFill>
                <a:latin typeface="Century Gothic"/>
                <a:cs typeface="Century Gothic"/>
              </a:rPr>
              <a:t>M</a:t>
            </a:r>
            <a:r>
              <a:rPr sz="2800" b="1" spc="-38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2800" b="1" dirty="0">
                <a:solidFill>
                  <a:srgbClr val="0AE0FF"/>
                </a:solidFill>
                <a:latin typeface="Century Gothic"/>
                <a:cs typeface="Century Gothic"/>
              </a:rPr>
              <a:t>P</a:t>
            </a:r>
            <a:r>
              <a:rPr sz="2800" b="1" spc="-39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2800" b="1" spc="-30" dirty="0">
                <a:solidFill>
                  <a:srgbClr val="0AE0FF"/>
                </a:solidFill>
                <a:latin typeface="Century Gothic"/>
                <a:cs typeface="Century Gothic"/>
              </a:rPr>
              <a:t>A</a:t>
            </a:r>
            <a:r>
              <a:rPr sz="2800" b="1" spc="-39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2800" b="1" spc="-25" dirty="0">
                <a:solidFill>
                  <a:srgbClr val="0AE0FF"/>
                </a:solidFill>
                <a:latin typeface="Century Gothic"/>
                <a:cs typeface="Century Gothic"/>
              </a:rPr>
              <a:t>R</a:t>
            </a:r>
            <a:r>
              <a:rPr sz="2800" b="1" spc="-39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2800" b="1" spc="-10" dirty="0">
                <a:solidFill>
                  <a:srgbClr val="0AE0FF"/>
                </a:solidFill>
                <a:latin typeface="Century Gothic"/>
                <a:cs typeface="Century Gothic"/>
              </a:rPr>
              <a:t>I</a:t>
            </a:r>
            <a:r>
              <a:rPr sz="2800" b="1" spc="-39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2800" b="1" dirty="0">
                <a:solidFill>
                  <a:srgbClr val="0AE0FF"/>
                </a:solidFill>
                <a:latin typeface="Century Gothic"/>
                <a:cs typeface="Century Gothic"/>
              </a:rPr>
              <a:t>S</a:t>
            </a:r>
            <a:r>
              <a:rPr sz="2800" b="1" spc="-38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2800" b="1" spc="-30" dirty="0">
                <a:solidFill>
                  <a:srgbClr val="0AE0FF"/>
                </a:solidFill>
                <a:latin typeface="Century Gothic"/>
                <a:cs typeface="Century Gothic"/>
              </a:rPr>
              <a:t>O</a:t>
            </a:r>
            <a:r>
              <a:rPr sz="2800" b="1" spc="-37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2800" b="1" spc="-50" dirty="0">
                <a:solidFill>
                  <a:srgbClr val="0AE0FF"/>
                </a:solidFill>
                <a:latin typeface="Century Gothic"/>
                <a:cs typeface="Century Gothic"/>
              </a:rPr>
              <a:t>N</a:t>
            </a:r>
            <a:endParaRPr sz="2800">
              <a:latin typeface="Century Gothic"/>
              <a:cs typeface="Century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57786" y="3308730"/>
            <a:ext cx="2298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0AE0FF"/>
                </a:solidFill>
                <a:latin typeface="Calibri"/>
                <a:cs typeface="Calibri"/>
              </a:rPr>
              <a:t>20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05935" y="2685097"/>
            <a:ext cx="5556885" cy="2563495"/>
            <a:chOff x="3805935" y="2685097"/>
            <a:chExt cx="5556885" cy="2563495"/>
          </a:xfrm>
        </p:grpSpPr>
        <p:sp>
          <p:nvSpPr>
            <p:cNvPr id="6" name="object 6"/>
            <p:cNvSpPr/>
            <p:nvPr/>
          </p:nvSpPr>
          <p:spPr>
            <a:xfrm>
              <a:off x="3805935" y="2772791"/>
              <a:ext cx="5556885" cy="1647189"/>
            </a:xfrm>
            <a:custGeom>
              <a:avLst/>
              <a:gdLst/>
              <a:ahLst/>
              <a:cxnLst/>
              <a:rect l="l" t="t" r="r" b="b"/>
              <a:pathLst>
                <a:path w="5556884" h="1647189">
                  <a:moveTo>
                    <a:pt x="0" y="1646809"/>
                  </a:moveTo>
                  <a:lnTo>
                    <a:pt x="282955" y="1646809"/>
                  </a:lnTo>
                </a:path>
                <a:path w="5556884" h="1647189">
                  <a:moveTo>
                    <a:pt x="1105915" y="1646809"/>
                  </a:moveTo>
                  <a:lnTo>
                    <a:pt x="1672843" y="1646809"/>
                  </a:lnTo>
                </a:path>
                <a:path w="5556884" h="1647189">
                  <a:moveTo>
                    <a:pt x="2494279" y="1646809"/>
                  </a:moveTo>
                  <a:lnTo>
                    <a:pt x="5556631" y="1646809"/>
                  </a:lnTo>
                </a:path>
                <a:path w="5556884" h="1647189">
                  <a:moveTo>
                    <a:pt x="0" y="823849"/>
                  </a:moveTo>
                  <a:lnTo>
                    <a:pt x="282955" y="823849"/>
                  </a:lnTo>
                </a:path>
                <a:path w="5556884" h="1647189">
                  <a:moveTo>
                    <a:pt x="1105915" y="823849"/>
                  </a:moveTo>
                  <a:lnTo>
                    <a:pt x="1672843" y="823849"/>
                  </a:lnTo>
                </a:path>
                <a:path w="5556884" h="1647189">
                  <a:moveTo>
                    <a:pt x="2494279" y="823849"/>
                  </a:moveTo>
                  <a:lnTo>
                    <a:pt x="5556631" y="823849"/>
                  </a:lnTo>
                </a:path>
                <a:path w="5556884" h="1647189">
                  <a:moveTo>
                    <a:pt x="0" y="0"/>
                  </a:moveTo>
                  <a:lnTo>
                    <a:pt x="282955" y="0"/>
                  </a:lnTo>
                </a:path>
                <a:path w="5556884" h="1647189">
                  <a:moveTo>
                    <a:pt x="1105915" y="0"/>
                  </a:moveTo>
                  <a:lnTo>
                    <a:pt x="5556631" y="0"/>
                  </a:lnTo>
                </a:path>
              </a:pathLst>
            </a:custGeom>
            <a:ln w="6350">
              <a:solidFill>
                <a:srgbClr val="EE04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88892" y="2689859"/>
              <a:ext cx="3601720" cy="2553970"/>
            </a:xfrm>
            <a:custGeom>
              <a:avLst/>
              <a:gdLst/>
              <a:ahLst/>
              <a:cxnLst/>
              <a:rect l="l" t="t" r="r" b="b"/>
              <a:pathLst>
                <a:path w="3601720" h="2553970">
                  <a:moveTo>
                    <a:pt x="822960" y="0"/>
                  </a:moveTo>
                  <a:lnTo>
                    <a:pt x="0" y="0"/>
                  </a:lnTo>
                  <a:lnTo>
                    <a:pt x="0" y="2553843"/>
                  </a:lnTo>
                  <a:lnTo>
                    <a:pt x="822960" y="2553843"/>
                  </a:lnTo>
                  <a:lnTo>
                    <a:pt x="822960" y="0"/>
                  </a:lnTo>
                  <a:close/>
                </a:path>
                <a:path w="3601720" h="2553970">
                  <a:moveTo>
                    <a:pt x="2211324" y="368808"/>
                  </a:moveTo>
                  <a:lnTo>
                    <a:pt x="1389888" y="368808"/>
                  </a:lnTo>
                  <a:lnTo>
                    <a:pt x="1389888" y="2553843"/>
                  </a:lnTo>
                  <a:lnTo>
                    <a:pt x="2211324" y="2553843"/>
                  </a:lnTo>
                  <a:lnTo>
                    <a:pt x="2211324" y="368808"/>
                  </a:lnTo>
                  <a:close/>
                </a:path>
                <a:path w="3601720" h="2553970">
                  <a:moveTo>
                    <a:pt x="3601212" y="2110740"/>
                  </a:moveTo>
                  <a:lnTo>
                    <a:pt x="2778252" y="2110740"/>
                  </a:lnTo>
                  <a:lnTo>
                    <a:pt x="2778252" y="2553843"/>
                  </a:lnTo>
                  <a:lnTo>
                    <a:pt x="3601212" y="2553843"/>
                  </a:lnTo>
                  <a:lnTo>
                    <a:pt x="3601212" y="211074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88891" y="2689860"/>
              <a:ext cx="3601720" cy="2553970"/>
            </a:xfrm>
            <a:custGeom>
              <a:avLst/>
              <a:gdLst/>
              <a:ahLst/>
              <a:cxnLst/>
              <a:rect l="l" t="t" r="r" b="b"/>
              <a:pathLst>
                <a:path w="3601720" h="2553970">
                  <a:moveTo>
                    <a:pt x="0" y="0"/>
                  </a:moveTo>
                  <a:lnTo>
                    <a:pt x="822960" y="0"/>
                  </a:lnTo>
                  <a:lnTo>
                    <a:pt x="822960" y="2553842"/>
                  </a:lnTo>
                  <a:lnTo>
                    <a:pt x="0" y="2553842"/>
                  </a:lnTo>
                  <a:lnTo>
                    <a:pt x="0" y="0"/>
                  </a:lnTo>
                  <a:close/>
                </a:path>
                <a:path w="3601720" h="2553970">
                  <a:moveTo>
                    <a:pt x="1389888" y="368807"/>
                  </a:moveTo>
                  <a:lnTo>
                    <a:pt x="2211324" y="368807"/>
                  </a:lnTo>
                  <a:lnTo>
                    <a:pt x="2211324" y="2553842"/>
                  </a:lnTo>
                  <a:lnTo>
                    <a:pt x="1389888" y="2553842"/>
                  </a:lnTo>
                  <a:lnTo>
                    <a:pt x="1389888" y="368807"/>
                  </a:lnTo>
                  <a:close/>
                </a:path>
                <a:path w="3601720" h="2553970">
                  <a:moveTo>
                    <a:pt x="2778252" y="2110740"/>
                  </a:moveTo>
                  <a:lnTo>
                    <a:pt x="3601212" y="2110740"/>
                  </a:lnTo>
                  <a:lnTo>
                    <a:pt x="3601212" y="2553842"/>
                  </a:lnTo>
                  <a:lnTo>
                    <a:pt x="2778252" y="2553842"/>
                  </a:lnTo>
                  <a:lnTo>
                    <a:pt x="2778252" y="2110740"/>
                  </a:lnTo>
                  <a:close/>
                </a:path>
              </a:pathLst>
            </a:custGeom>
            <a:ln w="9525">
              <a:solidFill>
                <a:srgbClr val="0AE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05935" y="5243702"/>
              <a:ext cx="5556885" cy="0"/>
            </a:xfrm>
            <a:custGeom>
              <a:avLst/>
              <a:gdLst/>
              <a:ahLst/>
              <a:cxnLst/>
              <a:rect l="l" t="t" r="r" b="b"/>
              <a:pathLst>
                <a:path w="5556884">
                  <a:moveTo>
                    <a:pt x="0" y="0"/>
                  </a:moveTo>
                  <a:lnTo>
                    <a:pt x="5556631" y="0"/>
                  </a:lnTo>
                </a:path>
              </a:pathLst>
            </a:custGeom>
            <a:ln w="6350">
              <a:solidFill>
                <a:srgbClr val="EE04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999858" y="4538598"/>
            <a:ext cx="5607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81.076%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20644" y="5122875"/>
            <a:ext cx="55816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80.000%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20644" y="4299584"/>
            <a:ext cx="5581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82.000%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20644" y="3475735"/>
            <a:ext cx="5581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84.000%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20644" y="2385440"/>
            <a:ext cx="3050540" cy="61976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113155">
              <a:lnSpc>
                <a:spcPct val="100000"/>
              </a:lnSpc>
              <a:spcBef>
                <a:spcPts val="430"/>
              </a:spcBef>
            </a:pP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86.202%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ts val="1290"/>
              </a:lnSpc>
              <a:spcBef>
                <a:spcPts val="325"/>
              </a:spcBef>
            </a:pP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86.000%</a:t>
            </a:r>
            <a:endParaRPr sz="1200">
              <a:latin typeface="Calibri"/>
              <a:cs typeface="Calibri"/>
            </a:endParaRPr>
          </a:p>
          <a:p>
            <a:pPr marL="2502535">
              <a:lnSpc>
                <a:spcPts val="1290"/>
              </a:lnSpc>
            </a:pP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85.305%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18279" y="5321046"/>
            <a:ext cx="965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Random</a:t>
            </a:r>
            <a:r>
              <a:rPr sz="12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Forest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23713" y="5321046"/>
            <a:ext cx="1133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logistic</a:t>
            </a:r>
            <a:r>
              <a:rPr sz="12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regression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49236" y="5321046"/>
            <a:ext cx="8610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Decision 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Tree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9148" y="670813"/>
            <a:ext cx="4995799" cy="232130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5948" y="3689350"/>
            <a:ext cx="5402199" cy="227457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78879" y="2047875"/>
            <a:ext cx="5913120" cy="276225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956172" y="654761"/>
            <a:ext cx="59391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01290" algn="l"/>
                <a:tab pos="4434840" algn="l"/>
              </a:tabLst>
            </a:pPr>
            <a:r>
              <a:rPr sz="2800" b="1" spc="-30" dirty="0">
                <a:solidFill>
                  <a:srgbClr val="0AE0FF"/>
                </a:solidFill>
                <a:latin typeface="Century Gothic"/>
                <a:cs typeface="Century Gothic"/>
              </a:rPr>
              <a:t>C</a:t>
            </a:r>
            <a:r>
              <a:rPr sz="2800" b="1" spc="-39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2800" b="1" dirty="0">
                <a:solidFill>
                  <a:srgbClr val="0AE0FF"/>
                </a:solidFill>
                <a:latin typeface="Century Gothic"/>
                <a:cs typeface="Century Gothic"/>
              </a:rPr>
              <a:t>O</a:t>
            </a:r>
            <a:r>
              <a:rPr sz="2800" b="1" spc="-38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2800" b="1" spc="-30" dirty="0">
                <a:solidFill>
                  <a:srgbClr val="0AE0FF"/>
                </a:solidFill>
                <a:latin typeface="Century Gothic"/>
                <a:cs typeface="Century Gothic"/>
              </a:rPr>
              <a:t>N</a:t>
            </a:r>
            <a:r>
              <a:rPr sz="2800" b="1" spc="-40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2800" b="1" spc="-20" dirty="0">
                <a:solidFill>
                  <a:srgbClr val="0AE0FF"/>
                </a:solidFill>
                <a:latin typeface="Century Gothic"/>
                <a:cs typeface="Century Gothic"/>
              </a:rPr>
              <a:t>F</a:t>
            </a:r>
            <a:r>
              <a:rPr sz="2800" b="1" spc="-38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2800" b="1" dirty="0">
                <a:solidFill>
                  <a:srgbClr val="0AE0FF"/>
                </a:solidFill>
                <a:latin typeface="Century Gothic"/>
                <a:cs typeface="Century Gothic"/>
              </a:rPr>
              <a:t>U</a:t>
            </a:r>
            <a:r>
              <a:rPr sz="2800" b="1" spc="-39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2800" b="1" dirty="0">
                <a:solidFill>
                  <a:srgbClr val="0AE0FF"/>
                </a:solidFill>
                <a:latin typeface="Century Gothic"/>
                <a:cs typeface="Century Gothic"/>
              </a:rPr>
              <a:t>S</a:t>
            </a:r>
            <a:r>
              <a:rPr sz="2800" b="1" spc="-39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2800" b="1" spc="-10" dirty="0">
                <a:solidFill>
                  <a:srgbClr val="0AE0FF"/>
                </a:solidFill>
                <a:latin typeface="Century Gothic"/>
                <a:cs typeface="Century Gothic"/>
              </a:rPr>
              <a:t>I</a:t>
            </a:r>
            <a:r>
              <a:rPr sz="2800" b="1" spc="-39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2800" b="1" dirty="0">
                <a:solidFill>
                  <a:srgbClr val="0AE0FF"/>
                </a:solidFill>
                <a:latin typeface="Century Gothic"/>
                <a:cs typeface="Century Gothic"/>
              </a:rPr>
              <a:t>O</a:t>
            </a:r>
            <a:r>
              <a:rPr sz="2800" b="1" spc="-37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2800" b="1" spc="-50" dirty="0">
                <a:solidFill>
                  <a:srgbClr val="0AE0FF"/>
                </a:solidFill>
                <a:latin typeface="Century Gothic"/>
                <a:cs typeface="Century Gothic"/>
              </a:rPr>
              <a:t>N</a:t>
            </a:r>
            <a:r>
              <a:rPr sz="2800" b="1" dirty="0">
                <a:solidFill>
                  <a:srgbClr val="0AE0FF"/>
                </a:solidFill>
                <a:latin typeface="Century Gothic"/>
                <a:cs typeface="Century Gothic"/>
              </a:rPr>
              <a:t>	</a:t>
            </a:r>
            <a:r>
              <a:rPr sz="2800" b="1" spc="-35" dirty="0">
                <a:solidFill>
                  <a:srgbClr val="0AE0FF"/>
                </a:solidFill>
                <a:latin typeface="Century Gothic"/>
                <a:cs typeface="Century Gothic"/>
              </a:rPr>
              <a:t>M</a:t>
            </a:r>
            <a:r>
              <a:rPr sz="2800" b="1" spc="-38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2800" b="1" spc="-30" dirty="0">
                <a:solidFill>
                  <a:srgbClr val="0AE0FF"/>
                </a:solidFill>
                <a:latin typeface="Century Gothic"/>
                <a:cs typeface="Century Gothic"/>
              </a:rPr>
              <a:t>A</a:t>
            </a:r>
            <a:r>
              <a:rPr sz="2800" b="1" spc="-39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2800" b="1" dirty="0">
                <a:solidFill>
                  <a:srgbClr val="0AE0FF"/>
                </a:solidFill>
                <a:latin typeface="Century Gothic"/>
                <a:cs typeface="Century Gothic"/>
              </a:rPr>
              <a:t>T</a:t>
            </a:r>
            <a:r>
              <a:rPr sz="2800" b="1" spc="-38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2800" b="1" spc="-25" dirty="0">
                <a:solidFill>
                  <a:srgbClr val="0AE0FF"/>
                </a:solidFill>
                <a:latin typeface="Century Gothic"/>
                <a:cs typeface="Century Gothic"/>
              </a:rPr>
              <a:t>R</a:t>
            </a:r>
            <a:r>
              <a:rPr sz="2800" b="1" spc="-39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2800" b="1" spc="-10" dirty="0">
                <a:solidFill>
                  <a:srgbClr val="0AE0FF"/>
                </a:solidFill>
                <a:latin typeface="Century Gothic"/>
                <a:cs typeface="Century Gothic"/>
              </a:rPr>
              <a:t>I</a:t>
            </a:r>
            <a:r>
              <a:rPr sz="2800" b="1" spc="-39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2800" b="1" spc="-50" dirty="0">
                <a:solidFill>
                  <a:srgbClr val="0AE0FF"/>
                </a:solidFill>
                <a:latin typeface="Century Gothic"/>
                <a:cs typeface="Century Gothic"/>
              </a:rPr>
              <a:t>X</a:t>
            </a:r>
            <a:r>
              <a:rPr sz="2800" b="1" dirty="0">
                <a:solidFill>
                  <a:srgbClr val="0AE0FF"/>
                </a:solidFill>
                <a:latin typeface="Century Gothic"/>
                <a:cs typeface="Century Gothic"/>
              </a:rPr>
              <a:t>	</a:t>
            </a:r>
            <a:r>
              <a:rPr sz="2800" b="1" spc="-25" dirty="0">
                <a:solidFill>
                  <a:srgbClr val="0AE0FF"/>
                </a:solidFill>
                <a:latin typeface="Century Gothic"/>
                <a:cs typeface="Century Gothic"/>
              </a:rPr>
              <a:t>R</a:t>
            </a:r>
            <a:r>
              <a:rPr sz="2800" b="1" spc="-39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2800" b="1" dirty="0">
                <a:solidFill>
                  <a:srgbClr val="0AE0FF"/>
                </a:solidFill>
                <a:latin typeface="Century Gothic"/>
                <a:cs typeface="Century Gothic"/>
              </a:rPr>
              <a:t>E</a:t>
            </a:r>
            <a:r>
              <a:rPr sz="2800" b="1" spc="-39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2800" b="1" dirty="0">
                <a:solidFill>
                  <a:srgbClr val="0AE0FF"/>
                </a:solidFill>
                <a:latin typeface="Century Gothic"/>
                <a:cs typeface="Century Gothic"/>
              </a:rPr>
              <a:t>P</a:t>
            </a:r>
            <a:r>
              <a:rPr sz="2800" b="1" spc="-39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2800" b="1" dirty="0">
                <a:solidFill>
                  <a:srgbClr val="0AE0FF"/>
                </a:solidFill>
                <a:latin typeface="Century Gothic"/>
                <a:cs typeface="Century Gothic"/>
              </a:rPr>
              <a:t>O</a:t>
            </a:r>
            <a:r>
              <a:rPr sz="2800" b="1" spc="-39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2800" b="1" spc="-25" dirty="0">
                <a:solidFill>
                  <a:srgbClr val="0AE0FF"/>
                </a:solidFill>
                <a:latin typeface="Century Gothic"/>
                <a:cs typeface="Century Gothic"/>
              </a:rPr>
              <a:t>R</a:t>
            </a:r>
            <a:r>
              <a:rPr sz="2800" b="1" spc="-39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2800" b="1" spc="-50" dirty="0">
                <a:solidFill>
                  <a:srgbClr val="0AE0FF"/>
                </a:solidFill>
                <a:latin typeface="Century Gothic"/>
                <a:cs typeface="Century Gothic"/>
              </a:rPr>
              <a:t>T</a:t>
            </a:r>
            <a:endParaRPr sz="2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8717" rIns="0" bIns="0" rtlCol="0">
            <a:spAutoFit/>
          </a:bodyPr>
          <a:lstStyle/>
          <a:p>
            <a:pPr marL="2400935">
              <a:lnSpc>
                <a:spcPct val="100000"/>
              </a:lnSpc>
              <a:spcBef>
                <a:spcPts val="100"/>
              </a:spcBef>
            </a:pPr>
            <a:r>
              <a:rPr spc="150" dirty="0"/>
              <a:t>While</a:t>
            </a:r>
            <a:r>
              <a:rPr spc="380" dirty="0"/>
              <a:t> </a:t>
            </a:r>
            <a:r>
              <a:rPr spc="130" dirty="0"/>
              <a:t>all</a:t>
            </a:r>
            <a:r>
              <a:rPr spc="380" dirty="0"/>
              <a:t> </a:t>
            </a:r>
            <a:r>
              <a:rPr spc="145" dirty="0"/>
              <a:t>three</a:t>
            </a:r>
            <a:r>
              <a:rPr spc="380" dirty="0"/>
              <a:t> </a:t>
            </a:r>
            <a:r>
              <a:rPr spc="160" dirty="0"/>
              <a:t>models</a:t>
            </a:r>
            <a:r>
              <a:rPr spc="360" dirty="0"/>
              <a:t> </a:t>
            </a:r>
            <a:r>
              <a:rPr spc="165" dirty="0"/>
              <a:t>performed</a:t>
            </a:r>
            <a:r>
              <a:rPr spc="350" dirty="0"/>
              <a:t> </a:t>
            </a:r>
            <a:r>
              <a:rPr spc="150" dirty="0"/>
              <a:t>well,</a:t>
            </a:r>
            <a:r>
              <a:rPr spc="380" dirty="0"/>
              <a:t> </a:t>
            </a:r>
            <a:r>
              <a:rPr spc="100" dirty="0"/>
              <a:t>the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81452" y="2618359"/>
            <a:ext cx="697293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60" dirty="0">
                <a:solidFill>
                  <a:srgbClr val="0AE0FF"/>
                </a:solidFill>
                <a:latin typeface="Calibri"/>
                <a:cs typeface="Calibri"/>
              </a:rPr>
              <a:t>Random</a:t>
            </a:r>
            <a:r>
              <a:rPr sz="2400" b="1" spc="365" dirty="0">
                <a:solidFill>
                  <a:srgbClr val="0AE0FF"/>
                </a:solidFill>
                <a:latin typeface="Calibri"/>
                <a:cs typeface="Calibri"/>
              </a:rPr>
              <a:t> </a:t>
            </a:r>
            <a:r>
              <a:rPr sz="2400" b="1" spc="150" dirty="0">
                <a:solidFill>
                  <a:srgbClr val="0AE0FF"/>
                </a:solidFill>
                <a:latin typeface="Calibri"/>
                <a:cs typeface="Calibri"/>
              </a:rPr>
              <a:t>Forest</a:t>
            </a:r>
            <a:r>
              <a:rPr sz="2400" b="1" spc="405" dirty="0">
                <a:solidFill>
                  <a:srgbClr val="0AE0FF"/>
                </a:solidFill>
                <a:latin typeface="Calibri"/>
                <a:cs typeface="Calibri"/>
              </a:rPr>
              <a:t> </a:t>
            </a:r>
            <a:r>
              <a:rPr sz="2400" b="1" spc="155" dirty="0">
                <a:solidFill>
                  <a:srgbClr val="0AE0FF"/>
                </a:solidFill>
                <a:latin typeface="Calibri"/>
                <a:cs typeface="Calibri"/>
              </a:rPr>
              <a:t>model</a:t>
            </a:r>
            <a:r>
              <a:rPr sz="2400" b="1" spc="390" dirty="0">
                <a:solidFill>
                  <a:srgbClr val="0AE0FF"/>
                </a:solidFill>
                <a:latin typeface="Calibri"/>
                <a:cs typeface="Calibri"/>
              </a:rPr>
              <a:t> </a:t>
            </a:r>
            <a:r>
              <a:rPr sz="2400" spc="150" dirty="0">
                <a:solidFill>
                  <a:srgbClr val="FFFFFF"/>
                </a:solidFill>
                <a:latin typeface="Calibri"/>
                <a:cs typeface="Calibri"/>
              </a:rPr>
              <a:t>showed</a:t>
            </a:r>
            <a:r>
              <a:rPr sz="2400" spc="3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165" dirty="0">
                <a:solidFill>
                  <a:srgbClr val="FFFFFF"/>
                </a:solidFill>
                <a:latin typeface="Calibri"/>
                <a:cs typeface="Calibri"/>
              </a:rPr>
              <a:t>slightly</a:t>
            </a:r>
            <a:r>
              <a:rPr sz="2400" spc="3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155" dirty="0">
                <a:solidFill>
                  <a:srgbClr val="FFFFFF"/>
                </a:solidFill>
                <a:latin typeface="Calibri"/>
                <a:cs typeface="Calibri"/>
              </a:rPr>
              <a:t>superior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10180" y="3350132"/>
            <a:ext cx="7520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60" dirty="0">
                <a:solidFill>
                  <a:srgbClr val="FFFFFF"/>
                </a:solidFill>
                <a:latin typeface="Calibri"/>
                <a:cs typeface="Calibri"/>
              </a:rPr>
              <a:t>accuracy</a:t>
            </a:r>
            <a:r>
              <a:rPr sz="2400" spc="3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12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spc="3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125" dirty="0">
                <a:solidFill>
                  <a:srgbClr val="FFFFFF"/>
                </a:solidFill>
                <a:latin typeface="Calibri"/>
                <a:cs typeface="Calibri"/>
              </a:rPr>
              <a:t>ROC</a:t>
            </a:r>
            <a:r>
              <a:rPr sz="2400" spc="3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120" dirty="0">
                <a:solidFill>
                  <a:srgbClr val="FFFFFF"/>
                </a:solidFill>
                <a:latin typeface="Calibri"/>
                <a:cs typeface="Calibri"/>
              </a:rPr>
              <a:t>AUC</a:t>
            </a:r>
            <a:r>
              <a:rPr sz="2400" spc="43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150" dirty="0">
                <a:solidFill>
                  <a:srgbClr val="FFFFFF"/>
                </a:solidFill>
                <a:latin typeface="Calibri"/>
                <a:cs typeface="Calibri"/>
              </a:rPr>
              <a:t>scores</a:t>
            </a:r>
            <a:r>
              <a:rPr sz="2400" spc="3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145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2400" spc="3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190" dirty="0">
                <a:solidFill>
                  <a:srgbClr val="FFFFFF"/>
                </a:solidFill>
                <a:latin typeface="Calibri"/>
                <a:cs typeface="Calibri"/>
              </a:rPr>
              <a:t>cross-</a:t>
            </a:r>
            <a:r>
              <a:rPr sz="2400" spc="150" dirty="0">
                <a:solidFill>
                  <a:srgbClr val="FFFFFF"/>
                </a:solidFill>
                <a:latin typeface="Calibri"/>
                <a:cs typeface="Calibri"/>
              </a:rPr>
              <a:t>validation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19908" y="4081653"/>
            <a:ext cx="7287259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" algn="ctr">
              <a:lnSpc>
                <a:spcPct val="100000"/>
              </a:lnSpc>
              <a:spcBef>
                <a:spcPts val="100"/>
              </a:spcBef>
            </a:pPr>
            <a:r>
              <a:rPr sz="2400" spc="165" dirty="0">
                <a:solidFill>
                  <a:srgbClr val="FFFFFF"/>
                </a:solidFill>
                <a:latin typeface="Calibri"/>
                <a:cs typeface="Calibri"/>
              </a:rPr>
              <a:t>approach.</a:t>
            </a:r>
            <a:r>
              <a:rPr sz="2400" spc="3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140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2400" spc="3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165" dirty="0">
                <a:solidFill>
                  <a:srgbClr val="FFFFFF"/>
                </a:solidFill>
                <a:latin typeface="Calibri"/>
                <a:cs typeface="Calibri"/>
              </a:rPr>
              <a:t>suggests</a:t>
            </a:r>
            <a:r>
              <a:rPr sz="2400" spc="3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135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400" spc="3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100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2400" spc="3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110" dirty="0">
                <a:solidFill>
                  <a:srgbClr val="FFFFFF"/>
                </a:solidFill>
                <a:latin typeface="Calibri"/>
                <a:cs typeface="Calibri"/>
              </a:rPr>
              <a:t>may</a:t>
            </a:r>
            <a:r>
              <a:rPr sz="2400" spc="3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85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2400" spc="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1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  <a:p>
            <a:pPr marL="12065" marR="5080" algn="ctr">
              <a:lnSpc>
                <a:spcPct val="200000"/>
              </a:lnSpc>
            </a:pPr>
            <a:r>
              <a:rPr sz="2400" spc="150" dirty="0">
                <a:solidFill>
                  <a:srgbClr val="FFFFFF"/>
                </a:solidFill>
                <a:latin typeface="Calibri"/>
                <a:cs typeface="Calibri"/>
              </a:rPr>
              <a:t>preferred</a:t>
            </a:r>
            <a:r>
              <a:rPr sz="2400" spc="3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155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r>
              <a:rPr sz="2400" spc="3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105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400" spc="3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170" dirty="0">
                <a:solidFill>
                  <a:srgbClr val="FFFFFF"/>
                </a:solidFill>
                <a:latin typeface="Calibri"/>
                <a:cs typeface="Calibri"/>
              </a:rPr>
              <a:t>predicting</a:t>
            </a:r>
            <a:r>
              <a:rPr sz="2400" spc="3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160" dirty="0">
                <a:solidFill>
                  <a:srgbClr val="FFFFFF"/>
                </a:solidFill>
                <a:latin typeface="Calibri"/>
                <a:cs typeface="Calibri"/>
              </a:rPr>
              <a:t>customer</a:t>
            </a:r>
            <a:r>
              <a:rPr sz="2400" spc="3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150" dirty="0">
                <a:solidFill>
                  <a:srgbClr val="FFFFFF"/>
                </a:solidFill>
                <a:latin typeface="Calibri"/>
                <a:cs typeface="Calibri"/>
              </a:rPr>
              <a:t>churn</a:t>
            </a:r>
            <a:r>
              <a:rPr sz="2400" spc="3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65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2400" spc="145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2400" spc="3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145" dirty="0">
                <a:solidFill>
                  <a:srgbClr val="FFFFFF"/>
                </a:solidFill>
                <a:latin typeface="Calibri"/>
                <a:cs typeface="Calibri"/>
              </a:rPr>
              <a:t>dataset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57786" y="3308730"/>
            <a:ext cx="2298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0AE0FF"/>
                </a:solidFill>
                <a:latin typeface="Calibri"/>
                <a:cs typeface="Calibri"/>
              </a:rPr>
              <a:t>22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60017" y="2945129"/>
            <a:ext cx="38258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33320" algn="l"/>
              </a:tabLst>
            </a:pPr>
            <a:r>
              <a:rPr sz="4800" b="1" spc="300" dirty="0">
                <a:solidFill>
                  <a:srgbClr val="0AE0FF"/>
                </a:solidFill>
                <a:latin typeface="Century Gothic"/>
                <a:cs typeface="Century Gothic"/>
              </a:rPr>
              <a:t>THANK</a:t>
            </a:r>
            <a:r>
              <a:rPr sz="4800" b="1" dirty="0">
                <a:solidFill>
                  <a:srgbClr val="0AE0FF"/>
                </a:solidFill>
                <a:latin typeface="Century Gothic"/>
                <a:cs typeface="Century Gothic"/>
              </a:rPr>
              <a:t>	</a:t>
            </a:r>
            <a:r>
              <a:rPr sz="4800" b="1" spc="204" dirty="0">
                <a:solidFill>
                  <a:srgbClr val="0AE0FF"/>
                </a:solidFill>
                <a:latin typeface="Century Gothic"/>
                <a:cs typeface="Century Gothic"/>
              </a:rPr>
              <a:t>YOU</a:t>
            </a:r>
            <a:endParaRPr sz="4800">
              <a:latin typeface="Century Gothic"/>
              <a:cs typeface="Century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40311" y="3265932"/>
            <a:ext cx="476262" cy="45491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757786" y="3308730"/>
            <a:ext cx="2298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0AE0FF"/>
                </a:solidFill>
                <a:latin typeface="Calibri"/>
                <a:cs typeface="Calibri"/>
              </a:rPr>
              <a:t>23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7015" y="538988"/>
            <a:ext cx="29368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350" dirty="0">
                <a:solidFill>
                  <a:srgbClr val="0AE0FF"/>
                </a:solidFill>
                <a:latin typeface="Century Gothic"/>
                <a:cs typeface="Century Gothic"/>
              </a:rPr>
              <a:t>AGENDA</a:t>
            </a:r>
            <a:endParaRPr sz="4800">
              <a:latin typeface="Century Gothic"/>
              <a:cs typeface="Century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43627" y="2067890"/>
            <a:ext cx="4149725" cy="1946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</a:tabLst>
            </a:pPr>
            <a:r>
              <a:rPr sz="1800" b="1" dirty="0">
                <a:solidFill>
                  <a:srgbClr val="F1F1F1"/>
                </a:solidFill>
                <a:latin typeface="Century Gothic"/>
                <a:cs typeface="Century Gothic"/>
              </a:rPr>
              <a:t>Project</a:t>
            </a:r>
            <a:r>
              <a:rPr sz="1800" b="1" spc="-45" dirty="0">
                <a:solidFill>
                  <a:srgbClr val="F1F1F1"/>
                </a:solidFill>
                <a:latin typeface="Century Gothic"/>
                <a:cs typeface="Century Gothic"/>
              </a:rPr>
              <a:t> </a:t>
            </a:r>
            <a:r>
              <a:rPr sz="1800" b="1" spc="-10" dirty="0">
                <a:solidFill>
                  <a:srgbClr val="F1F1F1"/>
                </a:solidFill>
                <a:latin typeface="Century Gothic"/>
                <a:cs typeface="Century Gothic"/>
              </a:rPr>
              <a:t>overview</a:t>
            </a:r>
            <a:endParaRPr sz="1800">
              <a:latin typeface="Century Gothic"/>
              <a:cs typeface="Century Gothic"/>
            </a:endParaRPr>
          </a:p>
          <a:p>
            <a:pPr marL="299085" indent="-286385">
              <a:lnSpc>
                <a:spcPct val="100000"/>
              </a:lnSpc>
              <a:spcBef>
                <a:spcPts val="2165"/>
              </a:spcBef>
              <a:buFont typeface="Arial"/>
              <a:buChar char="•"/>
              <a:tabLst>
                <a:tab pos="299085" algn="l"/>
              </a:tabLst>
            </a:pPr>
            <a:r>
              <a:rPr sz="1800" b="1" spc="-10" dirty="0">
                <a:solidFill>
                  <a:srgbClr val="F1F1F1"/>
                </a:solidFill>
                <a:latin typeface="Century Gothic"/>
                <a:cs typeface="Century Gothic"/>
              </a:rPr>
              <a:t>Dataset</a:t>
            </a:r>
            <a:endParaRPr sz="1800">
              <a:latin typeface="Century Gothic"/>
              <a:cs typeface="Century Gothic"/>
            </a:endParaRPr>
          </a:p>
          <a:p>
            <a:pPr marL="299085" indent="-286385">
              <a:lnSpc>
                <a:spcPct val="100000"/>
              </a:lnSpc>
              <a:spcBef>
                <a:spcPts val="2160"/>
              </a:spcBef>
              <a:buFont typeface="Arial"/>
              <a:buChar char="•"/>
              <a:tabLst>
                <a:tab pos="299085" algn="l"/>
              </a:tabLst>
            </a:pPr>
            <a:r>
              <a:rPr sz="1800" b="1" dirty="0">
                <a:solidFill>
                  <a:srgbClr val="F1F1F1"/>
                </a:solidFill>
                <a:latin typeface="Century Gothic"/>
                <a:cs typeface="Century Gothic"/>
              </a:rPr>
              <a:t>Taken</a:t>
            </a:r>
            <a:r>
              <a:rPr sz="1800" b="1" spc="-40" dirty="0">
                <a:solidFill>
                  <a:srgbClr val="F1F1F1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F1F1F1"/>
                </a:solidFill>
                <a:latin typeface="Century Gothic"/>
                <a:cs typeface="Century Gothic"/>
              </a:rPr>
              <a:t>steps</a:t>
            </a:r>
            <a:r>
              <a:rPr sz="1800" b="1" spc="-35" dirty="0">
                <a:solidFill>
                  <a:srgbClr val="F1F1F1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F1F1F1"/>
                </a:solidFill>
                <a:latin typeface="Century Gothic"/>
                <a:cs typeface="Century Gothic"/>
              </a:rPr>
              <a:t>overall</a:t>
            </a:r>
            <a:r>
              <a:rPr sz="1800" b="1" spc="-25" dirty="0">
                <a:solidFill>
                  <a:srgbClr val="F1F1F1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F1F1F1"/>
                </a:solidFill>
                <a:latin typeface="Century Gothic"/>
                <a:cs typeface="Century Gothic"/>
              </a:rPr>
              <a:t>the</a:t>
            </a:r>
            <a:r>
              <a:rPr sz="1800" b="1" spc="-35" dirty="0">
                <a:solidFill>
                  <a:srgbClr val="F1F1F1"/>
                </a:solidFill>
                <a:latin typeface="Century Gothic"/>
                <a:cs typeface="Century Gothic"/>
              </a:rPr>
              <a:t> </a:t>
            </a:r>
            <a:r>
              <a:rPr sz="1800" b="1" spc="-10" dirty="0">
                <a:solidFill>
                  <a:srgbClr val="F1F1F1"/>
                </a:solidFill>
                <a:latin typeface="Century Gothic"/>
                <a:cs typeface="Century Gothic"/>
              </a:rPr>
              <a:t>project</a:t>
            </a:r>
            <a:endParaRPr sz="1800">
              <a:latin typeface="Century Gothic"/>
              <a:cs typeface="Century Gothic"/>
            </a:endParaRPr>
          </a:p>
          <a:p>
            <a:pPr marL="299085" indent="-286385">
              <a:lnSpc>
                <a:spcPct val="100000"/>
              </a:lnSpc>
              <a:spcBef>
                <a:spcPts val="2160"/>
              </a:spcBef>
              <a:buFont typeface="Arial"/>
              <a:buChar char="•"/>
              <a:tabLst>
                <a:tab pos="299085" algn="l"/>
              </a:tabLst>
            </a:pPr>
            <a:r>
              <a:rPr sz="1800" b="1" dirty="0">
                <a:solidFill>
                  <a:srgbClr val="F1F1F1"/>
                </a:solidFill>
                <a:latin typeface="Century Gothic"/>
                <a:cs typeface="Century Gothic"/>
              </a:rPr>
              <a:t>Models</a:t>
            </a:r>
            <a:r>
              <a:rPr sz="1800" b="1" spc="-40" dirty="0">
                <a:solidFill>
                  <a:srgbClr val="F1F1F1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F1F1F1"/>
                </a:solidFill>
                <a:latin typeface="Century Gothic"/>
                <a:cs typeface="Century Gothic"/>
              </a:rPr>
              <a:t>and</a:t>
            </a:r>
            <a:r>
              <a:rPr sz="1800" b="1" spc="-50" dirty="0">
                <a:solidFill>
                  <a:srgbClr val="F1F1F1"/>
                </a:solidFill>
                <a:latin typeface="Century Gothic"/>
                <a:cs typeface="Century Gothic"/>
              </a:rPr>
              <a:t> </a:t>
            </a:r>
            <a:r>
              <a:rPr sz="1800" b="1" dirty="0">
                <a:solidFill>
                  <a:srgbClr val="F1F1F1"/>
                </a:solidFill>
                <a:latin typeface="Century Gothic"/>
                <a:cs typeface="Century Gothic"/>
              </a:rPr>
              <a:t>accuracy</a:t>
            </a:r>
            <a:r>
              <a:rPr sz="1800" b="1" spc="-50" dirty="0">
                <a:solidFill>
                  <a:srgbClr val="F1F1F1"/>
                </a:solidFill>
                <a:latin typeface="Century Gothic"/>
                <a:cs typeface="Century Gothic"/>
              </a:rPr>
              <a:t> </a:t>
            </a:r>
            <a:r>
              <a:rPr sz="1800" b="1" spc="-10" dirty="0">
                <a:solidFill>
                  <a:srgbClr val="F1F1F1"/>
                </a:solidFill>
                <a:latin typeface="Century Gothic"/>
                <a:cs typeface="Century Gothic"/>
              </a:rPr>
              <a:t>comparison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7442961" y="1180846"/>
            <a:ext cx="3968115" cy="3968115"/>
            <a:chOff x="7442961" y="1180846"/>
            <a:chExt cx="3968115" cy="3968115"/>
          </a:xfrm>
        </p:grpSpPr>
        <p:sp>
          <p:nvSpPr>
            <p:cNvPr id="4" name="object 4"/>
            <p:cNvSpPr/>
            <p:nvPr/>
          </p:nvSpPr>
          <p:spPr>
            <a:xfrm>
              <a:off x="7462011" y="1199896"/>
              <a:ext cx="3930015" cy="3930015"/>
            </a:xfrm>
            <a:custGeom>
              <a:avLst/>
              <a:gdLst/>
              <a:ahLst/>
              <a:cxnLst/>
              <a:rect l="l" t="t" r="r" b="b"/>
              <a:pathLst>
                <a:path w="3930015" h="3930015">
                  <a:moveTo>
                    <a:pt x="0" y="1964943"/>
                  </a:moveTo>
                  <a:lnTo>
                    <a:pt x="585" y="1916491"/>
                  </a:lnTo>
                  <a:lnTo>
                    <a:pt x="2333" y="1868327"/>
                  </a:lnTo>
                  <a:lnTo>
                    <a:pt x="5230" y="1820465"/>
                  </a:lnTo>
                  <a:lnTo>
                    <a:pt x="9263" y="1772917"/>
                  </a:lnTo>
                  <a:lnTo>
                    <a:pt x="14417" y="1725698"/>
                  </a:lnTo>
                  <a:lnTo>
                    <a:pt x="20681" y="1678821"/>
                  </a:lnTo>
                  <a:lnTo>
                    <a:pt x="28039" y="1632299"/>
                  </a:lnTo>
                  <a:lnTo>
                    <a:pt x="36479" y="1586146"/>
                  </a:lnTo>
                  <a:lnTo>
                    <a:pt x="45987" y="1540376"/>
                  </a:lnTo>
                  <a:lnTo>
                    <a:pt x="56550" y="1495001"/>
                  </a:lnTo>
                  <a:lnTo>
                    <a:pt x="68154" y="1450035"/>
                  </a:lnTo>
                  <a:lnTo>
                    <a:pt x="80787" y="1405492"/>
                  </a:lnTo>
                  <a:lnTo>
                    <a:pt x="94433" y="1361385"/>
                  </a:lnTo>
                  <a:lnTo>
                    <a:pt x="109081" y="1317727"/>
                  </a:lnTo>
                  <a:lnTo>
                    <a:pt x="124716" y="1274532"/>
                  </a:lnTo>
                  <a:lnTo>
                    <a:pt x="141326" y="1231814"/>
                  </a:lnTo>
                  <a:lnTo>
                    <a:pt x="158895" y="1189585"/>
                  </a:lnTo>
                  <a:lnTo>
                    <a:pt x="177413" y="1147860"/>
                  </a:lnTo>
                  <a:lnTo>
                    <a:pt x="196863" y="1106652"/>
                  </a:lnTo>
                  <a:lnTo>
                    <a:pt x="217235" y="1065974"/>
                  </a:lnTo>
                  <a:lnTo>
                    <a:pt x="238513" y="1025839"/>
                  </a:lnTo>
                  <a:lnTo>
                    <a:pt x="260684" y="986262"/>
                  </a:lnTo>
                  <a:lnTo>
                    <a:pt x="283735" y="947255"/>
                  </a:lnTo>
                  <a:lnTo>
                    <a:pt x="307653" y="908833"/>
                  </a:lnTo>
                  <a:lnTo>
                    <a:pt x="332424" y="871007"/>
                  </a:lnTo>
                  <a:lnTo>
                    <a:pt x="358034" y="833793"/>
                  </a:lnTo>
                  <a:lnTo>
                    <a:pt x="384471" y="797203"/>
                  </a:lnTo>
                  <a:lnTo>
                    <a:pt x="411720" y="761251"/>
                  </a:lnTo>
                  <a:lnTo>
                    <a:pt x="439768" y="725950"/>
                  </a:lnTo>
                  <a:lnTo>
                    <a:pt x="468602" y="691314"/>
                  </a:lnTo>
                  <a:lnTo>
                    <a:pt x="498209" y="657356"/>
                  </a:lnTo>
                  <a:lnTo>
                    <a:pt x="528574" y="624089"/>
                  </a:lnTo>
                  <a:lnTo>
                    <a:pt x="559685" y="591528"/>
                  </a:lnTo>
                  <a:lnTo>
                    <a:pt x="591528" y="559685"/>
                  </a:lnTo>
                  <a:lnTo>
                    <a:pt x="624089" y="528574"/>
                  </a:lnTo>
                  <a:lnTo>
                    <a:pt x="657356" y="498209"/>
                  </a:lnTo>
                  <a:lnTo>
                    <a:pt x="691314" y="468602"/>
                  </a:lnTo>
                  <a:lnTo>
                    <a:pt x="725950" y="439768"/>
                  </a:lnTo>
                  <a:lnTo>
                    <a:pt x="761251" y="411720"/>
                  </a:lnTo>
                  <a:lnTo>
                    <a:pt x="797203" y="384471"/>
                  </a:lnTo>
                  <a:lnTo>
                    <a:pt x="833793" y="358034"/>
                  </a:lnTo>
                  <a:lnTo>
                    <a:pt x="871007" y="332424"/>
                  </a:lnTo>
                  <a:lnTo>
                    <a:pt x="908833" y="307653"/>
                  </a:lnTo>
                  <a:lnTo>
                    <a:pt x="947255" y="283735"/>
                  </a:lnTo>
                  <a:lnTo>
                    <a:pt x="986262" y="260684"/>
                  </a:lnTo>
                  <a:lnTo>
                    <a:pt x="1025839" y="238513"/>
                  </a:lnTo>
                  <a:lnTo>
                    <a:pt x="1065974" y="217235"/>
                  </a:lnTo>
                  <a:lnTo>
                    <a:pt x="1106652" y="196863"/>
                  </a:lnTo>
                  <a:lnTo>
                    <a:pt x="1147860" y="177413"/>
                  </a:lnTo>
                  <a:lnTo>
                    <a:pt x="1189585" y="158895"/>
                  </a:lnTo>
                  <a:lnTo>
                    <a:pt x="1231814" y="141326"/>
                  </a:lnTo>
                  <a:lnTo>
                    <a:pt x="1274532" y="124716"/>
                  </a:lnTo>
                  <a:lnTo>
                    <a:pt x="1317727" y="109081"/>
                  </a:lnTo>
                  <a:lnTo>
                    <a:pt x="1361385" y="94433"/>
                  </a:lnTo>
                  <a:lnTo>
                    <a:pt x="1405492" y="80787"/>
                  </a:lnTo>
                  <a:lnTo>
                    <a:pt x="1450035" y="68154"/>
                  </a:lnTo>
                  <a:lnTo>
                    <a:pt x="1495001" y="56550"/>
                  </a:lnTo>
                  <a:lnTo>
                    <a:pt x="1540376" y="45987"/>
                  </a:lnTo>
                  <a:lnTo>
                    <a:pt x="1586146" y="36479"/>
                  </a:lnTo>
                  <a:lnTo>
                    <a:pt x="1632299" y="28039"/>
                  </a:lnTo>
                  <a:lnTo>
                    <a:pt x="1678821" y="20681"/>
                  </a:lnTo>
                  <a:lnTo>
                    <a:pt x="1725698" y="14417"/>
                  </a:lnTo>
                  <a:lnTo>
                    <a:pt x="1772917" y="9263"/>
                  </a:lnTo>
                  <a:lnTo>
                    <a:pt x="1820465" y="5230"/>
                  </a:lnTo>
                  <a:lnTo>
                    <a:pt x="1868327" y="2333"/>
                  </a:lnTo>
                  <a:lnTo>
                    <a:pt x="1916491" y="585"/>
                  </a:lnTo>
                  <a:lnTo>
                    <a:pt x="1964944" y="0"/>
                  </a:lnTo>
                  <a:lnTo>
                    <a:pt x="2013396" y="585"/>
                  </a:lnTo>
                  <a:lnTo>
                    <a:pt x="2061560" y="2333"/>
                  </a:lnTo>
                  <a:lnTo>
                    <a:pt x="2109422" y="5230"/>
                  </a:lnTo>
                  <a:lnTo>
                    <a:pt x="2156970" y="9263"/>
                  </a:lnTo>
                  <a:lnTo>
                    <a:pt x="2204189" y="14417"/>
                  </a:lnTo>
                  <a:lnTo>
                    <a:pt x="2251066" y="20681"/>
                  </a:lnTo>
                  <a:lnTo>
                    <a:pt x="2297588" y="28039"/>
                  </a:lnTo>
                  <a:lnTo>
                    <a:pt x="2343741" y="36479"/>
                  </a:lnTo>
                  <a:lnTo>
                    <a:pt x="2389511" y="45987"/>
                  </a:lnTo>
                  <a:lnTo>
                    <a:pt x="2434886" y="56550"/>
                  </a:lnTo>
                  <a:lnTo>
                    <a:pt x="2479852" y="68154"/>
                  </a:lnTo>
                  <a:lnTo>
                    <a:pt x="2524395" y="80787"/>
                  </a:lnTo>
                  <a:lnTo>
                    <a:pt x="2568502" y="94433"/>
                  </a:lnTo>
                  <a:lnTo>
                    <a:pt x="2612160" y="109081"/>
                  </a:lnTo>
                  <a:lnTo>
                    <a:pt x="2655355" y="124716"/>
                  </a:lnTo>
                  <a:lnTo>
                    <a:pt x="2698073" y="141326"/>
                  </a:lnTo>
                  <a:lnTo>
                    <a:pt x="2740302" y="158895"/>
                  </a:lnTo>
                  <a:lnTo>
                    <a:pt x="2782027" y="177413"/>
                  </a:lnTo>
                  <a:lnTo>
                    <a:pt x="2823235" y="196863"/>
                  </a:lnTo>
                  <a:lnTo>
                    <a:pt x="2863913" y="217235"/>
                  </a:lnTo>
                  <a:lnTo>
                    <a:pt x="2904048" y="238513"/>
                  </a:lnTo>
                  <a:lnTo>
                    <a:pt x="2943625" y="260684"/>
                  </a:lnTo>
                  <a:lnTo>
                    <a:pt x="2982632" y="283735"/>
                  </a:lnTo>
                  <a:lnTo>
                    <a:pt x="3021054" y="307653"/>
                  </a:lnTo>
                  <a:lnTo>
                    <a:pt x="3058880" y="332424"/>
                  </a:lnTo>
                  <a:lnTo>
                    <a:pt x="3096094" y="358034"/>
                  </a:lnTo>
                  <a:lnTo>
                    <a:pt x="3132684" y="384471"/>
                  </a:lnTo>
                  <a:lnTo>
                    <a:pt x="3168636" y="411720"/>
                  </a:lnTo>
                  <a:lnTo>
                    <a:pt x="3203937" y="439768"/>
                  </a:lnTo>
                  <a:lnTo>
                    <a:pt x="3238573" y="468602"/>
                  </a:lnTo>
                  <a:lnTo>
                    <a:pt x="3272531" y="498209"/>
                  </a:lnTo>
                  <a:lnTo>
                    <a:pt x="3305798" y="528574"/>
                  </a:lnTo>
                  <a:lnTo>
                    <a:pt x="3338359" y="559685"/>
                  </a:lnTo>
                  <a:lnTo>
                    <a:pt x="3370202" y="591528"/>
                  </a:lnTo>
                  <a:lnTo>
                    <a:pt x="3401313" y="624089"/>
                  </a:lnTo>
                  <a:lnTo>
                    <a:pt x="3431678" y="657356"/>
                  </a:lnTo>
                  <a:lnTo>
                    <a:pt x="3461285" y="691314"/>
                  </a:lnTo>
                  <a:lnTo>
                    <a:pt x="3490119" y="725950"/>
                  </a:lnTo>
                  <a:lnTo>
                    <a:pt x="3518167" y="761251"/>
                  </a:lnTo>
                  <a:lnTo>
                    <a:pt x="3545416" y="797203"/>
                  </a:lnTo>
                  <a:lnTo>
                    <a:pt x="3571853" y="833793"/>
                  </a:lnTo>
                  <a:lnTo>
                    <a:pt x="3597463" y="871007"/>
                  </a:lnTo>
                  <a:lnTo>
                    <a:pt x="3622234" y="908833"/>
                  </a:lnTo>
                  <a:lnTo>
                    <a:pt x="3646152" y="947255"/>
                  </a:lnTo>
                  <a:lnTo>
                    <a:pt x="3669203" y="986262"/>
                  </a:lnTo>
                  <a:lnTo>
                    <a:pt x="3691374" y="1025839"/>
                  </a:lnTo>
                  <a:lnTo>
                    <a:pt x="3712652" y="1065974"/>
                  </a:lnTo>
                  <a:lnTo>
                    <a:pt x="3733024" y="1106652"/>
                  </a:lnTo>
                  <a:lnTo>
                    <a:pt x="3752474" y="1147860"/>
                  </a:lnTo>
                  <a:lnTo>
                    <a:pt x="3770992" y="1189585"/>
                  </a:lnTo>
                  <a:lnTo>
                    <a:pt x="3788561" y="1231814"/>
                  </a:lnTo>
                  <a:lnTo>
                    <a:pt x="3805171" y="1274532"/>
                  </a:lnTo>
                  <a:lnTo>
                    <a:pt x="3820806" y="1317727"/>
                  </a:lnTo>
                  <a:lnTo>
                    <a:pt x="3835454" y="1361385"/>
                  </a:lnTo>
                  <a:lnTo>
                    <a:pt x="3849100" y="1405492"/>
                  </a:lnTo>
                  <a:lnTo>
                    <a:pt x="3861733" y="1450035"/>
                  </a:lnTo>
                  <a:lnTo>
                    <a:pt x="3873337" y="1495001"/>
                  </a:lnTo>
                  <a:lnTo>
                    <a:pt x="3883900" y="1540376"/>
                  </a:lnTo>
                  <a:lnTo>
                    <a:pt x="3893408" y="1586146"/>
                  </a:lnTo>
                  <a:lnTo>
                    <a:pt x="3901848" y="1632299"/>
                  </a:lnTo>
                  <a:lnTo>
                    <a:pt x="3909206" y="1678821"/>
                  </a:lnTo>
                  <a:lnTo>
                    <a:pt x="3915470" y="1725698"/>
                  </a:lnTo>
                  <a:lnTo>
                    <a:pt x="3920624" y="1772917"/>
                  </a:lnTo>
                  <a:lnTo>
                    <a:pt x="3924657" y="1820465"/>
                  </a:lnTo>
                  <a:lnTo>
                    <a:pt x="3927554" y="1868327"/>
                  </a:lnTo>
                  <a:lnTo>
                    <a:pt x="3929302" y="1916491"/>
                  </a:lnTo>
                  <a:lnTo>
                    <a:pt x="3929888" y="1964943"/>
                  </a:lnTo>
                  <a:lnTo>
                    <a:pt x="3929302" y="2013396"/>
                  </a:lnTo>
                  <a:lnTo>
                    <a:pt x="3927554" y="2061560"/>
                  </a:lnTo>
                  <a:lnTo>
                    <a:pt x="3924657" y="2109422"/>
                  </a:lnTo>
                  <a:lnTo>
                    <a:pt x="3920624" y="2156970"/>
                  </a:lnTo>
                  <a:lnTo>
                    <a:pt x="3915470" y="2204189"/>
                  </a:lnTo>
                  <a:lnTo>
                    <a:pt x="3909206" y="2251066"/>
                  </a:lnTo>
                  <a:lnTo>
                    <a:pt x="3901848" y="2297588"/>
                  </a:lnTo>
                  <a:lnTo>
                    <a:pt x="3893408" y="2343741"/>
                  </a:lnTo>
                  <a:lnTo>
                    <a:pt x="3883900" y="2389511"/>
                  </a:lnTo>
                  <a:lnTo>
                    <a:pt x="3873337" y="2434886"/>
                  </a:lnTo>
                  <a:lnTo>
                    <a:pt x="3861733" y="2479852"/>
                  </a:lnTo>
                  <a:lnTo>
                    <a:pt x="3849100" y="2524395"/>
                  </a:lnTo>
                  <a:lnTo>
                    <a:pt x="3835454" y="2568502"/>
                  </a:lnTo>
                  <a:lnTo>
                    <a:pt x="3820806" y="2612160"/>
                  </a:lnTo>
                  <a:lnTo>
                    <a:pt x="3805171" y="2655355"/>
                  </a:lnTo>
                  <a:lnTo>
                    <a:pt x="3788561" y="2698073"/>
                  </a:lnTo>
                  <a:lnTo>
                    <a:pt x="3770992" y="2740302"/>
                  </a:lnTo>
                  <a:lnTo>
                    <a:pt x="3752474" y="2782027"/>
                  </a:lnTo>
                  <a:lnTo>
                    <a:pt x="3733024" y="2823235"/>
                  </a:lnTo>
                  <a:lnTo>
                    <a:pt x="3712652" y="2863913"/>
                  </a:lnTo>
                  <a:lnTo>
                    <a:pt x="3691374" y="2904048"/>
                  </a:lnTo>
                  <a:lnTo>
                    <a:pt x="3669203" y="2943625"/>
                  </a:lnTo>
                  <a:lnTo>
                    <a:pt x="3646152" y="2982632"/>
                  </a:lnTo>
                  <a:lnTo>
                    <a:pt x="3622234" y="3021054"/>
                  </a:lnTo>
                  <a:lnTo>
                    <a:pt x="3597463" y="3058880"/>
                  </a:lnTo>
                  <a:lnTo>
                    <a:pt x="3571853" y="3096094"/>
                  </a:lnTo>
                  <a:lnTo>
                    <a:pt x="3545416" y="3132684"/>
                  </a:lnTo>
                  <a:lnTo>
                    <a:pt x="3518167" y="3168636"/>
                  </a:lnTo>
                  <a:lnTo>
                    <a:pt x="3490119" y="3203937"/>
                  </a:lnTo>
                  <a:lnTo>
                    <a:pt x="3461285" y="3238573"/>
                  </a:lnTo>
                  <a:lnTo>
                    <a:pt x="3431678" y="3272531"/>
                  </a:lnTo>
                  <a:lnTo>
                    <a:pt x="3401313" y="3305798"/>
                  </a:lnTo>
                  <a:lnTo>
                    <a:pt x="3370202" y="3338359"/>
                  </a:lnTo>
                  <a:lnTo>
                    <a:pt x="3338359" y="3370202"/>
                  </a:lnTo>
                  <a:lnTo>
                    <a:pt x="3305798" y="3401313"/>
                  </a:lnTo>
                  <a:lnTo>
                    <a:pt x="3272531" y="3431678"/>
                  </a:lnTo>
                  <a:lnTo>
                    <a:pt x="3238573" y="3461285"/>
                  </a:lnTo>
                  <a:lnTo>
                    <a:pt x="3203937" y="3490119"/>
                  </a:lnTo>
                  <a:lnTo>
                    <a:pt x="3168636" y="3518167"/>
                  </a:lnTo>
                  <a:lnTo>
                    <a:pt x="3132684" y="3545416"/>
                  </a:lnTo>
                  <a:lnTo>
                    <a:pt x="3096094" y="3571853"/>
                  </a:lnTo>
                  <a:lnTo>
                    <a:pt x="3058880" y="3597463"/>
                  </a:lnTo>
                  <a:lnTo>
                    <a:pt x="3021054" y="3622234"/>
                  </a:lnTo>
                  <a:lnTo>
                    <a:pt x="2982632" y="3646152"/>
                  </a:lnTo>
                  <a:lnTo>
                    <a:pt x="2943625" y="3669203"/>
                  </a:lnTo>
                  <a:lnTo>
                    <a:pt x="2904048" y="3691374"/>
                  </a:lnTo>
                  <a:lnTo>
                    <a:pt x="2863913" y="3712652"/>
                  </a:lnTo>
                  <a:lnTo>
                    <a:pt x="2823235" y="3733024"/>
                  </a:lnTo>
                  <a:lnTo>
                    <a:pt x="2782027" y="3752474"/>
                  </a:lnTo>
                  <a:lnTo>
                    <a:pt x="2740302" y="3770992"/>
                  </a:lnTo>
                  <a:lnTo>
                    <a:pt x="2698073" y="3788561"/>
                  </a:lnTo>
                  <a:lnTo>
                    <a:pt x="2655355" y="3805171"/>
                  </a:lnTo>
                  <a:lnTo>
                    <a:pt x="2612160" y="3820806"/>
                  </a:lnTo>
                  <a:lnTo>
                    <a:pt x="2568502" y="3835454"/>
                  </a:lnTo>
                  <a:lnTo>
                    <a:pt x="2524395" y="3849100"/>
                  </a:lnTo>
                  <a:lnTo>
                    <a:pt x="2479852" y="3861733"/>
                  </a:lnTo>
                  <a:lnTo>
                    <a:pt x="2434886" y="3873337"/>
                  </a:lnTo>
                  <a:lnTo>
                    <a:pt x="2389511" y="3883900"/>
                  </a:lnTo>
                  <a:lnTo>
                    <a:pt x="2343741" y="3893408"/>
                  </a:lnTo>
                  <a:lnTo>
                    <a:pt x="2297588" y="3901848"/>
                  </a:lnTo>
                  <a:lnTo>
                    <a:pt x="2251066" y="3909206"/>
                  </a:lnTo>
                  <a:lnTo>
                    <a:pt x="2204189" y="3915470"/>
                  </a:lnTo>
                  <a:lnTo>
                    <a:pt x="2156970" y="3920624"/>
                  </a:lnTo>
                  <a:lnTo>
                    <a:pt x="2109422" y="3924657"/>
                  </a:lnTo>
                  <a:lnTo>
                    <a:pt x="2061560" y="3927554"/>
                  </a:lnTo>
                  <a:lnTo>
                    <a:pt x="2013396" y="3929302"/>
                  </a:lnTo>
                  <a:lnTo>
                    <a:pt x="1964944" y="3929887"/>
                  </a:lnTo>
                  <a:lnTo>
                    <a:pt x="1916491" y="3929302"/>
                  </a:lnTo>
                  <a:lnTo>
                    <a:pt x="1868327" y="3927554"/>
                  </a:lnTo>
                  <a:lnTo>
                    <a:pt x="1820465" y="3924657"/>
                  </a:lnTo>
                  <a:lnTo>
                    <a:pt x="1772917" y="3920624"/>
                  </a:lnTo>
                  <a:lnTo>
                    <a:pt x="1725698" y="3915470"/>
                  </a:lnTo>
                  <a:lnTo>
                    <a:pt x="1678821" y="3909206"/>
                  </a:lnTo>
                  <a:lnTo>
                    <a:pt x="1632299" y="3901848"/>
                  </a:lnTo>
                  <a:lnTo>
                    <a:pt x="1586146" y="3893408"/>
                  </a:lnTo>
                  <a:lnTo>
                    <a:pt x="1540376" y="3883900"/>
                  </a:lnTo>
                  <a:lnTo>
                    <a:pt x="1495001" y="3873337"/>
                  </a:lnTo>
                  <a:lnTo>
                    <a:pt x="1450035" y="3861733"/>
                  </a:lnTo>
                  <a:lnTo>
                    <a:pt x="1405492" y="3849100"/>
                  </a:lnTo>
                  <a:lnTo>
                    <a:pt x="1361385" y="3835454"/>
                  </a:lnTo>
                  <a:lnTo>
                    <a:pt x="1317727" y="3820806"/>
                  </a:lnTo>
                  <a:lnTo>
                    <a:pt x="1274532" y="3805171"/>
                  </a:lnTo>
                  <a:lnTo>
                    <a:pt x="1231814" y="3788561"/>
                  </a:lnTo>
                  <a:lnTo>
                    <a:pt x="1189585" y="3770992"/>
                  </a:lnTo>
                  <a:lnTo>
                    <a:pt x="1147860" y="3752474"/>
                  </a:lnTo>
                  <a:lnTo>
                    <a:pt x="1106652" y="3733024"/>
                  </a:lnTo>
                  <a:lnTo>
                    <a:pt x="1065974" y="3712652"/>
                  </a:lnTo>
                  <a:lnTo>
                    <a:pt x="1025839" y="3691374"/>
                  </a:lnTo>
                  <a:lnTo>
                    <a:pt x="986262" y="3669203"/>
                  </a:lnTo>
                  <a:lnTo>
                    <a:pt x="947255" y="3646152"/>
                  </a:lnTo>
                  <a:lnTo>
                    <a:pt x="908833" y="3622234"/>
                  </a:lnTo>
                  <a:lnTo>
                    <a:pt x="871007" y="3597463"/>
                  </a:lnTo>
                  <a:lnTo>
                    <a:pt x="833793" y="3571853"/>
                  </a:lnTo>
                  <a:lnTo>
                    <a:pt x="797203" y="3545416"/>
                  </a:lnTo>
                  <a:lnTo>
                    <a:pt x="761251" y="3518167"/>
                  </a:lnTo>
                  <a:lnTo>
                    <a:pt x="725950" y="3490119"/>
                  </a:lnTo>
                  <a:lnTo>
                    <a:pt x="691314" y="3461285"/>
                  </a:lnTo>
                  <a:lnTo>
                    <a:pt x="657356" y="3431678"/>
                  </a:lnTo>
                  <a:lnTo>
                    <a:pt x="624089" y="3401313"/>
                  </a:lnTo>
                  <a:lnTo>
                    <a:pt x="591528" y="3370202"/>
                  </a:lnTo>
                  <a:lnTo>
                    <a:pt x="559685" y="3338359"/>
                  </a:lnTo>
                  <a:lnTo>
                    <a:pt x="528574" y="3305798"/>
                  </a:lnTo>
                  <a:lnTo>
                    <a:pt x="498209" y="3272531"/>
                  </a:lnTo>
                  <a:lnTo>
                    <a:pt x="468602" y="3238573"/>
                  </a:lnTo>
                  <a:lnTo>
                    <a:pt x="439768" y="3203937"/>
                  </a:lnTo>
                  <a:lnTo>
                    <a:pt x="411720" y="3168636"/>
                  </a:lnTo>
                  <a:lnTo>
                    <a:pt x="384471" y="3132684"/>
                  </a:lnTo>
                  <a:lnTo>
                    <a:pt x="358034" y="3096094"/>
                  </a:lnTo>
                  <a:lnTo>
                    <a:pt x="332424" y="3058880"/>
                  </a:lnTo>
                  <a:lnTo>
                    <a:pt x="307653" y="3021054"/>
                  </a:lnTo>
                  <a:lnTo>
                    <a:pt x="283735" y="2982632"/>
                  </a:lnTo>
                  <a:lnTo>
                    <a:pt x="260684" y="2943625"/>
                  </a:lnTo>
                  <a:lnTo>
                    <a:pt x="238513" y="2904048"/>
                  </a:lnTo>
                  <a:lnTo>
                    <a:pt x="217235" y="2863913"/>
                  </a:lnTo>
                  <a:lnTo>
                    <a:pt x="196863" y="2823235"/>
                  </a:lnTo>
                  <a:lnTo>
                    <a:pt x="177413" y="2782027"/>
                  </a:lnTo>
                  <a:lnTo>
                    <a:pt x="158895" y="2740302"/>
                  </a:lnTo>
                  <a:lnTo>
                    <a:pt x="141326" y="2698073"/>
                  </a:lnTo>
                  <a:lnTo>
                    <a:pt x="124716" y="2655355"/>
                  </a:lnTo>
                  <a:lnTo>
                    <a:pt x="109081" y="2612160"/>
                  </a:lnTo>
                  <a:lnTo>
                    <a:pt x="94433" y="2568502"/>
                  </a:lnTo>
                  <a:lnTo>
                    <a:pt x="80787" y="2524395"/>
                  </a:lnTo>
                  <a:lnTo>
                    <a:pt x="68154" y="2479852"/>
                  </a:lnTo>
                  <a:lnTo>
                    <a:pt x="56550" y="2434886"/>
                  </a:lnTo>
                  <a:lnTo>
                    <a:pt x="45987" y="2389511"/>
                  </a:lnTo>
                  <a:lnTo>
                    <a:pt x="36479" y="2343741"/>
                  </a:lnTo>
                  <a:lnTo>
                    <a:pt x="28039" y="2297588"/>
                  </a:lnTo>
                  <a:lnTo>
                    <a:pt x="20681" y="2251066"/>
                  </a:lnTo>
                  <a:lnTo>
                    <a:pt x="14417" y="2204189"/>
                  </a:lnTo>
                  <a:lnTo>
                    <a:pt x="9263" y="2156970"/>
                  </a:lnTo>
                  <a:lnTo>
                    <a:pt x="5230" y="2109422"/>
                  </a:lnTo>
                  <a:lnTo>
                    <a:pt x="2333" y="2061560"/>
                  </a:lnTo>
                  <a:lnTo>
                    <a:pt x="585" y="2013396"/>
                  </a:lnTo>
                  <a:lnTo>
                    <a:pt x="0" y="1964943"/>
                  </a:lnTo>
                  <a:close/>
                </a:path>
              </a:pathLst>
            </a:custGeom>
            <a:ln w="38099">
              <a:solidFill>
                <a:srgbClr val="0AE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43240" y="1433068"/>
              <a:ext cx="3527044" cy="346354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00429" y="2195575"/>
            <a:ext cx="41535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01520" algn="l"/>
              </a:tabLst>
            </a:pPr>
            <a:r>
              <a:rPr sz="2800" b="1" dirty="0">
                <a:solidFill>
                  <a:srgbClr val="0AE0FF"/>
                </a:solidFill>
                <a:latin typeface="Century Gothic"/>
                <a:cs typeface="Century Gothic"/>
              </a:rPr>
              <a:t>P</a:t>
            </a:r>
            <a:r>
              <a:rPr sz="2800" b="1" spc="-39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2800" b="1" spc="-25" dirty="0">
                <a:solidFill>
                  <a:srgbClr val="0AE0FF"/>
                </a:solidFill>
                <a:latin typeface="Century Gothic"/>
                <a:cs typeface="Century Gothic"/>
              </a:rPr>
              <a:t>R</a:t>
            </a:r>
            <a:r>
              <a:rPr sz="2800" b="1" spc="-39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2800" b="1" spc="-30" dirty="0">
                <a:solidFill>
                  <a:srgbClr val="0AE0FF"/>
                </a:solidFill>
                <a:latin typeface="Century Gothic"/>
                <a:cs typeface="Century Gothic"/>
              </a:rPr>
              <a:t>O</a:t>
            </a:r>
            <a:r>
              <a:rPr sz="2800" b="1" spc="-38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2800" b="1" spc="-20" dirty="0">
                <a:solidFill>
                  <a:srgbClr val="0AE0FF"/>
                </a:solidFill>
                <a:latin typeface="Century Gothic"/>
                <a:cs typeface="Century Gothic"/>
              </a:rPr>
              <a:t>J</a:t>
            </a:r>
            <a:r>
              <a:rPr sz="2800" b="1" spc="-38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2800" b="1" dirty="0">
                <a:solidFill>
                  <a:srgbClr val="0AE0FF"/>
                </a:solidFill>
                <a:latin typeface="Century Gothic"/>
                <a:cs typeface="Century Gothic"/>
              </a:rPr>
              <a:t>E</a:t>
            </a:r>
            <a:r>
              <a:rPr sz="2800" b="1" spc="-39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2800" b="1" spc="-30" dirty="0">
                <a:solidFill>
                  <a:srgbClr val="0AE0FF"/>
                </a:solidFill>
                <a:latin typeface="Century Gothic"/>
                <a:cs typeface="Century Gothic"/>
              </a:rPr>
              <a:t>C</a:t>
            </a:r>
            <a:r>
              <a:rPr sz="2800" b="1" spc="-38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2800" b="1" spc="-50" dirty="0">
                <a:solidFill>
                  <a:srgbClr val="0AE0FF"/>
                </a:solidFill>
                <a:latin typeface="Century Gothic"/>
                <a:cs typeface="Century Gothic"/>
              </a:rPr>
              <a:t>T</a:t>
            </a:r>
            <a:r>
              <a:rPr sz="2800" b="1" dirty="0">
                <a:solidFill>
                  <a:srgbClr val="0AE0FF"/>
                </a:solidFill>
                <a:latin typeface="Century Gothic"/>
                <a:cs typeface="Century Gothic"/>
              </a:rPr>
              <a:t>	</a:t>
            </a:r>
            <a:r>
              <a:rPr sz="2800" b="1" spc="-30" dirty="0">
                <a:solidFill>
                  <a:srgbClr val="0AE0FF"/>
                </a:solidFill>
                <a:latin typeface="Century Gothic"/>
                <a:cs typeface="Century Gothic"/>
              </a:rPr>
              <a:t>O</a:t>
            </a:r>
            <a:r>
              <a:rPr sz="2800" b="1" spc="-39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2800" b="1" spc="-25" dirty="0">
                <a:solidFill>
                  <a:srgbClr val="0AE0FF"/>
                </a:solidFill>
                <a:latin typeface="Century Gothic"/>
                <a:cs typeface="Century Gothic"/>
              </a:rPr>
              <a:t>V</a:t>
            </a:r>
            <a:r>
              <a:rPr sz="2800" b="1" spc="-39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2800" b="1" dirty="0">
                <a:solidFill>
                  <a:srgbClr val="0AE0FF"/>
                </a:solidFill>
                <a:latin typeface="Century Gothic"/>
                <a:cs typeface="Century Gothic"/>
              </a:rPr>
              <a:t>E</a:t>
            </a:r>
            <a:r>
              <a:rPr sz="2800" b="1" spc="-39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2800" b="1" spc="-25" dirty="0">
                <a:solidFill>
                  <a:srgbClr val="0AE0FF"/>
                </a:solidFill>
                <a:latin typeface="Century Gothic"/>
                <a:cs typeface="Century Gothic"/>
              </a:rPr>
              <a:t>R</a:t>
            </a:r>
            <a:r>
              <a:rPr sz="2800" b="1" spc="-39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2800" b="1" spc="-25" dirty="0">
                <a:solidFill>
                  <a:srgbClr val="0AE0FF"/>
                </a:solidFill>
                <a:latin typeface="Century Gothic"/>
                <a:cs typeface="Century Gothic"/>
              </a:rPr>
              <a:t>V</a:t>
            </a:r>
            <a:r>
              <a:rPr sz="2800" b="1" spc="-39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2800" b="1" spc="-10" dirty="0">
                <a:solidFill>
                  <a:srgbClr val="0AE0FF"/>
                </a:solidFill>
                <a:latin typeface="Century Gothic"/>
                <a:cs typeface="Century Gothic"/>
              </a:rPr>
              <a:t>I</a:t>
            </a:r>
            <a:r>
              <a:rPr sz="2800" b="1" spc="-39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2800" b="1" dirty="0">
                <a:solidFill>
                  <a:srgbClr val="0AE0FF"/>
                </a:solidFill>
                <a:latin typeface="Century Gothic"/>
                <a:cs typeface="Century Gothic"/>
              </a:rPr>
              <a:t>E</a:t>
            </a:r>
            <a:r>
              <a:rPr sz="2800" b="1" spc="-39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2800" b="1" spc="-50" dirty="0">
                <a:solidFill>
                  <a:srgbClr val="0AE0FF"/>
                </a:solidFill>
                <a:latin typeface="Century Gothic"/>
                <a:cs typeface="Century Gothic"/>
              </a:rPr>
              <a:t>W</a:t>
            </a:r>
            <a:endParaRPr sz="2800">
              <a:latin typeface="Century Gothic"/>
              <a:cs typeface="Century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13536" y="2861817"/>
            <a:ext cx="4082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Exploring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dataset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customer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churn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13536" y="3136518"/>
            <a:ext cx="5015865" cy="1259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telecommunications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company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then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predict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which customers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likely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leave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service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based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on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service-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related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features.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42419" y="3265932"/>
            <a:ext cx="374129" cy="45491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1859894" y="3308730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0AE0FF"/>
                </a:solidFill>
                <a:latin typeface="Calibri"/>
                <a:cs typeface="Calibri"/>
              </a:rPr>
              <a:t>4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705101" y="4148328"/>
            <a:ext cx="3698875" cy="849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3340">
              <a:lnSpc>
                <a:spcPct val="1501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Reducing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customer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churn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improve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revenue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optimize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marketing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efforts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27060" y="4037964"/>
            <a:ext cx="2057400" cy="130556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295"/>
              </a:spcBef>
              <a:buClr>
                <a:srgbClr val="0AE0FF"/>
              </a:buClr>
              <a:buFont typeface="Arial"/>
              <a:buChar char="•"/>
              <a:tabLst>
                <a:tab pos="299085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Logistic</a:t>
            </a:r>
            <a:r>
              <a:rPr sz="18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Regression</a:t>
            </a:r>
            <a:endParaRPr sz="1800">
              <a:latin typeface="Calibri"/>
              <a:cs typeface="Calibri"/>
            </a:endParaRPr>
          </a:p>
          <a:p>
            <a:pPr marL="561340" lvl="1" indent="-287020">
              <a:lnSpc>
                <a:spcPct val="100000"/>
              </a:lnSpc>
              <a:spcBef>
                <a:spcPts val="1200"/>
              </a:spcBef>
              <a:buClr>
                <a:srgbClr val="0AE0FF"/>
              </a:buClr>
              <a:buFont typeface="Arial"/>
              <a:buChar char="•"/>
              <a:tabLst>
                <a:tab pos="561340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Decision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tree</a:t>
            </a:r>
            <a:endParaRPr sz="1800">
              <a:latin typeface="Calibri"/>
              <a:cs typeface="Calibri"/>
            </a:endParaRPr>
          </a:p>
          <a:p>
            <a:pPr marL="486409" indent="-286385">
              <a:lnSpc>
                <a:spcPct val="100000"/>
              </a:lnSpc>
              <a:spcBef>
                <a:spcPts val="1205"/>
              </a:spcBef>
              <a:buClr>
                <a:srgbClr val="0AE0FF"/>
              </a:buClr>
              <a:buFont typeface="Arial"/>
              <a:buChar char="•"/>
              <a:tabLst>
                <a:tab pos="486409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Random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forest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59894" y="3308730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0AE0FF"/>
                </a:solidFill>
                <a:latin typeface="Calibri"/>
                <a:cs typeface="Calibri"/>
              </a:rPr>
              <a:t>5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389619" y="2406408"/>
            <a:ext cx="757555" cy="711835"/>
            <a:chOff x="8389619" y="2406408"/>
            <a:chExt cx="757555" cy="71183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12123" y="2406408"/>
              <a:ext cx="534924" cy="43585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71940" y="2446274"/>
              <a:ext cx="419861" cy="32232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89619" y="2682252"/>
              <a:ext cx="534924" cy="43585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49309" y="2722372"/>
              <a:ext cx="419735" cy="322452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3230752" y="2488310"/>
            <a:ext cx="649605" cy="513715"/>
            <a:chOff x="3230752" y="2488310"/>
            <a:chExt cx="649605" cy="513715"/>
          </a:xfrm>
        </p:grpSpPr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33927" y="2491739"/>
              <a:ext cx="642493" cy="50672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233927" y="2491485"/>
              <a:ext cx="642620" cy="507365"/>
            </a:xfrm>
            <a:custGeom>
              <a:avLst/>
              <a:gdLst/>
              <a:ahLst/>
              <a:cxnLst/>
              <a:rect l="l" t="t" r="r" b="b"/>
              <a:pathLst>
                <a:path w="642620" h="507364">
                  <a:moveTo>
                    <a:pt x="18923" y="0"/>
                  </a:moveTo>
                  <a:lnTo>
                    <a:pt x="0" y="0"/>
                  </a:lnTo>
                  <a:lnTo>
                    <a:pt x="0" y="507111"/>
                  </a:lnTo>
                  <a:lnTo>
                    <a:pt x="642493" y="507111"/>
                  </a:lnTo>
                  <a:lnTo>
                    <a:pt x="642493" y="492251"/>
                  </a:lnTo>
                  <a:lnTo>
                    <a:pt x="18923" y="492251"/>
                  </a:lnTo>
                  <a:lnTo>
                    <a:pt x="18923" y="0"/>
                  </a:lnTo>
                  <a:close/>
                </a:path>
              </a:pathLst>
            </a:custGeom>
            <a:ln w="6349">
              <a:solidFill>
                <a:srgbClr val="76378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09619" y="2491739"/>
              <a:ext cx="151256" cy="44703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309619" y="2491485"/>
              <a:ext cx="151765" cy="447675"/>
            </a:xfrm>
            <a:custGeom>
              <a:avLst/>
              <a:gdLst/>
              <a:ahLst/>
              <a:cxnLst/>
              <a:rect l="l" t="t" r="r" b="b"/>
              <a:pathLst>
                <a:path w="151764" h="447675">
                  <a:moveTo>
                    <a:pt x="151256" y="0"/>
                  </a:moveTo>
                  <a:lnTo>
                    <a:pt x="0" y="0"/>
                  </a:lnTo>
                  <a:lnTo>
                    <a:pt x="0" y="447421"/>
                  </a:lnTo>
                  <a:lnTo>
                    <a:pt x="151256" y="447421"/>
                  </a:lnTo>
                  <a:lnTo>
                    <a:pt x="151256" y="0"/>
                  </a:lnTo>
                  <a:close/>
                </a:path>
                <a:path w="151764" h="447675">
                  <a:moveTo>
                    <a:pt x="132333" y="432562"/>
                  </a:moveTo>
                  <a:lnTo>
                    <a:pt x="18922" y="432562"/>
                  </a:lnTo>
                  <a:lnTo>
                    <a:pt x="18922" y="14986"/>
                  </a:lnTo>
                  <a:lnTo>
                    <a:pt x="132333" y="14986"/>
                  </a:lnTo>
                  <a:lnTo>
                    <a:pt x="132333" y="432562"/>
                  </a:lnTo>
                  <a:close/>
                </a:path>
              </a:pathLst>
            </a:custGeom>
            <a:ln w="6350">
              <a:solidFill>
                <a:srgbClr val="76378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517518" y="2655569"/>
              <a:ext cx="151256" cy="28321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517518" y="2655569"/>
              <a:ext cx="151765" cy="283845"/>
            </a:xfrm>
            <a:custGeom>
              <a:avLst/>
              <a:gdLst/>
              <a:ahLst/>
              <a:cxnLst/>
              <a:rect l="l" t="t" r="r" b="b"/>
              <a:pathLst>
                <a:path w="151764" h="283844">
                  <a:moveTo>
                    <a:pt x="151256" y="0"/>
                  </a:moveTo>
                  <a:lnTo>
                    <a:pt x="0" y="0"/>
                  </a:lnTo>
                  <a:lnTo>
                    <a:pt x="0" y="283337"/>
                  </a:lnTo>
                  <a:lnTo>
                    <a:pt x="151256" y="283337"/>
                  </a:lnTo>
                  <a:lnTo>
                    <a:pt x="151256" y="0"/>
                  </a:lnTo>
                  <a:close/>
                </a:path>
                <a:path w="151764" h="283844">
                  <a:moveTo>
                    <a:pt x="132333" y="268477"/>
                  </a:moveTo>
                  <a:lnTo>
                    <a:pt x="18922" y="268477"/>
                  </a:lnTo>
                  <a:lnTo>
                    <a:pt x="18922" y="14858"/>
                  </a:lnTo>
                  <a:lnTo>
                    <a:pt x="132333" y="14858"/>
                  </a:lnTo>
                  <a:lnTo>
                    <a:pt x="132333" y="268477"/>
                  </a:lnTo>
                  <a:close/>
                </a:path>
              </a:pathLst>
            </a:custGeom>
            <a:ln w="6350">
              <a:solidFill>
                <a:srgbClr val="76378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725544" y="2790189"/>
              <a:ext cx="151129" cy="148589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725544" y="2789808"/>
              <a:ext cx="151130" cy="149225"/>
            </a:xfrm>
            <a:custGeom>
              <a:avLst/>
              <a:gdLst/>
              <a:ahLst/>
              <a:cxnLst/>
              <a:rect l="l" t="t" r="r" b="b"/>
              <a:pathLst>
                <a:path w="151129" h="149225">
                  <a:moveTo>
                    <a:pt x="0" y="149098"/>
                  </a:moveTo>
                  <a:lnTo>
                    <a:pt x="151129" y="149098"/>
                  </a:lnTo>
                  <a:lnTo>
                    <a:pt x="151129" y="0"/>
                  </a:lnTo>
                  <a:lnTo>
                    <a:pt x="0" y="0"/>
                  </a:lnTo>
                  <a:lnTo>
                    <a:pt x="0" y="149098"/>
                  </a:lnTo>
                  <a:close/>
                </a:path>
                <a:path w="151129" h="149225">
                  <a:moveTo>
                    <a:pt x="18795" y="14858"/>
                  </a:moveTo>
                  <a:lnTo>
                    <a:pt x="132333" y="14858"/>
                  </a:lnTo>
                  <a:lnTo>
                    <a:pt x="132333" y="134238"/>
                  </a:lnTo>
                  <a:lnTo>
                    <a:pt x="18795" y="134238"/>
                  </a:lnTo>
                  <a:lnTo>
                    <a:pt x="18795" y="14858"/>
                  </a:lnTo>
                  <a:close/>
                </a:path>
              </a:pathLst>
            </a:custGeom>
            <a:ln w="6350">
              <a:solidFill>
                <a:srgbClr val="76378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67556" y="2493644"/>
              <a:ext cx="309117" cy="243966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567556" y="2493644"/>
              <a:ext cx="309245" cy="244475"/>
            </a:xfrm>
            <a:custGeom>
              <a:avLst/>
              <a:gdLst/>
              <a:ahLst/>
              <a:cxnLst/>
              <a:rect l="l" t="t" r="r" b="b"/>
              <a:pathLst>
                <a:path w="309245" h="244475">
                  <a:moveTo>
                    <a:pt x="290321" y="147065"/>
                  </a:moveTo>
                  <a:lnTo>
                    <a:pt x="290321" y="218312"/>
                  </a:lnTo>
                  <a:lnTo>
                    <a:pt x="290067" y="218439"/>
                  </a:lnTo>
                  <a:lnTo>
                    <a:pt x="13334" y="0"/>
                  </a:lnTo>
                  <a:lnTo>
                    <a:pt x="0" y="10540"/>
                  </a:lnTo>
                  <a:lnTo>
                    <a:pt x="276732" y="228980"/>
                  </a:lnTo>
                  <a:lnTo>
                    <a:pt x="186562" y="229107"/>
                  </a:lnTo>
                  <a:lnTo>
                    <a:pt x="186562" y="243966"/>
                  </a:lnTo>
                  <a:lnTo>
                    <a:pt x="309117" y="243966"/>
                  </a:lnTo>
                  <a:lnTo>
                    <a:pt x="309117" y="147065"/>
                  </a:lnTo>
                  <a:lnTo>
                    <a:pt x="290321" y="147065"/>
                  </a:lnTo>
                  <a:close/>
                </a:path>
              </a:pathLst>
            </a:custGeom>
            <a:ln w="6349">
              <a:solidFill>
                <a:srgbClr val="76378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311654" y="3457194"/>
            <a:ext cx="24853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165" dirty="0">
                <a:solidFill>
                  <a:srgbClr val="0AE0FF"/>
                </a:solidFill>
                <a:latin typeface="Century Gothic"/>
                <a:cs typeface="Century Gothic"/>
              </a:rPr>
              <a:t>BUSINESS</a:t>
            </a:r>
            <a:r>
              <a:rPr sz="2000" b="1" spc="39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2000" b="1" spc="150" dirty="0">
                <a:solidFill>
                  <a:srgbClr val="0AE0FF"/>
                </a:solidFill>
                <a:latin typeface="Century Gothic"/>
                <a:cs typeface="Century Gothic"/>
              </a:rPr>
              <a:t>IMPACT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770368" y="3457194"/>
            <a:ext cx="19513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160" dirty="0">
                <a:solidFill>
                  <a:srgbClr val="0AE0FF"/>
                </a:solidFill>
                <a:latin typeface="Century Gothic"/>
                <a:cs typeface="Century Gothic"/>
              </a:rPr>
              <a:t>MODELS</a:t>
            </a:r>
            <a:r>
              <a:rPr sz="2000" b="1" spc="38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2000" b="1" spc="130" dirty="0">
                <a:solidFill>
                  <a:srgbClr val="0AE0FF"/>
                </a:solidFill>
                <a:latin typeface="Century Gothic"/>
                <a:cs typeface="Century Gothic"/>
              </a:rPr>
              <a:t>USED</a:t>
            </a:r>
            <a:endParaRPr sz="20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66438" y="679449"/>
            <a:ext cx="331342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60195" algn="l"/>
              </a:tabLst>
            </a:pPr>
            <a:r>
              <a:rPr sz="2800" b="1" spc="-30" dirty="0">
                <a:latin typeface="Century Gothic"/>
                <a:cs typeface="Century Gothic"/>
              </a:rPr>
              <a:t>A</a:t>
            </a:r>
            <a:r>
              <a:rPr sz="2800" b="1" spc="-390" dirty="0">
                <a:latin typeface="Century Gothic"/>
                <a:cs typeface="Century Gothic"/>
              </a:rPr>
              <a:t> </a:t>
            </a:r>
            <a:r>
              <a:rPr sz="2800" b="1" spc="-25" dirty="0">
                <a:latin typeface="Century Gothic"/>
                <a:cs typeface="Century Gothic"/>
              </a:rPr>
              <a:t>B</a:t>
            </a:r>
            <a:r>
              <a:rPr sz="2800" b="1" spc="-390" dirty="0">
                <a:latin typeface="Century Gothic"/>
                <a:cs typeface="Century Gothic"/>
              </a:rPr>
              <a:t> </a:t>
            </a:r>
            <a:r>
              <a:rPr sz="2800" b="1" spc="-30" dirty="0">
                <a:latin typeface="Century Gothic"/>
                <a:cs typeface="Century Gothic"/>
              </a:rPr>
              <a:t>O</a:t>
            </a:r>
            <a:r>
              <a:rPr sz="2800" b="1" spc="-385" dirty="0">
                <a:latin typeface="Century Gothic"/>
                <a:cs typeface="Century Gothic"/>
              </a:rPr>
              <a:t> </a:t>
            </a:r>
            <a:r>
              <a:rPr sz="2800" b="1" dirty="0">
                <a:latin typeface="Century Gothic"/>
                <a:cs typeface="Century Gothic"/>
              </a:rPr>
              <a:t>U</a:t>
            </a:r>
            <a:r>
              <a:rPr sz="2800" b="1" spc="-390" dirty="0">
                <a:latin typeface="Century Gothic"/>
                <a:cs typeface="Century Gothic"/>
              </a:rPr>
              <a:t> </a:t>
            </a:r>
            <a:r>
              <a:rPr sz="2800" b="1" spc="-50" dirty="0">
                <a:latin typeface="Century Gothic"/>
                <a:cs typeface="Century Gothic"/>
              </a:rPr>
              <a:t>T</a:t>
            </a:r>
            <a:r>
              <a:rPr sz="2800" b="1" dirty="0">
                <a:latin typeface="Century Gothic"/>
                <a:cs typeface="Century Gothic"/>
              </a:rPr>
              <a:t>	</a:t>
            </a:r>
            <a:r>
              <a:rPr sz="2800" b="1" spc="-25" dirty="0">
                <a:latin typeface="Century Gothic"/>
                <a:cs typeface="Century Gothic"/>
              </a:rPr>
              <a:t>D</a:t>
            </a:r>
            <a:r>
              <a:rPr sz="2800" b="1" spc="-390" dirty="0">
                <a:latin typeface="Century Gothic"/>
                <a:cs typeface="Century Gothic"/>
              </a:rPr>
              <a:t> </a:t>
            </a:r>
            <a:r>
              <a:rPr sz="2800" b="1" spc="-30" dirty="0">
                <a:latin typeface="Century Gothic"/>
                <a:cs typeface="Century Gothic"/>
              </a:rPr>
              <a:t>A</a:t>
            </a:r>
            <a:r>
              <a:rPr sz="2800" b="1" spc="-390" dirty="0">
                <a:latin typeface="Century Gothic"/>
                <a:cs typeface="Century Gothic"/>
              </a:rPr>
              <a:t> </a:t>
            </a:r>
            <a:r>
              <a:rPr sz="2800" b="1" spc="-20" dirty="0">
                <a:latin typeface="Century Gothic"/>
                <a:cs typeface="Century Gothic"/>
              </a:rPr>
              <a:t>T</a:t>
            </a:r>
            <a:r>
              <a:rPr sz="2800" b="1" spc="-385" dirty="0">
                <a:latin typeface="Century Gothic"/>
                <a:cs typeface="Century Gothic"/>
              </a:rPr>
              <a:t> </a:t>
            </a:r>
            <a:r>
              <a:rPr sz="2800" b="1" spc="-30" dirty="0">
                <a:latin typeface="Century Gothic"/>
                <a:cs typeface="Century Gothic"/>
              </a:rPr>
              <a:t>A</a:t>
            </a:r>
            <a:r>
              <a:rPr sz="2800" b="1" spc="-390" dirty="0">
                <a:latin typeface="Century Gothic"/>
                <a:cs typeface="Century Gothic"/>
              </a:rPr>
              <a:t> </a:t>
            </a:r>
            <a:r>
              <a:rPr sz="2800" b="1" dirty="0">
                <a:latin typeface="Century Gothic"/>
                <a:cs typeface="Century Gothic"/>
              </a:rPr>
              <a:t>S</a:t>
            </a:r>
            <a:r>
              <a:rPr sz="2800" b="1" spc="-390" dirty="0">
                <a:latin typeface="Century Gothic"/>
                <a:cs typeface="Century Gothic"/>
              </a:rPr>
              <a:t> </a:t>
            </a:r>
            <a:r>
              <a:rPr sz="2800" b="1" dirty="0">
                <a:latin typeface="Century Gothic"/>
                <a:cs typeface="Century Gothic"/>
              </a:rPr>
              <a:t>E</a:t>
            </a:r>
            <a:r>
              <a:rPr sz="2800" b="1" spc="-390" dirty="0">
                <a:latin typeface="Century Gothic"/>
                <a:cs typeface="Century Gothic"/>
              </a:rPr>
              <a:t> </a:t>
            </a:r>
            <a:r>
              <a:rPr sz="2800" b="1" spc="-50" dirty="0">
                <a:latin typeface="Century Gothic"/>
                <a:cs typeface="Century Gothic"/>
              </a:rPr>
              <a:t>T</a:t>
            </a:r>
            <a:endParaRPr sz="2800">
              <a:latin typeface="Century Gothic"/>
              <a:cs typeface="Century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46019" y="1879854"/>
            <a:ext cx="2924175" cy="1594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solidFill>
                  <a:srgbClr val="0AE0FF"/>
                </a:solidFill>
                <a:latin typeface="Century Gothic"/>
                <a:cs typeface="Century Gothic"/>
              </a:rPr>
              <a:t>O</a:t>
            </a:r>
            <a:r>
              <a:rPr sz="1600" b="1" spc="-24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600" b="1" spc="85" dirty="0">
                <a:solidFill>
                  <a:srgbClr val="0AE0FF"/>
                </a:solidFill>
                <a:latin typeface="Century Gothic"/>
                <a:cs typeface="Century Gothic"/>
              </a:rPr>
              <a:t>ve</a:t>
            </a:r>
            <a:r>
              <a:rPr sz="1600" b="1" spc="-24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600" b="1" spc="-10" dirty="0">
                <a:solidFill>
                  <a:srgbClr val="0AE0FF"/>
                </a:solidFill>
                <a:latin typeface="Century Gothic"/>
                <a:cs typeface="Century Gothic"/>
              </a:rPr>
              <a:t>r</a:t>
            </a:r>
            <a:r>
              <a:rPr sz="1600" b="1" spc="-229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600" b="1" spc="85" dirty="0">
                <a:solidFill>
                  <a:srgbClr val="0AE0FF"/>
                </a:solidFill>
                <a:latin typeface="Century Gothic"/>
                <a:cs typeface="Century Gothic"/>
              </a:rPr>
              <a:t>vi</a:t>
            </a:r>
            <a:r>
              <a:rPr sz="1600" b="1" spc="-24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600" b="1" spc="-20" dirty="0">
                <a:solidFill>
                  <a:srgbClr val="0AE0FF"/>
                </a:solidFill>
                <a:latin typeface="Century Gothic"/>
                <a:cs typeface="Century Gothic"/>
              </a:rPr>
              <a:t>e</a:t>
            </a:r>
            <a:r>
              <a:rPr sz="1600" b="1" spc="-24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600" b="1" spc="-50" dirty="0">
                <a:solidFill>
                  <a:srgbClr val="0AE0FF"/>
                </a:solidFill>
                <a:latin typeface="Century Gothic"/>
                <a:cs typeface="Century Gothic"/>
              </a:rPr>
              <a:t>w</a:t>
            </a:r>
            <a:endParaRPr sz="1600">
              <a:latin typeface="Century Gothic"/>
              <a:cs typeface="Century Gothic"/>
            </a:endParaRPr>
          </a:p>
          <a:p>
            <a:pPr marL="12700" marR="5080">
              <a:lnSpc>
                <a:spcPct val="150000"/>
              </a:lnSpc>
              <a:spcBef>
                <a:spcPts val="355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dataset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contains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7,043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customer records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21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features,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including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customer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demographics</a:t>
            </a:r>
            <a:r>
              <a:rPr sz="14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,service-related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churn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status.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30565" y="1879854"/>
            <a:ext cx="2249805" cy="1274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solidFill>
                  <a:srgbClr val="0AE0FF"/>
                </a:solidFill>
                <a:latin typeface="Century Gothic"/>
                <a:cs typeface="Century Gothic"/>
              </a:rPr>
              <a:t>C</a:t>
            </a:r>
            <a:r>
              <a:rPr sz="1600" b="1" spc="-24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600" b="1" spc="-10" dirty="0">
                <a:solidFill>
                  <a:srgbClr val="0AE0FF"/>
                </a:solidFill>
                <a:latin typeface="Century Gothic"/>
                <a:cs typeface="Century Gothic"/>
              </a:rPr>
              <a:t>h</a:t>
            </a:r>
            <a:r>
              <a:rPr sz="1600" b="1" spc="-24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600" b="1" spc="-10" dirty="0">
                <a:solidFill>
                  <a:srgbClr val="0AE0FF"/>
                </a:solidFill>
                <a:latin typeface="Century Gothic"/>
                <a:cs typeface="Century Gothic"/>
              </a:rPr>
              <a:t>u</a:t>
            </a:r>
            <a:r>
              <a:rPr sz="1600" b="1" spc="-24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600" b="1" spc="-10" dirty="0">
                <a:solidFill>
                  <a:srgbClr val="0AE0FF"/>
                </a:solidFill>
                <a:latin typeface="Century Gothic"/>
                <a:cs typeface="Century Gothic"/>
              </a:rPr>
              <a:t>r</a:t>
            </a:r>
            <a:r>
              <a:rPr sz="1600" b="1" spc="-23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0AE0FF"/>
                </a:solidFill>
                <a:latin typeface="Century Gothic"/>
                <a:cs typeface="Century Gothic"/>
              </a:rPr>
              <a:t>n</a:t>
            </a:r>
            <a:r>
              <a:rPr sz="1600" b="1" spc="39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600" b="1" spc="-10" dirty="0">
                <a:solidFill>
                  <a:srgbClr val="0AE0FF"/>
                </a:solidFill>
                <a:latin typeface="Century Gothic"/>
                <a:cs typeface="Century Gothic"/>
              </a:rPr>
              <a:t>r</a:t>
            </a:r>
            <a:r>
              <a:rPr sz="1600" b="1" spc="-24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600" b="1" spc="-20" dirty="0">
                <a:solidFill>
                  <a:srgbClr val="0AE0FF"/>
                </a:solidFill>
                <a:latin typeface="Century Gothic"/>
                <a:cs typeface="Century Gothic"/>
              </a:rPr>
              <a:t>a</a:t>
            </a:r>
            <a:r>
              <a:rPr sz="1600" b="1" spc="-24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0AE0FF"/>
                </a:solidFill>
                <a:latin typeface="Century Gothic"/>
                <a:cs typeface="Century Gothic"/>
              </a:rPr>
              <a:t>t</a:t>
            </a:r>
            <a:r>
              <a:rPr sz="1600" b="1" spc="-24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600" b="1" spc="-50" dirty="0">
                <a:solidFill>
                  <a:srgbClr val="0AE0FF"/>
                </a:solidFill>
                <a:latin typeface="Century Gothic"/>
                <a:cs typeface="Century Gothic"/>
              </a:rPr>
              <a:t>e</a:t>
            </a:r>
            <a:endParaRPr sz="1600">
              <a:latin typeface="Century Gothic"/>
              <a:cs typeface="Century Gothic"/>
            </a:endParaRPr>
          </a:p>
          <a:p>
            <a:pPr marL="12700" marR="5080">
              <a:lnSpc>
                <a:spcPct val="150000"/>
              </a:lnSpc>
              <a:spcBef>
                <a:spcPts val="355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churn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rate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26.5%,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with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5,163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customers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not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churning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1,869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customers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churning.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51119" y="4316425"/>
            <a:ext cx="2214245" cy="962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85" dirty="0">
                <a:solidFill>
                  <a:srgbClr val="0AE0FF"/>
                </a:solidFill>
                <a:latin typeface="Century Gothic"/>
                <a:cs typeface="Century Gothic"/>
              </a:rPr>
              <a:t>Ac</a:t>
            </a:r>
            <a:r>
              <a:rPr sz="1600" b="1" spc="-24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600" b="1" spc="-20" dirty="0">
                <a:solidFill>
                  <a:srgbClr val="0AE0FF"/>
                </a:solidFill>
                <a:latin typeface="Century Gothic"/>
                <a:cs typeface="Century Gothic"/>
              </a:rPr>
              <a:t>c</a:t>
            </a:r>
            <a:r>
              <a:rPr sz="1600" b="1" spc="-24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600" b="1" spc="-10" dirty="0">
                <a:solidFill>
                  <a:srgbClr val="0AE0FF"/>
                </a:solidFill>
                <a:latin typeface="Century Gothic"/>
                <a:cs typeface="Century Gothic"/>
              </a:rPr>
              <a:t>u</a:t>
            </a:r>
            <a:r>
              <a:rPr sz="1600" b="1" spc="-24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600" b="1" spc="-10" dirty="0">
                <a:solidFill>
                  <a:srgbClr val="0AE0FF"/>
                </a:solidFill>
                <a:latin typeface="Century Gothic"/>
                <a:cs typeface="Century Gothic"/>
              </a:rPr>
              <a:t>r</a:t>
            </a:r>
            <a:r>
              <a:rPr sz="1600" b="1" spc="-24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600" b="1" spc="-20" dirty="0">
                <a:solidFill>
                  <a:srgbClr val="0AE0FF"/>
                </a:solidFill>
                <a:latin typeface="Century Gothic"/>
                <a:cs typeface="Century Gothic"/>
              </a:rPr>
              <a:t>a</a:t>
            </a:r>
            <a:r>
              <a:rPr sz="1600" b="1" spc="-23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600" b="1" spc="-20" dirty="0">
                <a:solidFill>
                  <a:srgbClr val="0AE0FF"/>
                </a:solidFill>
                <a:latin typeface="Century Gothic"/>
                <a:cs typeface="Century Gothic"/>
              </a:rPr>
              <a:t>c</a:t>
            </a:r>
            <a:r>
              <a:rPr sz="1600" b="1" spc="-24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600" b="1" spc="-50" dirty="0">
                <a:solidFill>
                  <a:srgbClr val="0AE0FF"/>
                </a:solidFill>
                <a:latin typeface="Century Gothic"/>
                <a:cs typeface="Century Gothic"/>
              </a:rPr>
              <a:t>y</a:t>
            </a:r>
            <a:endParaRPr sz="1600">
              <a:latin typeface="Century Gothic"/>
              <a:cs typeface="Century Gothic"/>
            </a:endParaRPr>
          </a:p>
          <a:p>
            <a:pPr marL="12700" marR="5080">
              <a:lnSpc>
                <a:spcPct val="150000"/>
              </a:lnSpc>
              <a:spcBef>
                <a:spcPts val="420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highest</a:t>
            </a: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accuracy</a:t>
            </a:r>
            <a:r>
              <a:rPr sz="1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achieved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dataset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86.7%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859894" y="3308730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0AE0FF"/>
                </a:solidFill>
                <a:latin typeface="Calibri"/>
                <a:cs typeface="Calibri"/>
              </a:rPr>
              <a:t>6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859894" y="3308730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0AE0FF"/>
                </a:solidFill>
                <a:latin typeface="Calibri"/>
                <a:cs typeface="Calibri"/>
              </a:rPr>
              <a:t>7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52039" y="3406546"/>
            <a:ext cx="8666988" cy="219519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1505" y="856614"/>
            <a:ext cx="8943975" cy="230822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950195" y="1239011"/>
            <a:ext cx="1974342" cy="787146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160254" y="1335150"/>
            <a:ext cx="15316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9DF3FF"/>
                </a:solidFill>
                <a:latin typeface="Century Gothic"/>
                <a:cs typeface="Century Gothic"/>
              </a:rPr>
              <a:t>Columns</a:t>
            </a:r>
            <a:endParaRPr sz="2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31435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Century Gothic"/>
                <a:cs typeface="Century Gothic"/>
              </a:rPr>
              <a:t>S</a:t>
            </a:r>
            <a:r>
              <a:rPr sz="2800" b="1" spc="-395" dirty="0">
                <a:latin typeface="Century Gothic"/>
                <a:cs typeface="Century Gothic"/>
              </a:rPr>
              <a:t> </a:t>
            </a:r>
            <a:r>
              <a:rPr sz="2800" b="1" spc="-20" dirty="0">
                <a:latin typeface="Century Gothic"/>
                <a:cs typeface="Century Gothic"/>
              </a:rPr>
              <a:t>T</a:t>
            </a:r>
            <a:r>
              <a:rPr sz="2800" b="1" spc="-390" dirty="0">
                <a:latin typeface="Century Gothic"/>
                <a:cs typeface="Century Gothic"/>
              </a:rPr>
              <a:t> </a:t>
            </a:r>
            <a:r>
              <a:rPr sz="2800" b="1" dirty="0">
                <a:latin typeface="Century Gothic"/>
                <a:cs typeface="Century Gothic"/>
              </a:rPr>
              <a:t>E</a:t>
            </a:r>
            <a:r>
              <a:rPr sz="2800" b="1" spc="-390" dirty="0">
                <a:latin typeface="Century Gothic"/>
                <a:cs typeface="Century Gothic"/>
              </a:rPr>
              <a:t> </a:t>
            </a:r>
            <a:r>
              <a:rPr sz="2800" b="1" dirty="0">
                <a:latin typeface="Century Gothic"/>
                <a:cs typeface="Century Gothic"/>
              </a:rPr>
              <a:t>P</a:t>
            </a:r>
            <a:r>
              <a:rPr sz="2800" b="1" spc="-395" dirty="0">
                <a:latin typeface="Century Gothic"/>
                <a:cs typeface="Century Gothic"/>
              </a:rPr>
              <a:t> </a:t>
            </a:r>
            <a:r>
              <a:rPr sz="2800" b="1" spc="-50" dirty="0">
                <a:latin typeface="Century Gothic"/>
                <a:cs typeface="Century Gothic"/>
              </a:rPr>
              <a:t>S</a:t>
            </a:r>
            <a:endParaRPr sz="2800">
              <a:latin typeface="Century Gothic"/>
              <a:cs typeface="Century Gothic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21803" y="3144139"/>
            <a:ext cx="9528175" cy="983615"/>
            <a:chOff x="1221803" y="3144139"/>
            <a:chExt cx="9528175" cy="983615"/>
          </a:xfrm>
        </p:grpSpPr>
        <p:sp>
          <p:nvSpPr>
            <p:cNvPr id="5" name="object 5"/>
            <p:cNvSpPr/>
            <p:nvPr/>
          </p:nvSpPr>
          <p:spPr>
            <a:xfrm>
              <a:off x="2172208" y="3645408"/>
              <a:ext cx="7622540" cy="0"/>
            </a:xfrm>
            <a:custGeom>
              <a:avLst/>
              <a:gdLst/>
              <a:ahLst/>
              <a:cxnLst/>
              <a:rect l="l" t="t" r="r" b="b"/>
              <a:pathLst>
                <a:path w="7622540">
                  <a:moveTo>
                    <a:pt x="0" y="0"/>
                  </a:moveTo>
                  <a:lnTo>
                    <a:pt x="7622286" y="0"/>
                  </a:lnTo>
                </a:path>
              </a:pathLst>
            </a:custGeom>
            <a:ln w="6350">
              <a:solidFill>
                <a:srgbClr val="0AE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623179" y="3153664"/>
              <a:ext cx="946150" cy="946150"/>
            </a:xfrm>
            <a:custGeom>
              <a:avLst/>
              <a:gdLst/>
              <a:ahLst/>
              <a:cxnLst/>
              <a:rect l="l" t="t" r="r" b="b"/>
              <a:pathLst>
                <a:path w="946150" h="946150">
                  <a:moveTo>
                    <a:pt x="472821" y="0"/>
                  </a:moveTo>
                  <a:lnTo>
                    <a:pt x="424481" y="2441"/>
                  </a:lnTo>
                  <a:lnTo>
                    <a:pt x="377536" y="9607"/>
                  </a:lnTo>
                  <a:lnTo>
                    <a:pt x="332225" y="21259"/>
                  </a:lnTo>
                  <a:lnTo>
                    <a:pt x="288786" y="37161"/>
                  </a:lnTo>
                  <a:lnTo>
                    <a:pt x="247455" y="57074"/>
                  </a:lnTo>
                  <a:lnTo>
                    <a:pt x="208470" y="80762"/>
                  </a:lnTo>
                  <a:lnTo>
                    <a:pt x="172071" y="107986"/>
                  </a:lnTo>
                  <a:lnTo>
                    <a:pt x="138493" y="138509"/>
                  </a:lnTo>
                  <a:lnTo>
                    <a:pt x="107975" y="172093"/>
                  </a:lnTo>
                  <a:lnTo>
                    <a:pt x="80755" y="208502"/>
                  </a:lnTo>
                  <a:lnTo>
                    <a:pt x="57070" y="247496"/>
                  </a:lnTo>
                  <a:lnTo>
                    <a:pt x="37159" y="288839"/>
                  </a:lnTo>
                  <a:lnTo>
                    <a:pt x="21258" y="332293"/>
                  </a:lnTo>
                  <a:lnTo>
                    <a:pt x="9606" y="377621"/>
                  </a:lnTo>
                  <a:lnTo>
                    <a:pt x="2441" y="424585"/>
                  </a:lnTo>
                  <a:lnTo>
                    <a:pt x="0" y="472948"/>
                  </a:lnTo>
                  <a:lnTo>
                    <a:pt x="2441" y="521287"/>
                  </a:lnTo>
                  <a:lnTo>
                    <a:pt x="9606" y="568232"/>
                  </a:lnTo>
                  <a:lnTo>
                    <a:pt x="21258" y="613543"/>
                  </a:lnTo>
                  <a:lnTo>
                    <a:pt x="37159" y="656982"/>
                  </a:lnTo>
                  <a:lnTo>
                    <a:pt x="57070" y="698313"/>
                  </a:lnTo>
                  <a:lnTo>
                    <a:pt x="80755" y="737298"/>
                  </a:lnTo>
                  <a:lnTo>
                    <a:pt x="107975" y="773697"/>
                  </a:lnTo>
                  <a:lnTo>
                    <a:pt x="138493" y="807275"/>
                  </a:lnTo>
                  <a:lnTo>
                    <a:pt x="172071" y="837793"/>
                  </a:lnTo>
                  <a:lnTo>
                    <a:pt x="208470" y="865013"/>
                  </a:lnTo>
                  <a:lnTo>
                    <a:pt x="247455" y="888698"/>
                  </a:lnTo>
                  <a:lnTo>
                    <a:pt x="288786" y="908609"/>
                  </a:lnTo>
                  <a:lnTo>
                    <a:pt x="332225" y="924510"/>
                  </a:lnTo>
                  <a:lnTo>
                    <a:pt x="377536" y="936162"/>
                  </a:lnTo>
                  <a:lnTo>
                    <a:pt x="424481" y="943327"/>
                  </a:lnTo>
                  <a:lnTo>
                    <a:pt x="472821" y="945769"/>
                  </a:lnTo>
                  <a:lnTo>
                    <a:pt x="521160" y="943327"/>
                  </a:lnTo>
                  <a:lnTo>
                    <a:pt x="568105" y="936162"/>
                  </a:lnTo>
                  <a:lnTo>
                    <a:pt x="613416" y="924510"/>
                  </a:lnTo>
                  <a:lnTo>
                    <a:pt x="656855" y="908609"/>
                  </a:lnTo>
                  <a:lnTo>
                    <a:pt x="698186" y="888698"/>
                  </a:lnTo>
                  <a:lnTo>
                    <a:pt x="737171" y="865013"/>
                  </a:lnTo>
                  <a:lnTo>
                    <a:pt x="773570" y="837793"/>
                  </a:lnTo>
                  <a:lnTo>
                    <a:pt x="807148" y="807275"/>
                  </a:lnTo>
                  <a:lnTo>
                    <a:pt x="837666" y="773697"/>
                  </a:lnTo>
                  <a:lnTo>
                    <a:pt x="864886" y="737298"/>
                  </a:lnTo>
                  <a:lnTo>
                    <a:pt x="888571" y="698313"/>
                  </a:lnTo>
                  <a:lnTo>
                    <a:pt x="908482" y="656982"/>
                  </a:lnTo>
                  <a:lnTo>
                    <a:pt x="924383" y="613543"/>
                  </a:lnTo>
                  <a:lnTo>
                    <a:pt x="936035" y="568232"/>
                  </a:lnTo>
                  <a:lnTo>
                    <a:pt x="943200" y="521287"/>
                  </a:lnTo>
                  <a:lnTo>
                    <a:pt x="945642" y="472948"/>
                  </a:lnTo>
                  <a:lnTo>
                    <a:pt x="943200" y="424585"/>
                  </a:lnTo>
                  <a:lnTo>
                    <a:pt x="936035" y="377621"/>
                  </a:lnTo>
                  <a:lnTo>
                    <a:pt x="924383" y="332293"/>
                  </a:lnTo>
                  <a:lnTo>
                    <a:pt x="908482" y="288839"/>
                  </a:lnTo>
                  <a:lnTo>
                    <a:pt x="888571" y="247496"/>
                  </a:lnTo>
                  <a:lnTo>
                    <a:pt x="864886" y="208502"/>
                  </a:lnTo>
                  <a:lnTo>
                    <a:pt x="837666" y="172093"/>
                  </a:lnTo>
                  <a:lnTo>
                    <a:pt x="807148" y="138509"/>
                  </a:lnTo>
                  <a:lnTo>
                    <a:pt x="773570" y="107986"/>
                  </a:lnTo>
                  <a:lnTo>
                    <a:pt x="737171" y="80762"/>
                  </a:lnTo>
                  <a:lnTo>
                    <a:pt x="698186" y="57074"/>
                  </a:lnTo>
                  <a:lnTo>
                    <a:pt x="656855" y="37161"/>
                  </a:lnTo>
                  <a:lnTo>
                    <a:pt x="613416" y="21259"/>
                  </a:lnTo>
                  <a:lnTo>
                    <a:pt x="568105" y="9607"/>
                  </a:lnTo>
                  <a:lnTo>
                    <a:pt x="521160" y="2441"/>
                  </a:lnTo>
                  <a:lnTo>
                    <a:pt x="472821" y="0"/>
                  </a:lnTo>
                  <a:close/>
                </a:path>
              </a:pathLst>
            </a:custGeom>
            <a:solidFill>
              <a:srgbClr val="2B03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623179" y="3153664"/>
              <a:ext cx="946150" cy="946150"/>
            </a:xfrm>
            <a:custGeom>
              <a:avLst/>
              <a:gdLst/>
              <a:ahLst/>
              <a:cxnLst/>
              <a:rect l="l" t="t" r="r" b="b"/>
              <a:pathLst>
                <a:path w="946150" h="946150">
                  <a:moveTo>
                    <a:pt x="0" y="472948"/>
                  </a:moveTo>
                  <a:lnTo>
                    <a:pt x="2441" y="424585"/>
                  </a:lnTo>
                  <a:lnTo>
                    <a:pt x="9606" y="377621"/>
                  </a:lnTo>
                  <a:lnTo>
                    <a:pt x="21258" y="332293"/>
                  </a:lnTo>
                  <a:lnTo>
                    <a:pt x="37159" y="288839"/>
                  </a:lnTo>
                  <a:lnTo>
                    <a:pt x="57070" y="247496"/>
                  </a:lnTo>
                  <a:lnTo>
                    <a:pt x="80755" y="208502"/>
                  </a:lnTo>
                  <a:lnTo>
                    <a:pt x="107975" y="172093"/>
                  </a:lnTo>
                  <a:lnTo>
                    <a:pt x="138493" y="138509"/>
                  </a:lnTo>
                  <a:lnTo>
                    <a:pt x="172071" y="107986"/>
                  </a:lnTo>
                  <a:lnTo>
                    <a:pt x="208470" y="80762"/>
                  </a:lnTo>
                  <a:lnTo>
                    <a:pt x="247455" y="57074"/>
                  </a:lnTo>
                  <a:lnTo>
                    <a:pt x="288786" y="37161"/>
                  </a:lnTo>
                  <a:lnTo>
                    <a:pt x="332225" y="21259"/>
                  </a:lnTo>
                  <a:lnTo>
                    <a:pt x="377536" y="9607"/>
                  </a:lnTo>
                  <a:lnTo>
                    <a:pt x="424481" y="2441"/>
                  </a:lnTo>
                  <a:lnTo>
                    <a:pt x="472821" y="0"/>
                  </a:lnTo>
                  <a:lnTo>
                    <a:pt x="521160" y="2441"/>
                  </a:lnTo>
                  <a:lnTo>
                    <a:pt x="568105" y="9607"/>
                  </a:lnTo>
                  <a:lnTo>
                    <a:pt x="613416" y="21259"/>
                  </a:lnTo>
                  <a:lnTo>
                    <a:pt x="656855" y="37161"/>
                  </a:lnTo>
                  <a:lnTo>
                    <a:pt x="698186" y="57074"/>
                  </a:lnTo>
                  <a:lnTo>
                    <a:pt x="737171" y="80762"/>
                  </a:lnTo>
                  <a:lnTo>
                    <a:pt x="773570" y="107986"/>
                  </a:lnTo>
                  <a:lnTo>
                    <a:pt x="807148" y="138509"/>
                  </a:lnTo>
                  <a:lnTo>
                    <a:pt x="837666" y="172093"/>
                  </a:lnTo>
                  <a:lnTo>
                    <a:pt x="864886" y="208502"/>
                  </a:lnTo>
                  <a:lnTo>
                    <a:pt x="888571" y="247496"/>
                  </a:lnTo>
                  <a:lnTo>
                    <a:pt x="908482" y="288839"/>
                  </a:lnTo>
                  <a:lnTo>
                    <a:pt x="924383" y="332293"/>
                  </a:lnTo>
                  <a:lnTo>
                    <a:pt x="936035" y="377621"/>
                  </a:lnTo>
                  <a:lnTo>
                    <a:pt x="943200" y="424585"/>
                  </a:lnTo>
                  <a:lnTo>
                    <a:pt x="945642" y="472948"/>
                  </a:lnTo>
                  <a:lnTo>
                    <a:pt x="943200" y="521287"/>
                  </a:lnTo>
                  <a:lnTo>
                    <a:pt x="936035" y="568232"/>
                  </a:lnTo>
                  <a:lnTo>
                    <a:pt x="924383" y="613543"/>
                  </a:lnTo>
                  <a:lnTo>
                    <a:pt x="908482" y="656982"/>
                  </a:lnTo>
                  <a:lnTo>
                    <a:pt x="888571" y="698313"/>
                  </a:lnTo>
                  <a:lnTo>
                    <a:pt x="864886" y="737298"/>
                  </a:lnTo>
                  <a:lnTo>
                    <a:pt x="837666" y="773697"/>
                  </a:lnTo>
                  <a:lnTo>
                    <a:pt x="807148" y="807275"/>
                  </a:lnTo>
                  <a:lnTo>
                    <a:pt x="773570" y="837793"/>
                  </a:lnTo>
                  <a:lnTo>
                    <a:pt x="737171" y="865013"/>
                  </a:lnTo>
                  <a:lnTo>
                    <a:pt x="698186" y="888698"/>
                  </a:lnTo>
                  <a:lnTo>
                    <a:pt x="656855" y="908609"/>
                  </a:lnTo>
                  <a:lnTo>
                    <a:pt x="613416" y="924510"/>
                  </a:lnTo>
                  <a:lnTo>
                    <a:pt x="568105" y="936162"/>
                  </a:lnTo>
                  <a:lnTo>
                    <a:pt x="521160" y="943327"/>
                  </a:lnTo>
                  <a:lnTo>
                    <a:pt x="472821" y="945769"/>
                  </a:lnTo>
                  <a:lnTo>
                    <a:pt x="424481" y="943327"/>
                  </a:lnTo>
                  <a:lnTo>
                    <a:pt x="377536" y="936162"/>
                  </a:lnTo>
                  <a:lnTo>
                    <a:pt x="332225" y="924510"/>
                  </a:lnTo>
                  <a:lnTo>
                    <a:pt x="288786" y="908609"/>
                  </a:lnTo>
                  <a:lnTo>
                    <a:pt x="247455" y="888698"/>
                  </a:lnTo>
                  <a:lnTo>
                    <a:pt x="208470" y="865013"/>
                  </a:lnTo>
                  <a:lnTo>
                    <a:pt x="172071" y="837793"/>
                  </a:lnTo>
                  <a:lnTo>
                    <a:pt x="138493" y="807275"/>
                  </a:lnTo>
                  <a:lnTo>
                    <a:pt x="107975" y="773697"/>
                  </a:lnTo>
                  <a:lnTo>
                    <a:pt x="80755" y="737298"/>
                  </a:lnTo>
                  <a:lnTo>
                    <a:pt x="57070" y="698313"/>
                  </a:lnTo>
                  <a:lnTo>
                    <a:pt x="37159" y="656982"/>
                  </a:lnTo>
                  <a:lnTo>
                    <a:pt x="21258" y="613543"/>
                  </a:lnTo>
                  <a:lnTo>
                    <a:pt x="9606" y="568232"/>
                  </a:lnTo>
                  <a:lnTo>
                    <a:pt x="2441" y="521287"/>
                  </a:lnTo>
                  <a:lnTo>
                    <a:pt x="0" y="472948"/>
                  </a:lnTo>
                  <a:close/>
                </a:path>
              </a:pathLst>
            </a:custGeom>
            <a:ln w="19050">
              <a:solidFill>
                <a:srgbClr val="0AE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794494" y="3172587"/>
              <a:ext cx="946150" cy="946150"/>
            </a:xfrm>
            <a:custGeom>
              <a:avLst/>
              <a:gdLst/>
              <a:ahLst/>
              <a:cxnLst/>
              <a:rect l="l" t="t" r="r" b="b"/>
              <a:pathLst>
                <a:path w="946150" h="946150">
                  <a:moveTo>
                    <a:pt x="472821" y="0"/>
                  </a:moveTo>
                  <a:lnTo>
                    <a:pt x="424481" y="2441"/>
                  </a:lnTo>
                  <a:lnTo>
                    <a:pt x="377536" y="9606"/>
                  </a:lnTo>
                  <a:lnTo>
                    <a:pt x="332225" y="21258"/>
                  </a:lnTo>
                  <a:lnTo>
                    <a:pt x="288786" y="37159"/>
                  </a:lnTo>
                  <a:lnTo>
                    <a:pt x="247455" y="57070"/>
                  </a:lnTo>
                  <a:lnTo>
                    <a:pt x="208470" y="80755"/>
                  </a:lnTo>
                  <a:lnTo>
                    <a:pt x="172071" y="107975"/>
                  </a:lnTo>
                  <a:lnTo>
                    <a:pt x="138493" y="138493"/>
                  </a:lnTo>
                  <a:lnTo>
                    <a:pt x="107975" y="172071"/>
                  </a:lnTo>
                  <a:lnTo>
                    <a:pt x="80755" y="208470"/>
                  </a:lnTo>
                  <a:lnTo>
                    <a:pt x="57070" y="247455"/>
                  </a:lnTo>
                  <a:lnTo>
                    <a:pt x="37159" y="288786"/>
                  </a:lnTo>
                  <a:lnTo>
                    <a:pt x="21258" y="332225"/>
                  </a:lnTo>
                  <a:lnTo>
                    <a:pt x="9606" y="377536"/>
                  </a:lnTo>
                  <a:lnTo>
                    <a:pt x="2441" y="424481"/>
                  </a:lnTo>
                  <a:lnTo>
                    <a:pt x="0" y="472820"/>
                  </a:lnTo>
                  <a:lnTo>
                    <a:pt x="2441" y="521160"/>
                  </a:lnTo>
                  <a:lnTo>
                    <a:pt x="9606" y="568105"/>
                  </a:lnTo>
                  <a:lnTo>
                    <a:pt x="21258" y="613416"/>
                  </a:lnTo>
                  <a:lnTo>
                    <a:pt x="37159" y="656855"/>
                  </a:lnTo>
                  <a:lnTo>
                    <a:pt x="57070" y="698186"/>
                  </a:lnTo>
                  <a:lnTo>
                    <a:pt x="80755" y="737171"/>
                  </a:lnTo>
                  <a:lnTo>
                    <a:pt x="107975" y="773570"/>
                  </a:lnTo>
                  <a:lnTo>
                    <a:pt x="138493" y="807148"/>
                  </a:lnTo>
                  <a:lnTo>
                    <a:pt x="172071" y="837666"/>
                  </a:lnTo>
                  <a:lnTo>
                    <a:pt x="208470" y="864886"/>
                  </a:lnTo>
                  <a:lnTo>
                    <a:pt x="247455" y="888571"/>
                  </a:lnTo>
                  <a:lnTo>
                    <a:pt x="288786" y="908482"/>
                  </a:lnTo>
                  <a:lnTo>
                    <a:pt x="332225" y="924383"/>
                  </a:lnTo>
                  <a:lnTo>
                    <a:pt x="377536" y="936035"/>
                  </a:lnTo>
                  <a:lnTo>
                    <a:pt x="424481" y="943200"/>
                  </a:lnTo>
                  <a:lnTo>
                    <a:pt x="472821" y="945642"/>
                  </a:lnTo>
                  <a:lnTo>
                    <a:pt x="521183" y="943200"/>
                  </a:lnTo>
                  <a:lnTo>
                    <a:pt x="568147" y="936035"/>
                  </a:lnTo>
                  <a:lnTo>
                    <a:pt x="613475" y="924383"/>
                  </a:lnTo>
                  <a:lnTo>
                    <a:pt x="656929" y="908482"/>
                  </a:lnTo>
                  <a:lnTo>
                    <a:pt x="698272" y="888571"/>
                  </a:lnTo>
                  <a:lnTo>
                    <a:pt x="737266" y="864886"/>
                  </a:lnTo>
                  <a:lnTo>
                    <a:pt x="773675" y="837666"/>
                  </a:lnTo>
                  <a:lnTo>
                    <a:pt x="807259" y="807148"/>
                  </a:lnTo>
                  <a:lnTo>
                    <a:pt x="837782" y="773570"/>
                  </a:lnTo>
                  <a:lnTo>
                    <a:pt x="865006" y="737171"/>
                  </a:lnTo>
                  <a:lnTo>
                    <a:pt x="888694" y="698186"/>
                  </a:lnTo>
                  <a:lnTo>
                    <a:pt x="908607" y="656855"/>
                  </a:lnTo>
                  <a:lnTo>
                    <a:pt x="924509" y="613416"/>
                  </a:lnTo>
                  <a:lnTo>
                    <a:pt x="936161" y="568105"/>
                  </a:lnTo>
                  <a:lnTo>
                    <a:pt x="943327" y="521160"/>
                  </a:lnTo>
                  <a:lnTo>
                    <a:pt x="945769" y="472820"/>
                  </a:lnTo>
                  <a:lnTo>
                    <a:pt x="943327" y="424481"/>
                  </a:lnTo>
                  <a:lnTo>
                    <a:pt x="936161" y="377536"/>
                  </a:lnTo>
                  <a:lnTo>
                    <a:pt x="924509" y="332225"/>
                  </a:lnTo>
                  <a:lnTo>
                    <a:pt x="908607" y="288786"/>
                  </a:lnTo>
                  <a:lnTo>
                    <a:pt x="888694" y="247455"/>
                  </a:lnTo>
                  <a:lnTo>
                    <a:pt x="865006" y="208470"/>
                  </a:lnTo>
                  <a:lnTo>
                    <a:pt x="837782" y="172071"/>
                  </a:lnTo>
                  <a:lnTo>
                    <a:pt x="807259" y="138493"/>
                  </a:lnTo>
                  <a:lnTo>
                    <a:pt x="773675" y="107975"/>
                  </a:lnTo>
                  <a:lnTo>
                    <a:pt x="737266" y="80755"/>
                  </a:lnTo>
                  <a:lnTo>
                    <a:pt x="698272" y="57070"/>
                  </a:lnTo>
                  <a:lnTo>
                    <a:pt x="656929" y="37159"/>
                  </a:lnTo>
                  <a:lnTo>
                    <a:pt x="613475" y="21258"/>
                  </a:lnTo>
                  <a:lnTo>
                    <a:pt x="568147" y="9606"/>
                  </a:lnTo>
                  <a:lnTo>
                    <a:pt x="521183" y="2441"/>
                  </a:lnTo>
                  <a:lnTo>
                    <a:pt x="472821" y="0"/>
                  </a:lnTo>
                  <a:close/>
                </a:path>
              </a:pathLst>
            </a:custGeom>
            <a:solidFill>
              <a:srgbClr val="2B03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794494" y="3172587"/>
              <a:ext cx="946150" cy="946150"/>
            </a:xfrm>
            <a:custGeom>
              <a:avLst/>
              <a:gdLst/>
              <a:ahLst/>
              <a:cxnLst/>
              <a:rect l="l" t="t" r="r" b="b"/>
              <a:pathLst>
                <a:path w="946150" h="946150">
                  <a:moveTo>
                    <a:pt x="0" y="472820"/>
                  </a:moveTo>
                  <a:lnTo>
                    <a:pt x="2441" y="424481"/>
                  </a:lnTo>
                  <a:lnTo>
                    <a:pt x="9606" y="377536"/>
                  </a:lnTo>
                  <a:lnTo>
                    <a:pt x="21258" y="332225"/>
                  </a:lnTo>
                  <a:lnTo>
                    <a:pt x="37159" y="288786"/>
                  </a:lnTo>
                  <a:lnTo>
                    <a:pt x="57070" y="247455"/>
                  </a:lnTo>
                  <a:lnTo>
                    <a:pt x="80755" y="208470"/>
                  </a:lnTo>
                  <a:lnTo>
                    <a:pt x="107975" y="172071"/>
                  </a:lnTo>
                  <a:lnTo>
                    <a:pt x="138493" y="138493"/>
                  </a:lnTo>
                  <a:lnTo>
                    <a:pt x="172071" y="107975"/>
                  </a:lnTo>
                  <a:lnTo>
                    <a:pt x="208470" y="80755"/>
                  </a:lnTo>
                  <a:lnTo>
                    <a:pt x="247455" y="57070"/>
                  </a:lnTo>
                  <a:lnTo>
                    <a:pt x="288786" y="37159"/>
                  </a:lnTo>
                  <a:lnTo>
                    <a:pt x="332225" y="21258"/>
                  </a:lnTo>
                  <a:lnTo>
                    <a:pt x="377536" y="9606"/>
                  </a:lnTo>
                  <a:lnTo>
                    <a:pt x="424481" y="2441"/>
                  </a:lnTo>
                  <a:lnTo>
                    <a:pt x="472821" y="0"/>
                  </a:lnTo>
                  <a:lnTo>
                    <a:pt x="521183" y="2441"/>
                  </a:lnTo>
                  <a:lnTo>
                    <a:pt x="568147" y="9606"/>
                  </a:lnTo>
                  <a:lnTo>
                    <a:pt x="613475" y="21258"/>
                  </a:lnTo>
                  <a:lnTo>
                    <a:pt x="656929" y="37159"/>
                  </a:lnTo>
                  <a:lnTo>
                    <a:pt x="698272" y="57070"/>
                  </a:lnTo>
                  <a:lnTo>
                    <a:pt x="737266" y="80755"/>
                  </a:lnTo>
                  <a:lnTo>
                    <a:pt x="773675" y="107975"/>
                  </a:lnTo>
                  <a:lnTo>
                    <a:pt x="807259" y="138493"/>
                  </a:lnTo>
                  <a:lnTo>
                    <a:pt x="837782" y="172071"/>
                  </a:lnTo>
                  <a:lnTo>
                    <a:pt x="865006" y="208470"/>
                  </a:lnTo>
                  <a:lnTo>
                    <a:pt x="888694" y="247455"/>
                  </a:lnTo>
                  <a:lnTo>
                    <a:pt x="908607" y="288786"/>
                  </a:lnTo>
                  <a:lnTo>
                    <a:pt x="924509" y="332225"/>
                  </a:lnTo>
                  <a:lnTo>
                    <a:pt x="936161" y="377536"/>
                  </a:lnTo>
                  <a:lnTo>
                    <a:pt x="943327" y="424481"/>
                  </a:lnTo>
                  <a:lnTo>
                    <a:pt x="945769" y="472820"/>
                  </a:lnTo>
                  <a:lnTo>
                    <a:pt x="943327" y="521160"/>
                  </a:lnTo>
                  <a:lnTo>
                    <a:pt x="936161" y="568105"/>
                  </a:lnTo>
                  <a:lnTo>
                    <a:pt x="924509" y="613416"/>
                  </a:lnTo>
                  <a:lnTo>
                    <a:pt x="908607" y="656855"/>
                  </a:lnTo>
                  <a:lnTo>
                    <a:pt x="888694" y="698186"/>
                  </a:lnTo>
                  <a:lnTo>
                    <a:pt x="865006" y="737171"/>
                  </a:lnTo>
                  <a:lnTo>
                    <a:pt x="837782" y="773570"/>
                  </a:lnTo>
                  <a:lnTo>
                    <a:pt x="807259" y="807148"/>
                  </a:lnTo>
                  <a:lnTo>
                    <a:pt x="773675" y="837666"/>
                  </a:lnTo>
                  <a:lnTo>
                    <a:pt x="737266" y="864886"/>
                  </a:lnTo>
                  <a:lnTo>
                    <a:pt x="698272" y="888571"/>
                  </a:lnTo>
                  <a:lnTo>
                    <a:pt x="656929" y="908482"/>
                  </a:lnTo>
                  <a:lnTo>
                    <a:pt x="613475" y="924383"/>
                  </a:lnTo>
                  <a:lnTo>
                    <a:pt x="568147" y="936035"/>
                  </a:lnTo>
                  <a:lnTo>
                    <a:pt x="521183" y="943200"/>
                  </a:lnTo>
                  <a:lnTo>
                    <a:pt x="472821" y="945642"/>
                  </a:lnTo>
                  <a:lnTo>
                    <a:pt x="424481" y="943200"/>
                  </a:lnTo>
                  <a:lnTo>
                    <a:pt x="377536" y="936035"/>
                  </a:lnTo>
                  <a:lnTo>
                    <a:pt x="332225" y="924383"/>
                  </a:lnTo>
                  <a:lnTo>
                    <a:pt x="288786" y="908482"/>
                  </a:lnTo>
                  <a:lnTo>
                    <a:pt x="247455" y="888571"/>
                  </a:lnTo>
                  <a:lnTo>
                    <a:pt x="208470" y="864886"/>
                  </a:lnTo>
                  <a:lnTo>
                    <a:pt x="172071" y="837666"/>
                  </a:lnTo>
                  <a:lnTo>
                    <a:pt x="138493" y="807148"/>
                  </a:lnTo>
                  <a:lnTo>
                    <a:pt x="107975" y="773570"/>
                  </a:lnTo>
                  <a:lnTo>
                    <a:pt x="80755" y="737171"/>
                  </a:lnTo>
                  <a:lnTo>
                    <a:pt x="57070" y="698186"/>
                  </a:lnTo>
                  <a:lnTo>
                    <a:pt x="37159" y="656855"/>
                  </a:lnTo>
                  <a:lnTo>
                    <a:pt x="21258" y="613416"/>
                  </a:lnTo>
                  <a:lnTo>
                    <a:pt x="9606" y="568105"/>
                  </a:lnTo>
                  <a:lnTo>
                    <a:pt x="2441" y="521160"/>
                  </a:lnTo>
                  <a:lnTo>
                    <a:pt x="0" y="472820"/>
                  </a:lnTo>
                  <a:close/>
                </a:path>
              </a:pathLst>
            </a:custGeom>
            <a:ln w="19050">
              <a:solidFill>
                <a:srgbClr val="0AE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26566" y="3172587"/>
              <a:ext cx="946150" cy="946150"/>
            </a:xfrm>
            <a:custGeom>
              <a:avLst/>
              <a:gdLst/>
              <a:ahLst/>
              <a:cxnLst/>
              <a:rect l="l" t="t" r="r" b="b"/>
              <a:pathLst>
                <a:path w="946150" h="946150">
                  <a:moveTo>
                    <a:pt x="0" y="472820"/>
                  </a:moveTo>
                  <a:lnTo>
                    <a:pt x="2441" y="424481"/>
                  </a:lnTo>
                  <a:lnTo>
                    <a:pt x="9606" y="377536"/>
                  </a:lnTo>
                  <a:lnTo>
                    <a:pt x="21258" y="332225"/>
                  </a:lnTo>
                  <a:lnTo>
                    <a:pt x="37159" y="288786"/>
                  </a:lnTo>
                  <a:lnTo>
                    <a:pt x="57070" y="247455"/>
                  </a:lnTo>
                  <a:lnTo>
                    <a:pt x="80755" y="208470"/>
                  </a:lnTo>
                  <a:lnTo>
                    <a:pt x="107975" y="172071"/>
                  </a:lnTo>
                  <a:lnTo>
                    <a:pt x="138493" y="138493"/>
                  </a:lnTo>
                  <a:lnTo>
                    <a:pt x="172071" y="107975"/>
                  </a:lnTo>
                  <a:lnTo>
                    <a:pt x="208470" y="80755"/>
                  </a:lnTo>
                  <a:lnTo>
                    <a:pt x="247455" y="57070"/>
                  </a:lnTo>
                  <a:lnTo>
                    <a:pt x="288786" y="37159"/>
                  </a:lnTo>
                  <a:lnTo>
                    <a:pt x="332225" y="21258"/>
                  </a:lnTo>
                  <a:lnTo>
                    <a:pt x="377536" y="9606"/>
                  </a:lnTo>
                  <a:lnTo>
                    <a:pt x="424481" y="2441"/>
                  </a:lnTo>
                  <a:lnTo>
                    <a:pt x="472821" y="0"/>
                  </a:lnTo>
                  <a:lnTo>
                    <a:pt x="521160" y="2441"/>
                  </a:lnTo>
                  <a:lnTo>
                    <a:pt x="568105" y="9606"/>
                  </a:lnTo>
                  <a:lnTo>
                    <a:pt x="613416" y="21258"/>
                  </a:lnTo>
                  <a:lnTo>
                    <a:pt x="656855" y="37159"/>
                  </a:lnTo>
                  <a:lnTo>
                    <a:pt x="698186" y="57070"/>
                  </a:lnTo>
                  <a:lnTo>
                    <a:pt x="737171" y="80755"/>
                  </a:lnTo>
                  <a:lnTo>
                    <a:pt x="773570" y="107975"/>
                  </a:lnTo>
                  <a:lnTo>
                    <a:pt x="807148" y="138493"/>
                  </a:lnTo>
                  <a:lnTo>
                    <a:pt x="837666" y="172071"/>
                  </a:lnTo>
                  <a:lnTo>
                    <a:pt x="864886" y="208470"/>
                  </a:lnTo>
                  <a:lnTo>
                    <a:pt x="888571" y="247455"/>
                  </a:lnTo>
                  <a:lnTo>
                    <a:pt x="908482" y="288786"/>
                  </a:lnTo>
                  <a:lnTo>
                    <a:pt x="924383" y="332225"/>
                  </a:lnTo>
                  <a:lnTo>
                    <a:pt x="936035" y="377536"/>
                  </a:lnTo>
                  <a:lnTo>
                    <a:pt x="943200" y="424481"/>
                  </a:lnTo>
                  <a:lnTo>
                    <a:pt x="945641" y="472820"/>
                  </a:lnTo>
                  <a:lnTo>
                    <a:pt x="943200" y="521160"/>
                  </a:lnTo>
                  <a:lnTo>
                    <a:pt x="936035" y="568105"/>
                  </a:lnTo>
                  <a:lnTo>
                    <a:pt x="924383" y="613416"/>
                  </a:lnTo>
                  <a:lnTo>
                    <a:pt x="908482" y="656855"/>
                  </a:lnTo>
                  <a:lnTo>
                    <a:pt x="888571" y="698186"/>
                  </a:lnTo>
                  <a:lnTo>
                    <a:pt x="864886" y="737171"/>
                  </a:lnTo>
                  <a:lnTo>
                    <a:pt x="837666" y="773570"/>
                  </a:lnTo>
                  <a:lnTo>
                    <a:pt x="807148" y="807148"/>
                  </a:lnTo>
                  <a:lnTo>
                    <a:pt x="773570" y="837666"/>
                  </a:lnTo>
                  <a:lnTo>
                    <a:pt x="737171" y="864886"/>
                  </a:lnTo>
                  <a:lnTo>
                    <a:pt x="698186" y="888571"/>
                  </a:lnTo>
                  <a:lnTo>
                    <a:pt x="656855" y="908482"/>
                  </a:lnTo>
                  <a:lnTo>
                    <a:pt x="613416" y="924383"/>
                  </a:lnTo>
                  <a:lnTo>
                    <a:pt x="568105" y="936035"/>
                  </a:lnTo>
                  <a:lnTo>
                    <a:pt x="521160" y="943200"/>
                  </a:lnTo>
                  <a:lnTo>
                    <a:pt x="472821" y="945642"/>
                  </a:lnTo>
                  <a:lnTo>
                    <a:pt x="424481" y="943200"/>
                  </a:lnTo>
                  <a:lnTo>
                    <a:pt x="377536" y="936035"/>
                  </a:lnTo>
                  <a:lnTo>
                    <a:pt x="332225" y="924383"/>
                  </a:lnTo>
                  <a:lnTo>
                    <a:pt x="288786" y="908482"/>
                  </a:lnTo>
                  <a:lnTo>
                    <a:pt x="247455" y="888571"/>
                  </a:lnTo>
                  <a:lnTo>
                    <a:pt x="208470" y="864886"/>
                  </a:lnTo>
                  <a:lnTo>
                    <a:pt x="172071" y="837666"/>
                  </a:lnTo>
                  <a:lnTo>
                    <a:pt x="138493" y="807148"/>
                  </a:lnTo>
                  <a:lnTo>
                    <a:pt x="107975" y="773570"/>
                  </a:lnTo>
                  <a:lnTo>
                    <a:pt x="80755" y="737171"/>
                  </a:lnTo>
                  <a:lnTo>
                    <a:pt x="57070" y="698186"/>
                  </a:lnTo>
                  <a:lnTo>
                    <a:pt x="37159" y="656855"/>
                  </a:lnTo>
                  <a:lnTo>
                    <a:pt x="21258" y="613416"/>
                  </a:lnTo>
                  <a:lnTo>
                    <a:pt x="9606" y="568105"/>
                  </a:lnTo>
                  <a:lnTo>
                    <a:pt x="2441" y="521160"/>
                  </a:lnTo>
                  <a:lnTo>
                    <a:pt x="0" y="472820"/>
                  </a:lnTo>
                  <a:close/>
                </a:path>
              </a:pathLst>
            </a:custGeom>
            <a:ln w="9525">
              <a:solidFill>
                <a:srgbClr val="0AE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95904" y="3369798"/>
              <a:ext cx="422909" cy="501650"/>
            </a:xfrm>
            <a:custGeom>
              <a:avLst/>
              <a:gdLst/>
              <a:ahLst/>
              <a:cxnLst/>
              <a:rect l="l" t="t" r="r" b="b"/>
              <a:pathLst>
                <a:path w="422910" h="501650">
                  <a:moveTo>
                    <a:pt x="193835" y="0"/>
                  </a:moveTo>
                  <a:lnTo>
                    <a:pt x="185660" y="0"/>
                  </a:lnTo>
                  <a:lnTo>
                    <a:pt x="138354" y="6250"/>
                  </a:lnTo>
                  <a:lnTo>
                    <a:pt x="94569" y="24280"/>
                  </a:lnTo>
                  <a:lnTo>
                    <a:pt x="57170" y="52307"/>
                  </a:lnTo>
                  <a:lnTo>
                    <a:pt x="27846" y="88702"/>
                  </a:lnTo>
                  <a:lnTo>
                    <a:pt x="8284" y="131839"/>
                  </a:lnTo>
                  <a:lnTo>
                    <a:pt x="170" y="180089"/>
                  </a:lnTo>
                  <a:lnTo>
                    <a:pt x="0" y="184768"/>
                  </a:lnTo>
                  <a:lnTo>
                    <a:pt x="0" y="189199"/>
                  </a:lnTo>
                  <a:lnTo>
                    <a:pt x="4990" y="237008"/>
                  </a:lnTo>
                  <a:lnTo>
                    <a:pt x="19318" y="277545"/>
                  </a:lnTo>
                  <a:lnTo>
                    <a:pt x="42408" y="313810"/>
                  </a:lnTo>
                  <a:lnTo>
                    <a:pt x="73513" y="344268"/>
                  </a:lnTo>
                  <a:lnTo>
                    <a:pt x="73513" y="501653"/>
                  </a:lnTo>
                  <a:lnTo>
                    <a:pt x="269923" y="501653"/>
                  </a:lnTo>
                  <a:lnTo>
                    <a:pt x="269923" y="489122"/>
                  </a:lnTo>
                  <a:lnTo>
                    <a:pt x="85965" y="489122"/>
                  </a:lnTo>
                  <a:lnTo>
                    <a:pt x="85965" y="338173"/>
                  </a:lnTo>
                  <a:lnTo>
                    <a:pt x="52159" y="305935"/>
                  </a:lnTo>
                  <a:lnTo>
                    <a:pt x="30610" y="272048"/>
                  </a:lnTo>
                  <a:lnTo>
                    <a:pt x="17195" y="234193"/>
                  </a:lnTo>
                  <a:lnTo>
                    <a:pt x="12606" y="193817"/>
                  </a:lnTo>
                  <a:lnTo>
                    <a:pt x="12415" y="184768"/>
                  </a:lnTo>
                  <a:lnTo>
                    <a:pt x="12565" y="180540"/>
                  </a:lnTo>
                  <a:lnTo>
                    <a:pt x="20015" y="135420"/>
                  </a:lnTo>
                  <a:lnTo>
                    <a:pt x="38226" y="95082"/>
                  </a:lnTo>
                  <a:lnTo>
                    <a:pt x="65605" y="61064"/>
                  </a:lnTo>
                  <a:lnTo>
                    <a:pt x="100562" y="34900"/>
                  </a:lnTo>
                  <a:lnTo>
                    <a:pt x="141503" y="18128"/>
                  </a:lnTo>
                  <a:lnTo>
                    <a:pt x="186033" y="12385"/>
                  </a:lnTo>
                  <a:lnTo>
                    <a:pt x="251576" y="12385"/>
                  </a:lnTo>
                  <a:lnTo>
                    <a:pt x="243249" y="8501"/>
                  </a:lnTo>
                  <a:lnTo>
                    <a:pt x="193835" y="0"/>
                  </a:lnTo>
                  <a:close/>
                </a:path>
                <a:path w="422910" h="501650">
                  <a:moveTo>
                    <a:pt x="251576" y="12385"/>
                  </a:moveTo>
                  <a:lnTo>
                    <a:pt x="193317" y="12385"/>
                  </a:lnTo>
                  <a:lnTo>
                    <a:pt x="239421" y="20374"/>
                  </a:lnTo>
                  <a:lnTo>
                    <a:pt x="280412" y="39514"/>
                  </a:lnTo>
                  <a:lnTo>
                    <a:pt x="314693" y="68091"/>
                  </a:lnTo>
                  <a:lnTo>
                    <a:pt x="340668" y="104387"/>
                  </a:lnTo>
                  <a:lnTo>
                    <a:pt x="356741" y="146686"/>
                  </a:lnTo>
                  <a:lnTo>
                    <a:pt x="361316" y="193273"/>
                  </a:lnTo>
                  <a:lnTo>
                    <a:pt x="361316" y="200160"/>
                  </a:lnTo>
                  <a:lnTo>
                    <a:pt x="406026" y="277954"/>
                  </a:lnTo>
                  <a:lnTo>
                    <a:pt x="406202" y="278233"/>
                  </a:lnTo>
                  <a:lnTo>
                    <a:pt x="410242" y="283105"/>
                  </a:lnTo>
                  <a:lnTo>
                    <a:pt x="411434" y="289738"/>
                  </a:lnTo>
                  <a:lnTo>
                    <a:pt x="409352" y="295714"/>
                  </a:lnTo>
                  <a:lnTo>
                    <a:pt x="407585" y="299321"/>
                  </a:lnTo>
                  <a:lnTo>
                    <a:pt x="404203" y="301860"/>
                  </a:lnTo>
                  <a:lnTo>
                    <a:pt x="400251" y="302555"/>
                  </a:lnTo>
                  <a:lnTo>
                    <a:pt x="361311" y="302555"/>
                  </a:lnTo>
                  <a:lnTo>
                    <a:pt x="361292" y="353643"/>
                  </a:lnTo>
                  <a:lnTo>
                    <a:pt x="356502" y="377257"/>
                  </a:lnTo>
                  <a:lnTo>
                    <a:pt x="343445" y="396619"/>
                  </a:lnTo>
                  <a:lnTo>
                    <a:pt x="324094" y="409683"/>
                  </a:lnTo>
                  <a:lnTo>
                    <a:pt x="300399" y="414495"/>
                  </a:lnTo>
                  <a:lnTo>
                    <a:pt x="257512" y="414495"/>
                  </a:lnTo>
                  <a:lnTo>
                    <a:pt x="257512" y="489122"/>
                  </a:lnTo>
                  <a:lnTo>
                    <a:pt x="269923" y="489122"/>
                  </a:lnTo>
                  <a:lnTo>
                    <a:pt x="269923" y="427026"/>
                  </a:lnTo>
                  <a:lnTo>
                    <a:pt x="300378" y="427026"/>
                  </a:lnTo>
                  <a:lnTo>
                    <a:pt x="328928" y="421259"/>
                  </a:lnTo>
                  <a:lnTo>
                    <a:pt x="352241" y="405532"/>
                  </a:lnTo>
                  <a:lnTo>
                    <a:pt x="367958" y="382206"/>
                  </a:lnTo>
                  <a:lnTo>
                    <a:pt x="373721" y="353643"/>
                  </a:lnTo>
                  <a:lnTo>
                    <a:pt x="373721" y="315086"/>
                  </a:lnTo>
                  <a:lnTo>
                    <a:pt x="401069" y="315086"/>
                  </a:lnTo>
                  <a:lnTo>
                    <a:pt x="412415" y="310732"/>
                  </a:lnTo>
                  <a:lnTo>
                    <a:pt x="420499" y="301249"/>
                  </a:lnTo>
                  <a:lnTo>
                    <a:pt x="422752" y="287800"/>
                  </a:lnTo>
                  <a:lnTo>
                    <a:pt x="416608" y="271553"/>
                  </a:lnTo>
                  <a:lnTo>
                    <a:pt x="373721" y="196926"/>
                  </a:lnTo>
                  <a:lnTo>
                    <a:pt x="373669" y="193273"/>
                  </a:lnTo>
                  <a:lnTo>
                    <a:pt x="368888" y="143880"/>
                  </a:lnTo>
                  <a:lnTo>
                    <a:pt x="351710" y="98529"/>
                  </a:lnTo>
                  <a:lnTo>
                    <a:pt x="323901" y="59616"/>
                  </a:lnTo>
                  <a:lnTo>
                    <a:pt x="287176" y="28990"/>
                  </a:lnTo>
                  <a:lnTo>
                    <a:pt x="251576" y="12385"/>
                  </a:lnTo>
                  <a:close/>
                </a:path>
              </a:pathLst>
            </a:custGeom>
            <a:solidFill>
              <a:srgbClr val="0AE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47291" y="3403017"/>
              <a:ext cx="255119" cy="27709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842152" y="3377615"/>
              <a:ext cx="4643755" cy="499745"/>
            </a:xfrm>
            <a:custGeom>
              <a:avLst/>
              <a:gdLst/>
              <a:ahLst/>
              <a:cxnLst/>
              <a:rect l="l" t="t" r="r" b="b"/>
              <a:pathLst>
                <a:path w="4643755" h="499745">
                  <a:moveTo>
                    <a:pt x="509676" y="320903"/>
                  </a:moveTo>
                  <a:lnTo>
                    <a:pt x="497243" y="313448"/>
                  </a:lnTo>
                  <a:lnTo>
                    <a:pt x="497243" y="432841"/>
                  </a:lnTo>
                  <a:lnTo>
                    <a:pt x="416534" y="481291"/>
                  </a:lnTo>
                  <a:lnTo>
                    <a:pt x="416433" y="383908"/>
                  </a:lnTo>
                  <a:lnTo>
                    <a:pt x="434378" y="373138"/>
                  </a:lnTo>
                  <a:lnTo>
                    <a:pt x="497052" y="335521"/>
                  </a:lnTo>
                  <a:lnTo>
                    <a:pt x="497243" y="432841"/>
                  </a:lnTo>
                  <a:lnTo>
                    <a:pt x="497243" y="313448"/>
                  </a:lnTo>
                  <a:lnTo>
                    <a:pt x="491451" y="309968"/>
                  </a:lnTo>
                  <a:lnTo>
                    <a:pt x="491451" y="324472"/>
                  </a:lnTo>
                  <a:lnTo>
                    <a:pt x="491286" y="324472"/>
                  </a:lnTo>
                  <a:lnTo>
                    <a:pt x="410222" y="373138"/>
                  </a:lnTo>
                  <a:lnTo>
                    <a:pt x="404012" y="369417"/>
                  </a:lnTo>
                  <a:lnTo>
                    <a:pt x="404012" y="383908"/>
                  </a:lnTo>
                  <a:lnTo>
                    <a:pt x="404012" y="481241"/>
                  </a:lnTo>
                  <a:lnTo>
                    <a:pt x="345465" y="446176"/>
                  </a:lnTo>
                  <a:lnTo>
                    <a:pt x="333209" y="438848"/>
                  </a:lnTo>
                  <a:lnTo>
                    <a:pt x="346976" y="430390"/>
                  </a:lnTo>
                  <a:lnTo>
                    <a:pt x="348030" y="429742"/>
                  </a:lnTo>
                  <a:lnTo>
                    <a:pt x="348945" y="425919"/>
                  </a:lnTo>
                  <a:lnTo>
                    <a:pt x="345363" y="420065"/>
                  </a:lnTo>
                  <a:lnTo>
                    <a:pt x="341528" y="419138"/>
                  </a:lnTo>
                  <a:lnTo>
                    <a:pt x="323202" y="430390"/>
                  </a:lnTo>
                  <a:lnTo>
                    <a:pt x="323202" y="335521"/>
                  </a:lnTo>
                  <a:lnTo>
                    <a:pt x="404012" y="383908"/>
                  </a:lnTo>
                  <a:lnTo>
                    <a:pt x="404012" y="369417"/>
                  </a:lnTo>
                  <a:lnTo>
                    <a:pt x="347560" y="335521"/>
                  </a:lnTo>
                  <a:lnTo>
                    <a:pt x="329158" y="324472"/>
                  </a:lnTo>
                  <a:lnTo>
                    <a:pt x="404012" y="279425"/>
                  </a:lnTo>
                  <a:lnTo>
                    <a:pt x="404012" y="307441"/>
                  </a:lnTo>
                  <a:lnTo>
                    <a:pt x="406793" y="310222"/>
                  </a:lnTo>
                  <a:lnTo>
                    <a:pt x="413651" y="310222"/>
                  </a:lnTo>
                  <a:lnTo>
                    <a:pt x="416433" y="307441"/>
                  </a:lnTo>
                  <a:lnTo>
                    <a:pt x="416433" y="279425"/>
                  </a:lnTo>
                  <a:lnTo>
                    <a:pt x="491451" y="324472"/>
                  </a:lnTo>
                  <a:lnTo>
                    <a:pt x="491451" y="309968"/>
                  </a:lnTo>
                  <a:lnTo>
                    <a:pt x="440588" y="279425"/>
                  </a:lnTo>
                  <a:lnTo>
                    <a:pt x="416433" y="264934"/>
                  </a:lnTo>
                  <a:lnTo>
                    <a:pt x="416318" y="198386"/>
                  </a:lnTo>
                  <a:lnTo>
                    <a:pt x="414972" y="196253"/>
                  </a:lnTo>
                  <a:lnTo>
                    <a:pt x="412902" y="195122"/>
                  </a:lnTo>
                  <a:lnTo>
                    <a:pt x="404012" y="190881"/>
                  </a:lnTo>
                  <a:lnTo>
                    <a:pt x="404012" y="204660"/>
                  </a:lnTo>
                  <a:lnTo>
                    <a:pt x="404012" y="264934"/>
                  </a:lnTo>
                  <a:lnTo>
                    <a:pt x="310769" y="320903"/>
                  </a:lnTo>
                  <a:lnTo>
                    <a:pt x="310769" y="438023"/>
                  </a:lnTo>
                  <a:lnTo>
                    <a:pt x="254533" y="472541"/>
                  </a:lnTo>
                  <a:lnTo>
                    <a:pt x="212623" y="445376"/>
                  </a:lnTo>
                  <a:lnTo>
                    <a:pt x="198894" y="436486"/>
                  </a:lnTo>
                  <a:lnTo>
                    <a:pt x="198894" y="428434"/>
                  </a:lnTo>
                  <a:lnTo>
                    <a:pt x="198894" y="335521"/>
                  </a:lnTo>
                  <a:lnTo>
                    <a:pt x="198894" y="320903"/>
                  </a:lnTo>
                  <a:lnTo>
                    <a:pt x="186461" y="313448"/>
                  </a:lnTo>
                  <a:lnTo>
                    <a:pt x="186461" y="428434"/>
                  </a:lnTo>
                  <a:lnTo>
                    <a:pt x="171196" y="418541"/>
                  </a:lnTo>
                  <a:lnTo>
                    <a:pt x="168376" y="416572"/>
                  </a:lnTo>
                  <a:lnTo>
                    <a:pt x="164503" y="417283"/>
                  </a:lnTo>
                  <a:lnTo>
                    <a:pt x="162585" y="420065"/>
                  </a:lnTo>
                  <a:lnTo>
                    <a:pt x="160604" y="422986"/>
                  </a:lnTo>
                  <a:lnTo>
                    <a:pt x="161302" y="426808"/>
                  </a:lnTo>
                  <a:lnTo>
                    <a:pt x="164338" y="428904"/>
                  </a:lnTo>
                  <a:lnTo>
                    <a:pt x="178130" y="437845"/>
                  </a:lnTo>
                  <a:lnTo>
                    <a:pt x="105752" y="481291"/>
                  </a:lnTo>
                  <a:lnTo>
                    <a:pt x="105664" y="383908"/>
                  </a:lnTo>
                  <a:lnTo>
                    <a:pt x="123609" y="373138"/>
                  </a:lnTo>
                  <a:lnTo>
                    <a:pt x="186283" y="335521"/>
                  </a:lnTo>
                  <a:lnTo>
                    <a:pt x="186461" y="428434"/>
                  </a:lnTo>
                  <a:lnTo>
                    <a:pt x="186461" y="313448"/>
                  </a:lnTo>
                  <a:lnTo>
                    <a:pt x="180682" y="309968"/>
                  </a:lnTo>
                  <a:lnTo>
                    <a:pt x="180682" y="324472"/>
                  </a:lnTo>
                  <a:lnTo>
                    <a:pt x="180340" y="324472"/>
                  </a:lnTo>
                  <a:lnTo>
                    <a:pt x="99453" y="373138"/>
                  </a:lnTo>
                  <a:lnTo>
                    <a:pt x="93230" y="369404"/>
                  </a:lnTo>
                  <a:lnTo>
                    <a:pt x="93230" y="383908"/>
                  </a:lnTo>
                  <a:lnTo>
                    <a:pt x="93230" y="481241"/>
                  </a:lnTo>
                  <a:lnTo>
                    <a:pt x="12446" y="432841"/>
                  </a:lnTo>
                  <a:lnTo>
                    <a:pt x="12433" y="335521"/>
                  </a:lnTo>
                  <a:lnTo>
                    <a:pt x="12623" y="335521"/>
                  </a:lnTo>
                  <a:lnTo>
                    <a:pt x="93230" y="383908"/>
                  </a:lnTo>
                  <a:lnTo>
                    <a:pt x="93230" y="369404"/>
                  </a:lnTo>
                  <a:lnTo>
                    <a:pt x="36779" y="335521"/>
                  </a:lnTo>
                  <a:lnTo>
                    <a:pt x="18389" y="324472"/>
                  </a:lnTo>
                  <a:lnTo>
                    <a:pt x="93230" y="279425"/>
                  </a:lnTo>
                  <a:lnTo>
                    <a:pt x="93230" y="307441"/>
                  </a:lnTo>
                  <a:lnTo>
                    <a:pt x="96012" y="310222"/>
                  </a:lnTo>
                  <a:lnTo>
                    <a:pt x="102882" y="310222"/>
                  </a:lnTo>
                  <a:lnTo>
                    <a:pt x="105664" y="307441"/>
                  </a:lnTo>
                  <a:lnTo>
                    <a:pt x="105664" y="279425"/>
                  </a:lnTo>
                  <a:lnTo>
                    <a:pt x="180682" y="324472"/>
                  </a:lnTo>
                  <a:lnTo>
                    <a:pt x="180682" y="309968"/>
                  </a:lnTo>
                  <a:lnTo>
                    <a:pt x="129819" y="279425"/>
                  </a:lnTo>
                  <a:lnTo>
                    <a:pt x="105664" y="264934"/>
                  </a:lnTo>
                  <a:lnTo>
                    <a:pt x="105664" y="204660"/>
                  </a:lnTo>
                  <a:lnTo>
                    <a:pt x="157429" y="179920"/>
                  </a:lnTo>
                  <a:lnTo>
                    <a:pt x="254838" y="238391"/>
                  </a:lnTo>
                  <a:lnTo>
                    <a:pt x="285305" y="220103"/>
                  </a:lnTo>
                  <a:lnTo>
                    <a:pt x="352234" y="179920"/>
                  </a:lnTo>
                  <a:lnTo>
                    <a:pt x="404012" y="204660"/>
                  </a:lnTo>
                  <a:lnTo>
                    <a:pt x="404012" y="190881"/>
                  </a:lnTo>
                  <a:lnTo>
                    <a:pt x="381076" y="179920"/>
                  </a:lnTo>
                  <a:lnTo>
                    <a:pt x="354279" y="167106"/>
                  </a:lnTo>
                  <a:lnTo>
                    <a:pt x="354279" y="161163"/>
                  </a:lnTo>
                  <a:lnTo>
                    <a:pt x="354279" y="74320"/>
                  </a:lnTo>
                  <a:lnTo>
                    <a:pt x="354279" y="59702"/>
                  </a:lnTo>
                  <a:lnTo>
                    <a:pt x="341845" y="52247"/>
                  </a:lnTo>
                  <a:lnTo>
                    <a:pt x="341845" y="161163"/>
                  </a:lnTo>
                  <a:lnTo>
                    <a:pt x="317271" y="149415"/>
                  </a:lnTo>
                  <a:lnTo>
                    <a:pt x="313563" y="150736"/>
                  </a:lnTo>
                  <a:lnTo>
                    <a:pt x="310603" y="156933"/>
                  </a:lnTo>
                  <a:lnTo>
                    <a:pt x="311912" y="160642"/>
                  </a:lnTo>
                  <a:lnTo>
                    <a:pt x="338785" y="173482"/>
                  </a:lnTo>
                  <a:lnTo>
                    <a:pt x="261150" y="220103"/>
                  </a:lnTo>
                  <a:lnTo>
                    <a:pt x="261048" y="122720"/>
                  </a:lnTo>
                  <a:lnTo>
                    <a:pt x="278993" y="111950"/>
                  </a:lnTo>
                  <a:lnTo>
                    <a:pt x="341668" y="74320"/>
                  </a:lnTo>
                  <a:lnTo>
                    <a:pt x="341845" y="161163"/>
                  </a:lnTo>
                  <a:lnTo>
                    <a:pt x="341845" y="52247"/>
                  </a:lnTo>
                  <a:lnTo>
                    <a:pt x="336067" y="48780"/>
                  </a:lnTo>
                  <a:lnTo>
                    <a:pt x="336067" y="63271"/>
                  </a:lnTo>
                  <a:lnTo>
                    <a:pt x="335889" y="63271"/>
                  </a:lnTo>
                  <a:lnTo>
                    <a:pt x="254838" y="111950"/>
                  </a:lnTo>
                  <a:lnTo>
                    <a:pt x="248615" y="108216"/>
                  </a:lnTo>
                  <a:lnTo>
                    <a:pt x="248615" y="122720"/>
                  </a:lnTo>
                  <a:lnTo>
                    <a:pt x="248615" y="220052"/>
                  </a:lnTo>
                  <a:lnTo>
                    <a:pt x="181622" y="179920"/>
                  </a:lnTo>
                  <a:lnTo>
                    <a:pt x="170878" y="173482"/>
                  </a:lnTo>
                  <a:lnTo>
                    <a:pt x="196646" y="161163"/>
                  </a:lnTo>
                  <a:lnTo>
                    <a:pt x="197751" y="160642"/>
                  </a:lnTo>
                  <a:lnTo>
                    <a:pt x="199072" y="156933"/>
                  </a:lnTo>
                  <a:lnTo>
                    <a:pt x="196189" y="150901"/>
                  </a:lnTo>
                  <a:lnTo>
                    <a:pt x="196113" y="150736"/>
                  </a:lnTo>
                  <a:lnTo>
                    <a:pt x="192392" y="149415"/>
                  </a:lnTo>
                  <a:lnTo>
                    <a:pt x="167817" y="161163"/>
                  </a:lnTo>
                  <a:lnTo>
                    <a:pt x="167817" y="74320"/>
                  </a:lnTo>
                  <a:lnTo>
                    <a:pt x="168008" y="74320"/>
                  </a:lnTo>
                  <a:lnTo>
                    <a:pt x="248615" y="122720"/>
                  </a:lnTo>
                  <a:lnTo>
                    <a:pt x="248615" y="108216"/>
                  </a:lnTo>
                  <a:lnTo>
                    <a:pt x="192163" y="74320"/>
                  </a:lnTo>
                  <a:lnTo>
                    <a:pt x="173774" y="63271"/>
                  </a:lnTo>
                  <a:lnTo>
                    <a:pt x="254838" y="14516"/>
                  </a:lnTo>
                  <a:lnTo>
                    <a:pt x="336067" y="63271"/>
                  </a:lnTo>
                  <a:lnTo>
                    <a:pt x="336067" y="48780"/>
                  </a:lnTo>
                  <a:lnTo>
                    <a:pt x="279006" y="14516"/>
                  </a:lnTo>
                  <a:lnTo>
                    <a:pt x="254838" y="0"/>
                  </a:lnTo>
                  <a:lnTo>
                    <a:pt x="155384" y="59702"/>
                  </a:lnTo>
                  <a:lnTo>
                    <a:pt x="155384" y="167106"/>
                  </a:lnTo>
                  <a:lnTo>
                    <a:pt x="96774" y="195122"/>
                  </a:lnTo>
                  <a:lnTo>
                    <a:pt x="94703" y="196253"/>
                  </a:lnTo>
                  <a:lnTo>
                    <a:pt x="93357" y="198386"/>
                  </a:lnTo>
                  <a:lnTo>
                    <a:pt x="93243" y="264934"/>
                  </a:lnTo>
                  <a:lnTo>
                    <a:pt x="0" y="320903"/>
                  </a:lnTo>
                  <a:lnTo>
                    <a:pt x="0" y="439889"/>
                  </a:lnTo>
                  <a:lnTo>
                    <a:pt x="99453" y="499579"/>
                  </a:lnTo>
                  <a:lnTo>
                    <a:pt x="129921" y="481291"/>
                  </a:lnTo>
                  <a:lnTo>
                    <a:pt x="189750" y="445376"/>
                  </a:lnTo>
                  <a:lnTo>
                    <a:pt x="253136" y="486448"/>
                  </a:lnTo>
                  <a:lnTo>
                    <a:pt x="255663" y="486448"/>
                  </a:lnTo>
                  <a:lnTo>
                    <a:pt x="278320" y="472541"/>
                  </a:lnTo>
                  <a:lnTo>
                    <a:pt x="321259" y="446176"/>
                  </a:lnTo>
                  <a:lnTo>
                    <a:pt x="410222" y="499579"/>
                  </a:lnTo>
                  <a:lnTo>
                    <a:pt x="440690" y="481291"/>
                  </a:lnTo>
                  <a:lnTo>
                    <a:pt x="509663" y="439889"/>
                  </a:lnTo>
                  <a:lnTo>
                    <a:pt x="509676" y="335521"/>
                  </a:lnTo>
                  <a:lnTo>
                    <a:pt x="509676" y="320903"/>
                  </a:lnTo>
                  <a:close/>
                </a:path>
                <a:path w="4643755" h="499745">
                  <a:moveTo>
                    <a:pt x="4643742" y="454456"/>
                  </a:moveTo>
                  <a:lnTo>
                    <a:pt x="4233723" y="454456"/>
                  </a:lnTo>
                  <a:lnTo>
                    <a:pt x="4233723" y="44132"/>
                  </a:lnTo>
                  <a:lnTo>
                    <a:pt x="4221289" y="44132"/>
                  </a:lnTo>
                  <a:lnTo>
                    <a:pt x="4221289" y="454456"/>
                  </a:lnTo>
                  <a:lnTo>
                    <a:pt x="4221289" y="467169"/>
                  </a:lnTo>
                  <a:lnTo>
                    <a:pt x="4643742" y="467169"/>
                  </a:lnTo>
                  <a:lnTo>
                    <a:pt x="4643742" y="454456"/>
                  </a:lnTo>
                  <a:close/>
                </a:path>
              </a:pathLst>
            </a:custGeom>
            <a:solidFill>
              <a:srgbClr val="0AE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13183" y="3552308"/>
              <a:ext cx="74585" cy="24259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0212631" y="3421674"/>
              <a:ext cx="74930" cy="373380"/>
            </a:xfrm>
            <a:custGeom>
              <a:avLst/>
              <a:gdLst/>
              <a:ahLst/>
              <a:cxnLst/>
              <a:rect l="l" t="t" r="r" b="b"/>
              <a:pathLst>
                <a:path w="74929" h="373379">
                  <a:moveTo>
                    <a:pt x="74585" y="0"/>
                  </a:moveTo>
                  <a:lnTo>
                    <a:pt x="0" y="0"/>
                  </a:lnTo>
                  <a:lnTo>
                    <a:pt x="0" y="373232"/>
                  </a:lnTo>
                  <a:lnTo>
                    <a:pt x="74585" y="373232"/>
                  </a:lnTo>
                  <a:lnTo>
                    <a:pt x="74585" y="360795"/>
                  </a:lnTo>
                  <a:lnTo>
                    <a:pt x="12430" y="360795"/>
                  </a:lnTo>
                  <a:lnTo>
                    <a:pt x="12430" y="12437"/>
                  </a:lnTo>
                  <a:lnTo>
                    <a:pt x="74585" y="12437"/>
                  </a:lnTo>
                  <a:lnTo>
                    <a:pt x="74585" y="0"/>
                  </a:lnTo>
                  <a:close/>
                </a:path>
                <a:path w="74929" h="373379">
                  <a:moveTo>
                    <a:pt x="74585" y="12437"/>
                  </a:moveTo>
                  <a:lnTo>
                    <a:pt x="62154" y="12437"/>
                  </a:lnTo>
                  <a:lnTo>
                    <a:pt x="62154" y="360795"/>
                  </a:lnTo>
                  <a:lnTo>
                    <a:pt x="74585" y="360795"/>
                  </a:lnTo>
                  <a:lnTo>
                    <a:pt x="74585" y="12437"/>
                  </a:lnTo>
                  <a:close/>
                </a:path>
              </a:pathLst>
            </a:custGeom>
            <a:solidFill>
              <a:srgbClr val="0AE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312078" y="3552308"/>
              <a:ext cx="74585" cy="24259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11527" y="3658060"/>
              <a:ext cx="74585" cy="136847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450339" y="4237482"/>
            <a:ext cx="5003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95" dirty="0">
                <a:solidFill>
                  <a:srgbClr val="0AE0FF"/>
                </a:solidFill>
                <a:latin typeface="Century Gothic"/>
                <a:cs typeface="Century Gothic"/>
              </a:rPr>
              <a:t>EDA 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46608" y="4599489"/>
            <a:ext cx="2307590" cy="1946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indent="-2540" algn="ctr">
              <a:lnSpc>
                <a:spcPct val="15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Show</a:t>
            </a:r>
            <a:r>
              <a:rPr sz="1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key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insights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1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exploration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feature engineering.</a:t>
            </a:r>
            <a:r>
              <a:rPr sz="14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Include visualizations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illustrate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trends,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correlations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between features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58841" y="4307204"/>
            <a:ext cx="24206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0" dirty="0">
                <a:solidFill>
                  <a:srgbClr val="0AE0FF"/>
                </a:solidFill>
                <a:latin typeface="Century Gothic"/>
                <a:cs typeface="Century Gothic"/>
              </a:rPr>
              <a:t>M</a:t>
            </a:r>
            <a:r>
              <a:rPr sz="1600" b="1" spc="-24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600" b="1" spc="-20" dirty="0">
                <a:solidFill>
                  <a:srgbClr val="0AE0FF"/>
                </a:solidFill>
                <a:latin typeface="Century Gothic"/>
                <a:cs typeface="Century Gothic"/>
              </a:rPr>
              <a:t>o</a:t>
            </a:r>
            <a:r>
              <a:rPr sz="1600" b="1" spc="-24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600" b="1" spc="-20" dirty="0">
                <a:solidFill>
                  <a:srgbClr val="0AE0FF"/>
                </a:solidFill>
                <a:latin typeface="Century Gothic"/>
                <a:cs typeface="Century Gothic"/>
              </a:rPr>
              <a:t>d</a:t>
            </a:r>
            <a:r>
              <a:rPr sz="1600" b="1" spc="-24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600" b="1" spc="-20" dirty="0">
                <a:solidFill>
                  <a:srgbClr val="0AE0FF"/>
                </a:solidFill>
                <a:latin typeface="Century Gothic"/>
                <a:cs typeface="Century Gothic"/>
              </a:rPr>
              <a:t>e</a:t>
            </a:r>
            <a:r>
              <a:rPr sz="1600" b="1" spc="-24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600" b="1" spc="-10" dirty="0">
                <a:solidFill>
                  <a:srgbClr val="0AE0FF"/>
                </a:solidFill>
                <a:latin typeface="Century Gothic"/>
                <a:cs typeface="Century Gothic"/>
              </a:rPr>
              <a:t>l</a:t>
            </a:r>
            <a:r>
              <a:rPr sz="1600" b="1" spc="-24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600" b="1" spc="-10" dirty="0">
                <a:solidFill>
                  <a:srgbClr val="0AE0FF"/>
                </a:solidFill>
                <a:latin typeface="Century Gothic"/>
                <a:cs typeface="Century Gothic"/>
              </a:rPr>
              <a:t>i</a:t>
            </a:r>
            <a:r>
              <a:rPr sz="1600" b="1" spc="-24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600" b="1" spc="-10" dirty="0">
                <a:solidFill>
                  <a:srgbClr val="0AE0FF"/>
                </a:solidFill>
                <a:latin typeface="Century Gothic"/>
                <a:cs typeface="Century Gothic"/>
              </a:rPr>
              <a:t>n</a:t>
            </a:r>
            <a:r>
              <a:rPr sz="1600" b="1" spc="-24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0AE0FF"/>
                </a:solidFill>
                <a:latin typeface="Century Gothic"/>
                <a:cs typeface="Century Gothic"/>
              </a:rPr>
              <a:t>g</a:t>
            </a:r>
            <a:r>
              <a:rPr sz="1600" b="1" spc="42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600" b="1" spc="85" dirty="0">
                <a:solidFill>
                  <a:srgbClr val="0AE0FF"/>
                </a:solidFill>
                <a:latin typeface="Century Gothic"/>
                <a:cs typeface="Century Gothic"/>
              </a:rPr>
              <a:t>Ap</a:t>
            </a:r>
            <a:r>
              <a:rPr sz="1600" b="1" spc="-24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600" b="1" spc="-20" dirty="0">
                <a:solidFill>
                  <a:srgbClr val="0AE0FF"/>
                </a:solidFill>
                <a:latin typeface="Century Gothic"/>
                <a:cs typeface="Century Gothic"/>
              </a:rPr>
              <a:t>p</a:t>
            </a:r>
            <a:r>
              <a:rPr sz="1600" b="1" spc="-24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600" b="1" spc="-10" dirty="0">
                <a:solidFill>
                  <a:srgbClr val="0AE0FF"/>
                </a:solidFill>
                <a:latin typeface="Century Gothic"/>
                <a:cs typeface="Century Gothic"/>
              </a:rPr>
              <a:t>r</a:t>
            </a:r>
            <a:r>
              <a:rPr sz="1600" b="1" spc="-23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600" b="1" spc="-20" dirty="0">
                <a:solidFill>
                  <a:srgbClr val="0AE0FF"/>
                </a:solidFill>
                <a:latin typeface="Century Gothic"/>
                <a:cs typeface="Century Gothic"/>
              </a:rPr>
              <a:t>o</a:t>
            </a:r>
            <a:r>
              <a:rPr sz="1600" b="1" spc="-24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600" b="1" spc="-20" dirty="0">
                <a:solidFill>
                  <a:srgbClr val="0AE0FF"/>
                </a:solidFill>
                <a:latin typeface="Century Gothic"/>
                <a:cs typeface="Century Gothic"/>
              </a:rPr>
              <a:t>a</a:t>
            </a:r>
            <a:r>
              <a:rPr sz="1600" b="1" spc="-24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600" b="1" spc="-20" dirty="0">
                <a:solidFill>
                  <a:srgbClr val="0AE0FF"/>
                </a:solidFill>
                <a:latin typeface="Century Gothic"/>
                <a:cs typeface="Century Gothic"/>
              </a:rPr>
              <a:t>c</a:t>
            </a:r>
            <a:r>
              <a:rPr sz="1600" b="1" spc="-25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600" b="1" spc="-50" dirty="0">
                <a:solidFill>
                  <a:srgbClr val="0AE0FF"/>
                </a:solidFill>
                <a:latin typeface="Century Gothic"/>
                <a:cs typeface="Century Gothic"/>
              </a:rPr>
              <a:t>h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110098" y="4718151"/>
            <a:ext cx="214693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7220" marR="5080" indent="-605155">
              <a:lnSpc>
                <a:spcPct val="15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Present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machine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learning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models</a:t>
            </a:r>
            <a:r>
              <a:rPr sz="1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used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045320" y="4224909"/>
            <a:ext cx="2409825" cy="210375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530860" marR="513715" algn="ctr">
              <a:lnSpc>
                <a:spcPts val="1730"/>
              </a:lnSpc>
              <a:spcBef>
                <a:spcPts val="310"/>
              </a:spcBef>
            </a:pPr>
            <a:r>
              <a:rPr sz="1600" b="1" dirty="0">
                <a:solidFill>
                  <a:srgbClr val="0AE0FF"/>
                </a:solidFill>
                <a:latin typeface="Century Gothic"/>
                <a:cs typeface="Century Gothic"/>
              </a:rPr>
              <a:t>R</a:t>
            </a:r>
            <a:r>
              <a:rPr sz="1600" b="1" spc="-25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600" b="1" spc="-20" dirty="0">
                <a:solidFill>
                  <a:srgbClr val="0AE0FF"/>
                </a:solidFill>
                <a:latin typeface="Century Gothic"/>
                <a:cs typeface="Century Gothic"/>
              </a:rPr>
              <a:t>e</a:t>
            </a:r>
            <a:r>
              <a:rPr sz="1600" b="1" spc="-25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0AE0FF"/>
                </a:solidFill>
                <a:latin typeface="Century Gothic"/>
                <a:cs typeface="Century Gothic"/>
              </a:rPr>
              <a:t>s</a:t>
            </a:r>
            <a:r>
              <a:rPr sz="1600" b="1" spc="-24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600" b="1" spc="-10" dirty="0">
                <a:solidFill>
                  <a:srgbClr val="0AE0FF"/>
                </a:solidFill>
                <a:latin typeface="Century Gothic"/>
                <a:cs typeface="Century Gothic"/>
              </a:rPr>
              <a:t>u</a:t>
            </a:r>
            <a:r>
              <a:rPr sz="1600" b="1" spc="-24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600" b="1" spc="-10" dirty="0">
                <a:solidFill>
                  <a:srgbClr val="0AE0FF"/>
                </a:solidFill>
                <a:latin typeface="Century Gothic"/>
                <a:cs typeface="Century Gothic"/>
              </a:rPr>
              <a:t>l</a:t>
            </a:r>
            <a:r>
              <a:rPr sz="1600" b="1" spc="-24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0AE0FF"/>
                </a:solidFill>
                <a:latin typeface="Century Gothic"/>
                <a:cs typeface="Century Gothic"/>
              </a:rPr>
              <a:t>t</a:t>
            </a:r>
            <a:r>
              <a:rPr sz="1600" b="1" spc="-24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600" b="1" dirty="0">
                <a:solidFill>
                  <a:srgbClr val="0AE0FF"/>
                </a:solidFill>
                <a:latin typeface="Century Gothic"/>
                <a:cs typeface="Century Gothic"/>
              </a:rPr>
              <a:t>s</a:t>
            </a:r>
            <a:r>
              <a:rPr sz="1600" b="1" spc="37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600" b="1" spc="-20" dirty="0">
                <a:solidFill>
                  <a:srgbClr val="0AE0FF"/>
                </a:solidFill>
                <a:latin typeface="Century Gothic"/>
                <a:cs typeface="Century Gothic"/>
              </a:rPr>
              <a:t>a</a:t>
            </a:r>
            <a:r>
              <a:rPr sz="1600" b="1" spc="-24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600" b="1" spc="-10" dirty="0">
                <a:solidFill>
                  <a:srgbClr val="0AE0FF"/>
                </a:solidFill>
                <a:latin typeface="Century Gothic"/>
                <a:cs typeface="Century Gothic"/>
              </a:rPr>
              <a:t>n</a:t>
            </a:r>
            <a:r>
              <a:rPr sz="1600" b="1" spc="-24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600" b="1" spc="-50" dirty="0">
                <a:solidFill>
                  <a:srgbClr val="0AE0FF"/>
                </a:solidFill>
                <a:latin typeface="Century Gothic"/>
                <a:cs typeface="Century Gothic"/>
              </a:rPr>
              <a:t>d </a:t>
            </a:r>
            <a:r>
              <a:rPr sz="1600" b="1" spc="85" dirty="0">
                <a:solidFill>
                  <a:srgbClr val="0AE0FF"/>
                </a:solidFill>
                <a:latin typeface="Century Gothic"/>
                <a:cs typeface="Century Gothic"/>
              </a:rPr>
              <a:t>Ac</a:t>
            </a:r>
            <a:r>
              <a:rPr sz="1600" b="1" spc="-24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600" b="1" spc="-20" dirty="0">
                <a:solidFill>
                  <a:srgbClr val="0AE0FF"/>
                </a:solidFill>
                <a:latin typeface="Century Gothic"/>
                <a:cs typeface="Century Gothic"/>
              </a:rPr>
              <a:t>c</a:t>
            </a:r>
            <a:r>
              <a:rPr sz="1600" b="1" spc="-24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600" b="1" spc="-10" dirty="0">
                <a:solidFill>
                  <a:srgbClr val="0AE0FF"/>
                </a:solidFill>
                <a:latin typeface="Century Gothic"/>
                <a:cs typeface="Century Gothic"/>
              </a:rPr>
              <a:t>u</a:t>
            </a:r>
            <a:r>
              <a:rPr sz="1600" b="1" spc="-240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600" b="1" spc="-10" dirty="0">
                <a:solidFill>
                  <a:srgbClr val="0AE0FF"/>
                </a:solidFill>
                <a:latin typeface="Century Gothic"/>
                <a:cs typeface="Century Gothic"/>
              </a:rPr>
              <a:t>r</a:t>
            </a:r>
            <a:r>
              <a:rPr sz="1600" b="1" spc="-23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600" b="1" spc="-20" dirty="0">
                <a:solidFill>
                  <a:srgbClr val="0AE0FF"/>
                </a:solidFill>
                <a:latin typeface="Century Gothic"/>
                <a:cs typeface="Century Gothic"/>
              </a:rPr>
              <a:t>a</a:t>
            </a:r>
            <a:r>
              <a:rPr sz="1600" b="1" spc="-23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600" b="1" spc="-20" dirty="0">
                <a:solidFill>
                  <a:srgbClr val="0AE0FF"/>
                </a:solidFill>
                <a:latin typeface="Century Gothic"/>
                <a:cs typeface="Century Gothic"/>
              </a:rPr>
              <a:t>c</a:t>
            </a:r>
            <a:r>
              <a:rPr sz="1600" b="1" spc="-245" dirty="0">
                <a:solidFill>
                  <a:srgbClr val="0AE0FF"/>
                </a:solidFill>
                <a:latin typeface="Century Gothic"/>
                <a:cs typeface="Century Gothic"/>
              </a:rPr>
              <a:t> </a:t>
            </a:r>
            <a:r>
              <a:rPr sz="1600" b="1" spc="-50" dirty="0">
                <a:solidFill>
                  <a:srgbClr val="0AE0FF"/>
                </a:solidFill>
                <a:latin typeface="Century Gothic"/>
                <a:cs typeface="Century Gothic"/>
              </a:rPr>
              <a:t>y</a:t>
            </a:r>
            <a:endParaRPr sz="1600">
              <a:latin typeface="Century Gothic"/>
              <a:cs typeface="Century Gothic"/>
            </a:endParaRPr>
          </a:p>
          <a:p>
            <a:pPr marL="12700" marR="5080" algn="ctr">
              <a:lnSpc>
                <a:spcPct val="150000"/>
              </a:lnSpc>
              <a:spcBef>
                <a:spcPts val="90"/>
              </a:spcBef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Present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performance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metrics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models,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comparing 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accuracy,</a:t>
            </a: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precision,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recall,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F1-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scores,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400" spc="2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roc_auc_score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classification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tasks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859894" y="3308730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0AE0FF"/>
                </a:solidFill>
                <a:latin typeface="Calibri"/>
                <a:cs typeface="Calibri"/>
              </a:rPr>
              <a:t>8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68420" algn="l"/>
                <a:tab pos="5441315" algn="l"/>
              </a:tabLst>
            </a:pPr>
            <a:r>
              <a:rPr sz="3600" b="1" spc="325" dirty="0">
                <a:solidFill>
                  <a:srgbClr val="0AE0FF"/>
                </a:solidFill>
                <a:latin typeface="Century Gothic"/>
                <a:cs typeface="Century Gothic"/>
              </a:rPr>
              <a:t>EXPLORATORY</a:t>
            </a:r>
            <a:r>
              <a:rPr sz="3600" b="1" dirty="0">
                <a:solidFill>
                  <a:srgbClr val="0AE0FF"/>
                </a:solidFill>
                <a:latin typeface="Century Gothic"/>
                <a:cs typeface="Century Gothic"/>
              </a:rPr>
              <a:t>	</a:t>
            </a:r>
            <a:r>
              <a:rPr sz="3600" b="1" spc="250" dirty="0">
                <a:solidFill>
                  <a:srgbClr val="0AE0FF"/>
                </a:solidFill>
                <a:latin typeface="Century Gothic"/>
                <a:cs typeface="Century Gothic"/>
              </a:rPr>
              <a:t>DATA</a:t>
            </a:r>
            <a:r>
              <a:rPr sz="3600" b="1" dirty="0">
                <a:solidFill>
                  <a:srgbClr val="0AE0FF"/>
                </a:solidFill>
                <a:latin typeface="Century Gothic"/>
                <a:cs typeface="Century Gothic"/>
              </a:rPr>
              <a:t>	</a:t>
            </a:r>
            <a:r>
              <a:rPr sz="3600" b="1" spc="310" dirty="0">
                <a:solidFill>
                  <a:srgbClr val="0AE0FF"/>
                </a:solidFill>
                <a:latin typeface="Century Gothic"/>
                <a:cs typeface="Century Gothic"/>
              </a:rPr>
              <a:t>ANALYSIS </a:t>
            </a:r>
            <a:endParaRPr sz="3600">
              <a:latin typeface="Century Gothic"/>
              <a:cs typeface="Century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47306" y="3689350"/>
            <a:ext cx="18834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280" dirty="0">
                <a:solidFill>
                  <a:srgbClr val="0AE0FF"/>
                </a:solidFill>
                <a:latin typeface="Century Gothic"/>
                <a:cs typeface="Century Gothic"/>
              </a:rPr>
              <a:t>(EDA)</a:t>
            </a:r>
            <a:endParaRPr sz="4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Words>1463</Words>
  <Application>Microsoft Office PowerPoint</Application>
  <PresentationFormat>Widescreen</PresentationFormat>
  <Paragraphs>149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Century Gothic</vt:lpstr>
      <vt:lpstr>Office Theme</vt:lpstr>
      <vt:lpstr>TELECOM CUSTOMER CHURN PREDICTION</vt:lpstr>
      <vt:lpstr>O U R T E A M</vt:lpstr>
      <vt:lpstr>AGENDA</vt:lpstr>
      <vt:lpstr>P R O J E C T O V E R V I E W</vt:lpstr>
      <vt:lpstr>PowerPoint Presentation</vt:lpstr>
      <vt:lpstr>A B O U T D A T A S E T</vt:lpstr>
      <vt:lpstr>Columns</vt:lpstr>
      <vt:lpstr>S T E P S</vt:lpstr>
      <vt:lpstr>EXPLORATORY DATA ANALYSIS </vt:lpstr>
      <vt:lpstr>PowerPoint Presentation</vt:lpstr>
      <vt:lpstr>PowerPoint Presentation</vt:lpstr>
      <vt:lpstr>PowerPoint Presentation</vt:lpstr>
      <vt:lpstr>F E A T U R E E N G I N E E R I N G</vt:lpstr>
      <vt:lpstr>I N S I G H T S  O N C H U R N F O R C U S T O M E R S W I T H B O T H P H O N E A N D I N T E R N E T S E R V I C E S</vt:lpstr>
      <vt:lpstr>INSIGHTS ON CHURN  B A S E D O N T E N U R E G R O U P</vt:lpstr>
      <vt:lpstr>CHECKING FOR CORRELATIONS AND PLOTTING A CORRELATION HEATMAP </vt:lpstr>
      <vt:lpstr>T H E C O R R E L A T I O N V A L U E S B E T W E E N T H E FEATURES AND THE  TARGET  "CHURN" </vt:lpstr>
      <vt:lpstr>D A T A P R E P R O C E S S I N G</vt:lpstr>
      <vt:lpstr>MODELS' IMPLEMENTATION</vt:lpstr>
      <vt:lpstr>U S E D M O D E L S A N D B E N E F I T O F E A C H O N E</vt:lpstr>
      <vt:lpstr>A C C U R A C Y C O M P A R I S O N</vt:lpstr>
      <vt:lpstr>C O N F U S I O N M A T R I X R E P O R T</vt:lpstr>
      <vt:lpstr>While all three models performed well, the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habiba anwar</dc:creator>
  <cp:lastModifiedBy>Mohamed Ahmed</cp:lastModifiedBy>
  <cp:revision>2</cp:revision>
  <dcterms:created xsi:type="dcterms:W3CDTF">2024-10-20T15:32:55Z</dcterms:created>
  <dcterms:modified xsi:type="dcterms:W3CDTF">2024-10-21T10:00:18Z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2024-10-19T00:00:00Z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2024-10-20T00:00:00Z</vt:filetime>
  </property>
  <property fmtid="{D5CDD505-2E9C-101B-9397-08002B2CF9AE}" pid="5" name="Producer">
    <vt:lpwstr>Microsoft® PowerPoint® for Microsoft 365</vt:lpwstr>
  </property>
</Properties>
</file>