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8"/>
  </p:notesMasterIdLst>
  <p:sldIdLst>
    <p:sldId id="256" r:id="rId5"/>
    <p:sldId id="281" r:id="rId6"/>
    <p:sldId id="257" r:id="rId7"/>
    <p:sldId id="259" r:id="rId8"/>
    <p:sldId id="261" r:id="rId9"/>
    <p:sldId id="264" r:id="rId10"/>
    <p:sldId id="269" r:id="rId11"/>
    <p:sldId id="271" r:id="rId12"/>
    <p:sldId id="284" r:id="rId13"/>
    <p:sldId id="286" r:id="rId14"/>
    <p:sldId id="287" r:id="rId15"/>
    <p:sldId id="288" r:id="rId16"/>
    <p:sldId id="285" r:id="rId17"/>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5" autoAdjust="0"/>
    <p:restoredTop sz="94664" autoAdjust="0"/>
  </p:normalViewPr>
  <p:slideViewPr>
    <p:cSldViewPr>
      <p:cViewPr varScale="1">
        <p:scale>
          <a:sx n="43" d="100"/>
          <a:sy n="43" d="100"/>
        </p:scale>
        <p:origin x="76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C6C93-3867-CF4A-9F79-6FBE6882A37C}" type="datetimeFigureOut">
              <a:rPr lang="en-US" smtClean="0"/>
              <a:t>6/2/2025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7DE9D-744E-C746-9E0A-95D97BFAC99D}" type="slidenum">
              <a:rPr lang="en-US" smtClean="0"/>
              <a:t>‹#›</a:t>
            </a:fld>
            <a:endParaRPr lang="en-US"/>
          </a:p>
        </p:txBody>
      </p:sp>
    </p:spTree>
    <p:extLst>
      <p:ext uri="{BB962C8B-B14F-4D97-AF65-F5344CB8AC3E}">
        <p14:creationId xmlns:p14="http://schemas.microsoft.com/office/powerpoint/2010/main" val="276697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9412" y="8870247"/>
            <a:ext cx="18278588" cy="1416753"/>
          </a:xfrm>
          <a:prstGeom prst="rect">
            <a:avLst/>
          </a:prstGeom>
          <a:solidFill>
            <a:schemeClr val="tx2"/>
          </a:solidFill>
        </p:spPr>
        <p:txBody>
          <a:bodyPr/>
          <a:lstStyle/>
          <a:p>
            <a:endParaRPr lang="en-US" dirty="0">
              <a:latin typeface="Arial" panose="020B0604020202020204" pitchFamily="34" charset="0"/>
              <a:cs typeface="Arial" panose="020B0604020202020204" pitchFamily="34" charset="0"/>
            </a:endParaRPr>
          </a:p>
        </p:txBody>
      </p:sp>
      <p:grpSp>
        <p:nvGrpSpPr>
          <p:cNvPr id="4" name="Group 4"/>
          <p:cNvGrpSpPr/>
          <p:nvPr/>
        </p:nvGrpSpPr>
        <p:grpSpPr>
          <a:xfrm>
            <a:off x="-749897" y="3885652"/>
            <a:ext cx="8587771" cy="3398186"/>
            <a:chOff x="-2109508" y="942761"/>
            <a:chExt cx="14348235" cy="5014802"/>
          </a:xfrm>
        </p:grpSpPr>
        <p:sp>
          <p:nvSpPr>
            <p:cNvPr id="5" name="TextBox 5"/>
            <p:cNvSpPr txBox="1"/>
            <p:nvPr/>
          </p:nvSpPr>
          <p:spPr>
            <a:xfrm>
              <a:off x="-2109508" y="942761"/>
              <a:ext cx="14085456" cy="4161088"/>
            </a:xfrm>
            <a:prstGeom prst="rect">
              <a:avLst/>
            </a:prstGeom>
          </p:spPr>
          <p:txBody>
            <a:bodyPr wrap="square" lIns="0" tIns="0" rIns="0" bIns="0" rtlCol="0" anchor="t">
              <a:spAutoFit/>
            </a:bodyPr>
            <a:lstStyle/>
            <a:p>
              <a:pPr algn="ctr"/>
              <a:r>
                <a:rPr lang="en-US" sz="4800" b="1" dirty="0"/>
                <a:t>Inter-campus Network Communication</a:t>
              </a:r>
              <a:endParaRPr lang="en-US" sz="4800" b="1" spc="-208" dirty="0">
                <a:solidFill>
                  <a:srgbClr val="14110F"/>
                </a:solidFill>
                <a:latin typeface="Arial" panose="020B0604020202020204" pitchFamily="34" charset="0"/>
                <a:cs typeface="Arial" panose="020B0604020202020204" pitchFamily="34" charset="0"/>
              </a:endParaRPr>
            </a:p>
            <a:p>
              <a:pPr algn="ctr">
                <a:lnSpc>
                  <a:spcPts val="12480"/>
                </a:lnSpc>
              </a:pPr>
              <a:endParaRPr lang="en-US" sz="4800" spc="-208" dirty="0">
                <a:solidFill>
                  <a:srgbClr val="14110F"/>
                </a:solidFill>
                <a:latin typeface="Arial" panose="020B0604020202020204" pitchFamily="34" charset="0"/>
                <a:cs typeface="Arial" panose="020B0604020202020204" pitchFamily="34" charset="0"/>
              </a:endParaRPr>
            </a:p>
          </p:txBody>
        </p:sp>
        <p:sp>
          <p:nvSpPr>
            <p:cNvPr id="7" name="TextBox 7"/>
            <p:cNvSpPr txBox="1"/>
            <p:nvPr/>
          </p:nvSpPr>
          <p:spPr>
            <a:xfrm>
              <a:off x="-179948" y="5264764"/>
              <a:ext cx="12418675" cy="692799"/>
            </a:xfrm>
            <a:prstGeom prst="rect">
              <a:avLst/>
            </a:prstGeom>
          </p:spPr>
          <p:txBody>
            <a:bodyPr lIns="0" tIns="0" rIns="0" bIns="0" rtlCol="0" anchor="t">
              <a:spAutoFit/>
            </a:bodyPr>
            <a:lstStyle/>
            <a:p>
              <a:pPr>
                <a:lnSpc>
                  <a:spcPts val="4480"/>
                </a:lnSpc>
              </a:pPr>
              <a:r>
                <a:rPr lang="en-US" sz="2400" b="1" dirty="0">
                  <a:solidFill>
                    <a:srgbClr val="14110F"/>
                  </a:solidFill>
                  <a:latin typeface="Arial" panose="020B0604020202020204" pitchFamily="34" charset="0"/>
                  <a:cs typeface="Arial" panose="020B0604020202020204" pitchFamily="34" charset="0"/>
                </a:rPr>
                <a:t>CCN Lab Fall 2024: CEA Final Presentation</a:t>
              </a:r>
            </a:p>
          </p:txBody>
        </p:sp>
      </p:grpSp>
      <p:sp>
        <p:nvSpPr>
          <p:cNvPr id="17" name="TextBox 16">
            <a:extLst>
              <a:ext uri="{FF2B5EF4-FFF2-40B4-BE49-F238E27FC236}">
                <a16:creationId xmlns:a16="http://schemas.microsoft.com/office/drawing/2014/main" id="{4BE1BFDA-D295-844D-8114-964EB3866D02}"/>
              </a:ext>
            </a:extLst>
          </p:cNvPr>
          <p:cNvSpPr txBox="1"/>
          <p:nvPr/>
        </p:nvSpPr>
        <p:spPr>
          <a:xfrm>
            <a:off x="16306800" y="9410700"/>
            <a:ext cx="1752600" cy="584775"/>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1</a:t>
            </a:r>
          </a:p>
        </p:txBody>
      </p:sp>
      <p:sp>
        <p:nvSpPr>
          <p:cNvPr id="19" name="Rectangle 3">
            <a:extLst>
              <a:ext uri="{FF2B5EF4-FFF2-40B4-BE49-F238E27FC236}">
                <a16:creationId xmlns:a16="http://schemas.microsoft.com/office/drawing/2014/main" id="{5C5FB016-630F-3A4A-92C7-E00011A5A5C4}"/>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latin typeface="Arial" panose="020B0604020202020204" pitchFamily="34" charset="0"/>
              <a:cs typeface="Arial" panose="020B0604020202020204" pitchFamily="34" charset="0"/>
            </a:endParaRPr>
          </a:p>
        </p:txBody>
      </p:sp>
      <p:sp>
        <p:nvSpPr>
          <p:cNvPr id="11" name="TextBox 6">
            <a:extLst>
              <a:ext uri="{FF2B5EF4-FFF2-40B4-BE49-F238E27FC236}">
                <a16:creationId xmlns:a16="http://schemas.microsoft.com/office/drawing/2014/main" id="{0C972D6F-07CD-F84A-9348-E524AB754EE0}"/>
              </a:ext>
            </a:extLst>
          </p:cNvPr>
          <p:cNvSpPr txBox="1"/>
          <p:nvPr/>
        </p:nvSpPr>
        <p:spPr>
          <a:xfrm>
            <a:off x="228600" y="9527785"/>
            <a:ext cx="8610600" cy="487313"/>
          </a:xfrm>
          <a:prstGeom prst="rect">
            <a:avLst/>
          </a:prstGeom>
        </p:spPr>
        <p:txBody>
          <a:bodyPr wrap="square" lIns="0" tIns="0" rIns="0" bIns="0" rtlCol="0" anchor="t">
            <a:spAutoFit/>
          </a:bodyPr>
          <a:lstStyle/>
          <a:p>
            <a:pPr>
              <a:lnSpc>
                <a:spcPts val="3840"/>
              </a:lnSpc>
            </a:pPr>
            <a:r>
              <a:rPr lang="en-US" sz="3200" dirty="0">
                <a:solidFill>
                  <a:schemeClr val="bg1"/>
                </a:solidFill>
                <a:latin typeface="Arial" panose="020B0604020202020204" pitchFamily="34" charset="0"/>
                <a:cs typeface="Arial" panose="020B0604020202020204" pitchFamily="34" charset="0"/>
              </a:rPr>
              <a:t>Department of Electrical Engineering, B-SEAS</a:t>
            </a:r>
          </a:p>
        </p:txBody>
      </p:sp>
      <p:pic>
        <p:nvPicPr>
          <p:cNvPr id="10" name="Picture 9">
            <a:extLst>
              <a:ext uri="{FF2B5EF4-FFF2-40B4-BE49-F238E27FC236}">
                <a16:creationId xmlns:a16="http://schemas.microsoft.com/office/drawing/2014/main" id="{8DC63093-1936-D0FE-AD69-705258D94B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8035" y="216517"/>
            <a:ext cx="3734629" cy="3373512"/>
          </a:xfrm>
          <a:prstGeom prst="rect">
            <a:avLst/>
          </a:prstGeom>
        </p:spPr>
      </p:pic>
      <p:pic>
        <p:nvPicPr>
          <p:cNvPr id="6" name="Picture 5">
            <a:extLst>
              <a:ext uri="{FF2B5EF4-FFF2-40B4-BE49-F238E27FC236}">
                <a16:creationId xmlns:a16="http://schemas.microsoft.com/office/drawing/2014/main" id="{1C387815-BB64-AD97-CF15-FA2D0B1FFB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6264" y="291417"/>
            <a:ext cx="10673136" cy="84471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156ECB1F-6036-F5CD-6619-B27C2D33163A}"/>
              </a:ext>
            </a:extLst>
          </p:cNvPr>
          <p:cNvSpPr/>
          <p:nvPr/>
        </p:nvSpPr>
        <p:spPr>
          <a:xfrm>
            <a:off x="-3717" y="8880469"/>
            <a:ext cx="18278588" cy="1416753"/>
          </a:xfrm>
          <a:prstGeom prst="rect">
            <a:avLst/>
          </a:prstGeom>
          <a:solidFill>
            <a:schemeClr val="tx2"/>
          </a:solidFill>
        </p:spPr>
        <p:txBody>
          <a:bodyPr/>
          <a:lstStyle/>
          <a:p>
            <a:endParaRPr lang="en-US"/>
          </a:p>
        </p:txBody>
      </p:sp>
      <p:sp>
        <p:nvSpPr>
          <p:cNvPr id="3" name="TextBox 8">
            <a:extLst>
              <a:ext uri="{FF2B5EF4-FFF2-40B4-BE49-F238E27FC236}">
                <a16:creationId xmlns:a16="http://schemas.microsoft.com/office/drawing/2014/main" id="{7766B0CF-DEAC-2FD6-6710-4D523DFD4605}"/>
              </a:ext>
            </a:extLst>
          </p:cNvPr>
          <p:cNvSpPr txBox="1"/>
          <p:nvPr/>
        </p:nvSpPr>
        <p:spPr>
          <a:xfrm>
            <a:off x="533400" y="1670578"/>
            <a:ext cx="14097000" cy="1057982"/>
          </a:xfrm>
          <a:prstGeom prst="rect">
            <a:avLst/>
          </a:prstGeom>
        </p:spPr>
        <p:txBody>
          <a:bodyPr wrap="square" lIns="0" tIns="0" rIns="0" bIns="0" rtlCol="0" anchor="t">
            <a:spAutoFit/>
          </a:bodyPr>
          <a:lstStyle/>
          <a:p>
            <a:pPr marL="0" lvl="0" indent="0">
              <a:lnSpc>
                <a:spcPts val="9360"/>
              </a:lnSpc>
              <a:spcBef>
                <a:spcPct val="0"/>
              </a:spcBef>
            </a:pPr>
            <a:r>
              <a:rPr lang="en-US" sz="4800" b="1" u="none" spc="-72" dirty="0">
                <a:solidFill>
                  <a:srgbClr val="14110F"/>
                </a:solidFill>
                <a:latin typeface="Arial" panose="020B0604020202020204" pitchFamily="34" charset="0"/>
                <a:cs typeface="Arial" panose="020B0604020202020204" pitchFamily="34" charset="0"/>
              </a:rPr>
              <a:t>Website</a:t>
            </a:r>
          </a:p>
        </p:txBody>
      </p:sp>
      <p:sp>
        <p:nvSpPr>
          <p:cNvPr id="4" name="TextBox 3">
            <a:extLst>
              <a:ext uri="{FF2B5EF4-FFF2-40B4-BE49-F238E27FC236}">
                <a16:creationId xmlns:a16="http://schemas.microsoft.com/office/drawing/2014/main" id="{F3FB4EEA-2977-BF98-0E7E-A4B09AC97EFA}"/>
              </a:ext>
            </a:extLst>
          </p:cNvPr>
          <p:cNvSpPr txBox="1"/>
          <p:nvPr/>
        </p:nvSpPr>
        <p:spPr>
          <a:xfrm>
            <a:off x="16293671" y="9420922"/>
            <a:ext cx="1752600" cy="584775"/>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10</a:t>
            </a:r>
          </a:p>
        </p:txBody>
      </p:sp>
      <p:sp>
        <p:nvSpPr>
          <p:cNvPr id="6" name="TextBox 5">
            <a:extLst>
              <a:ext uri="{FF2B5EF4-FFF2-40B4-BE49-F238E27FC236}">
                <a16:creationId xmlns:a16="http://schemas.microsoft.com/office/drawing/2014/main" id="{749DD7ED-15DD-3275-A54B-1A7CDEB8352D}"/>
              </a:ext>
            </a:extLst>
          </p:cNvPr>
          <p:cNvSpPr txBox="1"/>
          <p:nvPr/>
        </p:nvSpPr>
        <p:spPr>
          <a:xfrm>
            <a:off x="215471" y="9538007"/>
            <a:ext cx="8610600" cy="487313"/>
          </a:xfrm>
          <a:prstGeom prst="rect">
            <a:avLst/>
          </a:prstGeom>
        </p:spPr>
        <p:txBody>
          <a:bodyPr wrap="square" lIns="0" tIns="0" rIns="0" bIns="0" rtlCol="0" anchor="t">
            <a:spAutoFit/>
          </a:bodyPr>
          <a:lstStyle/>
          <a:p>
            <a:pPr>
              <a:lnSpc>
                <a:spcPts val="3840"/>
              </a:lnSpc>
            </a:pPr>
            <a:r>
              <a:rPr lang="en-US" sz="3200" dirty="0">
                <a:solidFill>
                  <a:schemeClr val="bg1"/>
                </a:solidFill>
                <a:latin typeface="Arial" panose="020B0604020202020204" pitchFamily="34" charset="0"/>
                <a:cs typeface="Arial" panose="020B0604020202020204" pitchFamily="34" charset="0"/>
              </a:rPr>
              <a:t>Department of Electrical Engineering, B-SEAS</a:t>
            </a:r>
          </a:p>
        </p:txBody>
      </p:sp>
      <p:pic>
        <p:nvPicPr>
          <p:cNvPr id="7" name="Picture 6">
            <a:extLst>
              <a:ext uri="{FF2B5EF4-FFF2-40B4-BE49-F238E27FC236}">
                <a16:creationId xmlns:a16="http://schemas.microsoft.com/office/drawing/2014/main" id="{38B864DF-FBD4-F340-EF46-8FB737E3C69E}"/>
              </a:ext>
            </a:extLst>
          </p:cNvPr>
          <p:cNvPicPr>
            <a:picLocks noChangeAspect="1"/>
          </p:cNvPicPr>
          <p:nvPr/>
        </p:nvPicPr>
        <p:blipFill>
          <a:blip r:embed="rId2"/>
          <a:stretch>
            <a:fillRect/>
          </a:stretch>
        </p:blipFill>
        <p:spPr>
          <a:xfrm>
            <a:off x="3205411" y="505636"/>
            <a:ext cx="3403078" cy="3456631"/>
          </a:xfrm>
          <a:prstGeom prst="rect">
            <a:avLst/>
          </a:prstGeom>
        </p:spPr>
      </p:pic>
      <p:pic>
        <p:nvPicPr>
          <p:cNvPr id="9" name="Picture 8">
            <a:extLst>
              <a:ext uri="{FF2B5EF4-FFF2-40B4-BE49-F238E27FC236}">
                <a16:creationId xmlns:a16="http://schemas.microsoft.com/office/drawing/2014/main" id="{0067B1F3-C81E-4598-8D22-C39F8D43505E}"/>
              </a:ext>
            </a:extLst>
          </p:cNvPr>
          <p:cNvPicPr>
            <a:picLocks noChangeAspect="1"/>
          </p:cNvPicPr>
          <p:nvPr/>
        </p:nvPicPr>
        <p:blipFill>
          <a:blip r:embed="rId3"/>
          <a:stretch>
            <a:fillRect/>
          </a:stretch>
        </p:blipFill>
        <p:spPr>
          <a:xfrm>
            <a:off x="6911841" y="528332"/>
            <a:ext cx="3295396" cy="3342474"/>
          </a:xfrm>
          <a:prstGeom prst="rect">
            <a:avLst/>
          </a:prstGeom>
        </p:spPr>
      </p:pic>
      <p:pic>
        <p:nvPicPr>
          <p:cNvPr id="11" name="Picture 10">
            <a:extLst>
              <a:ext uri="{FF2B5EF4-FFF2-40B4-BE49-F238E27FC236}">
                <a16:creationId xmlns:a16="http://schemas.microsoft.com/office/drawing/2014/main" id="{64592100-2DA8-77D7-6305-5F3DE17F960C}"/>
              </a:ext>
            </a:extLst>
          </p:cNvPr>
          <p:cNvPicPr>
            <a:picLocks noChangeAspect="1"/>
          </p:cNvPicPr>
          <p:nvPr/>
        </p:nvPicPr>
        <p:blipFill>
          <a:blip r:embed="rId4"/>
          <a:stretch>
            <a:fillRect/>
          </a:stretch>
        </p:blipFill>
        <p:spPr>
          <a:xfrm>
            <a:off x="10510589" y="562715"/>
            <a:ext cx="3323563" cy="3342474"/>
          </a:xfrm>
          <a:prstGeom prst="rect">
            <a:avLst/>
          </a:prstGeom>
        </p:spPr>
      </p:pic>
      <p:pic>
        <p:nvPicPr>
          <p:cNvPr id="13" name="Picture 12">
            <a:extLst>
              <a:ext uri="{FF2B5EF4-FFF2-40B4-BE49-F238E27FC236}">
                <a16:creationId xmlns:a16="http://schemas.microsoft.com/office/drawing/2014/main" id="{FD63C0D4-D33E-2DCA-502A-E047C64BB219}"/>
              </a:ext>
            </a:extLst>
          </p:cNvPr>
          <p:cNvPicPr>
            <a:picLocks noChangeAspect="1"/>
          </p:cNvPicPr>
          <p:nvPr/>
        </p:nvPicPr>
        <p:blipFill>
          <a:blip r:embed="rId5"/>
          <a:stretch>
            <a:fillRect/>
          </a:stretch>
        </p:blipFill>
        <p:spPr>
          <a:xfrm>
            <a:off x="14059568" y="453771"/>
            <a:ext cx="3403079" cy="3451418"/>
          </a:xfrm>
          <a:prstGeom prst="rect">
            <a:avLst/>
          </a:prstGeom>
        </p:spPr>
      </p:pic>
      <p:sp>
        <p:nvSpPr>
          <p:cNvPr id="10" name="TextBox 10">
            <a:extLst>
              <a:ext uri="{FF2B5EF4-FFF2-40B4-BE49-F238E27FC236}">
                <a16:creationId xmlns:a16="http://schemas.microsoft.com/office/drawing/2014/main" id="{1EE01E8D-2489-BF13-2C54-E97F99997C1C}"/>
              </a:ext>
            </a:extLst>
          </p:cNvPr>
          <p:cNvSpPr txBox="1"/>
          <p:nvPr/>
        </p:nvSpPr>
        <p:spPr>
          <a:xfrm>
            <a:off x="8022878" y="4316144"/>
            <a:ext cx="4975422"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t>Lahore , H-11 , E-8 , Karachi</a:t>
            </a:r>
            <a:endParaRPr lang="en-PK" sz="2000" dirty="0"/>
          </a:p>
        </p:txBody>
      </p:sp>
      <p:sp>
        <p:nvSpPr>
          <p:cNvPr id="12" name="TextBox 8">
            <a:extLst>
              <a:ext uri="{FF2B5EF4-FFF2-40B4-BE49-F238E27FC236}">
                <a16:creationId xmlns:a16="http://schemas.microsoft.com/office/drawing/2014/main" id="{0CAB7E99-3D47-4065-D74C-C61BE947F1D5}"/>
              </a:ext>
            </a:extLst>
          </p:cNvPr>
          <p:cNvSpPr txBox="1"/>
          <p:nvPr/>
        </p:nvSpPr>
        <p:spPr>
          <a:xfrm>
            <a:off x="533400" y="5829455"/>
            <a:ext cx="14097000" cy="1231106"/>
          </a:xfrm>
          <a:prstGeom prst="rect">
            <a:avLst/>
          </a:prstGeom>
        </p:spPr>
        <p:txBody>
          <a:bodyPr wrap="square" lIns="0" tIns="0" rIns="0" bIns="0" rtlCol="0" anchor="t">
            <a:spAutoFit/>
          </a:bodyPr>
          <a:lstStyle/>
          <a:p>
            <a:pPr marL="0" lvl="0" indent="0">
              <a:spcBef>
                <a:spcPct val="0"/>
              </a:spcBef>
            </a:pPr>
            <a:r>
              <a:rPr lang="en-US" sz="4800" b="1" u="none" spc="-72" dirty="0">
                <a:solidFill>
                  <a:srgbClr val="14110F"/>
                </a:solidFill>
                <a:latin typeface="Arial" panose="020B0604020202020204" pitchFamily="34" charset="0"/>
                <a:cs typeface="Arial" panose="020B0604020202020204" pitchFamily="34" charset="0"/>
              </a:rPr>
              <a:t>DNS </a:t>
            </a:r>
            <a:br>
              <a:rPr lang="en-US" sz="4800" b="1" u="none" spc="-72" dirty="0">
                <a:solidFill>
                  <a:srgbClr val="14110F"/>
                </a:solidFill>
                <a:latin typeface="Arial" panose="020B0604020202020204" pitchFamily="34" charset="0"/>
                <a:cs typeface="Arial" panose="020B0604020202020204" pitchFamily="34" charset="0"/>
              </a:rPr>
            </a:br>
            <a:r>
              <a:rPr lang="en-US" sz="3200" b="1" u="none" spc="-72" dirty="0">
                <a:solidFill>
                  <a:srgbClr val="14110F"/>
                </a:solidFill>
                <a:latin typeface="Arial" panose="020B0604020202020204" pitchFamily="34" charset="0"/>
                <a:cs typeface="Arial" panose="020B0604020202020204" pitchFamily="34" charset="0"/>
              </a:rPr>
              <a:t>SERVER</a:t>
            </a:r>
          </a:p>
        </p:txBody>
      </p:sp>
      <p:pic>
        <p:nvPicPr>
          <p:cNvPr id="15" name="Picture 14">
            <a:extLst>
              <a:ext uri="{FF2B5EF4-FFF2-40B4-BE49-F238E27FC236}">
                <a16:creationId xmlns:a16="http://schemas.microsoft.com/office/drawing/2014/main" id="{469E738E-E5CA-89D4-DCBB-07ACDECE0403}"/>
              </a:ext>
            </a:extLst>
          </p:cNvPr>
          <p:cNvPicPr>
            <a:picLocks noChangeAspect="1"/>
          </p:cNvPicPr>
          <p:nvPr/>
        </p:nvPicPr>
        <p:blipFill>
          <a:blip r:embed="rId6"/>
          <a:stretch>
            <a:fillRect/>
          </a:stretch>
        </p:blipFill>
        <p:spPr>
          <a:xfrm>
            <a:off x="3331889" y="5013052"/>
            <a:ext cx="6553200" cy="3276600"/>
          </a:xfrm>
          <a:prstGeom prst="rect">
            <a:avLst/>
          </a:prstGeom>
        </p:spPr>
      </p:pic>
      <p:pic>
        <p:nvPicPr>
          <p:cNvPr id="17" name="Picture 16">
            <a:extLst>
              <a:ext uri="{FF2B5EF4-FFF2-40B4-BE49-F238E27FC236}">
                <a16:creationId xmlns:a16="http://schemas.microsoft.com/office/drawing/2014/main" id="{A899ADF3-A63B-3A29-3E9D-85DA502F5DB3}"/>
              </a:ext>
            </a:extLst>
          </p:cNvPr>
          <p:cNvPicPr>
            <a:picLocks noChangeAspect="1"/>
          </p:cNvPicPr>
          <p:nvPr/>
        </p:nvPicPr>
        <p:blipFill>
          <a:blip r:embed="rId7"/>
          <a:stretch>
            <a:fillRect/>
          </a:stretch>
        </p:blipFill>
        <p:spPr>
          <a:xfrm>
            <a:off x="10718797" y="5033651"/>
            <a:ext cx="6591300" cy="3390900"/>
          </a:xfrm>
          <a:prstGeom prst="rect">
            <a:avLst/>
          </a:prstGeom>
        </p:spPr>
      </p:pic>
    </p:spTree>
    <p:extLst>
      <p:ext uri="{BB962C8B-B14F-4D97-AF65-F5344CB8AC3E}">
        <p14:creationId xmlns:p14="http://schemas.microsoft.com/office/powerpoint/2010/main" val="1580816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ADD83AA6-FF7E-02A8-C4F4-819370C3EADA}"/>
              </a:ext>
            </a:extLst>
          </p:cNvPr>
          <p:cNvSpPr txBox="1"/>
          <p:nvPr/>
        </p:nvSpPr>
        <p:spPr>
          <a:xfrm>
            <a:off x="1524000" y="463048"/>
            <a:ext cx="9144000" cy="1124860"/>
          </a:xfrm>
          <a:prstGeom prst="rect">
            <a:avLst/>
          </a:prstGeom>
          <a:noFill/>
        </p:spPr>
        <p:txBody>
          <a:bodyPr wrap="square">
            <a:spAutoFit/>
          </a:bodyPr>
          <a:lstStyle/>
          <a:p>
            <a:pPr marL="0" lvl="0" indent="0">
              <a:lnSpc>
                <a:spcPts val="9360"/>
              </a:lnSpc>
              <a:spcBef>
                <a:spcPct val="0"/>
              </a:spcBef>
            </a:pPr>
            <a:r>
              <a:rPr lang="en-US" sz="4400" b="1" spc="-72" dirty="0">
                <a:solidFill>
                  <a:srgbClr val="14110F"/>
                </a:solidFill>
                <a:latin typeface="Arial" panose="020B0604020202020204" pitchFamily="34" charset="0"/>
                <a:cs typeface="Arial" panose="020B0604020202020204" pitchFamily="34" charset="0"/>
              </a:rPr>
              <a:t>Labs</a:t>
            </a:r>
            <a:endParaRPr lang="en-US" sz="4400" b="1" u="none" spc="-72" dirty="0">
              <a:solidFill>
                <a:srgbClr val="14110F"/>
              </a:solidFill>
              <a:latin typeface="Arial" panose="020B0604020202020204" pitchFamily="34" charset="0"/>
              <a:cs typeface="Arial" panose="020B0604020202020204" pitchFamily="34" charset="0"/>
            </a:endParaRPr>
          </a:p>
        </p:txBody>
      </p:sp>
      <p:sp>
        <p:nvSpPr>
          <p:cNvPr id="19" name="AutoShape 2">
            <a:extLst>
              <a:ext uri="{FF2B5EF4-FFF2-40B4-BE49-F238E27FC236}">
                <a16:creationId xmlns:a16="http://schemas.microsoft.com/office/drawing/2014/main" id="{A3548E80-FE2B-BDB7-04A7-5C5630D28EEE}"/>
              </a:ext>
            </a:extLst>
          </p:cNvPr>
          <p:cNvSpPr/>
          <p:nvPr/>
        </p:nvSpPr>
        <p:spPr>
          <a:xfrm>
            <a:off x="9412" y="8870247"/>
            <a:ext cx="18278588" cy="1416753"/>
          </a:xfrm>
          <a:prstGeom prst="rect">
            <a:avLst/>
          </a:prstGeom>
          <a:solidFill>
            <a:schemeClr val="tx2"/>
          </a:solidFill>
        </p:spPr>
        <p:txBody>
          <a:bodyPr/>
          <a:lstStyle/>
          <a:p>
            <a:endParaRPr lang="en-US"/>
          </a:p>
        </p:txBody>
      </p:sp>
      <p:sp>
        <p:nvSpPr>
          <p:cNvPr id="20" name="TextBox 19">
            <a:extLst>
              <a:ext uri="{FF2B5EF4-FFF2-40B4-BE49-F238E27FC236}">
                <a16:creationId xmlns:a16="http://schemas.microsoft.com/office/drawing/2014/main" id="{201D0F6A-29AE-1A92-32D8-ADABE15E0D67}"/>
              </a:ext>
            </a:extLst>
          </p:cNvPr>
          <p:cNvSpPr txBox="1"/>
          <p:nvPr/>
        </p:nvSpPr>
        <p:spPr>
          <a:xfrm>
            <a:off x="228600" y="9527785"/>
            <a:ext cx="8610600" cy="487313"/>
          </a:xfrm>
          <a:prstGeom prst="rect">
            <a:avLst/>
          </a:prstGeom>
        </p:spPr>
        <p:txBody>
          <a:bodyPr wrap="square" lIns="0" tIns="0" rIns="0" bIns="0" rtlCol="0" anchor="t">
            <a:spAutoFit/>
          </a:bodyPr>
          <a:lstStyle/>
          <a:p>
            <a:pPr>
              <a:lnSpc>
                <a:spcPts val="3840"/>
              </a:lnSpc>
            </a:pPr>
            <a:r>
              <a:rPr lang="en-US" sz="3200" dirty="0">
                <a:solidFill>
                  <a:schemeClr val="bg1"/>
                </a:solidFill>
                <a:latin typeface="Arial" panose="020B0604020202020204" pitchFamily="34" charset="0"/>
                <a:cs typeface="Arial" panose="020B0604020202020204" pitchFamily="34" charset="0"/>
              </a:rPr>
              <a:t>Department of Electrical Engineering, B-SEAS</a:t>
            </a:r>
          </a:p>
        </p:txBody>
      </p:sp>
      <p:sp>
        <p:nvSpPr>
          <p:cNvPr id="21" name="TextBox 20">
            <a:extLst>
              <a:ext uri="{FF2B5EF4-FFF2-40B4-BE49-F238E27FC236}">
                <a16:creationId xmlns:a16="http://schemas.microsoft.com/office/drawing/2014/main" id="{3AC35C53-B31F-205F-F83E-3260252443F6}"/>
              </a:ext>
            </a:extLst>
          </p:cNvPr>
          <p:cNvSpPr txBox="1"/>
          <p:nvPr/>
        </p:nvSpPr>
        <p:spPr>
          <a:xfrm>
            <a:off x="16306800" y="9410700"/>
            <a:ext cx="1752600" cy="584775"/>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11</a:t>
            </a:r>
          </a:p>
        </p:txBody>
      </p:sp>
      <p:graphicFrame>
        <p:nvGraphicFramePr>
          <p:cNvPr id="12" name="Table 11">
            <a:extLst>
              <a:ext uri="{FF2B5EF4-FFF2-40B4-BE49-F238E27FC236}">
                <a16:creationId xmlns:a16="http://schemas.microsoft.com/office/drawing/2014/main" id="{A77726D8-ECC5-306D-A25C-A486AD5E6B96}"/>
              </a:ext>
            </a:extLst>
          </p:cNvPr>
          <p:cNvGraphicFramePr>
            <a:graphicFrameLocks noGrp="1"/>
          </p:cNvGraphicFramePr>
          <p:nvPr>
            <p:extLst>
              <p:ext uri="{D42A27DB-BD31-4B8C-83A1-F6EECF244321}">
                <p14:modId xmlns:p14="http://schemas.microsoft.com/office/powerpoint/2010/main" val="201651958"/>
              </p:ext>
            </p:extLst>
          </p:nvPr>
        </p:nvGraphicFramePr>
        <p:xfrm>
          <a:off x="761998" y="2487178"/>
          <a:ext cx="8077202" cy="4944614"/>
        </p:xfrm>
        <a:graphic>
          <a:graphicData uri="http://schemas.openxmlformats.org/drawingml/2006/table">
            <a:tbl>
              <a:tblPr>
                <a:tableStyleId>{616DA210-FB5B-4158-B5E0-FEB733F419BA}</a:tableStyleId>
              </a:tblPr>
              <a:tblGrid>
                <a:gridCol w="1250644">
                  <a:extLst>
                    <a:ext uri="{9D8B030D-6E8A-4147-A177-3AD203B41FA5}">
                      <a16:colId xmlns:a16="http://schemas.microsoft.com/office/drawing/2014/main" val="1477169859"/>
                    </a:ext>
                  </a:extLst>
                </a:gridCol>
                <a:gridCol w="1250644">
                  <a:extLst>
                    <a:ext uri="{9D8B030D-6E8A-4147-A177-3AD203B41FA5}">
                      <a16:colId xmlns:a16="http://schemas.microsoft.com/office/drawing/2014/main" val="4133783642"/>
                    </a:ext>
                  </a:extLst>
                </a:gridCol>
                <a:gridCol w="1250644">
                  <a:extLst>
                    <a:ext uri="{9D8B030D-6E8A-4147-A177-3AD203B41FA5}">
                      <a16:colId xmlns:a16="http://schemas.microsoft.com/office/drawing/2014/main" val="2203797715"/>
                    </a:ext>
                  </a:extLst>
                </a:gridCol>
                <a:gridCol w="1250644">
                  <a:extLst>
                    <a:ext uri="{9D8B030D-6E8A-4147-A177-3AD203B41FA5}">
                      <a16:colId xmlns:a16="http://schemas.microsoft.com/office/drawing/2014/main" val="3200493882"/>
                    </a:ext>
                  </a:extLst>
                </a:gridCol>
                <a:gridCol w="1823982">
                  <a:extLst>
                    <a:ext uri="{9D8B030D-6E8A-4147-A177-3AD203B41FA5}">
                      <a16:colId xmlns:a16="http://schemas.microsoft.com/office/drawing/2014/main" val="3974843562"/>
                    </a:ext>
                  </a:extLst>
                </a:gridCol>
                <a:gridCol w="1250644">
                  <a:extLst>
                    <a:ext uri="{9D8B030D-6E8A-4147-A177-3AD203B41FA5}">
                      <a16:colId xmlns:a16="http://schemas.microsoft.com/office/drawing/2014/main" val="2461826881"/>
                    </a:ext>
                  </a:extLst>
                </a:gridCol>
              </a:tblGrid>
              <a:tr h="558263">
                <a:tc>
                  <a:txBody>
                    <a:bodyPr/>
                    <a:lstStyle/>
                    <a:p>
                      <a:r>
                        <a:rPr lang="en-GB" sz="1400" b="1"/>
                        <a:t>Lab Name</a:t>
                      </a:r>
                      <a:endParaRPr lang="en-GB" sz="1400"/>
                    </a:p>
                  </a:txBody>
                  <a:tcPr marL="72999" marR="72999" marT="36500" marB="36500" anchor="ctr"/>
                </a:tc>
                <a:tc>
                  <a:txBody>
                    <a:bodyPr/>
                    <a:lstStyle/>
                    <a:p>
                      <a:r>
                        <a:rPr lang="en-GB" sz="1400" b="1"/>
                        <a:t>Color Box</a:t>
                      </a:r>
                      <a:endParaRPr lang="en-GB" sz="1400"/>
                    </a:p>
                  </a:txBody>
                  <a:tcPr marL="72999" marR="72999" marT="36500" marB="36500" anchor="ctr"/>
                </a:tc>
                <a:tc>
                  <a:txBody>
                    <a:bodyPr/>
                    <a:lstStyle/>
                    <a:p>
                      <a:r>
                        <a:rPr lang="en-GB" sz="1400" b="1"/>
                        <a:t>Campus 1 (E-8)</a:t>
                      </a:r>
                      <a:endParaRPr lang="en-GB" sz="1400"/>
                    </a:p>
                  </a:txBody>
                  <a:tcPr marL="72999" marR="72999" marT="36500" marB="36500" anchor="ctr"/>
                </a:tc>
                <a:tc>
                  <a:txBody>
                    <a:bodyPr/>
                    <a:lstStyle/>
                    <a:p>
                      <a:r>
                        <a:rPr lang="en-GB" sz="1400" b="1"/>
                        <a:t>Campus 2 (H-11)</a:t>
                      </a:r>
                      <a:endParaRPr lang="en-GB" sz="1400"/>
                    </a:p>
                  </a:txBody>
                  <a:tcPr marL="72999" marR="72999" marT="36500" marB="36500" anchor="ctr"/>
                </a:tc>
                <a:tc>
                  <a:txBody>
                    <a:bodyPr/>
                    <a:lstStyle/>
                    <a:p>
                      <a:r>
                        <a:rPr lang="en-GB" sz="1400" b="1"/>
                        <a:t>Campus 3 (Lahore)</a:t>
                      </a:r>
                      <a:endParaRPr lang="en-GB" sz="1400"/>
                    </a:p>
                  </a:txBody>
                  <a:tcPr marL="72999" marR="72999" marT="36500" marB="36500" anchor="ctr"/>
                </a:tc>
                <a:tc>
                  <a:txBody>
                    <a:bodyPr/>
                    <a:lstStyle/>
                    <a:p>
                      <a:r>
                        <a:rPr lang="en-GB" sz="1400" b="1"/>
                        <a:t>Campus 4 (Karachi)</a:t>
                      </a:r>
                      <a:endParaRPr lang="en-GB" sz="1400"/>
                    </a:p>
                  </a:txBody>
                  <a:tcPr marL="72999" marR="72999" marT="36500" marB="36500" anchor="ctr"/>
                </a:tc>
                <a:extLst>
                  <a:ext uri="{0D108BD9-81ED-4DB2-BD59-A6C34878D82A}">
                    <a16:rowId xmlns:a16="http://schemas.microsoft.com/office/drawing/2014/main" val="2154317405"/>
                  </a:ext>
                </a:extLst>
              </a:tr>
              <a:tr h="558263">
                <a:tc>
                  <a:txBody>
                    <a:bodyPr/>
                    <a:lstStyle/>
                    <a:p>
                      <a:r>
                        <a:rPr lang="en-GB" sz="1400" b="1"/>
                        <a:t>Communication Lab</a:t>
                      </a:r>
                      <a:endParaRPr lang="en-GB" sz="1400"/>
                    </a:p>
                  </a:txBody>
                  <a:tcPr marL="72999" marR="72999" marT="36500" marB="36500" anchor="ctr"/>
                </a:tc>
                <a:tc>
                  <a:txBody>
                    <a:bodyPr/>
                    <a:lstStyle/>
                    <a:p>
                      <a:r>
                        <a:rPr lang="en-GB" sz="1400"/>
                        <a:t>Sky Blue</a:t>
                      </a:r>
                    </a:p>
                  </a:txBody>
                  <a:tcPr marL="72999" marR="72999" marT="36500" marB="36500" anchor="ctr"/>
                </a:tc>
                <a:tc>
                  <a:txBody>
                    <a:bodyPr/>
                    <a:lstStyle/>
                    <a:p>
                      <a:r>
                        <a:rPr lang="en-GB" sz="1400"/>
                        <a:t>192.168.1.0 (1.1)</a:t>
                      </a:r>
                    </a:p>
                  </a:txBody>
                  <a:tcPr marL="72999" marR="72999" marT="36500" marB="36500" anchor="ctr"/>
                </a:tc>
                <a:tc>
                  <a:txBody>
                    <a:bodyPr/>
                    <a:lstStyle/>
                    <a:p>
                      <a:r>
                        <a:rPr lang="en-GB" sz="1400"/>
                        <a:t>192.168.8.0 (8.1)</a:t>
                      </a:r>
                    </a:p>
                  </a:txBody>
                  <a:tcPr marL="72999" marR="72999" marT="36500" marB="36500" anchor="ctr"/>
                </a:tc>
                <a:tc>
                  <a:txBody>
                    <a:bodyPr/>
                    <a:lstStyle/>
                    <a:p>
                      <a:r>
                        <a:rPr lang="en-GB" sz="1400"/>
                        <a:t>192.168.15.0 (15.1)</a:t>
                      </a:r>
                    </a:p>
                  </a:txBody>
                  <a:tcPr marL="72999" marR="72999" marT="36500" marB="36500" anchor="ctr"/>
                </a:tc>
                <a:tc>
                  <a:txBody>
                    <a:bodyPr/>
                    <a:lstStyle/>
                    <a:p>
                      <a:r>
                        <a:rPr lang="en-GB" sz="1400" dirty="0"/>
                        <a:t>192.168.22.0 (22.0)</a:t>
                      </a:r>
                    </a:p>
                  </a:txBody>
                  <a:tcPr marL="72999" marR="72999" marT="36500" marB="36500" anchor="ctr"/>
                </a:tc>
                <a:extLst>
                  <a:ext uri="{0D108BD9-81ED-4DB2-BD59-A6C34878D82A}">
                    <a16:rowId xmlns:a16="http://schemas.microsoft.com/office/drawing/2014/main" val="509261869"/>
                  </a:ext>
                </a:extLst>
              </a:tr>
              <a:tr h="558263">
                <a:tc>
                  <a:txBody>
                    <a:bodyPr/>
                    <a:lstStyle/>
                    <a:p>
                      <a:r>
                        <a:rPr lang="en-GB" sz="1400" b="1"/>
                        <a:t>Computing Lab</a:t>
                      </a:r>
                      <a:endParaRPr lang="en-GB" sz="1400"/>
                    </a:p>
                  </a:txBody>
                  <a:tcPr marL="72999" marR="72999" marT="36500" marB="36500" anchor="ctr"/>
                </a:tc>
                <a:tc>
                  <a:txBody>
                    <a:bodyPr/>
                    <a:lstStyle/>
                    <a:p>
                      <a:r>
                        <a:rPr lang="en-GB" sz="1400"/>
                        <a:t>Purple</a:t>
                      </a:r>
                    </a:p>
                  </a:txBody>
                  <a:tcPr marL="72999" marR="72999" marT="36500" marB="36500" anchor="ctr"/>
                </a:tc>
                <a:tc>
                  <a:txBody>
                    <a:bodyPr/>
                    <a:lstStyle/>
                    <a:p>
                      <a:r>
                        <a:rPr lang="en-GB" sz="1400"/>
                        <a:t>192.168.2.0 (2.1)</a:t>
                      </a:r>
                    </a:p>
                  </a:txBody>
                  <a:tcPr marL="72999" marR="72999" marT="36500" marB="36500" anchor="ctr"/>
                </a:tc>
                <a:tc>
                  <a:txBody>
                    <a:bodyPr/>
                    <a:lstStyle/>
                    <a:p>
                      <a:r>
                        <a:rPr lang="en-GB" sz="1400"/>
                        <a:t>192.168.9.0 (9.1)</a:t>
                      </a:r>
                    </a:p>
                  </a:txBody>
                  <a:tcPr marL="72999" marR="72999" marT="36500" marB="36500" anchor="ctr"/>
                </a:tc>
                <a:tc>
                  <a:txBody>
                    <a:bodyPr/>
                    <a:lstStyle/>
                    <a:p>
                      <a:r>
                        <a:rPr lang="en-GB" sz="1400"/>
                        <a:t>192.168.16.0 (16.1)</a:t>
                      </a:r>
                    </a:p>
                  </a:txBody>
                  <a:tcPr marL="72999" marR="72999" marT="36500" marB="36500" anchor="ctr"/>
                </a:tc>
                <a:tc>
                  <a:txBody>
                    <a:bodyPr/>
                    <a:lstStyle/>
                    <a:p>
                      <a:r>
                        <a:rPr lang="en-GB" sz="1400" dirty="0"/>
                        <a:t>192.168.23.0 (23.0)</a:t>
                      </a:r>
                    </a:p>
                  </a:txBody>
                  <a:tcPr marL="72999" marR="72999" marT="36500" marB="36500" anchor="ctr"/>
                </a:tc>
                <a:extLst>
                  <a:ext uri="{0D108BD9-81ED-4DB2-BD59-A6C34878D82A}">
                    <a16:rowId xmlns:a16="http://schemas.microsoft.com/office/drawing/2014/main" val="587089378"/>
                  </a:ext>
                </a:extLst>
              </a:tr>
              <a:tr h="797518">
                <a:tc>
                  <a:txBody>
                    <a:bodyPr/>
                    <a:lstStyle/>
                    <a:p>
                      <a:r>
                        <a:rPr lang="en-GB" sz="1400" b="1"/>
                        <a:t>Electrical Machines Lab</a:t>
                      </a:r>
                      <a:endParaRPr lang="en-GB" sz="1400"/>
                    </a:p>
                  </a:txBody>
                  <a:tcPr marL="72999" marR="72999" marT="36500" marB="36500" anchor="ctr"/>
                </a:tc>
                <a:tc>
                  <a:txBody>
                    <a:bodyPr/>
                    <a:lstStyle/>
                    <a:p>
                      <a:r>
                        <a:rPr lang="en-GB" sz="1400"/>
                        <a:t>Red</a:t>
                      </a:r>
                    </a:p>
                  </a:txBody>
                  <a:tcPr marL="72999" marR="72999" marT="36500" marB="36500" anchor="ctr"/>
                </a:tc>
                <a:tc>
                  <a:txBody>
                    <a:bodyPr/>
                    <a:lstStyle/>
                    <a:p>
                      <a:r>
                        <a:rPr lang="en-GB" sz="1400"/>
                        <a:t>192.168.3.0 (3.1)</a:t>
                      </a:r>
                    </a:p>
                  </a:txBody>
                  <a:tcPr marL="72999" marR="72999" marT="36500" marB="36500" anchor="ctr"/>
                </a:tc>
                <a:tc>
                  <a:txBody>
                    <a:bodyPr/>
                    <a:lstStyle/>
                    <a:p>
                      <a:r>
                        <a:rPr lang="en-GB" sz="1400"/>
                        <a:t>192.168.10.0 (10.1)</a:t>
                      </a:r>
                    </a:p>
                  </a:txBody>
                  <a:tcPr marL="72999" marR="72999" marT="36500" marB="36500" anchor="ctr"/>
                </a:tc>
                <a:tc>
                  <a:txBody>
                    <a:bodyPr/>
                    <a:lstStyle/>
                    <a:p>
                      <a:r>
                        <a:rPr lang="en-GB" sz="1400"/>
                        <a:t>192.168.17.0 (17.1)</a:t>
                      </a:r>
                    </a:p>
                  </a:txBody>
                  <a:tcPr marL="72999" marR="72999" marT="36500" marB="36500" anchor="ctr"/>
                </a:tc>
                <a:tc>
                  <a:txBody>
                    <a:bodyPr/>
                    <a:lstStyle/>
                    <a:p>
                      <a:r>
                        <a:rPr lang="en-GB" sz="1400" dirty="0"/>
                        <a:t>192.168.24.0 (24.0)</a:t>
                      </a:r>
                    </a:p>
                  </a:txBody>
                  <a:tcPr marL="72999" marR="72999" marT="36500" marB="36500" anchor="ctr"/>
                </a:tc>
                <a:extLst>
                  <a:ext uri="{0D108BD9-81ED-4DB2-BD59-A6C34878D82A}">
                    <a16:rowId xmlns:a16="http://schemas.microsoft.com/office/drawing/2014/main" val="1995239957"/>
                  </a:ext>
                </a:extLst>
              </a:tr>
              <a:tr h="558263">
                <a:tc>
                  <a:txBody>
                    <a:bodyPr/>
                    <a:lstStyle/>
                    <a:p>
                      <a:r>
                        <a:rPr lang="en-GB" sz="1400" b="1"/>
                        <a:t>Electronics Lab</a:t>
                      </a:r>
                      <a:endParaRPr lang="en-GB" sz="1400"/>
                    </a:p>
                  </a:txBody>
                  <a:tcPr marL="72999" marR="72999" marT="36500" marB="36500" anchor="ctr"/>
                </a:tc>
                <a:tc>
                  <a:txBody>
                    <a:bodyPr/>
                    <a:lstStyle/>
                    <a:p>
                      <a:r>
                        <a:rPr lang="en-GB" sz="1400"/>
                        <a:t>Yellow</a:t>
                      </a:r>
                    </a:p>
                  </a:txBody>
                  <a:tcPr marL="72999" marR="72999" marT="36500" marB="36500" anchor="ctr"/>
                </a:tc>
                <a:tc>
                  <a:txBody>
                    <a:bodyPr/>
                    <a:lstStyle/>
                    <a:p>
                      <a:r>
                        <a:rPr lang="en-GB" sz="1400"/>
                        <a:t>192.168.4.0 (4.1)</a:t>
                      </a:r>
                    </a:p>
                  </a:txBody>
                  <a:tcPr marL="72999" marR="72999" marT="36500" marB="36500" anchor="ctr"/>
                </a:tc>
                <a:tc>
                  <a:txBody>
                    <a:bodyPr/>
                    <a:lstStyle/>
                    <a:p>
                      <a:r>
                        <a:rPr lang="en-GB" sz="1400"/>
                        <a:t>192.168.11.0 (11.1)</a:t>
                      </a:r>
                    </a:p>
                  </a:txBody>
                  <a:tcPr marL="72999" marR="72999" marT="36500" marB="36500" anchor="ctr"/>
                </a:tc>
                <a:tc>
                  <a:txBody>
                    <a:bodyPr/>
                    <a:lstStyle/>
                    <a:p>
                      <a:r>
                        <a:rPr lang="en-GB" sz="1400" dirty="0"/>
                        <a:t>192.168.18.0 (18.1)</a:t>
                      </a:r>
                    </a:p>
                  </a:txBody>
                  <a:tcPr marL="72999" marR="72999" marT="36500" marB="36500" anchor="ctr"/>
                </a:tc>
                <a:tc>
                  <a:txBody>
                    <a:bodyPr/>
                    <a:lstStyle/>
                    <a:p>
                      <a:r>
                        <a:rPr lang="en-GB" sz="1400"/>
                        <a:t>192.168.25.0 (25.0)</a:t>
                      </a:r>
                    </a:p>
                  </a:txBody>
                  <a:tcPr marL="72999" marR="72999" marT="36500" marB="36500" anchor="ctr"/>
                </a:tc>
                <a:extLst>
                  <a:ext uri="{0D108BD9-81ED-4DB2-BD59-A6C34878D82A}">
                    <a16:rowId xmlns:a16="http://schemas.microsoft.com/office/drawing/2014/main" val="2752172465"/>
                  </a:ext>
                </a:extLst>
              </a:tr>
              <a:tr h="797518">
                <a:tc>
                  <a:txBody>
                    <a:bodyPr/>
                    <a:lstStyle/>
                    <a:p>
                      <a:r>
                        <a:rPr lang="en-GB" sz="1400" b="1"/>
                        <a:t>FYP Hardware Lab</a:t>
                      </a:r>
                      <a:endParaRPr lang="en-GB" sz="1400"/>
                    </a:p>
                  </a:txBody>
                  <a:tcPr marL="72999" marR="72999" marT="36500" marB="36500" anchor="ctr"/>
                </a:tc>
                <a:tc>
                  <a:txBody>
                    <a:bodyPr/>
                    <a:lstStyle/>
                    <a:p>
                      <a:r>
                        <a:rPr lang="en-GB" sz="1400"/>
                        <a:t>Green</a:t>
                      </a:r>
                    </a:p>
                  </a:txBody>
                  <a:tcPr marL="72999" marR="72999" marT="36500" marB="36500" anchor="ctr"/>
                </a:tc>
                <a:tc>
                  <a:txBody>
                    <a:bodyPr/>
                    <a:lstStyle/>
                    <a:p>
                      <a:r>
                        <a:rPr lang="en-GB" sz="1400"/>
                        <a:t>192.168.5.0 (5.1)</a:t>
                      </a:r>
                    </a:p>
                  </a:txBody>
                  <a:tcPr marL="72999" marR="72999" marT="36500" marB="36500" anchor="ctr"/>
                </a:tc>
                <a:tc>
                  <a:txBody>
                    <a:bodyPr/>
                    <a:lstStyle/>
                    <a:p>
                      <a:r>
                        <a:rPr lang="en-GB" sz="1400"/>
                        <a:t>192.168.12.0 (12.1)</a:t>
                      </a:r>
                    </a:p>
                  </a:txBody>
                  <a:tcPr marL="72999" marR="72999" marT="36500" marB="36500" anchor="ctr"/>
                </a:tc>
                <a:tc>
                  <a:txBody>
                    <a:bodyPr/>
                    <a:lstStyle/>
                    <a:p>
                      <a:r>
                        <a:rPr lang="en-GB" sz="1400" dirty="0"/>
                        <a:t>192.168.19.0 (19.1)</a:t>
                      </a:r>
                    </a:p>
                  </a:txBody>
                  <a:tcPr marL="72999" marR="72999" marT="36500" marB="36500" anchor="ctr"/>
                </a:tc>
                <a:tc>
                  <a:txBody>
                    <a:bodyPr/>
                    <a:lstStyle/>
                    <a:p>
                      <a:r>
                        <a:rPr lang="en-GB" sz="1400" dirty="0"/>
                        <a:t>192.168.26.0 (26.1)</a:t>
                      </a:r>
                    </a:p>
                  </a:txBody>
                  <a:tcPr marL="72999" marR="72999" marT="36500" marB="36500" anchor="ctr"/>
                </a:tc>
                <a:extLst>
                  <a:ext uri="{0D108BD9-81ED-4DB2-BD59-A6C34878D82A}">
                    <a16:rowId xmlns:a16="http://schemas.microsoft.com/office/drawing/2014/main" val="2741570026"/>
                  </a:ext>
                </a:extLst>
              </a:tr>
              <a:tr h="558263">
                <a:tc>
                  <a:txBody>
                    <a:bodyPr/>
                    <a:lstStyle/>
                    <a:p>
                      <a:r>
                        <a:rPr lang="en-GB" sz="1400" b="1"/>
                        <a:t>Embedded Systems Lab</a:t>
                      </a:r>
                      <a:endParaRPr lang="en-GB" sz="1400"/>
                    </a:p>
                  </a:txBody>
                  <a:tcPr marL="72999" marR="72999" marT="36500" marB="36500" anchor="ctr"/>
                </a:tc>
                <a:tc>
                  <a:txBody>
                    <a:bodyPr/>
                    <a:lstStyle/>
                    <a:p>
                      <a:r>
                        <a:rPr lang="en-GB" sz="1400"/>
                        <a:t>Pink</a:t>
                      </a:r>
                    </a:p>
                  </a:txBody>
                  <a:tcPr marL="72999" marR="72999" marT="36500" marB="36500" anchor="ctr"/>
                </a:tc>
                <a:tc>
                  <a:txBody>
                    <a:bodyPr/>
                    <a:lstStyle/>
                    <a:p>
                      <a:r>
                        <a:rPr lang="en-GB" sz="1400"/>
                        <a:t>192.168.6.0 (6.1)</a:t>
                      </a:r>
                    </a:p>
                  </a:txBody>
                  <a:tcPr marL="72999" marR="72999" marT="36500" marB="36500" anchor="ctr"/>
                </a:tc>
                <a:tc>
                  <a:txBody>
                    <a:bodyPr/>
                    <a:lstStyle/>
                    <a:p>
                      <a:r>
                        <a:rPr lang="en-GB" sz="1400"/>
                        <a:t>192.168.13.0 (13.1)</a:t>
                      </a:r>
                    </a:p>
                  </a:txBody>
                  <a:tcPr marL="72999" marR="72999" marT="36500" marB="36500" anchor="ctr"/>
                </a:tc>
                <a:tc>
                  <a:txBody>
                    <a:bodyPr/>
                    <a:lstStyle/>
                    <a:p>
                      <a:r>
                        <a:rPr lang="en-GB" sz="1400"/>
                        <a:t>192.168.20.0 (20.1)</a:t>
                      </a:r>
                    </a:p>
                  </a:txBody>
                  <a:tcPr marL="72999" marR="72999" marT="36500" marB="36500" anchor="ctr"/>
                </a:tc>
                <a:tc>
                  <a:txBody>
                    <a:bodyPr/>
                    <a:lstStyle/>
                    <a:p>
                      <a:r>
                        <a:rPr lang="en-GB" sz="1400"/>
                        <a:t>192.168.27.0 (27.1)</a:t>
                      </a:r>
                    </a:p>
                  </a:txBody>
                  <a:tcPr marL="72999" marR="72999" marT="36500" marB="36500" anchor="ctr"/>
                </a:tc>
                <a:extLst>
                  <a:ext uri="{0D108BD9-81ED-4DB2-BD59-A6C34878D82A}">
                    <a16:rowId xmlns:a16="http://schemas.microsoft.com/office/drawing/2014/main" val="728119580"/>
                  </a:ext>
                </a:extLst>
              </a:tr>
              <a:tr h="558263">
                <a:tc>
                  <a:txBody>
                    <a:bodyPr/>
                    <a:lstStyle/>
                    <a:p>
                      <a:r>
                        <a:rPr lang="en-GB" sz="1400" b="1"/>
                        <a:t>Control Systems Lab</a:t>
                      </a:r>
                      <a:endParaRPr lang="en-GB" sz="1400"/>
                    </a:p>
                  </a:txBody>
                  <a:tcPr marL="72999" marR="72999" marT="36500" marB="36500" anchor="ctr"/>
                </a:tc>
                <a:tc>
                  <a:txBody>
                    <a:bodyPr/>
                    <a:lstStyle/>
                    <a:p>
                      <a:r>
                        <a:rPr lang="en-GB" sz="1400"/>
                        <a:t>Brown</a:t>
                      </a:r>
                    </a:p>
                  </a:txBody>
                  <a:tcPr marL="72999" marR="72999" marT="36500" marB="36500" anchor="ctr"/>
                </a:tc>
                <a:tc>
                  <a:txBody>
                    <a:bodyPr/>
                    <a:lstStyle/>
                    <a:p>
                      <a:r>
                        <a:rPr lang="en-GB" sz="1400"/>
                        <a:t>192.168.7.0 (7.1)</a:t>
                      </a:r>
                    </a:p>
                  </a:txBody>
                  <a:tcPr marL="72999" marR="72999" marT="36500" marB="36500" anchor="ctr"/>
                </a:tc>
                <a:tc>
                  <a:txBody>
                    <a:bodyPr/>
                    <a:lstStyle/>
                    <a:p>
                      <a:r>
                        <a:rPr lang="en-GB" sz="1400"/>
                        <a:t>192.168.14.0 (14.1)</a:t>
                      </a:r>
                    </a:p>
                  </a:txBody>
                  <a:tcPr marL="72999" marR="72999" marT="36500" marB="36500" anchor="ctr"/>
                </a:tc>
                <a:tc>
                  <a:txBody>
                    <a:bodyPr/>
                    <a:lstStyle/>
                    <a:p>
                      <a:r>
                        <a:rPr lang="en-GB" sz="1400"/>
                        <a:t>192.168.21.0 (21.1)</a:t>
                      </a:r>
                    </a:p>
                  </a:txBody>
                  <a:tcPr marL="72999" marR="72999" marT="36500" marB="36500" anchor="ctr"/>
                </a:tc>
                <a:tc>
                  <a:txBody>
                    <a:bodyPr/>
                    <a:lstStyle/>
                    <a:p>
                      <a:r>
                        <a:rPr lang="en-GB" sz="1400" dirty="0"/>
                        <a:t>192.168.28.0 (28.1)</a:t>
                      </a:r>
                    </a:p>
                  </a:txBody>
                  <a:tcPr marL="72999" marR="72999" marT="36500" marB="36500" anchor="ctr"/>
                </a:tc>
                <a:extLst>
                  <a:ext uri="{0D108BD9-81ED-4DB2-BD59-A6C34878D82A}">
                    <a16:rowId xmlns:a16="http://schemas.microsoft.com/office/drawing/2014/main" val="3981375956"/>
                  </a:ext>
                </a:extLst>
              </a:tr>
            </a:tbl>
          </a:graphicData>
        </a:graphic>
      </p:graphicFrame>
      <p:sp>
        <p:nvSpPr>
          <p:cNvPr id="13" name="Rectangle 6">
            <a:extLst>
              <a:ext uri="{FF2B5EF4-FFF2-40B4-BE49-F238E27FC236}">
                <a16:creationId xmlns:a16="http://schemas.microsoft.com/office/drawing/2014/main" id="{93A3C034-A812-ACE3-BA53-F89803CEA661}"/>
              </a:ext>
            </a:extLst>
          </p:cNvPr>
          <p:cNvSpPr>
            <a:spLocks noChangeArrowheads="1"/>
          </p:cNvSpPr>
          <p:nvPr/>
        </p:nvSpPr>
        <p:spPr bwMode="auto">
          <a:xfrm>
            <a:off x="761998" y="1825458"/>
            <a:ext cx="5791200"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chemeClr val="tx1"/>
                </a:solidFill>
                <a:effectLst/>
                <a:latin typeface="Arial" panose="020B0604020202020204" pitchFamily="34" charset="0"/>
              </a:rPr>
              <a:t>🧮 Lab-Wise IP Address Table for All Campuses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4" name="Table 13">
            <a:extLst>
              <a:ext uri="{FF2B5EF4-FFF2-40B4-BE49-F238E27FC236}">
                <a16:creationId xmlns:a16="http://schemas.microsoft.com/office/drawing/2014/main" id="{0184E886-10F8-3BF6-F62A-54538EC2E528}"/>
              </a:ext>
            </a:extLst>
          </p:cNvPr>
          <p:cNvGraphicFramePr>
            <a:graphicFrameLocks noGrp="1"/>
          </p:cNvGraphicFramePr>
          <p:nvPr>
            <p:extLst>
              <p:ext uri="{D42A27DB-BD31-4B8C-83A1-F6EECF244321}">
                <p14:modId xmlns:p14="http://schemas.microsoft.com/office/powerpoint/2010/main" val="2522053244"/>
              </p:ext>
            </p:extLst>
          </p:nvPr>
        </p:nvGraphicFramePr>
        <p:xfrm>
          <a:off x="9837420" y="1241918"/>
          <a:ext cx="8229600" cy="1828800"/>
        </p:xfrm>
        <a:graphic>
          <a:graphicData uri="http://schemas.openxmlformats.org/drawingml/2006/table">
            <a:tbl>
              <a:tblPr>
                <a:tableStyleId>{616DA210-FB5B-4158-B5E0-FEB733F419BA}</a:tableStyleId>
              </a:tblPr>
              <a:tblGrid>
                <a:gridCol w="4114800">
                  <a:extLst>
                    <a:ext uri="{9D8B030D-6E8A-4147-A177-3AD203B41FA5}">
                      <a16:colId xmlns:a16="http://schemas.microsoft.com/office/drawing/2014/main" val="3653303264"/>
                    </a:ext>
                  </a:extLst>
                </a:gridCol>
                <a:gridCol w="4114800">
                  <a:extLst>
                    <a:ext uri="{9D8B030D-6E8A-4147-A177-3AD203B41FA5}">
                      <a16:colId xmlns:a16="http://schemas.microsoft.com/office/drawing/2014/main" val="3727435541"/>
                    </a:ext>
                  </a:extLst>
                </a:gridCol>
              </a:tblGrid>
              <a:tr h="0">
                <a:tc>
                  <a:txBody>
                    <a:bodyPr/>
                    <a:lstStyle/>
                    <a:p>
                      <a:r>
                        <a:rPr lang="en-GB" b="1"/>
                        <a:t>Serial Link</a:t>
                      </a:r>
                      <a:endParaRPr lang="en-GB"/>
                    </a:p>
                  </a:txBody>
                  <a:tcPr anchor="ctr"/>
                </a:tc>
                <a:tc>
                  <a:txBody>
                    <a:bodyPr/>
                    <a:lstStyle/>
                    <a:p>
                      <a:r>
                        <a:rPr lang="en-GB" b="1"/>
                        <a:t>IP Address Range</a:t>
                      </a:r>
                      <a:endParaRPr lang="en-GB"/>
                    </a:p>
                  </a:txBody>
                  <a:tcPr anchor="ctr"/>
                </a:tc>
                <a:extLst>
                  <a:ext uri="{0D108BD9-81ED-4DB2-BD59-A6C34878D82A}">
                    <a16:rowId xmlns:a16="http://schemas.microsoft.com/office/drawing/2014/main" val="4157609893"/>
                  </a:ext>
                </a:extLst>
              </a:tr>
              <a:tr h="0">
                <a:tc>
                  <a:txBody>
                    <a:bodyPr/>
                    <a:lstStyle/>
                    <a:p>
                      <a:r>
                        <a:rPr lang="en-GB"/>
                        <a:t>Serial 1</a:t>
                      </a:r>
                    </a:p>
                  </a:txBody>
                  <a:tcPr anchor="ctr"/>
                </a:tc>
                <a:tc>
                  <a:txBody>
                    <a:bodyPr/>
                    <a:lstStyle/>
                    <a:p>
                      <a:r>
                        <a:rPr lang="en-GB"/>
                        <a:t>192.168.29.0</a:t>
                      </a:r>
                    </a:p>
                  </a:txBody>
                  <a:tcPr anchor="ctr"/>
                </a:tc>
                <a:extLst>
                  <a:ext uri="{0D108BD9-81ED-4DB2-BD59-A6C34878D82A}">
                    <a16:rowId xmlns:a16="http://schemas.microsoft.com/office/drawing/2014/main" val="1327802522"/>
                  </a:ext>
                </a:extLst>
              </a:tr>
              <a:tr h="0">
                <a:tc>
                  <a:txBody>
                    <a:bodyPr/>
                    <a:lstStyle/>
                    <a:p>
                      <a:r>
                        <a:rPr lang="en-GB"/>
                        <a:t>Serial 2</a:t>
                      </a:r>
                    </a:p>
                  </a:txBody>
                  <a:tcPr anchor="ctr"/>
                </a:tc>
                <a:tc>
                  <a:txBody>
                    <a:bodyPr/>
                    <a:lstStyle/>
                    <a:p>
                      <a:r>
                        <a:rPr lang="en-GB"/>
                        <a:t>192.168.30.0</a:t>
                      </a:r>
                    </a:p>
                  </a:txBody>
                  <a:tcPr anchor="ctr"/>
                </a:tc>
                <a:extLst>
                  <a:ext uri="{0D108BD9-81ED-4DB2-BD59-A6C34878D82A}">
                    <a16:rowId xmlns:a16="http://schemas.microsoft.com/office/drawing/2014/main" val="2890110466"/>
                  </a:ext>
                </a:extLst>
              </a:tr>
              <a:tr h="0">
                <a:tc>
                  <a:txBody>
                    <a:bodyPr/>
                    <a:lstStyle/>
                    <a:p>
                      <a:r>
                        <a:rPr lang="en-GB"/>
                        <a:t>Serial 3</a:t>
                      </a:r>
                    </a:p>
                  </a:txBody>
                  <a:tcPr anchor="ctr"/>
                </a:tc>
                <a:tc>
                  <a:txBody>
                    <a:bodyPr/>
                    <a:lstStyle/>
                    <a:p>
                      <a:r>
                        <a:rPr lang="en-GB"/>
                        <a:t>192.168.31.0</a:t>
                      </a:r>
                    </a:p>
                  </a:txBody>
                  <a:tcPr anchor="ctr"/>
                </a:tc>
                <a:extLst>
                  <a:ext uri="{0D108BD9-81ED-4DB2-BD59-A6C34878D82A}">
                    <a16:rowId xmlns:a16="http://schemas.microsoft.com/office/drawing/2014/main" val="687847072"/>
                  </a:ext>
                </a:extLst>
              </a:tr>
              <a:tr h="0">
                <a:tc>
                  <a:txBody>
                    <a:bodyPr/>
                    <a:lstStyle/>
                    <a:p>
                      <a:r>
                        <a:rPr lang="en-GB"/>
                        <a:t>Serial 4</a:t>
                      </a:r>
                    </a:p>
                  </a:txBody>
                  <a:tcPr anchor="ctr"/>
                </a:tc>
                <a:tc>
                  <a:txBody>
                    <a:bodyPr/>
                    <a:lstStyle/>
                    <a:p>
                      <a:r>
                        <a:rPr lang="en-GB" dirty="0"/>
                        <a:t>192.168.32.0</a:t>
                      </a:r>
                    </a:p>
                  </a:txBody>
                  <a:tcPr anchor="ctr"/>
                </a:tc>
                <a:extLst>
                  <a:ext uri="{0D108BD9-81ED-4DB2-BD59-A6C34878D82A}">
                    <a16:rowId xmlns:a16="http://schemas.microsoft.com/office/drawing/2014/main" val="3893376155"/>
                  </a:ext>
                </a:extLst>
              </a:tr>
            </a:tbl>
          </a:graphicData>
        </a:graphic>
      </p:graphicFrame>
      <p:sp>
        <p:nvSpPr>
          <p:cNvPr id="15" name="Rectangle 7">
            <a:extLst>
              <a:ext uri="{FF2B5EF4-FFF2-40B4-BE49-F238E27FC236}">
                <a16:creationId xmlns:a16="http://schemas.microsoft.com/office/drawing/2014/main" id="{30433B5F-F483-9EEB-85C6-90A58F798B3E}"/>
              </a:ext>
            </a:extLst>
          </p:cNvPr>
          <p:cNvSpPr>
            <a:spLocks noChangeArrowheads="1"/>
          </p:cNvSpPr>
          <p:nvPr/>
        </p:nvSpPr>
        <p:spPr bwMode="auto">
          <a:xfrm>
            <a:off x="9837420" y="552592"/>
            <a:ext cx="4267200"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chemeClr val="tx1"/>
                </a:solidFill>
                <a:effectLst/>
                <a:latin typeface="Arial" panose="020B0604020202020204" pitchFamily="34" charset="0"/>
              </a:rPr>
              <a:t>🔗 Interconnection (Serial Links)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6" name="Table 15">
            <a:extLst>
              <a:ext uri="{FF2B5EF4-FFF2-40B4-BE49-F238E27FC236}">
                <a16:creationId xmlns:a16="http://schemas.microsoft.com/office/drawing/2014/main" id="{566CF522-F943-827E-D352-2542C123AC63}"/>
              </a:ext>
            </a:extLst>
          </p:cNvPr>
          <p:cNvGraphicFramePr>
            <a:graphicFrameLocks noGrp="1"/>
          </p:cNvGraphicFramePr>
          <p:nvPr>
            <p:extLst>
              <p:ext uri="{D42A27DB-BD31-4B8C-83A1-F6EECF244321}">
                <p14:modId xmlns:p14="http://schemas.microsoft.com/office/powerpoint/2010/main" val="638818657"/>
              </p:ext>
            </p:extLst>
          </p:nvPr>
        </p:nvGraphicFramePr>
        <p:xfrm>
          <a:off x="9818091" y="3722431"/>
          <a:ext cx="8229600" cy="1828800"/>
        </p:xfrm>
        <a:graphic>
          <a:graphicData uri="http://schemas.openxmlformats.org/drawingml/2006/table">
            <a:tbl>
              <a:tblPr>
                <a:tableStyleId>{616DA210-FB5B-4158-B5E0-FEB733F419BA}</a:tableStyleId>
              </a:tblPr>
              <a:tblGrid>
                <a:gridCol w="4114800">
                  <a:extLst>
                    <a:ext uri="{9D8B030D-6E8A-4147-A177-3AD203B41FA5}">
                      <a16:colId xmlns:a16="http://schemas.microsoft.com/office/drawing/2014/main" val="2688989317"/>
                    </a:ext>
                  </a:extLst>
                </a:gridCol>
                <a:gridCol w="4114800">
                  <a:extLst>
                    <a:ext uri="{9D8B030D-6E8A-4147-A177-3AD203B41FA5}">
                      <a16:colId xmlns:a16="http://schemas.microsoft.com/office/drawing/2014/main" val="2395134388"/>
                    </a:ext>
                  </a:extLst>
                </a:gridCol>
              </a:tblGrid>
              <a:tr h="365760">
                <a:tc>
                  <a:txBody>
                    <a:bodyPr/>
                    <a:lstStyle/>
                    <a:p>
                      <a:r>
                        <a:rPr lang="en-GB" b="1"/>
                        <a:t>Server Location</a:t>
                      </a:r>
                      <a:endParaRPr lang="en-GB"/>
                    </a:p>
                  </a:txBody>
                  <a:tcPr anchor="ctr"/>
                </a:tc>
                <a:tc>
                  <a:txBody>
                    <a:bodyPr/>
                    <a:lstStyle/>
                    <a:p>
                      <a:r>
                        <a:rPr lang="en-GB" b="1"/>
                        <a:t>IP Address Range</a:t>
                      </a:r>
                      <a:endParaRPr lang="en-GB"/>
                    </a:p>
                  </a:txBody>
                  <a:tcPr anchor="ctr"/>
                </a:tc>
                <a:extLst>
                  <a:ext uri="{0D108BD9-81ED-4DB2-BD59-A6C34878D82A}">
                    <a16:rowId xmlns:a16="http://schemas.microsoft.com/office/drawing/2014/main" val="1240477651"/>
                  </a:ext>
                </a:extLst>
              </a:tr>
              <a:tr h="365760">
                <a:tc>
                  <a:txBody>
                    <a:bodyPr/>
                    <a:lstStyle/>
                    <a:p>
                      <a:r>
                        <a:rPr lang="en-GB" dirty="0"/>
                        <a:t>Server 1</a:t>
                      </a:r>
                    </a:p>
                  </a:txBody>
                  <a:tcPr anchor="ctr"/>
                </a:tc>
                <a:tc>
                  <a:txBody>
                    <a:bodyPr/>
                    <a:lstStyle/>
                    <a:p>
                      <a:r>
                        <a:rPr lang="en-GB"/>
                        <a:t>192.168.33.0</a:t>
                      </a:r>
                    </a:p>
                  </a:txBody>
                  <a:tcPr anchor="ctr"/>
                </a:tc>
                <a:extLst>
                  <a:ext uri="{0D108BD9-81ED-4DB2-BD59-A6C34878D82A}">
                    <a16:rowId xmlns:a16="http://schemas.microsoft.com/office/drawing/2014/main" val="3425706193"/>
                  </a:ext>
                </a:extLst>
              </a:tr>
              <a:tr h="365760">
                <a:tc>
                  <a:txBody>
                    <a:bodyPr/>
                    <a:lstStyle/>
                    <a:p>
                      <a:r>
                        <a:rPr lang="en-GB" dirty="0"/>
                        <a:t>Server 2</a:t>
                      </a:r>
                    </a:p>
                  </a:txBody>
                  <a:tcPr anchor="ctr"/>
                </a:tc>
                <a:tc>
                  <a:txBody>
                    <a:bodyPr/>
                    <a:lstStyle/>
                    <a:p>
                      <a:r>
                        <a:rPr lang="en-GB"/>
                        <a:t>192.168.34.0</a:t>
                      </a:r>
                    </a:p>
                  </a:txBody>
                  <a:tcPr anchor="ctr"/>
                </a:tc>
                <a:extLst>
                  <a:ext uri="{0D108BD9-81ED-4DB2-BD59-A6C34878D82A}">
                    <a16:rowId xmlns:a16="http://schemas.microsoft.com/office/drawing/2014/main" val="3322777484"/>
                  </a:ext>
                </a:extLst>
              </a:tr>
              <a:tr h="365760">
                <a:tc>
                  <a:txBody>
                    <a:bodyPr/>
                    <a:lstStyle/>
                    <a:p>
                      <a:r>
                        <a:rPr lang="en-GB" dirty="0"/>
                        <a:t>Server 3</a:t>
                      </a:r>
                    </a:p>
                  </a:txBody>
                  <a:tcPr anchor="ctr"/>
                </a:tc>
                <a:tc>
                  <a:txBody>
                    <a:bodyPr/>
                    <a:lstStyle/>
                    <a:p>
                      <a:r>
                        <a:rPr lang="en-GB"/>
                        <a:t>192.168.35.0</a:t>
                      </a:r>
                    </a:p>
                  </a:txBody>
                  <a:tcPr anchor="ctr"/>
                </a:tc>
                <a:extLst>
                  <a:ext uri="{0D108BD9-81ED-4DB2-BD59-A6C34878D82A}">
                    <a16:rowId xmlns:a16="http://schemas.microsoft.com/office/drawing/2014/main" val="4035594017"/>
                  </a:ext>
                </a:extLst>
              </a:tr>
              <a:tr h="365760">
                <a:tc>
                  <a:txBody>
                    <a:bodyPr/>
                    <a:lstStyle/>
                    <a:p>
                      <a:r>
                        <a:rPr lang="en-GB" dirty="0"/>
                        <a:t>Server 4</a:t>
                      </a:r>
                    </a:p>
                  </a:txBody>
                  <a:tcPr anchor="ctr"/>
                </a:tc>
                <a:tc>
                  <a:txBody>
                    <a:bodyPr/>
                    <a:lstStyle/>
                    <a:p>
                      <a:r>
                        <a:rPr lang="en-GB" dirty="0"/>
                        <a:t>192.168.36.0</a:t>
                      </a:r>
                    </a:p>
                  </a:txBody>
                  <a:tcPr anchor="ctr"/>
                </a:tc>
                <a:extLst>
                  <a:ext uri="{0D108BD9-81ED-4DB2-BD59-A6C34878D82A}">
                    <a16:rowId xmlns:a16="http://schemas.microsoft.com/office/drawing/2014/main" val="1172550856"/>
                  </a:ext>
                </a:extLst>
              </a:tr>
            </a:tbl>
          </a:graphicData>
        </a:graphic>
      </p:graphicFrame>
      <p:sp>
        <p:nvSpPr>
          <p:cNvPr id="17" name="Rectangle 8">
            <a:extLst>
              <a:ext uri="{FF2B5EF4-FFF2-40B4-BE49-F238E27FC236}">
                <a16:creationId xmlns:a16="http://schemas.microsoft.com/office/drawing/2014/main" id="{1BCB4427-3E1E-3918-88EA-FCFADC58C849}"/>
              </a:ext>
            </a:extLst>
          </p:cNvPr>
          <p:cNvSpPr>
            <a:spLocks noChangeArrowheads="1"/>
          </p:cNvSpPr>
          <p:nvPr/>
        </p:nvSpPr>
        <p:spPr bwMode="auto">
          <a:xfrm>
            <a:off x="9822180" y="3154020"/>
            <a:ext cx="3421380" cy="661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chemeClr val="tx1"/>
                </a:solidFill>
                <a:effectLst/>
                <a:latin typeface="Arial" panose="020B0604020202020204" pitchFamily="34" charset="0"/>
              </a:rPr>
              <a:t>🌐 Server Switch Subnets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2" name="Table 21">
            <a:extLst>
              <a:ext uri="{FF2B5EF4-FFF2-40B4-BE49-F238E27FC236}">
                <a16:creationId xmlns:a16="http://schemas.microsoft.com/office/drawing/2014/main" id="{5FBB0839-B705-301F-3DF7-A8924ED595AD}"/>
              </a:ext>
            </a:extLst>
          </p:cNvPr>
          <p:cNvGraphicFramePr>
            <a:graphicFrameLocks noGrp="1"/>
          </p:cNvGraphicFramePr>
          <p:nvPr>
            <p:extLst>
              <p:ext uri="{D42A27DB-BD31-4B8C-83A1-F6EECF244321}">
                <p14:modId xmlns:p14="http://schemas.microsoft.com/office/powerpoint/2010/main" val="2975482813"/>
              </p:ext>
            </p:extLst>
          </p:nvPr>
        </p:nvGraphicFramePr>
        <p:xfrm>
          <a:off x="9818091" y="6456796"/>
          <a:ext cx="8229600" cy="731520"/>
        </p:xfrm>
        <a:graphic>
          <a:graphicData uri="http://schemas.openxmlformats.org/drawingml/2006/table">
            <a:tbl>
              <a:tblPr>
                <a:tableStyleId>{616DA210-FB5B-4158-B5E0-FEB733F419BA}</a:tableStyleId>
              </a:tblPr>
              <a:tblGrid>
                <a:gridCol w="4114800">
                  <a:extLst>
                    <a:ext uri="{9D8B030D-6E8A-4147-A177-3AD203B41FA5}">
                      <a16:colId xmlns:a16="http://schemas.microsoft.com/office/drawing/2014/main" val="695040797"/>
                    </a:ext>
                  </a:extLst>
                </a:gridCol>
                <a:gridCol w="4114800">
                  <a:extLst>
                    <a:ext uri="{9D8B030D-6E8A-4147-A177-3AD203B41FA5}">
                      <a16:colId xmlns:a16="http://schemas.microsoft.com/office/drawing/2014/main" val="2800874419"/>
                    </a:ext>
                  </a:extLst>
                </a:gridCol>
              </a:tblGrid>
              <a:tr h="0">
                <a:tc>
                  <a:txBody>
                    <a:bodyPr/>
                    <a:lstStyle/>
                    <a:p>
                      <a:r>
                        <a:rPr lang="en-GB" b="1"/>
                        <a:t>Device</a:t>
                      </a:r>
                      <a:endParaRPr lang="en-GB"/>
                    </a:p>
                  </a:txBody>
                  <a:tcPr anchor="ctr"/>
                </a:tc>
                <a:tc>
                  <a:txBody>
                    <a:bodyPr/>
                    <a:lstStyle/>
                    <a:p>
                      <a:r>
                        <a:rPr lang="en-GB" b="1"/>
                        <a:t>IP Address</a:t>
                      </a:r>
                      <a:endParaRPr lang="en-GB"/>
                    </a:p>
                  </a:txBody>
                  <a:tcPr anchor="ctr"/>
                </a:tc>
                <a:extLst>
                  <a:ext uri="{0D108BD9-81ED-4DB2-BD59-A6C34878D82A}">
                    <a16:rowId xmlns:a16="http://schemas.microsoft.com/office/drawing/2014/main" val="1891930390"/>
                  </a:ext>
                </a:extLst>
              </a:tr>
              <a:tr h="0">
                <a:tc>
                  <a:txBody>
                    <a:bodyPr/>
                    <a:lstStyle/>
                    <a:p>
                      <a:r>
                        <a:rPr lang="en-GB"/>
                        <a:t>Rector’s PC</a:t>
                      </a:r>
                    </a:p>
                  </a:txBody>
                  <a:tcPr anchor="ctr"/>
                </a:tc>
                <a:tc>
                  <a:txBody>
                    <a:bodyPr/>
                    <a:lstStyle/>
                    <a:p>
                      <a:r>
                        <a:rPr lang="en-GB" dirty="0"/>
                        <a:t>192.168.37.2</a:t>
                      </a:r>
                    </a:p>
                  </a:txBody>
                  <a:tcPr anchor="ctr"/>
                </a:tc>
                <a:extLst>
                  <a:ext uri="{0D108BD9-81ED-4DB2-BD59-A6C34878D82A}">
                    <a16:rowId xmlns:a16="http://schemas.microsoft.com/office/drawing/2014/main" val="4255702708"/>
                  </a:ext>
                </a:extLst>
              </a:tr>
            </a:tbl>
          </a:graphicData>
        </a:graphic>
      </p:graphicFrame>
      <p:sp>
        <p:nvSpPr>
          <p:cNvPr id="23" name="Rectangle 9">
            <a:extLst>
              <a:ext uri="{FF2B5EF4-FFF2-40B4-BE49-F238E27FC236}">
                <a16:creationId xmlns:a16="http://schemas.microsoft.com/office/drawing/2014/main" id="{23B26D97-7E78-BD0B-ABA6-311B94357D47}"/>
              </a:ext>
            </a:extLst>
          </p:cNvPr>
          <p:cNvSpPr>
            <a:spLocks noChangeArrowheads="1"/>
          </p:cNvSpPr>
          <p:nvPr/>
        </p:nvSpPr>
        <p:spPr bwMode="auto">
          <a:xfrm>
            <a:off x="9837420" y="6007216"/>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dirty="0">
                <a:ln>
                  <a:noFill/>
                </a:ln>
                <a:solidFill>
                  <a:schemeClr val="tx1"/>
                </a:solidFill>
                <a:effectLst/>
                <a:latin typeface="Arial" panose="020B0604020202020204" pitchFamily="34" charset="0"/>
              </a:rPr>
              <a:t>🧑‍💼 Rector’s PC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0519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62B5587F-10EC-8C46-AF52-86543133172F}"/>
              </a:ext>
            </a:extLst>
          </p:cNvPr>
          <p:cNvSpPr/>
          <p:nvPr/>
        </p:nvSpPr>
        <p:spPr>
          <a:xfrm>
            <a:off x="-5576" y="8869207"/>
            <a:ext cx="18278588" cy="1416753"/>
          </a:xfrm>
          <a:prstGeom prst="rect">
            <a:avLst/>
          </a:prstGeom>
          <a:solidFill>
            <a:schemeClr val="tx2"/>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 name="TextBox 12">
            <a:extLst>
              <a:ext uri="{FF2B5EF4-FFF2-40B4-BE49-F238E27FC236}">
                <a16:creationId xmlns:a16="http://schemas.microsoft.com/office/drawing/2014/main" id="{8D161C0B-A889-8D45-8B1E-A5C3A88C52E8}"/>
              </a:ext>
            </a:extLst>
          </p:cNvPr>
          <p:cNvSpPr txBox="1"/>
          <p:nvPr/>
        </p:nvSpPr>
        <p:spPr>
          <a:xfrm>
            <a:off x="213612" y="9526745"/>
            <a:ext cx="8610600" cy="48731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840"/>
              </a:lnSpc>
            </a:pPr>
            <a:r>
              <a:rPr lang="en-US" sz="3200" dirty="0">
                <a:solidFill>
                  <a:schemeClr val="bg1"/>
                </a:solidFill>
                <a:latin typeface="Arial" panose="020B0604020202020204" pitchFamily="34" charset="0"/>
                <a:cs typeface="Arial" panose="020B0604020202020204" pitchFamily="34" charset="0"/>
              </a:rPr>
              <a:t>Department of Electrical Engineering, B-SEAS</a:t>
            </a:r>
          </a:p>
        </p:txBody>
      </p:sp>
      <p:sp>
        <p:nvSpPr>
          <p:cNvPr id="4" name="TextBox 17">
            <a:extLst>
              <a:ext uri="{FF2B5EF4-FFF2-40B4-BE49-F238E27FC236}">
                <a16:creationId xmlns:a16="http://schemas.microsoft.com/office/drawing/2014/main" id="{46D5CC02-1C53-3B43-AE95-21822142636E}"/>
              </a:ext>
            </a:extLst>
          </p:cNvPr>
          <p:cNvSpPr txBox="1"/>
          <p:nvPr/>
        </p:nvSpPr>
        <p:spPr>
          <a:xfrm>
            <a:off x="594613" y="333229"/>
            <a:ext cx="8181304" cy="1057982"/>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nSpc>
                <a:spcPts val="9360"/>
              </a:lnSpc>
              <a:spcBef>
                <a:spcPct val="0"/>
              </a:spcBef>
            </a:pPr>
            <a:r>
              <a:rPr lang="en-US" sz="4800" b="1" u="sng" spc="-72" dirty="0">
                <a:solidFill>
                  <a:srgbClr val="14110F"/>
                </a:solidFill>
                <a:latin typeface="Arial" panose="020B0604020202020204" pitchFamily="34" charset="0"/>
                <a:cs typeface="Arial" panose="020B0604020202020204" pitchFamily="34" charset="0"/>
              </a:rPr>
              <a:t>Project Timeline: -</a:t>
            </a:r>
          </a:p>
        </p:txBody>
      </p:sp>
      <p:sp>
        <p:nvSpPr>
          <p:cNvPr id="5" name="TextBox 19">
            <a:extLst>
              <a:ext uri="{FF2B5EF4-FFF2-40B4-BE49-F238E27FC236}">
                <a16:creationId xmlns:a16="http://schemas.microsoft.com/office/drawing/2014/main" id="{69A920B2-2ED0-D847-8EBB-66921879C43D}"/>
              </a:ext>
            </a:extLst>
          </p:cNvPr>
          <p:cNvSpPr txBox="1"/>
          <p:nvPr/>
        </p:nvSpPr>
        <p:spPr>
          <a:xfrm>
            <a:off x="16291812" y="9409660"/>
            <a:ext cx="17526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solidFill>
                  <a:schemeClr val="bg1"/>
                </a:solidFill>
                <a:latin typeface="Arial" panose="020B0604020202020204" pitchFamily="34" charset="0"/>
                <a:cs typeface="Arial" panose="020B0604020202020204" pitchFamily="34" charset="0"/>
              </a:rPr>
              <a:t>12</a:t>
            </a:r>
          </a:p>
        </p:txBody>
      </p:sp>
      <p:pic>
        <p:nvPicPr>
          <p:cNvPr id="12" name="Picture 11">
            <a:extLst>
              <a:ext uri="{FF2B5EF4-FFF2-40B4-BE49-F238E27FC236}">
                <a16:creationId xmlns:a16="http://schemas.microsoft.com/office/drawing/2014/main" id="{DE7A295C-A2F3-2D6D-8669-95A9A09E5593}"/>
              </a:ext>
            </a:extLst>
          </p:cNvPr>
          <p:cNvPicPr>
            <a:picLocks noChangeAspect="1"/>
          </p:cNvPicPr>
          <p:nvPr/>
        </p:nvPicPr>
        <p:blipFill>
          <a:blip r:embed="rId2"/>
          <a:stretch>
            <a:fillRect/>
          </a:stretch>
        </p:blipFill>
        <p:spPr>
          <a:xfrm>
            <a:off x="7696200" y="647700"/>
            <a:ext cx="9296400" cy="7361890"/>
          </a:xfrm>
          <a:prstGeom prst="rect">
            <a:avLst/>
          </a:prstGeom>
        </p:spPr>
      </p:pic>
    </p:spTree>
    <p:extLst>
      <p:ext uri="{BB962C8B-B14F-4D97-AF65-F5344CB8AC3E}">
        <p14:creationId xmlns:p14="http://schemas.microsoft.com/office/powerpoint/2010/main" val="1595868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8C88F24-5E75-E849-9A63-0639E54F5DFB}"/>
              </a:ext>
            </a:extLst>
          </p:cNvPr>
          <p:cNvSpPr/>
          <p:nvPr/>
        </p:nvSpPr>
        <p:spPr>
          <a:xfrm>
            <a:off x="1295400" y="1292069"/>
            <a:ext cx="15316199" cy="1467709"/>
          </a:xfrm>
          <a:prstGeom prst="rect">
            <a:avLst/>
          </a:prstGeom>
        </p:spPr>
        <p:txBody>
          <a:bodyPr wrap="square">
            <a:spAutoFit/>
          </a:bodyPr>
          <a:lstStyle/>
          <a:p>
            <a:pPr>
              <a:lnSpc>
                <a:spcPts val="12480"/>
              </a:lnSpc>
            </a:pPr>
            <a:r>
              <a:rPr lang="en-US" sz="4800" spc="-208" dirty="0">
                <a:solidFill>
                  <a:schemeClr val="bg1"/>
                </a:solidFill>
                <a:latin typeface="Arial" panose="020B0604020202020204" pitchFamily="34" charset="0"/>
                <a:cs typeface="Arial" panose="020B0604020202020204" pitchFamily="34" charset="0"/>
              </a:rPr>
              <a:t>Thank you: Question &amp; Answer Session</a:t>
            </a:r>
          </a:p>
        </p:txBody>
      </p:sp>
      <p:sp>
        <p:nvSpPr>
          <p:cNvPr id="18" name="TextBox 17">
            <a:extLst>
              <a:ext uri="{FF2B5EF4-FFF2-40B4-BE49-F238E27FC236}">
                <a16:creationId xmlns:a16="http://schemas.microsoft.com/office/drawing/2014/main" id="{160054FC-A304-7445-8276-D0E28C475952}"/>
              </a:ext>
            </a:extLst>
          </p:cNvPr>
          <p:cNvSpPr txBox="1"/>
          <p:nvPr/>
        </p:nvSpPr>
        <p:spPr>
          <a:xfrm>
            <a:off x="3255574" y="9244014"/>
            <a:ext cx="12594026" cy="493725"/>
          </a:xfrm>
          <a:prstGeom prst="rect">
            <a:avLst/>
          </a:prstGeom>
        </p:spPr>
        <p:txBody>
          <a:bodyPr wrap="square" lIns="0" tIns="0" rIns="0" bIns="0" rtlCol="0" anchor="t">
            <a:spAutoFit/>
          </a:bodyPr>
          <a:lstStyle/>
          <a:p>
            <a:pPr algn="ctr">
              <a:lnSpc>
                <a:spcPts val="3840"/>
              </a:lnSpc>
            </a:pPr>
            <a:r>
              <a:rPr lang="en-US" sz="4000" dirty="0">
                <a:solidFill>
                  <a:schemeClr val="bg1"/>
                </a:solidFill>
                <a:latin typeface="Arial" panose="020B0604020202020204" pitchFamily="34" charset="0"/>
                <a:cs typeface="Arial" panose="020B0604020202020204" pitchFamily="34" charset="0"/>
              </a:rPr>
              <a:t>Department of Electrical Engineering, B-SEAS</a:t>
            </a:r>
          </a:p>
        </p:txBody>
      </p:sp>
      <p:grpSp>
        <p:nvGrpSpPr>
          <p:cNvPr id="4" name="Group 2">
            <a:extLst>
              <a:ext uri="{FF2B5EF4-FFF2-40B4-BE49-F238E27FC236}">
                <a16:creationId xmlns:a16="http://schemas.microsoft.com/office/drawing/2014/main" id="{1A068E34-CB48-6503-F1E1-A4A22B1140DD}"/>
              </a:ext>
            </a:extLst>
          </p:cNvPr>
          <p:cNvGrpSpPr/>
          <p:nvPr/>
        </p:nvGrpSpPr>
        <p:grpSpPr>
          <a:xfrm>
            <a:off x="3255574" y="3632769"/>
            <a:ext cx="3287169" cy="4349195"/>
            <a:chOff x="0" y="0"/>
            <a:chExt cx="848641" cy="1122822"/>
          </a:xfrm>
        </p:grpSpPr>
        <p:sp>
          <p:nvSpPr>
            <p:cNvPr id="7" name="Freeform 3">
              <a:extLst>
                <a:ext uri="{FF2B5EF4-FFF2-40B4-BE49-F238E27FC236}">
                  <a16:creationId xmlns:a16="http://schemas.microsoft.com/office/drawing/2014/main" id="{4388D3C3-A9E8-9085-217E-EF1EE45D2C9D}"/>
                </a:ext>
              </a:extLst>
            </p:cNvPr>
            <p:cNvSpPr/>
            <p:nvPr/>
          </p:nvSpPr>
          <p:spPr>
            <a:xfrm>
              <a:off x="0" y="0"/>
              <a:ext cx="848641" cy="1122822"/>
            </a:xfrm>
            <a:custGeom>
              <a:avLst/>
              <a:gdLst/>
              <a:ahLst/>
              <a:cxnLst/>
              <a:rect l="l" t="t" r="r" b="b"/>
              <a:pathLst>
                <a:path w="848641" h="1122822">
                  <a:moveTo>
                    <a:pt x="724181" y="1122822"/>
                  </a:moveTo>
                  <a:lnTo>
                    <a:pt x="124460" y="1122822"/>
                  </a:lnTo>
                  <a:cubicBezTo>
                    <a:pt x="55880" y="1122822"/>
                    <a:pt x="0" y="1066942"/>
                    <a:pt x="0" y="998362"/>
                  </a:cubicBezTo>
                  <a:lnTo>
                    <a:pt x="0" y="124460"/>
                  </a:lnTo>
                  <a:cubicBezTo>
                    <a:pt x="0" y="55880"/>
                    <a:pt x="55880" y="0"/>
                    <a:pt x="124460" y="0"/>
                  </a:cubicBezTo>
                  <a:lnTo>
                    <a:pt x="724181" y="0"/>
                  </a:lnTo>
                  <a:cubicBezTo>
                    <a:pt x="792761" y="0"/>
                    <a:pt x="848641" y="55880"/>
                    <a:pt x="848641" y="124460"/>
                  </a:cubicBezTo>
                  <a:lnTo>
                    <a:pt x="848641" y="998362"/>
                  </a:lnTo>
                  <a:cubicBezTo>
                    <a:pt x="848641" y="1066942"/>
                    <a:pt x="792761" y="1122822"/>
                    <a:pt x="724181" y="1122822"/>
                  </a:cubicBezTo>
                  <a:close/>
                </a:path>
              </a:pathLst>
            </a:custGeom>
            <a:solidFill>
              <a:srgbClr val="FFFFFF"/>
            </a:solidFill>
          </p:spPr>
          <p:txBody>
            <a:bodyPr/>
            <a:lstStyle/>
            <a:p>
              <a:endParaRPr lang="en-US"/>
            </a:p>
          </p:txBody>
        </p:sp>
      </p:grpSp>
      <p:sp>
        <p:nvSpPr>
          <p:cNvPr id="10" name="TextBox 5">
            <a:extLst>
              <a:ext uri="{FF2B5EF4-FFF2-40B4-BE49-F238E27FC236}">
                <a16:creationId xmlns:a16="http://schemas.microsoft.com/office/drawing/2014/main" id="{0D3734B4-70D2-E5C5-BE51-DCD4FF24D5CF}"/>
              </a:ext>
            </a:extLst>
          </p:cNvPr>
          <p:cNvSpPr txBox="1"/>
          <p:nvPr/>
        </p:nvSpPr>
        <p:spPr>
          <a:xfrm>
            <a:off x="3617650" y="7181312"/>
            <a:ext cx="2616094" cy="401003"/>
          </a:xfrm>
          <a:prstGeom prst="rect">
            <a:avLst/>
          </a:prstGeom>
        </p:spPr>
        <p:txBody>
          <a:bodyPr lIns="0" tIns="0" rIns="0" bIns="0" rtlCol="0" anchor="t">
            <a:spAutoFit/>
          </a:bodyPr>
          <a:lstStyle/>
          <a:p>
            <a:pPr marL="0" lvl="0" indent="0" algn="ctr">
              <a:lnSpc>
                <a:spcPts val="3359"/>
              </a:lnSpc>
            </a:pPr>
            <a:r>
              <a:rPr lang="en-US" sz="2400" spc="48" dirty="0">
                <a:solidFill>
                  <a:srgbClr val="14110F"/>
                </a:solidFill>
                <a:latin typeface="Arial" panose="020B0604020202020204" pitchFamily="34" charset="0"/>
                <a:cs typeface="Arial" panose="020B0604020202020204" pitchFamily="34" charset="0"/>
              </a:rPr>
              <a:t>Muhammad</a:t>
            </a:r>
          </a:p>
        </p:txBody>
      </p:sp>
      <p:grpSp>
        <p:nvGrpSpPr>
          <p:cNvPr id="14" name="Group 12">
            <a:extLst>
              <a:ext uri="{FF2B5EF4-FFF2-40B4-BE49-F238E27FC236}">
                <a16:creationId xmlns:a16="http://schemas.microsoft.com/office/drawing/2014/main" id="{08D82A23-975F-24EB-A281-A6A621869D5E}"/>
              </a:ext>
            </a:extLst>
          </p:cNvPr>
          <p:cNvGrpSpPr/>
          <p:nvPr/>
        </p:nvGrpSpPr>
        <p:grpSpPr>
          <a:xfrm>
            <a:off x="11745257" y="3632769"/>
            <a:ext cx="3287169" cy="4349195"/>
            <a:chOff x="0" y="0"/>
            <a:chExt cx="848641" cy="1122822"/>
          </a:xfrm>
        </p:grpSpPr>
        <p:sp>
          <p:nvSpPr>
            <p:cNvPr id="16" name="Freeform 13">
              <a:extLst>
                <a:ext uri="{FF2B5EF4-FFF2-40B4-BE49-F238E27FC236}">
                  <a16:creationId xmlns:a16="http://schemas.microsoft.com/office/drawing/2014/main" id="{B93AE66C-8A8E-C2F4-D8BD-4C5486882AC3}"/>
                </a:ext>
              </a:extLst>
            </p:cNvPr>
            <p:cNvSpPr/>
            <p:nvPr/>
          </p:nvSpPr>
          <p:spPr>
            <a:xfrm>
              <a:off x="0" y="0"/>
              <a:ext cx="848641" cy="1122822"/>
            </a:xfrm>
            <a:custGeom>
              <a:avLst/>
              <a:gdLst/>
              <a:ahLst/>
              <a:cxnLst/>
              <a:rect l="l" t="t" r="r" b="b"/>
              <a:pathLst>
                <a:path w="848641" h="1122822">
                  <a:moveTo>
                    <a:pt x="724181" y="1122822"/>
                  </a:moveTo>
                  <a:lnTo>
                    <a:pt x="124460" y="1122822"/>
                  </a:lnTo>
                  <a:cubicBezTo>
                    <a:pt x="55880" y="1122822"/>
                    <a:pt x="0" y="1066942"/>
                    <a:pt x="0" y="998362"/>
                  </a:cubicBezTo>
                  <a:lnTo>
                    <a:pt x="0" y="124460"/>
                  </a:lnTo>
                  <a:cubicBezTo>
                    <a:pt x="0" y="55880"/>
                    <a:pt x="55880" y="0"/>
                    <a:pt x="124460" y="0"/>
                  </a:cubicBezTo>
                  <a:lnTo>
                    <a:pt x="724181" y="0"/>
                  </a:lnTo>
                  <a:cubicBezTo>
                    <a:pt x="792761" y="0"/>
                    <a:pt x="848641" y="55880"/>
                    <a:pt x="848641" y="124460"/>
                  </a:cubicBezTo>
                  <a:lnTo>
                    <a:pt x="848641" y="998362"/>
                  </a:lnTo>
                  <a:cubicBezTo>
                    <a:pt x="848641" y="1066942"/>
                    <a:pt x="792761" y="1122822"/>
                    <a:pt x="724181" y="1122822"/>
                  </a:cubicBezTo>
                  <a:close/>
                </a:path>
              </a:pathLst>
            </a:custGeom>
            <a:solidFill>
              <a:srgbClr val="FFFFFF"/>
            </a:solidFill>
          </p:spPr>
          <p:txBody>
            <a:bodyPr/>
            <a:lstStyle/>
            <a:p>
              <a:endParaRPr lang="en-US" dirty="0"/>
            </a:p>
          </p:txBody>
        </p:sp>
      </p:grpSp>
      <p:sp>
        <p:nvSpPr>
          <p:cNvPr id="19" name="TextBox 15">
            <a:extLst>
              <a:ext uri="{FF2B5EF4-FFF2-40B4-BE49-F238E27FC236}">
                <a16:creationId xmlns:a16="http://schemas.microsoft.com/office/drawing/2014/main" id="{8D171EB8-6CC3-1A0C-844C-7CE5C9A15248}"/>
              </a:ext>
            </a:extLst>
          </p:cNvPr>
          <p:cNvSpPr txBox="1"/>
          <p:nvPr/>
        </p:nvSpPr>
        <p:spPr>
          <a:xfrm>
            <a:off x="12090607" y="7194965"/>
            <a:ext cx="2925092" cy="397032"/>
          </a:xfrm>
          <a:prstGeom prst="rect">
            <a:avLst/>
          </a:prstGeom>
        </p:spPr>
        <p:txBody>
          <a:bodyPr wrap="square" lIns="0" tIns="0" rIns="0" bIns="0" rtlCol="0" anchor="t">
            <a:spAutoFit/>
          </a:bodyPr>
          <a:lstStyle/>
          <a:p>
            <a:pPr marL="0" lvl="0" indent="0" algn="ctr">
              <a:lnSpc>
                <a:spcPts val="3359"/>
              </a:lnSpc>
            </a:pPr>
            <a:r>
              <a:rPr lang="en-US" sz="2400" spc="48" dirty="0">
                <a:solidFill>
                  <a:srgbClr val="14110F"/>
                </a:solidFill>
                <a:latin typeface="Arial" panose="020B0604020202020204" pitchFamily="34" charset="0"/>
                <a:cs typeface="Arial" panose="020B0604020202020204" pitchFamily="34" charset="0"/>
              </a:rPr>
              <a:t>Shahnoor </a:t>
            </a:r>
            <a:r>
              <a:rPr lang="en-US" sz="2400" spc="48" dirty="0" err="1">
                <a:solidFill>
                  <a:srgbClr val="14110F"/>
                </a:solidFill>
                <a:latin typeface="Arial" panose="020B0604020202020204" pitchFamily="34" charset="0"/>
                <a:cs typeface="Arial" panose="020B0604020202020204" pitchFamily="34" charset="0"/>
              </a:rPr>
              <a:t>shahzad</a:t>
            </a:r>
            <a:endParaRPr lang="en-US" sz="2400" spc="48" dirty="0">
              <a:solidFill>
                <a:srgbClr val="14110F"/>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0772E0FC-A631-D0D3-8D06-BF79DC9C5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0479" y="3371309"/>
            <a:ext cx="2815497" cy="3751828"/>
          </a:xfrm>
          <a:prstGeom prst="rect">
            <a:avLst/>
          </a:prstGeom>
        </p:spPr>
      </p:pic>
      <p:pic>
        <p:nvPicPr>
          <p:cNvPr id="22" name="Picture 21">
            <a:extLst>
              <a:ext uri="{FF2B5EF4-FFF2-40B4-BE49-F238E27FC236}">
                <a16:creationId xmlns:a16="http://schemas.microsoft.com/office/drawing/2014/main" id="{3DB83C69-4C7B-23C7-B5E2-9F819A72AFA7}"/>
              </a:ext>
            </a:extLst>
          </p:cNvPr>
          <p:cNvPicPr>
            <a:picLocks noChangeAspect="1"/>
          </p:cNvPicPr>
          <p:nvPr/>
        </p:nvPicPr>
        <p:blipFill>
          <a:blip r:embed="rId3">
            <a:extLst>
              <a:ext uri="{28A0092B-C50C-407E-A947-70E740481C1C}">
                <a14:useLocalDpi xmlns:a14="http://schemas.microsoft.com/office/drawing/2010/main" val="0"/>
              </a:ext>
            </a:extLst>
          </a:blip>
          <a:srcRect l="38148" t="32962" r="31482" b="29587"/>
          <a:stretch/>
        </p:blipFill>
        <p:spPr>
          <a:xfrm>
            <a:off x="12185552" y="3968942"/>
            <a:ext cx="2616094" cy="3226023"/>
          </a:xfrm>
          <a:prstGeom prst="rect">
            <a:avLst/>
          </a:prstGeom>
        </p:spPr>
      </p:pic>
    </p:spTree>
    <p:extLst>
      <p:ext uri="{BB962C8B-B14F-4D97-AF65-F5344CB8AC3E}">
        <p14:creationId xmlns:p14="http://schemas.microsoft.com/office/powerpoint/2010/main" val="2021300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6" name="AutoShape 3">
            <a:extLst>
              <a:ext uri="{FF2B5EF4-FFF2-40B4-BE49-F238E27FC236}">
                <a16:creationId xmlns:a16="http://schemas.microsoft.com/office/drawing/2014/main" id="{E168F568-3EA4-5349-81F7-EDC339B5E4B6}"/>
              </a:ext>
            </a:extLst>
          </p:cNvPr>
          <p:cNvSpPr/>
          <p:nvPr/>
        </p:nvSpPr>
        <p:spPr>
          <a:xfrm>
            <a:off x="9412" y="8870247"/>
            <a:ext cx="18278588" cy="1416753"/>
          </a:xfrm>
          <a:prstGeom prst="rect">
            <a:avLst/>
          </a:prstGeom>
          <a:solidFill>
            <a:schemeClr val="tx2"/>
          </a:solidFill>
        </p:spPr>
        <p:txBody>
          <a:bodyPr/>
          <a:lstStyle/>
          <a:p>
            <a:endParaRPr lang="en-US" dirty="0">
              <a:latin typeface="Arial" panose="020B0604020202020204" pitchFamily="34" charset="0"/>
              <a:cs typeface="Arial" panose="020B0604020202020204" pitchFamily="34" charset="0"/>
            </a:endParaRPr>
          </a:p>
        </p:txBody>
      </p:sp>
      <p:grpSp>
        <p:nvGrpSpPr>
          <p:cNvPr id="2" name="Group 2"/>
          <p:cNvGrpSpPr/>
          <p:nvPr/>
        </p:nvGrpSpPr>
        <p:grpSpPr>
          <a:xfrm>
            <a:off x="3255574" y="3632769"/>
            <a:ext cx="3287169" cy="4349195"/>
            <a:chOff x="0" y="0"/>
            <a:chExt cx="848641" cy="1122822"/>
          </a:xfrm>
        </p:grpSpPr>
        <p:sp>
          <p:nvSpPr>
            <p:cNvPr id="3" name="Freeform 3"/>
            <p:cNvSpPr/>
            <p:nvPr/>
          </p:nvSpPr>
          <p:spPr>
            <a:xfrm>
              <a:off x="0" y="0"/>
              <a:ext cx="848641" cy="1122822"/>
            </a:xfrm>
            <a:custGeom>
              <a:avLst/>
              <a:gdLst/>
              <a:ahLst/>
              <a:cxnLst/>
              <a:rect l="l" t="t" r="r" b="b"/>
              <a:pathLst>
                <a:path w="848641" h="1122822">
                  <a:moveTo>
                    <a:pt x="724181" y="1122822"/>
                  </a:moveTo>
                  <a:lnTo>
                    <a:pt x="124460" y="1122822"/>
                  </a:lnTo>
                  <a:cubicBezTo>
                    <a:pt x="55880" y="1122822"/>
                    <a:pt x="0" y="1066942"/>
                    <a:pt x="0" y="998362"/>
                  </a:cubicBezTo>
                  <a:lnTo>
                    <a:pt x="0" y="124460"/>
                  </a:lnTo>
                  <a:cubicBezTo>
                    <a:pt x="0" y="55880"/>
                    <a:pt x="55880" y="0"/>
                    <a:pt x="124460" y="0"/>
                  </a:cubicBezTo>
                  <a:lnTo>
                    <a:pt x="724181" y="0"/>
                  </a:lnTo>
                  <a:cubicBezTo>
                    <a:pt x="792761" y="0"/>
                    <a:pt x="848641" y="55880"/>
                    <a:pt x="848641" y="124460"/>
                  </a:cubicBezTo>
                  <a:lnTo>
                    <a:pt x="848641" y="998362"/>
                  </a:lnTo>
                  <a:cubicBezTo>
                    <a:pt x="848641" y="1066942"/>
                    <a:pt x="792761" y="1122822"/>
                    <a:pt x="724181" y="1122822"/>
                  </a:cubicBezTo>
                  <a:close/>
                </a:path>
              </a:pathLst>
            </a:custGeom>
            <a:solidFill>
              <a:srgbClr val="FFFFFF"/>
            </a:solidFill>
          </p:spPr>
          <p:txBody>
            <a:bodyPr/>
            <a:lstStyle/>
            <a:p>
              <a:endParaRPr lang="en-US"/>
            </a:p>
          </p:txBody>
        </p:sp>
      </p:grpSp>
      <p:grpSp>
        <p:nvGrpSpPr>
          <p:cNvPr id="4" name="Group 4"/>
          <p:cNvGrpSpPr/>
          <p:nvPr/>
        </p:nvGrpSpPr>
        <p:grpSpPr>
          <a:xfrm>
            <a:off x="3617651" y="6846459"/>
            <a:ext cx="2616094" cy="1056380"/>
            <a:chOff x="0" y="-57150"/>
            <a:chExt cx="3488125" cy="1408506"/>
          </a:xfrm>
        </p:grpSpPr>
        <p:sp>
          <p:nvSpPr>
            <p:cNvPr id="5" name="TextBox 5"/>
            <p:cNvSpPr txBox="1"/>
            <p:nvPr/>
          </p:nvSpPr>
          <p:spPr>
            <a:xfrm>
              <a:off x="0" y="-57150"/>
              <a:ext cx="3488125" cy="534670"/>
            </a:xfrm>
            <a:prstGeom prst="rect">
              <a:avLst/>
            </a:prstGeom>
          </p:spPr>
          <p:txBody>
            <a:bodyPr lIns="0" tIns="0" rIns="0" bIns="0" rtlCol="0" anchor="t">
              <a:spAutoFit/>
            </a:bodyPr>
            <a:lstStyle/>
            <a:p>
              <a:pPr marL="0" lvl="0" indent="0" algn="ctr">
                <a:lnSpc>
                  <a:spcPts val="3359"/>
                </a:lnSpc>
              </a:pPr>
              <a:r>
                <a:rPr lang="en-US" sz="2400" spc="48" dirty="0">
                  <a:solidFill>
                    <a:srgbClr val="14110F"/>
                  </a:solidFill>
                  <a:latin typeface="Arial" panose="020B0604020202020204" pitchFamily="34" charset="0"/>
                  <a:cs typeface="Arial" panose="020B0604020202020204" pitchFamily="34" charset="0"/>
                </a:rPr>
                <a:t>Muhammad</a:t>
              </a:r>
            </a:p>
          </p:txBody>
        </p:sp>
        <p:sp>
          <p:nvSpPr>
            <p:cNvPr id="6" name="TextBox 6"/>
            <p:cNvSpPr txBox="1"/>
            <p:nvPr/>
          </p:nvSpPr>
          <p:spPr>
            <a:xfrm>
              <a:off x="0" y="533183"/>
              <a:ext cx="3488125" cy="818173"/>
            </a:xfrm>
            <a:prstGeom prst="rect">
              <a:avLst/>
            </a:prstGeom>
          </p:spPr>
          <p:txBody>
            <a:bodyPr lIns="0" tIns="0" rIns="0" bIns="0" rtlCol="0" anchor="t">
              <a:spAutoFit/>
            </a:bodyPr>
            <a:lstStyle/>
            <a:p>
              <a:pPr marL="0" lvl="0" indent="0" algn="ctr">
                <a:lnSpc>
                  <a:spcPts val="2520"/>
                </a:lnSpc>
              </a:pPr>
              <a:r>
                <a:rPr lang="en-US" spc="36" dirty="0">
                  <a:solidFill>
                    <a:srgbClr val="14110F"/>
                  </a:solidFill>
                  <a:latin typeface="Arial" panose="020B0604020202020204" pitchFamily="34" charset="0"/>
                  <a:cs typeface="Arial" panose="020B0604020202020204" pitchFamily="34" charset="0"/>
                </a:rPr>
                <a:t>Configuration and</a:t>
              </a:r>
              <a:br>
                <a:rPr lang="en-US" spc="36" dirty="0">
                  <a:solidFill>
                    <a:srgbClr val="14110F"/>
                  </a:solidFill>
                  <a:latin typeface="Arial" panose="020B0604020202020204" pitchFamily="34" charset="0"/>
                  <a:cs typeface="Arial" panose="020B0604020202020204" pitchFamily="34" charset="0"/>
                </a:rPr>
              </a:br>
              <a:r>
                <a:rPr lang="en-US" spc="36" dirty="0">
                  <a:solidFill>
                    <a:srgbClr val="14110F"/>
                  </a:solidFill>
                  <a:latin typeface="Arial" panose="020B0604020202020204" pitchFamily="34" charset="0"/>
                  <a:cs typeface="Arial" panose="020B0604020202020204" pitchFamily="34" charset="0"/>
                </a:rPr>
                <a:t>Website development</a:t>
              </a:r>
              <a:endParaRPr lang="en-US" sz="1800" spc="36" dirty="0">
                <a:solidFill>
                  <a:srgbClr val="14110F"/>
                </a:solidFill>
                <a:latin typeface="Arial" panose="020B0604020202020204" pitchFamily="34" charset="0"/>
                <a:cs typeface="Arial" panose="020B0604020202020204" pitchFamily="34" charset="0"/>
              </a:endParaRPr>
            </a:p>
          </p:txBody>
        </p:sp>
      </p:grpSp>
      <p:grpSp>
        <p:nvGrpSpPr>
          <p:cNvPr id="12" name="Group 12"/>
          <p:cNvGrpSpPr/>
          <p:nvPr/>
        </p:nvGrpSpPr>
        <p:grpSpPr>
          <a:xfrm>
            <a:off x="11745257" y="3632769"/>
            <a:ext cx="3287169" cy="4349195"/>
            <a:chOff x="0" y="0"/>
            <a:chExt cx="848641" cy="1122822"/>
          </a:xfrm>
        </p:grpSpPr>
        <p:sp>
          <p:nvSpPr>
            <p:cNvPr id="13" name="Freeform 13"/>
            <p:cNvSpPr/>
            <p:nvPr/>
          </p:nvSpPr>
          <p:spPr>
            <a:xfrm>
              <a:off x="0" y="0"/>
              <a:ext cx="848641" cy="1122822"/>
            </a:xfrm>
            <a:custGeom>
              <a:avLst/>
              <a:gdLst/>
              <a:ahLst/>
              <a:cxnLst/>
              <a:rect l="l" t="t" r="r" b="b"/>
              <a:pathLst>
                <a:path w="848641" h="1122822">
                  <a:moveTo>
                    <a:pt x="724181" y="1122822"/>
                  </a:moveTo>
                  <a:lnTo>
                    <a:pt x="124460" y="1122822"/>
                  </a:lnTo>
                  <a:cubicBezTo>
                    <a:pt x="55880" y="1122822"/>
                    <a:pt x="0" y="1066942"/>
                    <a:pt x="0" y="998362"/>
                  </a:cubicBezTo>
                  <a:lnTo>
                    <a:pt x="0" y="124460"/>
                  </a:lnTo>
                  <a:cubicBezTo>
                    <a:pt x="0" y="55880"/>
                    <a:pt x="55880" y="0"/>
                    <a:pt x="124460" y="0"/>
                  </a:cubicBezTo>
                  <a:lnTo>
                    <a:pt x="724181" y="0"/>
                  </a:lnTo>
                  <a:cubicBezTo>
                    <a:pt x="792761" y="0"/>
                    <a:pt x="848641" y="55880"/>
                    <a:pt x="848641" y="124460"/>
                  </a:cubicBezTo>
                  <a:lnTo>
                    <a:pt x="848641" y="998362"/>
                  </a:lnTo>
                  <a:cubicBezTo>
                    <a:pt x="848641" y="1066942"/>
                    <a:pt x="792761" y="1122822"/>
                    <a:pt x="724181" y="1122822"/>
                  </a:cubicBezTo>
                  <a:close/>
                </a:path>
              </a:pathLst>
            </a:custGeom>
            <a:solidFill>
              <a:srgbClr val="FFFFFF"/>
            </a:solidFill>
          </p:spPr>
          <p:txBody>
            <a:bodyPr/>
            <a:lstStyle/>
            <a:p>
              <a:endParaRPr lang="en-US" dirty="0"/>
            </a:p>
          </p:txBody>
        </p:sp>
      </p:grpSp>
      <p:grpSp>
        <p:nvGrpSpPr>
          <p:cNvPr id="14" name="Group 14"/>
          <p:cNvGrpSpPr/>
          <p:nvPr/>
        </p:nvGrpSpPr>
        <p:grpSpPr>
          <a:xfrm>
            <a:off x="12107334" y="6846459"/>
            <a:ext cx="2925092" cy="1062920"/>
            <a:chOff x="0" y="-57150"/>
            <a:chExt cx="3900122" cy="1417226"/>
          </a:xfrm>
        </p:grpSpPr>
        <p:sp>
          <p:nvSpPr>
            <p:cNvPr id="15" name="TextBox 15"/>
            <p:cNvSpPr txBox="1"/>
            <p:nvPr/>
          </p:nvSpPr>
          <p:spPr>
            <a:xfrm>
              <a:off x="0" y="-57150"/>
              <a:ext cx="3900122" cy="529376"/>
            </a:xfrm>
            <a:prstGeom prst="rect">
              <a:avLst/>
            </a:prstGeom>
          </p:spPr>
          <p:txBody>
            <a:bodyPr wrap="square" lIns="0" tIns="0" rIns="0" bIns="0" rtlCol="0" anchor="t">
              <a:spAutoFit/>
            </a:bodyPr>
            <a:lstStyle/>
            <a:p>
              <a:pPr marL="0" lvl="0" indent="0" algn="ctr">
                <a:lnSpc>
                  <a:spcPts val="3359"/>
                </a:lnSpc>
              </a:pPr>
              <a:r>
                <a:rPr lang="en-US" sz="2400" spc="48" dirty="0">
                  <a:solidFill>
                    <a:srgbClr val="14110F"/>
                  </a:solidFill>
                  <a:latin typeface="Arial" panose="020B0604020202020204" pitchFamily="34" charset="0"/>
                  <a:cs typeface="Arial" panose="020B0604020202020204" pitchFamily="34" charset="0"/>
                </a:rPr>
                <a:t>Shahnoor Shahzad</a:t>
              </a:r>
            </a:p>
          </p:txBody>
        </p:sp>
        <p:sp>
          <p:nvSpPr>
            <p:cNvPr id="16" name="TextBox 16"/>
            <p:cNvSpPr txBox="1"/>
            <p:nvPr/>
          </p:nvSpPr>
          <p:spPr>
            <a:xfrm>
              <a:off x="0" y="533183"/>
              <a:ext cx="3488125" cy="826893"/>
            </a:xfrm>
            <a:prstGeom prst="rect">
              <a:avLst/>
            </a:prstGeom>
          </p:spPr>
          <p:txBody>
            <a:bodyPr lIns="0" tIns="0" rIns="0" bIns="0" rtlCol="0" anchor="t">
              <a:spAutoFit/>
            </a:bodyPr>
            <a:lstStyle/>
            <a:p>
              <a:pPr marL="0" lvl="0" indent="0" algn="ctr">
                <a:lnSpc>
                  <a:spcPts val="2520"/>
                </a:lnSpc>
              </a:pPr>
              <a:r>
                <a:rPr lang="en-US" dirty="0"/>
                <a:t>Network Design and </a:t>
              </a:r>
            </a:p>
            <a:p>
              <a:pPr marL="0" lvl="0" indent="0" algn="ctr">
                <a:lnSpc>
                  <a:spcPts val="2520"/>
                </a:lnSpc>
              </a:pPr>
              <a:r>
                <a:rPr lang="en-US" dirty="0"/>
                <a:t>Logical Planning</a:t>
              </a:r>
              <a:endParaRPr lang="en-US" sz="1800" b="1" spc="36" dirty="0">
                <a:solidFill>
                  <a:srgbClr val="14110F"/>
                </a:solidFill>
                <a:latin typeface="Arial" panose="020B0604020202020204" pitchFamily="34" charset="0"/>
                <a:cs typeface="Arial" panose="020B0604020202020204" pitchFamily="34" charset="0"/>
              </a:endParaRPr>
            </a:p>
          </p:txBody>
        </p:sp>
      </p:grpSp>
      <p:sp>
        <p:nvSpPr>
          <p:cNvPr id="17" name="TextBox 17"/>
          <p:cNvSpPr txBox="1"/>
          <p:nvPr/>
        </p:nvSpPr>
        <p:spPr>
          <a:xfrm>
            <a:off x="4482867" y="1877386"/>
            <a:ext cx="9322265" cy="985078"/>
          </a:xfrm>
          <a:prstGeom prst="rect">
            <a:avLst/>
          </a:prstGeom>
        </p:spPr>
        <p:txBody>
          <a:bodyPr lIns="0" tIns="0" rIns="0" bIns="0" rtlCol="0" anchor="t">
            <a:spAutoFit/>
          </a:bodyPr>
          <a:lstStyle/>
          <a:p>
            <a:pPr marL="0" lvl="0" indent="0" algn="ctr">
              <a:lnSpc>
                <a:spcPts val="8320"/>
              </a:lnSpc>
              <a:spcBef>
                <a:spcPct val="0"/>
              </a:spcBef>
            </a:pPr>
            <a:r>
              <a:rPr lang="en-US" sz="6400" spc="-64">
                <a:solidFill>
                  <a:srgbClr val="14110F"/>
                </a:solidFill>
                <a:latin typeface="Arial" panose="020B0604020202020204" pitchFamily="34" charset="0"/>
                <a:cs typeface="Arial" panose="020B0604020202020204" pitchFamily="34" charset="0"/>
              </a:rPr>
              <a:t>Meet our Team</a:t>
            </a:r>
          </a:p>
        </p:txBody>
      </p:sp>
      <p:sp>
        <p:nvSpPr>
          <p:cNvPr id="22" name="TextBox 21">
            <a:extLst>
              <a:ext uri="{FF2B5EF4-FFF2-40B4-BE49-F238E27FC236}">
                <a16:creationId xmlns:a16="http://schemas.microsoft.com/office/drawing/2014/main" id="{4D5BE2F9-D6DD-C34B-943A-3140FD2F0859}"/>
              </a:ext>
            </a:extLst>
          </p:cNvPr>
          <p:cNvSpPr txBox="1"/>
          <p:nvPr/>
        </p:nvSpPr>
        <p:spPr>
          <a:xfrm>
            <a:off x="16306800" y="9410700"/>
            <a:ext cx="1752600" cy="584775"/>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2</a:t>
            </a:r>
          </a:p>
        </p:txBody>
      </p:sp>
      <p:sp>
        <p:nvSpPr>
          <p:cNvPr id="27" name="TextBox 6">
            <a:extLst>
              <a:ext uri="{FF2B5EF4-FFF2-40B4-BE49-F238E27FC236}">
                <a16:creationId xmlns:a16="http://schemas.microsoft.com/office/drawing/2014/main" id="{99737D8A-9A0A-A943-9BFE-A47C46DADEFC}"/>
              </a:ext>
            </a:extLst>
          </p:cNvPr>
          <p:cNvSpPr txBox="1"/>
          <p:nvPr/>
        </p:nvSpPr>
        <p:spPr>
          <a:xfrm>
            <a:off x="228600" y="9527785"/>
            <a:ext cx="8610600" cy="487313"/>
          </a:xfrm>
          <a:prstGeom prst="rect">
            <a:avLst/>
          </a:prstGeom>
        </p:spPr>
        <p:txBody>
          <a:bodyPr wrap="square" lIns="0" tIns="0" rIns="0" bIns="0" rtlCol="0" anchor="t">
            <a:spAutoFit/>
          </a:bodyPr>
          <a:lstStyle/>
          <a:p>
            <a:pPr>
              <a:lnSpc>
                <a:spcPts val="3840"/>
              </a:lnSpc>
            </a:pPr>
            <a:r>
              <a:rPr lang="en-US" sz="3200" dirty="0">
                <a:solidFill>
                  <a:schemeClr val="bg1"/>
                </a:solidFill>
                <a:latin typeface="Arial" panose="020B0604020202020204" pitchFamily="34" charset="0"/>
                <a:cs typeface="Arial" panose="020B0604020202020204" pitchFamily="34" charset="0"/>
              </a:rPr>
              <a:t>Department of Electrical Engineering, B-SEAS</a:t>
            </a:r>
          </a:p>
        </p:txBody>
      </p:sp>
      <p:pic>
        <p:nvPicPr>
          <p:cNvPr id="9" name="Picture 8">
            <a:extLst>
              <a:ext uri="{FF2B5EF4-FFF2-40B4-BE49-F238E27FC236}">
                <a16:creationId xmlns:a16="http://schemas.microsoft.com/office/drawing/2014/main" id="{3D63EBC1-BB11-51D5-D200-4E745514B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7949" y="3094631"/>
            <a:ext cx="2815497" cy="3751828"/>
          </a:xfrm>
          <a:prstGeom prst="rect">
            <a:avLst/>
          </a:prstGeom>
        </p:spPr>
      </p:pic>
      <p:pic>
        <p:nvPicPr>
          <p:cNvPr id="11" name="Picture 10">
            <a:extLst>
              <a:ext uri="{FF2B5EF4-FFF2-40B4-BE49-F238E27FC236}">
                <a16:creationId xmlns:a16="http://schemas.microsoft.com/office/drawing/2014/main" id="{53ABA7DB-6F5D-2181-FE1B-106686202A49}"/>
              </a:ext>
            </a:extLst>
          </p:cNvPr>
          <p:cNvPicPr>
            <a:picLocks noChangeAspect="1"/>
          </p:cNvPicPr>
          <p:nvPr/>
        </p:nvPicPr>
        <p:blipFill>
          <a:blip r:embed="rId3">
            <a:extLst>
              <a:ext uri="{28A0092B-C50C-407E-A947-70E740481C1C}">
                <a14:useLocalDpi xmlns:a14="http://schemas.microsoft.com/office/drawing/2010/main" val="0"/>
              </a:ext>
            </a:extLst>
          </a:blip>
          <a:srcRect l="38148" t="32962" r="31482" b="29587"/>
          <a:stretch/>
        </p:blipFill>
        <p:spPr>
          <a:xfrm>
            <a:off x="12153957" y="3734949"/>
            <a:ext cx="2616094" cy="32260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9412" y="8870247"/>
            <a:ext cx="18278588" cy="1416753"/>
          </a:xfrm>
          <a:prstGeom prst="rect">
            <a:avLst/>
          </a:prstGeom>
          <a:solidFill>
            <a:schemeClr val="tx2"/>
          </a:solidFill>
        </p:spPr>
        <p:txBody>
          <a:bodyPr/>
          <a:lstStyle/>
          <a:p>
            <a:endParaRPr lang="en-US"/>
          </a:p>
        </p:txBody>
      </p:sp>
      <p:sp>
        <p:nvSpPr>
          <p:cNvPr id="8" name="TextBox 8"/>
          <p:cNvSpPr txBox="1"/>
          <p:nvPr/>
        </p:nvSpPr>
        <p:spPr>
          <a:xfrm>
            <a:off x="609600" y="723900"/>
            <a:ext cx="8181304" cy="1114216"/>
          </a:xfrm>
          <a:prstGeom prst="rect">
            <a:avLst/>
          </a:prstGeom>
        </p:spPr>
        <p:txBody>
          <a:bodyPr lIns="0" tIns="0" rIns="0" bIns="0" rtlCol="0" anchor="t">
            <a:spAutoFit/>
          </a:bodyPr>
          <a:lstStyle/>
          <a:p>
            <a:pPr marL="0" lvl="0" indent="0">
              <a:lnSpc>
                <a:spcPts val="9360"/>
              </a:lnSpc>
              <a:spcBef>
                <a:spcPct val="0"/>
              </a:spcBef>
            </a:pPr>
            <a:r>
              <a:rPr lang="en-US" sz="7200" u="none" spc="-72" dirty="0">
                <a:solidFill>
                  <a:srgbClr val="14110F"/>
                </a:solidFill>
                <a:latin typeface="Arial" panose="020B0604020202020204" pitchFamily="34" charset="0"/>
                <a:cs typeface="Arial" panose="020B0604020202020204" pitchFamily="34" charset="0"/>
              </a:rPr>
              <a:t>Table of Contents</a:t>
            </a:r>
          </a:p>
        </p:txBody>
      </p:sp>
      <p:sp>
        <p:nvSpPr>
          <p:cNvPr id="35" name="TextBox 34">
            <a:extLst>
              <a:ext uri="{FF2B5EF4-FFF2-40B4-BE49-F238E27FC236}">
                <a16:creationId xmlns:a16="http://schemas.microsoft.com/office/drawing/2014/main" id="{730FC3EB-9B6A-564A-ADFE-891B81BCA4C7}"/>
              </a:ext>
            </a:extLst>
          </p:cNvPr>
          <p:cNvSpPr txBox="1"/>
          <p:nvPr/>
        </p:nvSpPr>
        <p:spPr>
          <a:xfrm>
            <a:off x="16306800" y="9410700"/>
            <a:ext cx="1752600" cy="584775"/>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3</a:t>
            </a:r>
          </a:p>
        </p:txBody>
      </p:sp>
      <p:sp>
        <p:nvSpPr>
          <p:cNvPr id="31" name="TextBox 6">
            <a:extLst>
              <a:ext uri="{FF2B5EF4-FFF2-40B4-BE49-F238E27FC236}">
                <a16:creationId xmlns:a16="http://schemas.microsoft.com/office/drawing/2014/main" id="{5F2C2F86-D7FC-FF42-895A-8185D972273A}"/>
              </a:ext>
            </a:extLst>
          </p:cNvPr>
          <p:cNvSpPr txBox="1"/>
          <p:nvPr/>
        </p:nvSpPr>
        <p:spPr>
          <a:xfrm>
            <a:off x="228600" y="9527785"/>
            <a:ext cx="8610600" cy="487313"/>
          </a:xfrm>
          <a:prstGeom prst="rect">
            <a:avLst/>
          </a:prstGeom>
        </p:spPr>
        <p:txBody>
          <a:bodyPr wrap="square" lIns="0" tIns="0" rIns="0" bIns="0" rtlCol="0" anchor="t">
            <a:spAutoFit/>
          </a:bodyPr>
          <a:lstStyle/>
          <a:p>
            <a:pPr>
              <a:lnSpc>
                <a:spcPts val="3840"/>
              </a:lnSpc>
            </a:pPr>
            <a:r>
              <a:rPr lang="en-US" sz="3200" dirty="0">
                <a:solidFill>
                  <a:schemeClr val="bg1"/>
                </a:solidFill>
                <a:latin typeface="Arial" panose="020B0604020202020204" pitchFamily="34" charset="0"/>
                <a:cs typeface="Arial" panose="020B0604020202020204" pitchFamily="34" charset="0"/>
              </a:rPr>
              <a:t>Department of Electrical Engineering, B-SEAS</a:t>
            </a:r>
          </a:p>
        </p:txBody>
      </p:sp>
      <p:sp>
        <p:nvSpPr>
          <p:cNvPr id="16" name="AutoShape 5">
            <a:extLst>
              <a:ext uri="{FF2B5EF4-FFF2-40B4-BE49-F238E27FC236}">
                <a16:creationId xmlns:a16="http://schemas.microsoft.com/office/drawing/2014/main" id="{14470D00-BDD7-DA6B-5F79-E168A80D1EA1}"/>
              </a:ext>
            </a:extLst>
          </p:cNvPr>
          <p:cNvSpPr/>
          <p:nvPr/>
        </p:nvSpPr>
        <p:spPr>
          <a:xfrm>
            <a:off x="658585" y="3230301"/>
            <a:ext cx="8181304" cy="0"/>
          </a:xfrm>
          <a:prstGeom prst="line">
            <a:avLst/>
          </a:prstGeom>
          <a:ln w="9525" cap="rnd">
            <a:solidFill>
              <a:srgbClr val="1754F1"/>
            </a:solidFill>
            <a:prstDash val="solid"/>
            <a:headEnd type="none" w="sm" len="sm"/>
            <a:tailEnd type="none" w="sm" len="sm"/>
          </a:ln>
        </p:spPr>
        <p:txBody>
          <a:bodyPr/>
          <a:lstStyle/>
          <a:p>
            <a:endParaRPr lang="en-US"/>
          </a:p>
        </p:txBody>
      </p:sp>
      <p:sp>
        <p:nvSpPr>
          <p:cNvPr id="17" name="AutoShape 6">
            <a:extLst>
              <a:ext uri="{FF2B5EF4-FFF2-40B4-BE49-F238E27FC236}">
                <a16:creationId xmlns:a16="http://schemas.microsoft.com/office/drawing/2014/main" id="{8FC774CE-B92A-EEE4-5C5F-49C8C2FAEA68}"/>
              </a:ext>
            </a:extLst>
          </p:cNvPr>
          <p:cNvSpPr/>
          <p:nvPr/>
        </p:nvSpPr>
        <p:spPr>
          <a:xfrm>
            <a:off x="658585" y="4042348"/>
            <a:ext cx="8181304" cy="0"/>
          </a:xfrm>
          <a:prstGeom prst="line">
            <a:avLst/>
          </a:prstGeom>
          <a:ln w="9525" cap="rnd">
            <a:solidFill>
              <a:srgbClr val="1754F1"/>
            </a:solidFill>
            <a:prstDash val="solid"/>
            <a:headEnd type="none" w="sm" len="sm"/>
            <a:tailEnd type="none" w="sm" len="sm"/>
          </a:ln>
        </p:spPr>
        <p:txBody>
          <a:bodyPr/>
          <a:lstStyle/>
          <a:p>
            <a:endParaRPr lang="en-US"/>
          </a:p>
        </p:txBody>
      </p:sp>
      <p:sp>
        <p:nvSpPr>
          <p:cNvPr id="18" name="AutoShape 7">
            <a:extLst>
              <a:ext uri="{FF2B5EF4-FFF2-40B4-BE49-F238E27FC236}">
                <a16:creationId xmlns:a16="http://schemas.microsoft.com/office/drawing/2014/main" id="{9EFA2F23-AB29-D70E-80F8-147FA4509519}"/>
              </a:ext>
            </a:extLst>
          </p:cNvPr>
          <p:cNvSpPr/>
          <p:nvPr/>
        </p:nvSpPr>
        <p:spPr>
          <a:xfrm>
            <a:off x="658585" y="4880548"/>
            <a:ext cx="8181304" cy="0"/>
          </a:xfrm>
          <a:prstGeom prst="line">
            <a:avLst/>
          </a:prstGeom>
          <a:ln w="9525" cap="rnd">
            <a:solidFill>
              <a:srgbClr val="1754F1"/>
            </a:solidFill>
            <a:prstDash val="solid"/>
            <a:headEnd type="none" w="sm" len="sm"/>
            <a:tailEnd type="none" w="sm" len="sm"/>
          </a:ln>
        </p:spPr>
        <p:txBody>
          <a:bodyPr/>
          <a:lstStyle/>
          <a:p>
            <a:endParaRPr lang="en-US"/>
          </a:p>
        </p:txBody>
      </p:sp>
      <p:sp>
        <p:nvSpPr>
          <p:cNvPr id="19" name="TextBox 9">
            <a:extLst>
              <a:ext uri="{FF2B5EF4-FFF2-40B4-BE49-F238E27FC236}">
                <a16:creationId xmlns:a16="http://schemas.microsoft.com/office/drawing/2014/main" id="{6E51555D-D56E-015F-85D0-3889C572DF50}"/>
              </a:ext>
            </a:extLst>
          </p:cNvPr>
          <p:cNvSpPr txBox="1"/>
          <p:nvPr/>
        </p:nvSpPr>
        <p:spPr>
          <a:xfrm>
            <a:off x="2904377" y="2594548"/>
            <a:ext cx="5605530" cy="493725"/>
          </a:xfrm>
          <a:prstGeom prst="rect">
            <a:avLst/>
          </a:prstGeom>
        </p:spPr>
        <p:txBody>
          <a:bodyPr lIns="0" tIns="0" rIns="0" bIns="0" rtlCol="0" anchor="t">
            <a:spAutoFit/>
          </a:bodyPr>
          <a:lstStyle/>
          <a:p>
            <a:pPr>
              <a:lnSpc>
                <a:spcPts val="4200"/>
              </a:lnSpc>
            </a:pPr>
            <a:r>
              <a:rPr lang="en-US" sz="2800" dirty="0">
                <a:solidFill>
                  <a:srgbClr val="14110F"/>
                </a:solidFill>
                <a:latin typeface="Arial" panose="020B0604020202020204" pitchFamily="34" charset="0"/>
                <a:cs typeface="Arial" panose="020B0604020202020204" pitchFamily="34" charset="0"/>
              </a:rPr>
              <a:t>Problem Statement</a:t>
            </a:r>
          </a:p>
        </p:txBody>
      </p:sp>
      <p:sp>
        <p:nvSpPr>
          <p:cNvPr id="20" name="TextBox 10">
            <a:extLst>
              <a:ext uri="{FF2B5EF4-FFF2-40B4-BE49-F238E27FC236}">
                <a16:creationId xmlns:a16="http://schemas.microsoft.com/office/drawing/2014/main" id="{52CD8C43-5718-DC3C-1431-5D00048CA35F}"/>
              </a:ext>
            </a:extLst>
          </p:cNvPr>
          <p:cNvSpPr txBox="1"/>
          <p:nvPr/>
        </p:nvSpPr>
        <p:spPr>
          <a:xfrm>
            <a:off x="2904377" y="3442273"/>
            <a:ext cx="5605530" cy="485646"/>
          </a:xfrm>
          <a:prstGeom prst="rect">
            <a:avLst/>
          </a:prstGeom>
        </p:spPr>
        <p:txBody>
          <a:bodyPr lIns="0" tIns="0" rIns="0" bIns="0" rtlCol="0" anchor="t">
            <a:spAutoFit/>
          </a:bodyPr>
          <a:lstStyle/>
          <a:p>
            <a:pPr>
              <a:lnSpc>
                <a:spcPts val="4199"/>
              </a:lnSpc>
            </a:pPr>
            <a:r>
              <a:rPr lang="en-US" sz="2800" dirty="0">
                <a:solidFill>
                  <a:srgbClr val="14110F"/>
                </a:solidFill>
                <a:latin typeface="Arial" panose="020B0604020202020204" pitchFamily="34" charset="0"/>
                <a:cs typeface="Arial" panose="020B0604020202020204" pitchFamily="34" charset="0"/>
              </a:rPr>
              <a:t>Objectives</a:t>
            </a:r>
          </a:p>
        </p:txBody>
      </p:sp>
      <p:sp>
        <p:nvSpPr>
          <p:cNvPr id="26" name="TextBox 11">
            <a:extLst>
              <a:ext uri="{FF2B5EF4-FFF2-40B4-BE49-F238E27FC236}">
                <a16:creationId xmlns:a16="http://schemas.microsoft.com/office/drawing/2014/main" id="{51EDC69A-E66F-1C41-16C3-4A7C4587D8B5}"/>
              </a:ext>
            </a:extLst>
          </p:cNvPr>
          <p:cNvSpPr txBox="1"/>
          <p:nvPr/>
        </p:nvSpPr>
        <p:spPr>
          <a:xfrm>
            <a:off x="2904377" y="4204272"/>
            <a:ext cx="5605530" cy="485646"/>
          </a:xfrm>
          <a:prstGeom prst="rect">
            <a:avLst/>
          </a:prstGeom>
        </p:spPr>
        <p:txBody>
          <a:bodyPr lIns="0" tIns="0" rIns="0" bIns="0" rtlCol="0" anchor="t">
            <a:spAutoFit/>
          </a:bodyPr>
          <a:lstStyle/>
          <a:p>
            <a:pPr>
              <a:lnSpc>
                <a:spcPts val="4199"/>
              </a:lnSpc>
            </a:pPr>
            <a:r>
              <a:rPr lang="en-US" sz="2800" dirty="0">
                <a:solidFill>
                  <a:srgbClr val="14110F"/>
                </a:solidFill>
                <a:latin typeface="Arial" panose="020B0604020202020204" pitchFamily="34" charset="0"/>
                <a:cs typeface="Arial" panose="020B0604020202020204" pitchFamily="34" charset="0"/>
              </a:rPr>
              <a:t>Block Diagram</a:t>
            </a:r>
          </a:p>
        </p:txBody>
      </p:sp>
      <p:sp>
        <p:nvSpPr>
          <p:cNvPr id="34" name="TextBox 13">
            <a:extLst>
              <a:ext uri="{FF2B5EF4-FFF2-40B4-BE49-F238E27FC236}">
                <a16:creationId xmlns:a16="http://schemas.microsoft.com/office/drawing/2014/main" id="{BCE71A95-3E19-1BD8-B97E-90005C05529A}"/>
              </a:ext>
            </a:extLst>
          </p:cNvPr>
          <p:cNvSpPr txBox="1"/>
          <p:nvPr/>
        </p:nvSpPr>
        <p:spPr>
          <a:xfrm>
            <a:off x="658585" y="2594548"/>
            <a:ext cx="1424931" cy="493725"/>
          </a:xfrm>
          <a:prstGeom prst="rect">
            <a:avLst/>
          </a:prstGeom>
        </p:spPr>
        <p:txBody>
          <a:bodyPr lIns="0" tIns="0" rIns="0" bIns="0" rtlCol="0" anchor="t">
            <a:spAutoFit/>
          </a:bodyPr>
          <a:lstStyle/>
          <a:p>
            <a:pPr marL="0" lvl="0" indent="0">
              <a:lnSpc>
                <a:spcPts val="4200"/>
              </a:lnSpc>
            </a:pPr>
            <a:r>
              <a:rPr lang="en-US" sz="2800" spc="-84" dirty="0">
                <a:solidFill>
                  <a:schemeClr val="tx2"/>
                </a:solidFill>
                <a:latin typeface="Arial" panose="020B0604020202020204" pitchFamily="34" charset="0"/>
                <a:cs typeface="Arial" panose="020B0604020202020204" pitchFamily="34" charset="0"/>
              </a:rPr>
              <a:t>Part 1</a:t>
            </a:r>
          </a:p>
        </p:txBody>
      </p:sp>
      <p:sp>
        <p:nvSpPr>
          <p:cNvPr id="36" name="TextBox 14">
            <a:extLst>
              <a:ext uri="{FF2B5EF4-FFF2-40B4-BE49-F238E27FC236}">
                <a16:creationId xmlns:a16="http://schemas.microsoft.com/office/drawing/2014/main" id="{59F5C7BF-1274-16D4-FF9A-9CE19B9D7339}"/>
              </a:ext>
            </a:extLst>
          </p:cNvPr>
          <p:cNvSpPr txBox="1"/>
          <p:nvPr/>
        </p:nvSpPr>
        <p:spPr>
          <a:xfrm>
            <a:off x="658585" y="3432748"/>
            <a:ext cx="1424931" cy="493725"/>
          </a:xfrm>
          <a:prstGeom prst="rect">
            <a:avLst/>
          </a:prstGeom>
        </p:spPr>
        <p:txBody>
          <a:bodyPr lIns="0" tIns="0" rIns="0" bIns="0" rtlCol="0" anchor="t">
            <a:spAutoFit/>
          </a:bodyPr>
          <a:lstStyle/>
          <a:p>
            <a:pPr marL="0" lvl="0" indent="0">
              <a:lnSpc>
                <a:spcPts val="4200"/>
              </a:lnSpc>
            </a:pPr>
            <a:r>
              <a:rPr lang="en-US" sz="2800" spc="-84" dirty="0">
                <a:solidFill>
                  <a:schemeClr val="tx2"/>
                </a:solidFill>
                <a:latin typeface="Arial" panose="020B0604020202020204" pitchFamily="34" charset="0"/>
                <a:cs typeface="Arial" panose="020B0604020202020204" pitchFamily="34" charset="0"/>
              </a:rPr>
              <a:t>Part 2</a:t>
            </a:r>
          </a:p>
        </p:txBody>
      </p:sp>
      <p:sp>
        <p:nvSpPr>
          <p:cNvPr id="37" name="TextBox 15">
            <a:extLst>
              <a:ext uri="{FF2B5EF4-FFF2-40B4-BE49-F238E27FC236}">
                <a16:creationId xmlns:a16="http://schemas.microsoft.com/office/drawing/2014/main" id="{F3BF0E9C-519A-D4AF-D3C7-DC7F974280A3}"/>
              </a:ext>
            </a:extLst>
          </p:cNvPr>
          <p:cNvSpPr txBox="1"/>
          <p:nvPr/>
        </p:nvSpPr>
        <p:spPr>
          <a:xfrm>
            <a:off x="658585" y="4194748"/>
            <a:ext cx="1424931" cy="493725"/>
          </a:xfrm>
          <a:prstGeom prst="rect">
            <a:avLst/>
          </a:prstGeom>
        </p:spPr>
        <p:txBody>
          <a:bodyPr lIns="0" tIns="0" rIns="0" bIns="0" rtlCol="0" anchor="t">
            <a:spAutoFit/>
          </a:bodyPr>
          <a:lstStyle/>
          <a:p>
            <a:pPr marL="0" lvl="0" indent="0">
              <a:lnSpc>
                <a:spcPts val="4200"/>
              </a:lnSpc>
            </a:pPr>
            <a:r>
              <a:rPr lang="en-US" sz="2800" spc="-84" dirty="0">
                <a:solidFill>
                  <a:schemeClr val="tx2"/>
                </a:solidFill>
                <a:latin typeface="Arial" panose="020B0604020202020204" pitchFamily="34" charset="0"/>
                <a:cs typeface="Arial" panose="020B0604020202020204" pitchFamily="34" charset="0"/>
              </a:rPr>
              <a:t>Part 3</a:t>
            </a:r>
          </a:p>
        </p:txBody>
      </p:sp>
      <p:sp>
        <p:nvSpPr>
          <p:cNvPr id="38" name="AutoShape 7">
            <a:extLst>
              <a:ext uri="{FF2B5EF4-FFF2-40B4-BE49-F238E27FC236}">
                <a16:creationId xmlns:a16="http://schemas.microsoft.com/office/drawing/2014/main" id="{DB6191CB-3454-0A29-D741-A8BC60DD7621}"/>
              </a:ext>
            </a:extLst>
          </p:cNvPr>
          <p:cNvSpPr/>
          <p:nvPr/>
        </p:nvSpPr>
        <p:spPr>
          <a:xfrm>
            <a:off x="631371" y="5536197"/>
            <a:ext cx="8181304" cy="0"/>
          </a:xfrm>
          <a:prstGeom prst="line">
            <a:avLst/>
          </a:prstGeom>
          <a:ln w="9525" cap="rnd">
            <a:solidFill>
              <a:srgbClr val="1754F1"/>
            </a:solidFill>
            <a:prstDash val="solid"/>
            <a:headEnd type="none" w="sm" len="sm"/>
            <a:tailEnd type="none" w="sm" len="sm"/>
          </a:ln>
        </p:spPr>
        <p:txBody>
          <a:bodyPr/>
          <a:lstStyle/>
          <a:p>
            <a:endParaRPr lang="en-US"/>
          </a:p>
        </p:txBody>
      </p:sp>
      <p:sp>
        <p:nvSpPr>
          <p:cNvPr id="39" name="TextBox 11">
            <a:extLst>
              <a:ext uri="{FF2B5EF4-FFF2-40B4-BE49-F238E27FC236}">
                <a16:creationId xmlns:a16="http://schemas.microsoft.com/office/drawing/2014/main" id="{F89B6253-B4D8-BE0F-121E-ECF63FCE6FA4}"/>
              </a:ext>
            </a:extLst>
          </p:cNvPr>
          <p:cNvSpPr txBox="1"/>
          <p:nvPr/>
        </p:nvSpPr>
        <p:spPr>
          <a:xfrm>
            <a:off x="2877163" y="4974351"/>
            <a:ext cx="5605530" cy="485646"/>
          </a:xfrm>
          <a:prstGeom prst="rect">
            <a:avLst/>
          </a:prstGeom>
        </p:spPr>
        <p:txBody>
          <a:bodyPr lIns="0" tIns="0" rIns="0" bIns="0" rtlCol="0" anchor="t">
            <a:spAutoFit/>
          </a:bodyPr>
          <a:lstStyle/>
          <a:p>
            <a:pPr>
              <a:lnSpc>
                <a:spcPts val="4199"/>
              </a:lnSpc>
            </a:pPr>
            <a:r>
              <a:rPr lang="en-US" sz="2800" dirty="0">
                <a:solidFill>
                  <a:srgbClr val="14110F"/>
                </a:solidFill>
                <a:latin typeface="Arial" panose="020B0604020202020204" pitchFamily="34" charset="0"/>
                <a:cs typeface="Arial" panose="020B0604020202020204" pitchFamily="34" charset="0"/>
              </a:rPr>
              <a:t>Flowchart</a:t>
            </a:r>
          </a:p>
        </p:txBody>
      </p:sp>
      <p:sp>
        <p:nvSpPr>
          <p:cNvPr id="40" name="TextBox 12">
            <a:extLst>
              <a:ext uri="{FF2B5EF4-FFF2-40B4-BE49-F238E27FC236}">
                <a16:creationId xmlns:a16="http://schemas.microsoft.com/office/drawing/2014/main" id="{02CCA8D4-CAFF-E7C5-0049-314B418A354D}"/>
              </a:ext>
            </a:extLst>
          </p:cNvPr>
          <p:cNvSpPr txBox="1"/>
          <p:nvPr/>
        </p:nvSpPr>
        <p:spPr>
          <a:xfrm>
            <a:off x="2877162" y="5652072"/>
            <a:ext cx="6298133" cy="493725"/>
          </a:xfrm>
          <a:prstGeom prst="rect">
            <a:avLst/>
          </a:prstGeom>
        </p:spPr>
        <p:txBody>
          <a:bodyPr wrap="square" lIns="0" tIns="0" rIns="0" bIns="0" rtlCol="0" anchor="t">
            <a:spAutoFit/>
          </a:bodyPr>
          <a:lstStyle/>
          <a:p>
            <a:pPr>
              <a:lnSpc>
                <a:spcPts val="4199"/>
              </a:lnSpc>
            </a:pPr>
            <a:r>
              <a:rPr lang="en-US" sz="2800" dirty="0">
                <a:solidFill>
                  <a:srgbClr val="14110F"/>
                </a:solidFill>
                <a:latin typeface="Arial" panose="020B0604020202020204" pitchFamily="34" charset="0"/>
                <a:cs typeface="Arial" panose="020B0604020202020204" pitchFamily="34" charset="0"/>
              </a:rPr>
              <a:t>Simulations</a:t>
            </a:r>
          </a:p>
        </p:txBody>
      </p:sp>
      <p:sp>
        <p:nvSpPr>
          <p:cNvPr id="41" name="TextBox 15">
            <a:extLst>
              <a:ext uri="{FF2B5EF4-FFF2-40B4-BE49-F238E27FC236}">
                <a16:creationId xmlns:a16="http://schemas.microsoft.com/office/drawing/2014/main" id="{3FB1523A-E570-2292-B8E9-589DD4BE9D01}"/>
              </a:ext>
            </a:extLst>
          </p:cNvPr>
          <p:cNvSpPr txBox="1"/>
          <p:nvPr/>
        </p:nvSpPr>
        <p:spPr>
          <a:xfrm>
            <a:off x="631371" y="4964827"/>
            <a:ext cx="1424931" cy="493725"/>
          </a:xfrm>
          <a:prstGeom prst="rect">
            <a:avLst/>
          </a:prstGeom>
        </p:spPr>
        <p:txBody>
          <a:bodyPr lIns="0" tIns="0" rIns="0" bIns="0" rtlCol="0" anchor="t">
            <a:spAutoFit/>
          </a:bodyPr>
          <a:lstStyle/>
          <a:p>
            <a:pPr marL="0" lvl="0" indent="0">
              <a:lnSpc>
                <a:spcPts val="4200"/>
              </a:lnSpc>
            </a:pPr>
            <a:r>
              <a:rPr lang="en-US" sz="2800" spc="-84" dirty="0">
                <a:solidFill>
                  <a:schemeClr val="tx2"/>
                </a:solidFill>
                <a:latin typeface="Arial" panose="020B0604020202020204" pitchFamily="34" charset="0"/>
                <a:cs typeface="Arial" panose="020B0604020202020204" pitchFamily="34" charset="0"/>
              </a:rPr>
              <a:t>Part 5</a:t>
            </a:r>
          </a:p>
        </p:txBody>
      </p:sp>
      <p:sp>
        <p:nvSpPr>
          <p:cNvPr id="42" name="TextBox 16">
            <a:extLst>
              <a:ext uri="{FF2B5EF4-FFF2-40B4-BE49-F238E27FC236}">
                <a16:creationId xmlns:a16="http://schemas.microsoft.com/office/drawing/2014/main" id="{0796AC7F-65DB-4267-49C3-00D9F7046A6A}"/>
              </a:ext>
            </a:extLst>
          </p:cNvPr>
          <p:cNvSpPr txBox="1"/>
          <p:nvPr/>
        </p:nvSpPr>
        <p:spPr>
          <a:xfrm>
            <a:off x="631371" y="5642547"/>
            <a:ext cx="1424931" cy="493725"/>
          </a:xfrm>
          <a:prstGeom prst="rect">
            <a:avLst/>
          </a:prstGeom>
        </p:spPr>
        <p:txBody>
          <a:bodyPr lIns="0" tIns="0" rIns="0" bIns="0" rtlCol="0" anchor="t">
            <a:spAutoFit/>
          </a:bodyPr>
          <a:lstStyle/>
          <a:p>
            <a:pPr marL="0" lvl="0" indent="0">
              <a:lnSpc>
                <a:spcPts val="4200"/>
              </a:lnSpc>
            </a:pPr>
            <a:r>
              <a:rPr lang="en-US" sz="2800" spc="-84" dirty="0">
                <a:solidFill>
                  <a:schemeClr val="tx2"/>
                </a:solidFill>
                <a:latin typeface="Arial" panose="020B0604020202020204" pitchFamily="34" charset="0"/>
                <a:cs typeface="Arial" panose="020B0604020202020204" pitchFamily="34" charset="0"/>
              </a:rPr>
              <a:t>Part 6</a:t>
            </a:r>
          </a:p>
        </p:txBody>
      </p:sp>
      <p:sp>
        <p:nvSpPr>
          <p:cNvPr id="43" name="AutoShape 7">
            <a:extLst>
              <a:ext uri="{FF2B5EF4-FFF2-40B4-BE49-F238E27FC236}">
                <a16:creationId xmlns:a16="http://schemas.microsoft.com/office/drawing/2014/main" id="{314D6549-3AA8-8261-4904-C164E7E43F06}"/>
              </a:ext>
            </a:extLst>
          </p:cNvPr>
          <p:cNvSpPr/>
          <p:nvPr/>
        </p:nvSpPr>
        <p:spPr>
          <a:xfrm>
            <a:off x="564696" y="6983997"/>
            <a:ext cx="8181304" cy="0"/>
          </a:xfrm>
          <a:prstGeom prst="line">
            <a:avLst/>
          </a:prstGeom>
          <a:ln w="9525" cap="rnd">
            <a:solidFill>
              <a:srgbClr val="1754F1"/>
            </a:solidFill>
            <a:prstDash val="solid"/>
            <a:headEnd type="none" w="sm" len="sm"/>
            <a:tailEnd type="none" w="sm" len="sm"/>
          </a:ln>
        </p:spPr>
        <p:txBody>
          <a:bodyPr/>
          <a:lstStyle/>
          <a:p>
            <a:endParaRPr lang="en-US"/>
          </a:p>
        </p:txBody>
      </p:sp>
      <p:sp>
        <p:nvSpPr>
          <p:cNvPr id="44" name="TextBox 11">
            <a:extLst>
              <a:ext uri="{FF2B5EF4-FFF2-40B4-BE49-F238E27FC236}">
                <a16:creationId xmlns:a16="http://schemas.microsoft.com/office/drawing/2014/main" id="{93128C0A-ED4A-AA77-0B9D-EB561CC61148}"/>
              </a:ext>
            </a:extLst>
          </p:cNvPr>
          <p:cNvSpPr txBox="1"/>
          <p:nvPr/>
        </p:nvSpPr>
        <p:spPr>
          <a:xfrm>
            <a:off x="2886688" y="6414072"/>
            <a:ext cx="5605530" cy="485646"/>
          </a:xfrm>
          <a:prstGeom prst="rect">
            <a:avLst/>
          </a:prstGeom>
        </p:spPr>
        <p:txBody>
          <a:bodyPr lIns="0" tIns="0" rIns="0" bIns="0" rtlCol="0" anchor="t">
            <a:spAutoFit/>
          </a:bodyPr>
          <a:lstStyle/>
          <a:p>
            <a:pPr>
              <a:lnSpc>
                <a:spcPts val="4199"/>
              </a:lnSpc>
            </a:pPr>
            <a:r>
              <a:rPr lang="en-US" sz="2800" dirty="0">
                <a:solidFill>
                  <a:srgbClr val="14110F"/>
                </a:solidFill>
                <a:latin typeface="Arial" panose="020B0604020202020204" pitchFamily="34" charset="0"/>
                <a:cs typeface="Arial" panose="020B0604020202020204" pitchFamily="34" charset="0"/>
              </a:rPr>
              <a:t>Hardware Design</a:t>
            </a:r>
          </a:p>
        </p:txBody>
      </p:sp>
      <p:sp>
        <p:nvSpPr>
          <p:cNvPr id="45" name="TextBox 15">
            <a:extLst>
              <a:ext uri="{FF2B5EF4-FFF2-40B4-BE49-F238E27FC236}">
                <a16:creationId xmlns:a16="http://schemas.microsoft.com/office/drawing/2014/main" id="{2044CFD3-F42B-8D00-87D8-1FE136813B26}"/>
              </a:ext>
            </a:extLst>
          </p:cNvPr>
          <p:cNvSpPr txBox="1"/>
          <p:nvPr/>
        </p:nvSpPr>
        <p:spPr>
          <a:xfrm>
            <a:off x="663765" y="6414072"/>
            <a:ext cx="1424931" cy="493725"/>
          </a:xfrm>
          <a:prstGeom prst="rect">
            <a:avLst/>
          </a:prstGeom>
        </p:spPr>
        <p:txBody>
          <a:bodyPr lIns="0" tIns="0" rIns="0" bIns="0" rtlCol="0" anchor="t">
            <a:spAutoFit/>
          </a:bodyPr>
          <a:lstStyle/>
          <a:p>
            <a:pPr marL="0" lvl="0" indent="0">
              <a:lnSpc>
                <a:spcPts val="4200"/>
              </a:lnSpc>
            </a:pPr>
            <a:r>
              <a:rPr lang="en-US" sz="2800" spc="-84" dirty="0">
                <a:solidFill>
                  <a:schemeClr val="tx2"/>
                </a:solidFill>
                <a:latin typeface="Arial" panose="020B0604020202020204" pitchFamily="34" charset="0"/>
                <a:cs typeface="Arial" panose="020B0604020202020204" pitchFamily="34" charset="0"/>
              </a:rPr>
              <a:t>Part 7</a:t>
            </a:r>
          </a:p>
        </p:txBody>
      </p:sp>
      <p:sp>
        <p:nvSpPr>
          <p:cNvPr id="46" name="AutoShape 7">
            <a:extLst>
              <a:ext uri="{FF2B5EF4-FFF2-40B4-BE49-F238E27FC236}">
                <a16:creationId xmlns:a16="http://schemas.microsoft.com/office/drawing/2014/main" id="{31057175-B8F7-70B9-CE8C-523F0CE22352}"/>
              </a:ext>
            </a:extLst>
          </p:cNvPr>
          <p:cNvSpPr/>
          <p:nvPr/>
        </p:nvSpPr>
        <p:spPr>
          <a:xfrm>
            <a:off x="640896" y="6298197"/>
            <a:ext cx="8181304" cy="0"/>
          </a:xfrm>
          <a:prstGeom prst="line">
            <a:avLst/>
          </a:prstGeom>
          <a:ln w="9525" cap="rnd">
            <a:solidFill>
              <a:srgbClr val="1754F1"/>
            </a:solidFill>
            <a:prstDash val="solid"/>
            <a:headEnd type="none" w="sm" len="sm"/>
            <a:tailEnd type="none" w="sm" len="sm"/>
          </a:ln>
        </p:spPr>
        <p:txBody>
          <a:bodyPr/>
          <a:lstStyle/>
          <a:p>
            <a:endParaRPr lang="en-US"/>
          </a:p>
        </p:txBody>
      </p:sp>
      <p:sp>
        <p:nvSpPr>
          <p:cNvPr id="47" name="TextBox 11">
            <a:extLst>
              <a:ext uri="{FF2B5EF4-FFF2-40B4-BE49-F238E27FC236}">
                <a16:creationId xmlns:a16="http://schemas.microsoft.com/office/drawing/2014/main" id="{4E1F7C4F-6E8E-AECD-B604-5EA741B8E3C8}"/>
              </a:ext>
            </a:extLst>
          </p:cNvPr>
          <p:cNvSpPr txBox="1"/>
          <p:nvPr/>
        </p:nvSpPr>
        <p:spPr>
          <a:xfrm>
            <a:off x="2877163" y="7127779"/>
            <a:ext cx="5605530" cy="485646"/>
          </a:xfrm>
          <a:prstGeom prst="rect">
            <a:avLst/>
          </a:prstGeom>
        </p:spPr>
        <p:txBody>
          <a:bodyPr lIns="0" tIns="0" rIns="0" bIns="0" rtlCol="0" anchor="t">
            <a:spAutoFit/>
          </a:bodyPr>
          <a:lstStyle/>
          <a:p>
            <a:pPr>
              <a:lnSpc>
                <a:spcPts val="4199"/>
              </a:lnSpc>
            </a:pPr>
            <a:r>
              <a:rPr lang="en-US" sz="2800" dirty="0">
                <a:solidFill>
                  <a:srgbClr val="14110F"/>
                </a:solidFill>
                <a:latin typeface="Arial" panose="020B0604020202020204" pitchFamily="34" charset="0"/>
                <a:cs typeface="Arial" panose="020B0604020202020204" pitchFamily="34" charset="0"/>
              </a:rPr>
              <a:t>Timeline</a:t>
            </a:r>
          </a:p>
        </p:txBody>
      </p:sp>
      <p:sp>
        <p:nvSpPr>
          <p:cNvPr id="48" name="TextBox 15">
            <a:extLst>
              <a:ext uri="{FF2B5EF4-FFF2-40B4-BE49-F238E27FC236}">
                <a16:creationId xmlns:a16="http://schemas.microsoft.com/office/drawing/2014/main" id="{33EE5CF2-063C-9D50-4415-B3FB5C46BDD5}"/>
              </a:ext>
            </a:extLst>
          </p:cNvPr>
          <p:cNvSpPr txBox="1"/>
          <p:nvPr/>
        </p:nvSpPr>
        <p:spPr>
          <a:xfrm>
            <a:off x="635861" y="7176072"/>
            <a:ext cx="1424931" cy="493725"/>
          </a:xfrm>
          <a:prstGeom prst="rect">
            <a:avLst/>
          </a:prstGeom>
        </p:spPr>
        <p:txBody>
          <a:bodyPr lIns="0" tIns="0" rIns="0" bIns="0" rtlCol="0" anchor="t">
            <a:spAutoFit/>
          </a:bodyPr>
          <a:lstStyle/>
          <a:p>
            <a:pPr marL="0" lvl="0" indent="0">
              <a:lnSpc>
                <a:spcPts val="4200"/>
              </a:lnSpc>
            </a:pPr>
            <a:r>
              <a:rPr lang="en-US" sz="2800" spc="-84" dirty="0">
                <a:solidFill>
                  <a:schemeClr val="tx2"/>
                </a:solidFill>
                <a:latin typeface="Arial" panose="020B0604020202020204" pitchFamily="34" charset="0"/>
                <a:cs typeface="Arial" panose="020B0604020202020204" pitchFamily="34" charset="0"/>
              </a:rPr>
              <a:t>Part 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AutoShape 2"/>
          <p:cNvSpPr/>
          <p:nvPr/>
        </p:nvSpPr>
        <p:spPr>
          <a:xfrm>
            <a:off x="9412" y="8870247"/>
            <a:ext cx="18278588" cy="1416753"/>
          </a:xfrm>
          <a:prstGeom prst="rect">
            <a:avLst/>
          </a:prstGeom>
          <a:solidFill>
            <a:schemeClr val="tx2"/>
          </a:solidFill>
        </p:spPr>
        <p:txBody>
          <a:bodyPr/>
          <a:lstStyle/>
          <a:p>
            <a:endParaRPr lang="en-US"/>
          </a:p>
        </p:txBody>
      </p:sp>
      <p:sp>
        <p:nvSpPr>
          <p:cNvPr id="9" name="TextBox 8">
            <a:extLst>
              <a:ext uri="{FF2B5EF4-FFF2-40B4-BE49-F238E27FC236}">
                <a16:creationId xmlns:a16="http://schemas.microsoft.com/office/drawing/2014/main" id="{59E3150F-CBFC-654A-BFC6-35ADA8E85D2F}"/>
              </a:ext>
            </a:extLst>
          </p:cNvPr>
          <p:cNvSpPr txBox="1"/>
          <p:nvPr/>
        </p:nvSpPr>
        <p:spPr>
          <a:xfrm>
            <a:off x="609600" y="723900"/>
            <a:ext cx="8181304" cy="1057982"/>
          </a:xfrm>
          <a:prstGeom prst="rect">
            <a:avLst/>
          </a:prstGeom>
        </p:spPr>
        <p:txBody>
          <a:bodyPr lIns="0" tIns="0" rIns="0" bIns="0" rtlCol="0" anchor="t">
            <a:spAutoFit/>
          </a:bodyPr>
          <a:lstStyle/>
          <a:p>
            <a:pPr marL="0" lvl="0" indent="0">
              <a:lnSpc>
                <a:spcPts val="9360"/>
              </a:lnSpc>
              <a:spcBef>
                <a:spcPct val="0"/>
              </a:spcBef>
            </a:pPr>
            <a:r>
              <a:rPr lang="en-US" sz="4800" b="1" u="none" spc="-72" dirty="0">
                <a:solidFill>
                  <a:srgbClr val="14110F"/>
                </a:solidFill>
                <a:latin typeface="Arial" panose="020B0604020202020204" pitchFamily="34" charset="0"/>
                <a:cs typeface="Arial" panose="020B0604020202020204" pitchFamily="34" charset="0"/>
              </a:rPr>
              <a:t>Proble</a:t>
            </a:r>
            <a:r>
              <a:rPr lang="en-US" sz="4800" b="1" spc="-72" dirty="0">
                <a:solidFill>
                  <a:srgbClr val="14110F"/>
                </a:solidFill>
                <a:latin typeface="Arial" panose="020B0604020202020204" pitchFamily="34" charset="0"/>
                <a:cs typeface="Arial" panose="020B0604020202020204" pitchFamily="34" charset="0"/>
              </a:rPr>
              <a:t>m Statement</a:t>
            </a:r>
            <a:endParaRPr lang="en-US" sz="4800" b="1" u="none" spc="-72" dirty="0">
              <a:solidFill>
                <a:srgbClr val="14110F"/>
              </a:solidFill>
              <a:latin typeface="Arial" panose="020B0604020202020204" pitchFamily="34" charset="0"/>
              <a:cs typeface="Arial" panose="020B0604020202020204" pitchFamily="34" charset="0"/>
            </a:endParaRPr>
          </a:p>
        </p:txBody>
      </p:sp>
      <p:grpSp>
        <p:nvGrpSpPr>
          <p:cNvPr id="10" name="Group 2">
            <a:extLst>
              <a:ext uri="{FF2B5EF4-FFF2-40B4-BE49-F238E27FC236}">
                <a16:creationId xmlns:a16="http://schemas.microsoft.com/office/drawing/2014/main" id="{02492D0F-D5EE-E947-959F-4A5191962269}"/>
              </a:ext>
            </a:extLst>
          </p:cNvPr>
          <p:cNvGrpSpPr/>
          <p:nvPr/>
        </p:nvGrpSpPr>
        <p:grpSpPr>
          <a:xfrm>
            <a:off x="584718" y="2635376"/>
            <a:ext cx="16865082" cy="8663975"/>
            <a:chOff x="-20028" y="-57150"/>
            <a:chExt cx="13575034" cy="8050230"/>
          </a:xfrm>
        </p:grpSpPr>
        <p:sp>
          <p:nvSpPr>
            <p:cNvPr id="11" name="TextBox 3">
              <a:extLst>
                <a:ext uri="{FF2B5EF4-FFF2-40B4-BE49-F238E27FC236}">
                  <a16:creationId xmlns:a16="http://schemas.microsoft.com/office/drawing/2014/main" id="{266ADD78-01AE-9E4A-8E78-538D2EA90E39}"/>
                </a:ext>
              </a:extLst>
            </p:cNvPr>
            <p:cNvSpPr txBox="1"/>
            <p:nvPr/>
          </p:nvSpPr>
          <p:spPr>
            <a:xfrm>
              <a:off x="-20028" y="2476811"/>
              <a:ext cx="13555006" cy="316120"/>
            </a:xfrm>
            <a:prstGeom prst="rect">
              <a:avLst/>
            </a:prstGeom>
          </p:spPr>
          <p:txBody>
            <a:bodyPr lIns="0" tIns="0" rIns="0" bIns="0" rtlCol="0" anchor="t">
              <a:spAutoFit/>
            </a:bodyPr>
            <a:lstStyle/>
            <a:p>
              <a:pPr>
                <a:lnSpc>
                  <a:spcPts val="2939"/>
                </a:lnSpc>
              </a:pPr>
              <a:endParaRPr lang="en-US" sz="2099" spc="41" dirty="0">
                <a:solidFill>
                  <a:srgbClr val="14110F"/>
                </a:solidFill>
                <a:latin typeface="Arial" panose="020B0604020202020204" pitchFamily="34" charset="0"/>
                <a:cs typeface="Arial" panose="020B0604020202020204" pitchFamily="34" charset="0"/>
              </a:endParaRPr>
            </a:p>
          </p:txBody>
        </p:sp>
        <p:sp>
          <p:nvSpPr>
            <p:cNvPr id="12" name="TextBox 4">
              <a:extLst>
                <a:ext uri="{FF2B5EF4-FFF2-40B4-BE49-F238E27FC236}">
                  <a16:creationId xmlns:a16="http://schemas.microsoft.com/office/drawing/2014/main" id="{9CFB78B6-6F8F-BC4A-980D-68C15B836EF8}"/>
                </a:ext>
              </a:extLst>
            </p:cNvPr>
            <p:cNvSpPr txBox="1"/>
            <p:nvPr/>
          </p:nvSpPr>
          <p:spPr>
            <a:xfrm>
              <a:off x="0" y="-57150"/>
              <a:ext cx="13555006" cy="8050230"/>
            </a:xfrm>
            <a:prstGeom prst="rect">
              <a:avLst/>
            </a:prstGeom>
          </p:spPr>
          <p:txBody>
            <a:bodyPr lIns="0" tIns="0" rIns="0" bIns="0" rtlCol="0" anchor="t">
              <a:spAutoFit/>
            </a:bodyPr>
            <a:lstStyle/>
            <a:p>
              <a:pPr marL="571500" indent="-571500">
                <a:lnSpc>
                  <a:spcPts val="6240"/>
                </a:lnSpc>
                <a:buFont typeface="Arial" panose="020B0604020202020204" pitchFamily="34" charset="0"/>
                <a:buChar char="•"/>
              </a:pPr>
              <a:r>
                <a:rPr lang="en-US" sz="4000" dirty="0"/>
                <a:t>Bahria University has multiple campuses in Karachi, Lahore, E-8, and H-11.</a:t>
              </a:r>
            </a:p>
            <a:p>
              <a:pPr marL="571500" indent="-571500">
                <a:lnSpc>
                  <a:spcPts val="6240"/>
                </a:lnSpc>
                <a:buFont typeface="Arial" panose="020B0604020202020204" pitchFamily="34" charset="0"/>
                <a:buChar char="•"/>
              </a:pPr>
              <a:r>
                <a:rPr lang="en-US" sz="4000" dirty="0"/>
                <a:t>No current scalable network supports this across Karachi, Lahore, E-8, and H-11.</a:t>
              </a:r>
            </a:p>
            <a:p>
              <a:pPr marL="571500" indent="-571500">
                <a:lnSpc>
                  <a:spcPts val="6240"/>
                </a:lnSpc>
                <a:buFont typeface="Arial" panose="020B0604020202020204" pitchFamily="34" charset="0"/>
                <a:buChar char="•"/>
              </a:pPr>
              <a:r>
                <a:rPr lang="en-US" sz="4000" dirty="0"/>
                <a:t>Lack of strict access control risks unauthorized lab access.</a:t>
              </a:r>
            </a:p>
            <a:p>
              <a:pPr marL="571500" indent="-571500">
                <a:lnSpc>
                  <a:spcPts val="6240"/>
                </a:lnSpc>
                <a:buFont typeface="Arial" panose="020B0604020202020204" pitchFamily="34" charset="0"/>
                <a:buChar char="•"/>
              </a:pPr>
              <a:r>
                <a:rPr lang="en-US" sz="4000" dirty="0"/>
                <a:t>No campus-specific websites exist for localized services.</a:t>
              </a:r>
            </a:p>
            <a:p>
              <a:pPr marL="571500" indent="-571500">
                <a:lnSpc>
                  <a:spcPts val="6240"/>
                </a:lnSpc>
                <a:buFont typeface="Arial" panose="020B0604020202020204" pitchFamily="34" charset="0"/>
                <a:buChar char="•"/>
              </a:pPr>
              <a:r>
                <a:rPr lang="en-US" sz="4000" dirty="0"/>
                <a:t>Project aims to build a secure network with controlled lab communication and dedicated websites for each campus</a:t>
              </a:r>
              <a:endParaRPr lang="en-US" sz="4000" i="1" spc="-48" dirty="0">
                <a:solidFill>
                  <a:srgbClr val="14110F"/>
                </a:solidFill>
                <a:latin typeface="Arial" panose="020B0604020202020204" pitchFamily="34" charset="0"/>
                <a:cs typeface="Arial" panose="020B0604020202020204" pitchFamily="34" charset="0"/>
              </a:endParaRPr>
            </a:p>
            <a:p>
              <a:pPr>
                <a:lnSpc>
                  <a:spcPts val="6240"/>
                </a:lnSpc>
              </a:pPr>
              <a:endParaRPr lang="en-US" sz="4000" i="1" spc="-48" dirty="0">
                <a:solidFill>
                  <a:srgbClr val="14110F"/>
                </a:solidFill>
                <a:latin typeface="Arial" panose="020B0604020202020204" pitchFamily="34" charset="0"/>
                <a:cs typeface="Arial" panose="020B0604020202020204" pitchFamily="34" charset="0"/>
              </a:endParaRPr>
            </a:p>
            <a:p>
              <a:pPr>
                <a:lnSpc>
                  <a:spcPts val="6240"/>
                </a:lnSpc>
              </a:pPr>
              <a:endParaRPr lang="en-US" sz="4000" i="1" spc="-48" dirty="0">
                <a:solidFill>
                  <a:srgbClr val="14110F"/>
                </a:solidFill>
                <a:latin typeface="Arial" panose="020B0604020202020204" pitchFamily="34" charset="0"/>
                <a:cs typeface="Arial" panose="020B0604020202020204" pitchFamily="34" charset="0"/>
              </a:endParaRPr>
            </a:p>
            <a:p>
              <a:pPr>
                <a:lnSpc>
                  <a:spcPts val="6240"/>
                </a:lnSpc>
              </a:pPr>
              <a:endParaRPr lang="en-US" sz="4000" i="1" spc="-48" dirty="0">
                <a:solidFill>
                  <a:srgbClr val="14110F"/>
                </a:solidFill>
                <a:latin typeface="Arial" panose="020B0604020202020204" pitchFamily="34" charset="0"/>
                <a:cs typeface="Arial" panose="020B0604020202020204" pitchFamily="34" charset="0"/>
              </a:endParaRPr>
            </a:p>
            <a:p>
              <a:pPr>
                <a:lnSpc>
                  <a:spcPts val="6240"/>
                </a:lnSpc>
              </a:pPr>
              <a:endParaRPr lang="en-US" sz="4000" i="1" spc="-48" dirty="0">
                <a:solidFill>
                  <a:srgbClr val="14110F"/>
                </a:solidFill>
                <a:latin typeface="Arial" panose="020B0604020202020204" pitchFamily="34" charset="0"/>
                <a:cs typeface="Arial" panose="020B0604020202020204" pitchFamily="34" charset="0"/>
              </a:endParaRPr>
            </a:p>
          </p:txBody>
        </p:sp>
      </p:grpSp>
      <p:sp>
        <p:nvSpPr>
          <p:cNvPr id="14" name="TextBox 13">
            <a:extLst>
              <a:ext uri="{FF2B5EF4-FFF2-40B4-BE49-F238E27FC236}">
                <a16:creationId xmlns:a16="http://schemas.microsoft.com/office/drawing/2014/main" id="{394922C2-F4BE-B148-ADC5-C68DEEF3110D}"/>
              </a:ext>
            </a:extLst>
          </p:cNvPr>
          <p:cNvSpPr txBox="1"/>
          <p:nvPr/>
        </p:nvSpPr>
        <p:spPr>
          <a:xfrm>
            <a:off x="16306800" y="9410700"/>
            <a:ext cx="1752600" cy="584775"/>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4</a:t>
            </a:r>
          </a:p>
        </p:txBody>
      </p:sp>
      <p:sp>
        <p:nvSpPr>
          <p:cNvPr id="13" name="TextBox 6">
            <a:extLst>
              <a:ext uri="{FF2B5EF4-FFF2-40B4-BE49-F238E27FC236}">
                <a16:creationId xmlns:a16="http://schemas.microsoft.com/office/drawing/2014/main" id="{8722498F-3F34-1A4F-A945-50ECB2CD5583}"/>
              </a:ext>
            </a:extLst>
          </p:cNvPr>
          <p:cNvSpPr txBox="1"/>
          <p:nvPr/>
        </p:nvSpPr>
        <p:spPr>
          <a:xfrm>
            <a:off x="228600" y="9527785"/>
            <a:ext cx="8610600" cy="487313"/>
          </a:xfrm>
          <a:prstGeom prst="rect">
            <a:avLst/>
          </a:prstGeom>
        </p:spPr>
        <p:txBody>
          <a:bodyPr wrap="square" lIns="0" tIns="0" rIns="0" bIns="0" rtlCol="0" anchor="t">
            <a:spAutoFit/>
          </a:bodyPr>
          <a:lstStyle/>
          <a:p>
            <a:pPr>
              <a:lnSpc>
                <a:spcPts val="3840"/>
              </a:lnSpc>
            </a:pPr>
            <a:r>
              <a:rPr lang="en-US" sz="3200" dirty="0">
                <a:solidFill>
                  <a:schemeClr val="bg1"/>
                </a:solidFill>
                <a:latin typeface="Arial" panose="020B0604020202020204" pitchFamily="34" charset="0"/>
                <a:cs typeface="Arial" panose="020B0604020202020204" pitchFamily="34" charset="0"/>
              </a:rPr>
              <a:t>Department of Electrical Engineering, B-SEAS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46" name="Group 2">
            <a:extLst>
              <a:ext uri="{FF2B5EF4-FFF2-40B4-BE49-F238E27FC236}">
                <a16:creationId xmlns:a16="http://schemas.microsoft.com/office/drawing/2014/main" id="{E10117BA-7680-D844-A1D4-202F6B0306E1}"/>
              </a:ext>
            </a:extLst>
          </p:cNvPr>
          <p:cNvGrpSpPr/>
          <p:nvPr/>
        </p:nvGrpSpPr>
        <p:grpSpPr>
          <a:xfrm>
            <a:off x="9398886" y="5901151"/>
            <a:ext cx="6055196" cy="3644378"/>
            <a:chOff x="0" y="0"/>
            <a:chExt cx="2243359" cy="1303489"/>
          </a:xfrm>
        </p:grpSpPr>
        <p:sp>
          <p:nvSpPr>
            <p:cNvPr id="47" name="Freeform 3">
              <a:extLst>
                <a:ext uri="{FF2B5EF4-FFF2-40B4-BE49-F238E27FC236}">
                  <a16:creationId xmlns:a16="http://schemas.microsoft.com/office/drawing/2014/main" id="{1380388E-3A25-1949-8871-2F5955DBED9C}"/>
                </a:ext>
              </a:extLst>
            </p:cNvPr>
            <p:cNvSpPr/>
            <p:nvPr/>
          </p:nvSpPr>
          <p:spPr>
            <a:xfrm>
              <a:off x="0" y="0"/>
              <a:ext cx="2243359" cy="1303489"/>
            </a:xfrm>
            <a:custGeom>
              <a:avLst/>
              <a:gdLst/>
              <a:ahLst/>
              <a:cxnLst/>
              <a:rect l="l" t="t" r="r" b="b"/>
              <a:pathLst>
                <a:path w="2243359" h="1303489">
                  <a:moveTo>
                    <a:pt x="2118899" y="1303489"/>
                  </a:moveTo>
                  <a:lnTo>
                    <a:pt x="124460" y="1303489"/>
                  </a:lnTo>
                  <a:cubicBezTo>
                    <a:pt x="55880" y="1303489"/>
                    <a:pt x="0" y="1247609"/>
                    <a:pt x="0" y="1179029"/>
                  </a:cubicBezTo>
                  <a:lnTo>
                    <a:pt x="0" y="124460"/>
                  </a:lnTo>
                  <a:cubicBezTo>
                    <a:pt x="0" y="55880"/>
                    <a:pt x="55880" y="0"/>
                    <a:pt x="124460" y="0"/>
                  </a:cubicBezTo>
                  <a:lnTo>
                    <a:pt x="2118899" y="0"/>
                  </a:lnTo>
                  <a:cubicBezTo>
                    <a:pt x="2187479" y="0"/>
                    <a:pt x="2243359" y="55880"/>
                    <a:pt x="2243359" y="124460"/>
                  </a:cubicBezTo>
                  <a:lnTo>
                    <a:pt x="2243359" y="1179029"/>
                  </a:lnTo>
                  <a:cubicBezTo>
                    <a:pt x="2243359" y="1247609"/>
                    <a:pt x="2187479" y="1303489"/>
                    <a:pt x="2118899" y="1303489"/>
                  </a:cubicBezTo>
                  <a:close/>
                </a:path>
              </a:pathLst>
            </a:custGeom>
            <a:solidFill>
              <a:srgbClr val="FFFFFF"/>
            </a:solidFill>
          </p:spPr>
          <p:txBody>
            <a:bodyPr/>
            <a:lstStyle/>
            <a:p>
              <a:endParaRPr lang="en-US"/>
            </a:p>
          </p:txBody>
        </p:sp>
      </p:grpSp>
      <p:grpSp>
        <p:nvGrpSpPr>
          <p:cNvPr id="44" name="Group 2">
            <a:extLst>
              <a:ext uri="{FF2B5EF4-FFF2-40B4-BE49-F238E27FC236}">
                <a16:creationId xmlns:a16="http://schemas.microsoft.com/office/drawing/2014/main" id="{E76BCC9F-1A4D-A343-BA70-516B52245DC6}"/>
              </a:ext>
            </a:extLst>
          </p:cNvPr>
          <p:cNvGrpSpPr/>
          <p:nvPr/>
        </p:nvGrpSpPr>
        <p:grpSpPr>
          <a:xfrm>
            <a:off x="9372543" y="2114844"/>
            <a:ext cx="6055196" cy="3644378"/>
            <a:chOff x="0" y="0"/>
            <a:chExt cx="2243359" cy="1303489"/>
          </a:xfrm>
        </p:grpSpPr>
        <p:sp>
          <p:nvSpPr>
            <p:cNvPr id="45" name="Freeform 3">
              <a:extLst>
                <a:ext uri="{FF2B5EF4-FFF2-40B4-BE49-F238E27FC236}">
                  <a16:creationId xmlns:a16="http://schemas.microsoft.com/office/drawing/2014/main" id="{EBC6A7DB-DA2B-B64B-AF6B-8BFB1D2B7316}"/>
                </a:ext>
              </a:extLst>
            </p:cNvPr>
            <p:cNvSpPr/>
            <p:nvPr/>
          </p:nvSpPr>
          <p:spPr>
            <a:xfrm>
              <a:off x="0" y="0"/>
              <a:ext cx="2243359" cy="1303489"/>
            </a:xfrm>
            <a:custGeom>
              <a:avLst/>
              <a:gdLst/>
              <a:ahLst/>
              <a:cxnLst/>
              <a:rect l="l" t="t" r="r" b="b"/>
              <a:pathLst>
                <a:path w="2243359" h="1303489">
                  <a:moveTo>
                    <a:pt x="2118899" y="1303489"/>
                  </a:moveTo>
                  <a:lnTo>
                    <a:pt x="124460" y="1303489"/>
                  </a:lnTo>
                  <a:cubicBezTo>
                    <a:pt x="55880" y="1303489"/>
                    <a:pt x="0" y="1247609"/>
                    <a:pt x="0" y="1179029"/>
                  </a:cubicBezTo>
                  <a:lnTo>
                    <a:pt x="0" y="124460"/>
                  </a:lnTo>
                  <a:cubicBezTo>
                    <a:pt x="0" y="55880"/>
                    <a:pt x="55880" y="0"/>
                    <a:pt x="124460" y="0"/>
                  </a:cubicBezTo>
                  <a:lnTo>
                    <a:pt x="2118899" y="0"/>
                  </a:lnTo>
                  <a:cubicBezTo>
                    <a:pt x="2187479" y="0"/>
                    <a:pt x="2243359" y="55880"/>
                    <a:pt x="2243359" y="124460"/>
                  </a:cubicBezTo>
                  <a:lnTo>
                    <a:pt x="2243359" y="1179029"/>
                  </a:lnTo>
                  <a:cubicBezTo>
                    <a:pt x="2243359" y="1247609"/>
                    <a:pt x="2187479" y="1303489"/>
                    <a:pt x="2118899" y="1303489"/>
                  </a:cubicBezTo>
                  <a:close/>
                </a:path>
              </a:pathLst>
            </a:custGeom>
            <a:solidFill>
              <a:srgbClr val="FFFFFF"/>
            </a:solidFill>
          </p:spPr>
          <p:txBody>
            <a:bodyPr/>
            <a:lstStyle/>
            <a:p>
              <a:endParaRPr lang="en-US"/>
            </a:p>
          </p:txBody>
        </p:sp>
      </p:grpSp>
      <p:grpSp>
        <p:nvGrpSpPr>
          <p:cNvPr id="40" name="Group 2">
            <a:extLst>
              <a:ext uri="{FF2B5EF4-FFF2-40B4-BE49-F238E27FC236}">
                <a16:creationId xmlns:a16="http://schemas.microsoft.com/office/drawing/2014/main" id="{989B4F8B-60BD-F94F-A04E-EE3597DCA439}"/>
              </a:ext>
            </a:extLst>
          </p:cNvPr>
          <p:cNvGrpSpPr/>
          <p:nvPr/>
        </p:nvGrpSpPr>
        <p:grpSpPr>
          <a:xfrm>
            <a:off x="2543162" y="5918722"/>
            <a:ext cx="6055196" cy="3644378"/>
            <a:chOff x="0" y="0"/>
            <a:chExt cx="2243359" cy="1303489"/>
          </a:xfrm>
        </p:grpSpPr>
        <p:sp>
          <p:nvSpPr>
            <p:cNvPr id="41" name="Freeform 3">
              <a:extLst>
                <a:ext uri="{FF2B5EF4-FFF2-40B4-BE49-F238E27FC236}">
                  <a16:creationId xmlns:a16="http://schemas.microsoft.com/office/drawing/2014/main" id="{05D71A02-C386-B649-A440-AE7C5599C29A}"/>
                </a:ext>
              </a:extLst>
            </p:cNvPr>
            <p:cNvSpPr/>
            <p:nvPr/>
          </p:nvSpPr>
          <p:spPr>
            <a:xfrm>
              <a:off x="0" y="0"/>
              <a:ext cx="2243359" cy="1303489"/>
            </a:xfrm>
            <a:custGeom>
              <a:avLst/>
              <a:gdLst/>
              <a:ahLst/>
              <a:cxnLst/>
              <a:rect l="l" t="t" r="r" b="b"/>
              <a:pathLst>
                <a:path w="2243359" h="1303489">
                  <a:moveTo>
                    <a:pt x="2118899" y="1303489"/>
                  </a:moveTo>
                  <a:lnTo>
                    <a:pt x="124460" y="1303489"/>
                  </a:lnTo>
                  <a:cubicBezTo>
                    <a:pt x="55880" y="1303489"/>
                    <a:pt x="0" y="1247609"/>
                    <a:pt x="0" y="1179029"/>
                  </a:cubicBezTo>
                  <a:lnTo>
                    <a:pt x="0" y="124460"/>
                  </a:lnTo>
                  <a:cubicBezTo>
                    <a:pt x="0" y="55880"/>
                    <a:pt x="55880" y="0"/>
                    <a:pt x="124460" y="0"/>
                  </a:cubicBezTo>
                  <a:lnTo>
                    <a:pt x="2118899" y="0"/>
                  </a:lnTo>
                  <a:cubicBezTo>
                    <a:pt x="2187479" y="0"/>
                    <a:pt x="2243359" y="55880"/>
                    <a:pt x="2243359" y="124460"/>
                  </a:cubicBezTo>
                  <a:lnTo>
                    <a:pt x="2243359" y="1179029"/>
                  </a:lnTo>
                  <a:cubicBezTo>
                    <a:pt x="2243359" y="1247609"/>
                    <a:pt x="2187479" y="1303489"/>
                    <a:pt x="2118899" y="1303489"/>
                  </a:cubicBezTo>
                  <a:close/>
                </a:path>
              </a:pathLst>
            </a:custGeom>
            <a:solidFill>
              <a:srgbClr val="FFFFFF"/>
            </a:solidFill>
          </p:spPr>
          <p:txBody>
            <a:bodyPr/>
            <a:lstStyle/>
            <a:p>
              <a:endParaRPr lang="en-US"/>
            </a:p>
          </p:txBody>
        </p:sp>
      </p:grpSp>
      <p:grpSp>
        <p:nvGrpSpPr>
          <p:cNvPr id="2" name="Group 2"/>
          <p:cNvGrpSpPr/>
          <p:nvPr/>
        </p:nvGrpSpPr>
        <p:grpSpPr>
          <a:xfrm>
            <a:off x="2487512" y="2114844"/>
            <a:ext cx="6055196" cy="3644378"/>
            <a:chOff x="0" y="0"/>
            <a:chExt cx="2243359" cy="1303489"/>
          </a:xfrm>
        </p:grpSpPr>
        <p:sp>
          <p:nvSpPr>
            <p:cNvPr id="3" name="Freeform 3"/>
            <p:cNvSpPr/>
            <p:nvPr/>
          </p:nvSpPr>
          <p:spPr>
            <a:xfrm>
              <a:off x="0" y="0"/>
              <a:ext cx="2243359" cy="1303489"/>
            </a:xfrm>
            <a:custGeom>
              <a:avLst/>
              <a:gdLst/>
              <a:ahLst/>
              <a:cxnLst/>
              <a:rect l="l" t="t" r="r" b="b"/>
              <a:pathLst>
                <a:path w="2243359" h="1303489">
                  <a:moveTo>
                    <a:pt x="2118899" y="1303489"/>
                  </a:moveTo>
                  <a:lnTo>
                    <a:pt x="124460" y="1303489"/>
                  </a:lnTo>
                  <a:cubicBezTo>
                    <a:pt x="55880" y="1303489"/>
                    <a:pt x="0" y="1247609"/>
                    <a:pt x="0" y="1179029"/>
                  </a:cubicBezTo>
                  <a:lnTo>
                    <a:pt x="0" y="124460"/>
                  </a:lnTo>
                  <a:cubicBezTo>
                    <a:pt x="0" y="55880"/>
                    <a:pt x="55880" y="0"/>
                    <a:pt x="124460" y="0"/>
                  </a:cubicBezTo>
                  <a:lnTo>
                    <a:pt x="2118899" y="0"/>
                  </a:lnTo>
                  <a:cubicBezTo>
                    <a:pt x="2187479" y="0"/>
                    <a:pt x="2243359" y="55880"/>
                    <a:pt x="2243359" y="124460"/>
                  </a:cubicBezTo>
                  <a:lnTo>
                    <a:pt x="2243359" y="1179029"/>
                  </a:lnTo>
                  <a:cubicBezTo>
                    <a:pt x="2243359" y="1247609"/>
                    <a:pt x="2187479" y="1303489"/>
                    <a:pt x="2118899" y="1303489"/>
                  </a:cubicBezTo>
                  <a:close/>
                </a:path>
              </a:pathLst>
            </a:custGeom>
            <a:solidFill>
              <a:srgbClr val="FFFFFF"/>
            </a:solidFill>
          </p:spPr>
          <p:txBody>
            <a:bodyPr/>
            <a:lstStyle/>
            <a:p>
              <a:endParaRPr lang="en-US"/>
            </a:p>
          </p:txBody>
        </p:sp>
      </p:grpSp>
      <p:sp>
        <p:nvSpPr>
          <p:cNvPr id="16" name="TextBox 8">
            <a:extLst>
              <a:ext uri="{FF2B5EF4-FFF2-40B4-BE49-F238E27FC236}">
                <a16:creationId xmlns:a16="http://schemas.microsoft.com/office/drawing/2014/main" id="{504C947B-FD1C-1F41-8744-F2584963F749}"/>
              </a:ext>
            </a:extLst>
          </p:cNvPr>
          <p:cNvSpPr txBox="1"/>
          <p:nvPr/>
        </p:nvSpPr>
        <p:spPr>
          <a:xfrm>
            <a:off x="609600" y="723900"/>
            <a:ext cx="11658600" cy="1057982"/>
          </a:xfrm>
          <a:prstGeom prst="rect">
            <a:avLst/>
          </a:prstGeom>
        </p:spPr>
        <p:txBody>
          <a:bodyPr wrap="square" lIns="0" tIns="0" rIns="0" bIns="0" rtlCol="0" anchor="t">
            <a:spAutoFit/>
          </a:bodyPr>
          <a:lstStyle/>
          <a:p>
            <a:pPr marL="0" lvl="0" indent="0">
              <a:lnSpc>
                <a:spcPts val="9360"/>
              </a:lnSpc>
              <a:spcBef>
                <a:spcPct val="0"/>
              </a:spcBef>
            </a:pPr>
            <a:r>
              <a:rPr lang="en-US" sz="4800" b="1" u="none" spc="-72" dirty="0">
                <a:solidFill>
                  <a:srgbClr val="14110F"/>
                </a:solidFill>
                <a:latin typeface="Arial" panose="020B0604020202020204" pitchFamily="34" charset="0"/>
                <a:cs typeface="Arial" panose="020B0604020202020204" pitchFamily="34" charset="0"/>
              </a:rPr>
              <a:t>Objectives:</a:t>
            </a:r>
          </a:p>
        </p:txBody>
      </p:sp>
      <p:sp>
        <p:nvSpPr>
          <p:cNvPr id="19" name="TextBox 4">
            <a:extLst>
              <a:ext uri="{FF2B5EF4-FFF2-40B4-BE49-F238E27FC236}">
                <a16:creationId xmlns:a16="http://schemas.microsoft.com/office/drawing/2014/main" id="{B8C48281-1209-5A47-9FA1-59592CE66EB4}"/>
              </a:ext>
            </a:extLst>
          </p:cNvPr>
          <p:cNvSpPr txBox="1"/>
          <p:nvPr/>
        </p:nvSpPr>
        <p:spPr>
          <a:xfrm>
            <a:off x="2627619" y="3375271"/>
            <a:ext cx="5941002" cy="1254126"/>
          </a:xfrm>
          <a:prstGeom prst="rect">
            <a:avLst/>
          </a:prstGeom>
        </p:spPr>
        <p:txBody>
          <a:bodyPr wrap="square" lIns="0" tIns="0" rIns="0" bIns="0" rtlCol="0" anchor="t">
            <a:spAutoFit/>
          </a:bodyPr>
          <a:lstStyle/>
          <a:p>
            <a:pPr marL="0" lvl="0" indent="0" algn="ctr">
              <a:lnSpc>
                <a:spcPts val="11440"/>
              </a:lnSpc>
              <a:spcBef>
                <a:spcPct val="0"/>
              </a:spcBef>
            </a:pPr>
            <a:r>
              <a:rPr lang="en-US" sz="4800" dirty="0">
                <a:effectLst/>
                <a:latin typeface="Calibri (Body)"/>
                <a:ea typeface="Aptos" panose="020B0004020202020204" pitchFamily="34" charset="0"/>
              </a:rPr>
              <a:t>Rector's</a:t>
            </a:r>
            <a:r>
              <a:rPr lang="en-US" sz="4800" dirty="0">
                <a:effectLst/>
                <a:latin typeface="+mj-lt"/>
                <a:ea typeface="Aptos" panose="020B0004020202020204" pitchFamily="34" charset="0"/>
              </a:rPr>
              <a:t> </a:t>
            </a:r>
            <a:r>
              <a:rPr lang="en-US" sz="4800" dirty="0">
                <a:effectLst/>
                <a:ea typeface="Aptos" panose="020B0004020202020204" pitchFamily="34" charset="0"/>
              </a:rPr>
              <a:t>Computer</a:t>
            </a:r>
            <a:r>
              <a:rPr lang="en-US" sz="4800" dirty="0">
                <a:effectLst/>
                <a:latin typeface="+mj-lt"/>
                <a:ea typeface="Aptos" panose="020B0004020202020204" pitchFamily="34" charset="0"/>
              </a:rPr>
              <a:t> </a:t>
            </a:r>
            <a:endParaRPr lang="en-US" sz="4800" u="none" dirty="0">
              <a:solidFill>
                <a:srgbClr val="14110F"/>
              </a:solidFill>
              <a:latin typeface="+mj-lt"/>
              <a:cs typeface="Arial" panose="020B0604020202020204" pitchFamily="34" charset="0"/>
            </a:endParaRPr>
          </a:p>
        </p:txBody>
      </p:sp>
      <p:sp>
        <p:nvSpPr>
          <p:cNvPr id="20" name="TextBox 5">
            <a:extLst>
              <a:ext uri="{FF2B5EF4-FFF2-40B4-BE49-F238E27FC236}">
                <a16:creationId xmlns:a16="http://schemas.microsoft.com/office/drawing/2014/main" id="{6EDF318F-BC4A-0C4A-B7DF-30BE62A7F422}"/>
              </a:ext>
            </a:extLst>
          </p:cNvPr>
          <p:cNvSpPr txBox="1"/>
          <p:nvPr/>
        </p:nvSpPr>
        <p:spPr>
          <a:xfrm>
            <a:off x="2828244" y="3111695"/>
            <a:ext cx="5130569" cy="436017"/>
          </a:xfrm>
          <a:prstGeom prst="rect">
            <a:avLst/>
          </a:prstGeom>
        </p:spPr>
        <p:txBody>
          <a:bodyPr lIns="0" tIns="0" rIns="0" bIns="0" rtlCol="0" anchor="t">
            <a:spAutoFit/>
          </a:bodyPr>
          <a:lstStyle/>
          <a:p>
            <a:pPr marL="0" lvl="1" indent="0" algn="ctr">
              <a:lnSpc>
                <a:spcPts val="3640"/>
              </a:lnSpc>
              <a:spcBef>
                <a:spcPct val="0"/>
              </a:spcBef>
            </a:pPr>
            <a:r>
              <a:rPr lang="en-US" sz="2800" spc="56" dirty="0">
                <a:solidFill>
                  <a:srgbClr val="14110F"/>
                </a:solidFill>
                <a:latin typeface="Arial" panose="020B0604020202020204" pitchFamily="34" charset="0"/>
                <a:cs typeface="Arial" panose="020B0604020202020204" pitchFamily="34" charset="0"/>
              </a:rPr>
              <a:t>Objective 1</a:t>
            </a:r>
            <a:endParaRPr lang="en-US" sz="2800" u="none" spc="56" dirty="0">
              <a:solidFill>
                <a:srgbClr val="14110F"/>
              </a:solidFill>
              <a:latin typeface="Arial" panose="020B0604020202020204" pitchFamily="34" charset="0"/>
              <a:cs typeface="Arial" panose="020B0604020202020204" pitchFamily="34" charset="0"/>
            </a:endParaRPr>
          </a:p>
        </p:txBody>
      </p:sp>
      <p:pic>
        <p:nvPicPr>
          <p:cNvPr id="21" name="Picture 6">
            <a:extLst>
              <a:ext uri="{FF2B5EF4-FFF2-40B4-BE49-F238E27FC236}">
                <a16:creationId xmlns:a16="http://schemas.microsoft.com/office/drawing/2014/main" id="{E052DBF6-E995-044C-A87B-24FF7EC52A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5105152" y="2243103"/>
            <a:ext cx="576751" cy="576751"/>
          </a:xfrm>
          <a:prstGeom prst="rect">
            <a:avLst/>
          </a:prstGeom>
        </p:spPr>
      </p:pic>
      <p:sp>
        <p:nvSpPr>
          <p:cNvPr id="24" name="TextBox 9">
            <a:extLst>
              <a:ext uri="{FF2B5EF4-FFF2-40B4-BE49-F238E27FC236}">
                <a16:creationId xmlns:a16="http://schemas.microsoft.com/office/drawing/2014/main" id="{17ED681F-C277-6C43-BB51-843399D063B1}"/>
              </a:ext>
            </a:extLst>
          </p:cNvPr>
          <p:cNvSpPr txBox="1"/>
          <p:nvPr/>
        </p:nvSpPr>
        <p:spPr>
          <a:xfrm>
            <a:off x="7101600" y="3353943"/>
            <a:ext cx="10287057" cy="2096664"/>
          </a:xfrm>
          <a:prstGeom prst="rect">
            <a:avLst/>
          </a:prstGeom>
        </p:spPr>
        <p:txBody>
          <a:bodyPr wrap="square" lIns="0" tIns="0" rIns="0" bIns="0" rtlCol="0" anchor="t">
            <a:spAutoFit/>
          </a:bodyPr>
          <a:lstStyle/>
          <a:p>
            <a:pPr marL="0" lvl="0" indent="0" algn="ctr">
              <a:lnSpc>
                <a:spcPct val="150000"/>
              </a:lnSpc>
              <a:spcBef>
                <a:spcPct val="0"/>
              </a:spcBef>
            </a:pPr>
            <a:r>
              <a:rPr lang="en-US" sz="4800" dirty="0"/>
              <a:t>Routing Configuration</a:t>
            </a:r>
          </a:p>
          <a:p>
            <a:pPr marL="0" lvl="0" indent="0" algn="ctr">
              <a:lnSpc>
                <a:spcPct val="150000"/>
              </a:lnSpc>
              <a:spcBef>
                <a:spcPct val="0"/>
              </a:spcBef>
            </a:pPr>
            <a:r>
              <a:rPr lang="en-US" sz="4800" dirty="0"/>
              <a:t> (RIP)</a:t>
            </a:r>
            <a:endParaRPr lang="en-US" sz="4800" dirty="0">
              <a:solidFill>
                <a:srgbClr val="14110F"/>
              </a:solidFill>
              <a:latin typeface="Arial" panose="020B0604020202020204" pitchFamily="34" charset="0"/>
              <a:cs typeface="Arial" panose="020B0604020202020204" pitchFamily="34" charset="0"/>
            </a:endParaRPr>
          </a:p>
        </p:txBody>
      </p:sp>
      <p:sp>
        <p:nvSpPr>
          <p:cNvPr id="25" name="TextBox 10">
            <a:extLst>
              <a:ext uri="{FF2B5EF4-FFF2-40B4-BE49-F238E27FC236}">
                <a16:creationId xmlns:a16="http://schemas.microsoft.com/office/drawing/2014/main" id="{18890E8E-58FA-C745-BAC3-19293A361D7E}"/>
              </a:ext>
            </a:extLst>
          </p:cNvPr>
          <p:cNvSpPr txBox="1"/>
          <p:nvPr/>
        </p:nvSpPr>
        <p:spPr>
          <a:xfrm>
            <a:off x="9543431" y="3091815"/>
            <a:ext cx="5130569" cy="436017"/>
          </a:xfrm>
          <a:prstGeom prst="rect">
            <a:avLst/>
          </a:prstGeom>
        </p:spPr>
        <p:txBody>
          <a:bodyPr lIns="0" tIns="0" rIns="0" bIns="0" rtlCol="0" anchor="t">
            <a:spAutoFit/>
          </a:bodyPr>
          <a:lstStyle/>
          <a:p>
            <a:pPr marL="0" lvl="1" indent="0" algn="ctr">
              <a:lnSpc>
                <a:spcPts val="3640"/>
              </a:lnSpc>
              <a:spcBef>
                <a:spcPct val="0"/>
              </a:spcBef>
            </a:pPr>
            <a:r>
              <a:rPr lang="en-US" sz="2800" spc="56" dirty="0">
                <a:solidFill>
                  <a:srgbClr val="14110F"/>
                </a:solidFill>
                <a:latin typeface="Arial" panose="020B0604020202020204" pitchFamily="34" charset="0"/>
                <a:cs typeface="Arial" panose="020B0604020202020204" pitchFamily="34" charset="0"/>
              </a:rPr>
              <a:t>Objective 2</a:t>
            </a:r>
          </a:p>
        </p:txBody>
      </p:sp>
      <p:pic>
        <p:nvPicPr>
          <p:cNvPr id="26" name="Picture 11">
            <a:extLst>
              <a:ext uri="{FF2B5EF4-FFF2-40B4-BE49-F238E27FC236}">
                <a16:creationId xmlns:a16="http://schemas.microsoft.com/office/drawing/2014/main" id="{0199943E-3ADA-E740-AB22-263E9B3BCA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1892253" y="2288854"/>
            <a:ext cx="576751" cy="576751"/>
          </a:xfrm>
          <a:prstGeom prst="rect">
            <a:avLst/>
          </a:prstGeom>
        </p:spPr>
      </p:pic>
      <p:sp>
        <p:nvSpPr>
          <p:cNvPr id="29" name="TextBox 4">
            <a:extLst>
              <a:ext uri="{FF2B5EF4-FFF2-40B4-BE49-F238E27FC236}">
                <a16:creationId xmlns:a16="http://schemas.microsoft.com/office/drawing/2014/main" id="{FDB07E0A-399F-6B46-BAF9-A570D015AC01}"/>
              </a:ext>
            </a:extLst>
          </p:cNvPr>
          <p:cNvSpPr txBox="1"/>
          <p:nvPr/>
        </p:nvSpPr>
        <p:spPr>
          <a:xfrm>
            <a:off x="9663968" y="7068340"/>
            <a:ext cx="5472345" cy="2096664"/>
          </a:xfrm>
          <a:prstGeom prst="rect">
            <a:avLst/>
          </a:prstGeom>
        </p:spPr>
        <p:txBody>
          <a:bodyPr lIns="0" tIns="0" rIns="0" bIns="0" rtlCol="0" anchor="t">
            <a:spAutoFit/>
          </a:bodyPr>
          <a:lstStyle/>
          <a:p>
            <a:pPr marL="0" lvl="0" indent="0" algn="ctr">
              <a:lnSpc>
                <a:spcPct val="150000"/>
              </a:lnSpc>
              <a:spcBef>
                <a:spcPct val="0"/>
              </a:spcBef>
            </a:pPr>
            <a:r>
              <a:rPr lang="en-US" sz="4800" dirty="0"/>
              <a:t>VLAN Or ACL Implementation</a:t>
            </a:r>
            <a:endParaRPr lang="en-US" sz="4800" u="none" dirty="0">
              <a:solidFill>
                <a:srgbClr val="14110F"/>
              </a:solidFill>
              <a:latin typeface="Arial" panose="020B0604020202020204" pitchFamily="34" charset="0"/>
              <a:cs typeface="Arial" panose="020B0604020202020204" pitchFamily="34" charset="0"/>
            </a:endParaRPr>
          </a:p>
        </p:txBody>
      </p:sp>
      <p:sp>
        <p:nvSpPr>
          <p:cNvPr id="30" name="TextBox 5">
            <a:extLst>
              <a:ext uri="{FF2B5EF4-FFF2-40B4-BE49-F238E27FC236}">
                <a16:creationId xmlns:a16="http://schemas.microsoft.com/office/drawing/2014/main" id="{E7C23EAC-55DA-654C-B9D8-93D70A592835}"/>
              </a:ext>
            </a:extLst>
          </p:cNvPr>
          <p:cNvSpPr txBox="1"/>
          <p:nvPr/>
        </p:nvSpPr>
        <p:spPr>
          <a:xfrm>
            <a:off x="2859552" y="6502404"/>
            <a:ext cx="5130569" cy="436017"/>
          </a:xfrm>
          <a:prstGeom prst="rect">
            <a:avLst/>
          </a:prstGeom>
        </p:spPr>
        <p:txBody>
          <a:bodyPr lIns="0" tIns="0" rIns="0" bIns="0" rtlCol="0" anchor="t">
            <a:spAutoFit/>
          </a:bodyPr>
          <a:lstStyle/>
          <a:p>
            <a:pPr marL="0" lvl="1" algn="ctr">
              <a:lnSpc>
                <a:spcPts val="3640"/>
              </a:lnSpc>
              <a:spcBef>
                <a:spcPct val="0"/>
              </a:spcBef>
            </a:pPr>
            <a:r>
              <a:rPr lang="en-US" sz="2800" spc="56" dirty="0">
                <a:solidFill>
                  <a:srgbClr val="14110F"/>
                </a:solidFill>
                <a:latin typeface="Arial" panose="020B0604020202020204" pitchFamily="34" charset="0"/>
                <a:cs typeface="Arial" panose="020B0604020202020204" pitchFamily="34" charset="0"/>
              </a:rPr>
              <a:t>Objective 3</a:t>
            </a:r>
          </a:p>
        </p:txBody>
      </p:sp>
      <p:pic>
        <p:nvPicPr>
          <p:cNvPr id="31" name="Picture 6">
            <a:extLst>
              <a:ext uri="{FF2B5EF4-FFF2-40B4-BE49-F238E27FC236}">
                <a16:creationId xmlns:a16="http://schemas.microsoft.com/office/drawing/2014/main" id="{77BE4A83-28D4-9443-9695-DD20C8A379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5156381" y="5918722"/>
            <a:ext cx="576751" cy="576751"/>
          </a:xfrm>
          <a:prstGeom prst="rect">
            <a:avLst/>
          </a:prstGeom>
        </p:spPr>
      </p:pic>
      <p:sp>
        <p:nvSpPr>
          <p:cNvPr id="34" name="TextBox 9">
            <a:extLst>
              <a:ext uri="{FF2B5EF4-FFF2-40B4-BE49-F238E27FC236}">
                <a16:creationId xmlns:a16="http://schemas.microsoft.com/office/drawing/2014/main" id="{C5840B73-BDB2-0B43-BB91-CAEEC06EBD5B}"/>
              </a:ext>
            </a:extLst>
          </p:cNvPr>
          <p:cNvSpPr txBox="1"/>
          <p:nvPr/>
        </p:nvSpPr>
        <p:spPr>
          <a:xfrm>
            <a:off x="2848688" y="7019649"/>
            <a:ext cx="5472345" cy="2096664"/>
          </a:xfrm>
          <a:prstGeom prst="rect">
            <a:avLst/>
          </a:prstGeom>
        </p:spPr>
        <p:txBody>
          <a:bodyPr lIns="0" tIns="0" rIns="0" bIns="0" rtlCol="0" anchor="t">
            <a:spAutoFit/>
          </a:bodyPr>
          <a:lstStyle/>
          <a:p>
            <a:pPr marL="0" lvl="0" indent="0" algn="ctr">
              <a:lnSpc>
                <a:spcPct val="150000"/>
              </a:lnSpc>
              <a:spcBef>
                <a:spcPct val="0"/>
              </a:spcBef>
            </a:pPr>
            <a:r>
              <a:rPr lang="en-US" sz="4800" dirty="0"/>
              <a:t>Campus-specific Websites</a:t>
            </a:r>
            <a:endParaRPr lang="en-US" sz="4800" dirty="0">
              <a:solidFill>
                <a:srgbClr val="14110F"/>
              </a:solidFill>
              <a:latin typeface="Arial" panose="020B0604020202020204" pitchFamily="34" charset="0"/>
              <a:cs typeface="Arial" panose="020B0604020202020204" pitchFamily="34" charset="0"/>
            </a:endParaRPr>
          </a:p>
        </p:txBody>
      </p:sp>
      <p:sp>
        <p:nvSpPr>
          <p:cNvPr id="35" name="TextBox 10">
            <a:extLst>
              <a:ext uri="{FF2B5EF4-FFF2-40B4-BE49-F238E27FC236}">
                <a16:creationId xmlns:a16="http://schemas.microsoft.com/office/drawing/2014/main" id="{F8D7BAF4-2881-EB4B-AA06-664C2B2A320B}"/>
              </a:ext>
            </a:extLst>
          </p:cNvPr>
          <p:cNvSpPr txBox="1"/>
          <p:nvPr/>
        </p:nvSpPr>
        <p:spPr>
          <a:xfrm>
            <a:off x="9794216" y="6836116"/>
            <a:ext cx="5130569" cy="436017"/>
          </a:xfrm>
          <a:prstGeom prst="rect">
            <a:avLst/>
          </a:prstGeom>
        </p:spPr>
        <p:txBody>
          <a:bodyPr lIns="0" tIns="0" rIns="0" bIns="0" rtlCol="0" anchor="t">
            <a:spAutoFit/>
          </a:bodyPr>
          <a:lstStyle/>
          <a:p>
            <a:pPr marL="0" lvl="1" indent="0" algn="ctr">
              <a:lnSpc>
                <a:spcPts val="3640"/>
              </a:lnSpc>
              <a:spcBef>
                <a:spcPct val="0"/>
              </a:spcBef>
            </a:pPr>
            <a:r>
              <a:rPr lang="en-US" sz="2800" spc="56" dirty="0">
                <a:solidFill>
                  <a:srgbClr val="14110F"/>
                </a:solidFill>
                <a:latin typeface="Arial" panose="020B0604020202020204" pitchFamily="34" charset="0"/>
                <a:cs typeface="Arial" panose="020B0604020202020204" pitchFamily="34" charset="0"/>
              </a:rPr>
              <a:t>Objective 4</a:t>
            </a:r>
          </a:p>
        </p:txBody>
      </p:sp>
      <p:pic>
        <p:nvPicPr>
          <p:cNvPr id="36" name="Picture 11">
            <a:extLst>
              <a:ext uri="{FF2B5EF4-FFF2-40B4-BE49-F238E27FC236}">
                <a16:creationId xmlns:a16="http://schemas.microsoft.com/office/drawing/2014/main" id="{8A053DB4-7BE4-7D4E-98D8-32D01B4D95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2040298" y="5985432"/>
            <a:ext cx="576751" cy="576751"/>
          </a:xfrm>
          <a:prstGeom prst="rect">
            <a:avLst/>
          </a:prstGeom>
        </p:spPr>
      </p:pic>
      <p:sp>
        <p:nvSpPr>
          <p:cNvPr id="37" name="AutoShape 2">
            <a:extLst>
              <a:ext uri="{FF2B5EF4-FFF2-40B4-BE49-F238E27FC236}">
                <a16:creationId xmlns:a16="http://schemas.microsoft.com/office/drawing/2014/main" id="{F16988E5-74AE-5D40-A74F-4F27C9133BB7}"/>
              </a:ext>
            </a:extLst>
          </p:cNvPr>
          <p:cNvSpPr/>
          <p:nvPr/>
        </p:nvSpPr>
        <p:spPr>
          <a:xfrm rot="16200000">
            <a:off x="12462227" y="4454173"/>
            <a:ext cx="10325101" cy="1416753"/>
          </a:xfrm>
          <a:prstGeom prst="rect">
            <a:avLst/>
          </a:prstGeom>
          <a:solidFill>
            <a:schemeClr val="tx2"/>
          </a:solidFill>
        </p:spPr>
        <p:txBody>
          <a:bodyPr/>
          <a:lstStyle/>
          <a:p>
            <a:endParaRPr lang="en-US" dirty="0">
              <a:latin typeface="Arial" panose="020B0604020202020204" pitchFamily="34" charset="0"/>
              <a:cs typeface="Arial" panose="020B0604020202020204" pitchFamily="34" charset="0"/>
            </a:endParaRPr>
          </a:p>
        </p:txBody>
      </p:sp>
      <p:sp>
        <p:nvSpPr>
          <p:cNvPr id="39" name="TextBox 6">
            <a:extLst>
              <a:ext uri="{FF2B5EF4-FFF2-40B4-BE49-F238E27FC236}">
                <a16:creationId xmlns:a16="http://schemas.microsoft.com/office/drawing/2014/main" id="{5AD4EE37-A993-D245-A760-A9044FE38AB1}"/>
              </a:ext>
            </a:extLst>
          </p:cNvPr>
          <p:cNvSpPr txBox="1"/>
          <p:nvPr/>
        </p:nvSpPr>
        <p:spPr>
          <a:xfrm rot="5400000">
            <a:off x="13129443" y="4338845"/>
            <a:ext cx="8610600" cy="487313"/>
          </a:xfrm>
          <a:prstGeom prst="rect">
            <a:avLst/>
          </a:prstGeom>
        </p:spPr>
        <p:txBody>
          <a:bodyPr wrap="square" lIns="0" tIns="0" rIns="0" bIns="0" rtlCol="0" anchor="t">
            <a:spAutoFit/>
          </a:bodyPr>
          <a:lstStyle/>
          <a:p>
            <a:pPr>
              <a:lnSpc>
                <a:spcPts val="3840"/>
              </a:lnSpc>
            </a:pPr>
            <a:r>
              <a:rPr lang="en-US" sz="3200" dirty="0">
                <a:solidFill>
                  <a:schemeClr val="bg1"/>
                </a:solidFill>
                <a:latin typeface="Arial" panose="020B0604020202020204" pitchFamily="34" charset="0"/>
                <a:cs typeface="Arial" panose="020B0604020202020204" pitchFamily="34" charset="0"/>
              </a:rPr>
              <a:t>Department of Electrical Engineering, B-SEAS</a:t>
            </a:r>
          </a:p>
        </p:txBody>
      </p:sp>
      <p:sp>
        <p:nvSpPr>
          <p:cNvPr id="38" name="TextBox 37">
            <a:extLst>
              <a:ext uri="{FF2B5EF4-FFF2-40B4-BE49-F238E27FC236}">
                <a16:creationId xmlns:a16="http://schemas.microsoft.com/office/drawing/2014/main" id="{DF035A60-E168-B747-A411-EBC1678B91B7}"/>
              </a:ext>
            </a:extLst>
          </p:cNvPr>
          <p:cNvSpPr txBox="1"/>
          <p:nvPr/>
        </p:nvSpPr>
        <p:spPr>
          <a:xfrm>
            <a:off x="17022714" y="9165004"/>
            <a:ext cx="731886" cy="584775"/>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AutoShape 2"/>
          <p:cNvSpPr/>
          <p:nvPr/>
        </p:nvSpPr>
        <p:spPr>
          <a:xfrm>
            <a:off x="9412" y="8870247"/>
            <a:ext cx="18278588" cy="1416753"/>
          </a:xfrm>
          <a:prstGeom prst="rect">
            <a:avLst/>
          </a:prstGeom>
          <a:solidFill>
            <a:schemeClr val="tx2"/>
          </a:solidFill>
        </p:spPr>
        <p:txBody>
          <a:bodyPr/>
          <a:lstStyle/>
          <a:p>
            <a:endParaRPr lang="en-US"/>
          </a:p>
        </p:txBody>
      </p:sp>
      <p:sp>
        <p:nvSpPr>
          <p:cNvPr id="10" name="TextBox 8">
            <a:extLst>
              <a:ext uri="{FF2B5EF4-FFF2-40B4-BE49-F238E27FC236}">
                <a16:creationId xmlns:a16="http://schemas.microsoft.com/office/drawing/2014/main" id="{42D57056-B37C-2745-8913-66CB8EE61007}"/>
              </a:ext>
            </a:extLst>
          </p:cNvPr>
          <p:cNvSpPr txBox="1"/>
          <p:nvPr/>
        </p:nvSpPr>
        <p:spPr>
          <a:xfrm>
            <a:off x="609600" y="723900"/>
            <a:ext cx="8181304" cy="1057982"/>
          </a:xfrm>
          <a:prstGeom prst="rect">
            <a:avLst/>
          </a:prstGeom>
        </p:spPr>
        <p:txBody>
          <a:bodyPr lIns="0" tIns="0" rIns="0" bIns="0" rtlCol="0" anchor="t">
            <a:spAutoFit/>
          </a:bodyPr>
          <a:lstStyle/>
          <a:p>
            <a:pPr marL="0" lvl="0" indent="0">
              <a:lnSpc>
                <a:spcPts val="9360"/>
              </a:lnSpc>
              <a:spcBef>
                <a:spcPct val="0"/>
              </a:spcBef>
            </a:pPr>
            <a:r>
              <a:rPr lang="en-US" sz="4800" b="1" u="none" spc="-72" dirty="0">
                <a:solidFill>
                  <a:srgbClr val="14110F"/>
                </a:solidFill>
                <a:latin typeface="Arial" panose="020B0604020202020204" pitchFamily="34" charset="0"/>
                <a:cs typeface="Arial" panose="020B0604020202020204" pitchFamily="34" charset="0"/>
              </a:rPr>
              <a:t>Block Diagram</a:t>
            </a:r>
          </a:p>
        </p:txBody>
      </p:sp>
      <p:sp>
        <p:nvSpPr>
          <p:cNvPr id="12" name="TextBox 11">
            <a:extLst>
              <a:ext uri="{FF2B5EF4-FFF2-40B4-BE49-F238E27FC236}">
                <a16:creationId xmlns:a16="http://schemas.microsoft.com/office/drawing/2014/main" id="{D804C937-3305-0B4A-885A-A7AB2566A63B}"/>
              </a:ext>
            </a:extLst>
          </p:cNvPr>
          <p:cNvSpPr txBox="1"/>
          <p:nvPr/>
        </p:nvSpPr>
        <p:spPr>
          <a:xfrm>
            <a:off x="16306800" y="9410700"/>
            <a:ext cx="1752600" cy="584775"/>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6</a:t>
            </a:r>
          </a:p>
        </p:txBody>
      </p:sp>
      <p:sp>
        <p:nvSpPr>
          <p:cNvPr id="6" name="TextBox 6">
            <a:extLst>
              <a:ext uri="{FF2B5EF4-FFF2-40B4-BE49-F238E27FC236}">
                <a16:creationId xmlns:a16="http://schemas.microsoft.com/office/drawing/2014/main" id="{E94B9DED-4204-A643-8105-593FD67A1405}"/>
              </a:ext>
            </a:extLst>
          </p:cNvPr>
          <p:cNvSpPr txBox="1"/>
          <p:nvPr/>
        </p:nvSpPr>
        <p:spPr>
          <a:xfrm>
            <a:off x="228600" y="9527785"/>
            <a:ext cx="8610600" cy="487313"/>
          </a:xfrm>
          <a:prstGeom prst="rect">
            <a:avLst/>
          </a:prstGeom>
        </p:spPr>
        <p:txBody>
          <a:bodyPr wrap="square" lIns="0" tIns="0" rIns="0" bIns="0" rtlCol="0" anchor="t">
            <a:spAutoFit/>
          </a:bodyPr>
          <a:lstStyle/>
          <a:p>
            <a:pPr>
              <a:lnSpc>
                <a:spcPts val="3840"/>
              </a:lnSpc>
            </a:pPr>
            <a:r>
              <a:rPr lang="en-US" sz="3200" dirty="0">
                <a:solidFill>
                  <a:schemeClr val="bg1"/>
                </a:solidFill>
                <a:latin typeface="Arial" panose="020B0604020202020204" pitchFamily="34" charset="0"/>
                <a:cs typeface="Arial" panose="020B0604020202020204" pitchFamily="34" charset="0"/>
              </a:rPr>
              <a:t>Department of Electrical Engineering, B-SEAS</a:t>
            </a:r>
          </a:p>
        </p:txBody>
      </p:sp>
      <p:pic>
        <p:nvPicPr>
          <p:cNvPr id="8" name="Picture 7">
            <a:extLst>
              <a:ext uri="{FF2B5EF4-FFF2-40B4-BE49-F238E27FC236}">
                <a16:creationId xmlns:a16="http://schemas.microsoft.com/office/drawing/2014/main" id="{132103C7-7655-AF03-28C1-B67DB5187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1562100"/>
            <a:ext cx="8534400" cy="6754498"/>
          </a:xfrm>
          <a:prstGeom prst="rect">
            <a:avLst/>
          </a:prstGeom>
        </p:spPr>
      </p:pic>
      <p:pic>
        <p:nvPicPr>
          <p:cNvPr id="11" name="Picture 10">
            <a:extLst>
              <a:ext uri="{FF2B5EF4-FFF2-40B4-BE49-F238E27FC236}">
                <a16:creationId xmlns:a16="http://schemas.microsoft.com/office/drawing/2014/main" id="{04E981D8-09F7-7F4B-4630-7AAF29F6E4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5386248"/>
            <a:ext cx="6050424" cy="2745870"/>
          </a:xfrm>
          <a:prstGeom prst="rect">
            <a:avLst/>
          </a:prstGeom>
        </p:spPr>
      </p:pic>
      <p:pic>
        <p:nvPicPr>
          <p:cNvPr id="14" name="Picture 13">
            <a:extLst>
              <a:ext uri="{FF2B5EF4-FFF2-40B4-BE49-F238E27FC236}">
                <a16:creationId xmlns:a16="http://schemas.microsoft.com/office/drawing/2014/main" id="{C002A90B-C6D5-7B03-BFB4-CF17576C61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4658" y="1826703"/>
            <a:ext cx="5499342" cy="3452784"/>
          </a:xfrm>
          <a:prstGeom prst="rect">
            <a:avLst/>
          </a:prstGeom>
        </p:spPr>
      </p:pic>
      <p:pic>
        <p:nvPicPr>
          <p:cNvPr id="16" name="Picture 15">
            <a:extLst>
              <a:ext uri="{FF2B5EF4-FFF2-40B4-BE49-F238E27FC236}">
                <a16:creationId xmlns:a16="http://schemas.microsoft.com/office/drawing/2014/main" id="{447CDECD-8B22-C864-E9D8-1EED0D2109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1826703"/>
            <a:ext cx="2895600" cy="34391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4" name="TextBox 24"/>
          <p:cNvSpPr txBox="1"/>
          <p:nvPr/>
        </p:nvSpPr>
        <p:spPr>
          <a:xfrm>
            <a:off x="1151120" y="977772"/>
            <a:ext cx="12340729" cy="736420"/>
          </a:xfrm>
          <a:prstGeom prst="rect">
            <a:avLst/>
          </a:prstGeom>
        </p:spPr>
        <p:txBody>
          <a:bodyPr lIns="0" tIns="0" rIns="0" bIns="0" rtlCol="0" anchor="t">
            <a:spAutoFit/>
          </a:bodyPr>
          <a:lstStyle/>
          <a:p>
            <a:pPr>
              <a:lnSpc>
                <a:spcPts val="6240"/>
              </a:lnSpc>
              <a:spcBef>
                <a:spcPct val="0"/>
              </a:spcBef>
            </a:pPr>
            <a:r>
              <a:rPr lang="en-US" sz="4800" b="1" spc="-72" dirty="0">
                <a:solidFill>
                  <a:srgbClr val="14110F"/>
                </a:solidFill>
                <a:latin typeface="Arial" panose="020B0604020202020204" pitchFamily="34" charset="0"/>
                <a:cs typeface="Arial" panose="020B0604020202020204" pitchFamily="34" charset="0"/>
              </a:rPr>
              <a:t>Flowchart </a:t>
            </a:r>
          </a:p>
        </p:txBody>
      </p:sp>
      <p:sp>
        <p:nvSpPr>
          <p:cNvPr id="28" name="AutoShape 28"/>
          <p:cNvSpPr/>
          <p:nvPr/>
        </p:nvSpPr>
        <p:spPr>
          <a:xfrm>
            <a:off x="9412" y="8870247"/>
            <a:ext cx="18278588" cy="1416753"/>
          </a:xfrm>
          <a:prstGeom prst="rect">
            <a:avLst/>
          </a:prstGeom>
          <a:solidFill>
            <a:schemeClr val="tx2"/>
          </a:solidFill>
        </p:spPr>
        <p:txBody>
          <a:bodyPr/>
          <a:lstStyle/>
          <a:p>
            <a:endParaRPr lang="en-US"/>
          </a:p>
        </p:txBody>
      </p:sp>
      <p:sp>
        <p:nvSpPr>
          <p:cNvPr id="33" name="TextBox 32">
            <a:extLst>
              <a:ext uri="{FF2B5EF4-FFF2-40B4-BE49-F238E27FC236}">
                <a16:creationId xmlns:a16="http://schemas.microsoft.com/office/drawing/2014/main" id="{EAD11A12-81FC-E24C-A01C-A28EB749E38D}"/>
              </a:ext>
            </a:extLst>
          </p:cNvPr>
          <p:cNvSpPr txBox="1"/>
          <p:nvPr/>
        </p:nvSpPr>
        <p:spPr>
          <a:xfrm>
            <a:off x="16306800" y="9410700"/>
            <a:ext cx="1752600" cy="584775"/>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7</a:t>
            </a:r>
          </a:p>
        </p:txBody>
      </p:sp>
      <p:sp>
        <p:nvSpPr>
          <p:cNvPr id="27" name="TextBox 6">
            <a:extLst>
              <a:ext uri="{FF2B5EF4-FFF2-40B4-BE49-F238E27FC236}">
                <a16:creationId xmlns:a16="http://schemas.microsoft.com/office/drawing/2014/main" id="{A4250E04-7009-074D-9AB3-488C58CB3F91}"/>
              </a:ext>
            </a:extLst>
          </p:cNvPr>
          <p:cNvSpPr txBox="1"/>
          <p:nvPr/>
        </p:nvSpPr>
        <p:spPr>
          <a:xfrm>
            <a:off x="228600" y="9527785"/>
            <a:ext cx="8610600" cy="487313"/>
          </a:xfrm>
          <a:prstGeom prst="rect">
            <a:avLst/>
          </a:prstGeom>
        </p:spPr>
        <p:txBody>
          <a:bodyPr wrap="square" lIns="0" tIns="0" rIns="0" bIns="0" rtlCol="0" anchor="t">
            <a:spAutoFit/>
          </a:bodyPr>
          <a:lstStyle/>
          <a:p>
            <a:pPr>
              <a:lnSpc>
                <a:spcPts val="3840"/>
              </a:lnSpc>
            </a:pPr>
            <a:r>
              <a:rPr lang="en-US" sz="3200" dirty="0">
                <a:solidFill>
                  <a:schemeClr val="bg1"/>
                </a:solidFill>
                <a:latin typeface="Arial" panose="020B0604020202020204" pitchFamily="34" charset="0"/>
                <a:cs typeface="Arial" panose="020B0604020202020204" pitchFamily="34" charset="0"/>
              </a:rPr>
              <a:t>Department of Electrical Engineering, B-SEAS</a:t>
            </a:r>
          </a:p>
        </p:txBody>
      </p:sp>
      <p:sp>
        <p:nvSpPr>
          <p:cNvPr id="3" name="Rectangle 2">
            <a:extLst>
              <a:ext uri="{FF2B5EF4-FFF2-40B4-BE49-F238E27FC236}">
                <a16:creationId xmlns:a16="http://schemas.microsoft.com/office/drawing/2014/main" id="{5A1C2ECE-CAEC-F16C-F25C-6AB90FA21093}"/>
              </a:ext>
            </a:extLst>
          </p:cNvPr>
          <p:cNvSpPr/>
          <p:nvPr/>
        </p:nvSpPr>
        <p:spPr>
          <a:xfrm>
            <a:off x="2286000" y="4000500"/>
            <a:ext cx="990600" cy="3048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GB"/>
          </a:p>
        </p:txBody>
      </p:sp>
      <p:pic>
        <p:nvPicPr>
          <p:cNvPr id="11" name="Picture 10">
            <a:extLst>
              <a:ext uri="{FF2B5EF4-FFF2-40B4-BE49-F238E27FC236}">
                <a16:creationId xmlns:a16="http://schemas.microsoft.com/office/drawing/2014/main" id="{1AE0EA35-5133-C5D3-AF26-2E9F0F794C60}"/>
              </a:ext>
            </a:extLst>
          </p:cNvPr>
          <p:cNvPicPr>
            <a:picLocks noChangeAspect="1"/>
          </p:cNvPicPr>
          <p:nvPr/>
        </p:nvPicPr>
        <p:blipFill>
          <a:blip r:embed="rId2"/>
          <a:stretch>
            <a:fillRect/>
          </a:stretch>
        </p:blipFill>
        <p:spPr>
          <a:xfrm>
            <a:off x="2795239" y="1699479"/>
            <a:ext cx="13487400" cy="71707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7" name="Group 7"/>
          <p:cNvGrpSpPr/>
          <p:nvPr/>
        </p:nvGrpSpPr>
        <p:grpSpPr>
          <a:xfrm>
            <a:off x="1566544" y="3086100"/>
            <a:ext cx="2967356" cy="4114800"/>
            <a:chOff x="0" y="0"/>
            <a:chExt cx="848641" cy="1176801"/>
          </a:xfrm>
        </p:grpSpPr>
        <p:sp>
          <p:nvSpPr>
            <p:cNvPr id="8" name="Freeform 8"/>
            <p:cNvSpPr/>
            <p:nvPr/>
          </p:nvSpPr>
          <p:spPr>
            <a:xfrm>
              <a:off x="0" y="0"/>
              <a:ext cx="848641" cy="1176801"/>
            </a:xfrm>
            <a:custGeom>
              <a:avLst/>
              <a:gdLst/>
              <a:ahLst/>
              <a:cxnLst/>
              <a:rect l="l" t="t" r="r" b="b"/>
              <a:pathLst>
                <a:path w="848641" h="1176801">
                  <a:moveTo>
                    <a:pt x="724181" y="1176801"/>
                  </a:moveTo>
                  <a:lnTo>
                    <a:pt x="124460" y="1176801"/>
                  </a:lnTo>
                  <a:cubicBezTo>
                    <a:pt x="55880" y="1176801"/>
                    <a:pt x="0" y="1120921"/>
                    <a:pt x="0" y="1052341"/>
                  </a:cubicBezTo>
                  <a:lnTo>
                    <a:pt x="0" y="124460"/>
                  </a:lnTo>
                  <a:cubicBezTo>
                    <a:pt x="0" y="55880"/>
                    <a:pt x="55880" y="0"/>
                    <a:pt x="124460" y="0"/>
                  </a:cubicBezTo>
                  <a:lnTo>
                    <a:pt x="724181" y="0"/>
                  </a:lnTo>
                  <a:cubicBezTo>
                    <a:pt x="792761" y="0"/>
                    <a:pt x="848641" y="55880"/>
                    <a:pt x="848641" y="124460"/>
                  </a:cubicBezTo>
                  <a:lnTo>
                    <a:pt x="848641" y="1052341"/>
                  </a:lnTo>
                  <a:cubicBezTo>
                    <a:pt x="848641" y="1120921"/>
                    <a:pt x="792761" y="1176801"/>
                    <a:pt x="724181" y="1176801"/>
                  </a:cubicBezTo>
                  <a:close/>
                </a:path>
              </a:pathLst>
            </a:custGeom>
            <a:solidFill>
              <a:srgbClr val="FFFFFF"/>
            </a:solidFill>
          </p:spPr>
          <p:txBody>
            <a:bodyPr/>
            <a:lstStyle/>
            <a:p>
              <a:endParaRPr lang="en-US"/>
            </a:p>
          </p:txBody>
        </p:sp>
      </p:grpSp>
      <p:grpSp>
        <p:nvGrpSpPr>
          <p:cNvPr id="9" name="Group 9"/>
          <p:cNvGrpSpPr/>
          <p:nvPr/>
        </p:nvGrpSpPr>
        <p:grpSpPr>
          <a:xfrm>
            <a:off x="5640193" y="3050545"/>
            <a:ext cx="2967356" cy="4114800"/>
            <a:chOff x="0" y="0"/>
            <a:chExt cx="848641" cy="1176801"/>
          </a:xfrm>
        </p:grpSpPr>
        <p:sp>
          <p:nvSpPr>
            <p:cNvPr id="10" name="Freeform 10"/>
            <p:cNvSpPr/>
            <p:nvPr/>
          </p:nvSpPr>
          <p:spPr>
            <a:xfrm>
              <a:off x="0" y="0"/>
              <a:ext cx="848641" cy="1176801"/>
            </a:xfrm>
            <a:custGeom>
              <a:avLst/>
              <a:gdLst/>
              <a:ahLst/>
              <a:cxnLst/>
              <a:rect l="l" t="t" r="r" b="b"/>
              <a:pathLst>
                <a:path w="848641" h="1176801">
                  <a:moveTo>
                    <a:pt x="724181" y="1176801"/>
                  </a:moveTo>
                  <a:lnTo>
                    <a:pt x="124460" y="1176801"/>
                  </a:lnTo>
                  <a:cubicBezTo>
                    <a:pt x="55880" y="1176801"/>
                    <a:pt x="0" y="1120921"/>
                    <a:pt x="0" y="1052341"/>
                  </a:cubicBezTo>
                  <a:lnTo>
                    <a:pt x="0" y="124460"/>
                  </a:lnTo>
                  <a:cubicBezTo>
                    <a:pt x="0" y="55880"/>
                    <a:pt x="55880" y="0"/>
                    <a:pt x="124460" y="0"/>
                  </a:cubicBezTo>
                  <a:lnTo>
                    <a:pt x="724181" y="0"/>
                  </a:lnTo>
                  <a:cubicBezTo>
                    <a:pt x="792761" y="0"/>
                    <a:pt x="848641" y="55880"/>
                    <a:pt x="848641" y="124460"/>
                  </a:cubicBezTo>
                  <a:lnTo>
                    <a:pt x="848641" y="1052341"/>
                  </a:lnTo>
                  <a:cubicBezTo>
                    <a:pt x="848641" y="1120921"/>
                    <a:pt x="792761" y="1176801"/>
                    <a:pt x="724181" y="1176801"/>
                  </a:cubicBezTo>
                  <a:close/>
                </a:path>
              </a:pathLst>
            </a:custGeom>
            <a:solidFill>
              <a:srgbClr val="FFFFFF"/>
            </a:solidFill>
          </p:spPr>
          <p:txBody>
            <a:bodyPr/>
            <a:lstStyle/>
            <a:p>
              <a:endParaRPr lang="en-US"/>
            </a:p>
          </p:txBody>
        </p:sp>
      </p:grpSp>
      <p:grpSp>
        <p:nvGrpSpPr>
          <p:cNvPr id="11" name="Group 11"/>
          <p:cNvGrpSpPr/>
          <p:nvPr/>
        </p:nvGrpSpPr>
        <p:grpSpPr>
          <a:xfrm>
            <a:off x="9699038" y="3040028"/>
            <a:ext cx="2967356" cy="4114800"/>
            <a:chOff x="0" y="0"/>
            <a:chExt cx="848641" cy="1176801"/>
          </a:xfrm>
        </p:grpSpPr>
        <p:sp>
          <p:nvSpPr>
            <p:cNvPr id="12" name="Freeform 12"/>
            <p:cNvSpPr/>
            <p:nvPr/>
          </p:nvSpPr>
          <p:spPr>
            <a:xfrm>
              <a:off x="0" y="0"/>
              <a:ext cx="848641" cy="1176801"/>
            </a:xfrm>
            <a:custGeom>
              <a:avLst/>
              <a:gdLst/>
              <a:ahLst/>
              <a:cxnLst/>
              <a:rect l="l" t="t" r="r" b="b"/>
              <a:pathLst>
                <a:path w="848641" h="1176801">
                  <a:moveTo>
                    <a:pt x="724181" y="1176801"/>
                  </a:moveTo>
                  <a:lnTo>
                    <a:pt x="124460" y="1176801"/>
                  </a:lnTo>
                  <a:cubicBezTo>
                    <a:pt x="55880" y="1176801"/>
                    <a:pt x="0" y="1120921"/>
                    <a:pt x="0" y="1052341"/>
                  </a:cubicBezTo>
                  <a:lnTo>
                    <a:pt x="0" y="124460"/>
                  </a:lnTo>
                  <a:cubicBezTo>
                    <a:pt x="0" y="55880"/>
                    <a:pt x="55880" y="0"/>
                    <a:pt x="124460" y="0"/>
                  </a:cubicBezTo>
                  <a:lnTo>
                    <a:pt x="724181" y="0"/>
                  </a:lnTo>
                  <a:cubicBezTo>
                    <a:pt x="792761" y="0"/>
                    <a:pt x="848641" y="55880"/>
                    <a:pt x="848641" y="124460"/>
                  </a:cubicBezTo>
                  <a:lnTo>
                    <a:pt x="848641" y="1052341"/>
                  </a:lnTo>
                  <a:cubicBezTo>
                    <a:pt x="848641" y="1120921"/>
                    <a:pt x="792761" y="1176801"/>
                    <a:pt x="724181" y="1176801"/>
                  </a:cubicBezTo>
                  <a:close/>
                </a:path>
              </a:pathLst>
            </a:custGeom>
            <a:solidFill>
              <a:srgbClr val="FFFFFF"/>
            </a:solidFill>
          </p:spPr>
          <p:txBody>
            <a:bodyPr/>
            <a:lstStyle/>
            <a:p>
              <a:endParaRPr lang="en-US"/>
            </a:p>
          </p:txBody>
        </p:sp>
      </p:grpSp>
      <p:sp>
        <p:nvSpPr>
          <p:cNvPr id="15" name="TextBox 15"/>
          <p:cNvSpPr txBox="1"/>
          <p:nvPr/>
        </p:nvSpPr>
        <p:spPr>
          <a:xfrm>
            <a:off x="2130960" y="3246508"/>
            <a:ext cx="2415950" cy="822533"/>
          </a:xfrm>
          <a:prstGeom prst="rect">
            <a:avLst/>
          </a:prstGeom>
        </p:spPr>
        <p:txBody>
          <a:bodyPr lIns="0" tIns="0" rIns="0" bIns="0" rtlCol="0" anchor="t">
            <a:spAutoFit/>
          </a:bodyPr>
          <a:lstStyle/>
          <a:p>
            <a:pPr marL="0" lvl="0" indent="0">
              <a:lnSpc>
                <a:spcPts val="2240"/>
              </a:lnSpc>
              <a:spcBef>
                <a:spcPct val="0"/>
              </a:spcBef>
            </a:pPr>
            <a:r>
              <a:rPr lang="en-US" sz="1600" b="1" dirty="0"/>
              <a:t>Inter-Campus Routing via OSPF/RIP:</a:t>
            </a:r>
            <a:br>
              <a:rPr lang="en-US" sz="1600" dirty="0"/>
            </a:br>
            <a:endParaRPr lang="en-US" sz="1600" spc="32" dirty="0">
              <a:solidFill>
                <a:srgbClr val="14110F"/>
              </a:solidFill>
              <a:latin typeface="Arial" panose="020B0604020202020204" pitchFamily="34" charset="0"/>
              <a:cs typeface="Arial" panose="020B0604020202020204" pitchFamily="34" charset="0"/>
            </a:endParaRPr>
          </a:p>
        </p:txBody>
      </p:sp>
      <p:sp>
        <p:nvSpPr>
          <p:cNvPr id="16" name="TextBox 16"/>
          <p:cNvSpPr txBox="1"/>
          <p:nvPr/>
        </p:nvSpPr>
        <p:spPr>
          <a:xfrm>
            <a:off x="1924844" y="4271981"/>
            <a:ext cx="2415950" cy="2521139"/>
          </a:xfrm>
          <a:prstGeom prst="rect">
            <a:avLst/>
          </a:prstGeom>
        </p:spPr>
        <p:txBody>
          <a:bodyPr lIns="0" tIns="0" rIns="0" bIns="0" rtlCol="0" anchor="t">
            <a:spAutoFit/>
          </a:bodyPr>
          <a:lstStyle/>
          <a:p>
            <a:pPr marL="0" lvl="0" indent="0">
              <a:lnSpc>
                <a:spcPts val="2240"/>
              </a:lnSpc>
            </a:pPr>
            <a:r>
              <a:rPr lang="en-US" sz="1600" dirty="0"/>
              <a:t>Routers at each campus exchange routing information using OSPF or RIP protocols. This dynamic routing enables efficient path selection and connectivity between campuses while adapting to network changes.</a:t>
            </a:r>
            <a:endParaRPr lang="en-US" sz="1600" spc="32" dirty="0">
              <a:solidFill>
                <a:srgbClr val="14110F"/>
              </a:solidFill>
              <a:latin typeface="Arial" panose="020B0604020202020204" pitchFamily="34" charset="0"/>
              <a:cs typeface="Arial" panose="020B0604020202020204" pitchFamily="34" charset="0"/>
            </a:endParaRPr>
          </a:p>
        </p:txBody>
      </p:sp>
      <p:grpSp>
        <p:nvGrpSpPr>
          <p:cNvPr id="17" name="Group 17"/>
          <p:cNvGrpSpPr/>
          <p:nvPr/>
        </p:nvGrpSpPr>
        <p:grpSpPr>
          <a:xfrm>
            <a:off x="13757883" y="3021738"/>
            <a:ext cx="2967356" cy="4114800"/>
            <a:chOff x="0" y="0"/>
            <a:chExt cx="848641" cy="1176801"/>
          </a:xfrm>
        </p:grpSpPr>
        <p:sp>
          <p:nvSpPr>
            <p:cNvPr id="18" name="Freeform 18"/>
            <p:cNvSpPr/>
            <p:nvPr/>
          </p:nvSpPr>
          <p:spPr>
            <a:xfrm>
              <a:off x="0" y="0"/>
              <a:ext cx="848641" cy="1176801"/>
            </a:xfrm>
            <a:custGeom>
              <a:avLst/>
              <a:gdLst/>
              <a:ahLst/>
              <a:cxnLst/>
              <a:rect l="l" t="t" r="r" b="b"/>
              <a:pathLst>
                <a:path w="848641" h="1176801">
                  <a:moveTo>
                    <a:pt x="724181" y="1176801"/>
                  </a:moveTo>
                  <a:lnTo>
                    <a:pt x="124460" y="1176801"/>
                  </a:lnTo>
                  <a:cubicBezTo>
                    <a:pt x="55880" y="1176801"/>
                    <a:pt x="0" y="1120921"/>
                    <a:pt x="0" y="1052341"/>
                  </a:cubicBezTo>
                  <a:lnTo>
                    <a:pt x="0" y="124460"/>
                  </a:lnTo>
                  <a:cubicBezTo>
                    <a:pt x="0" y="55880"/>
                    <a:pt x="55880" y="0"/>
                    <a:pt x="124460" y="0"/>
                  </a:cubicBezTo>
                  <a:lnTo>
                    <a:pt x="724181" y="0"/>
                  </a:lnTo>
                  <a:cubicBezTo>
                    <a:pt x="792761" y="0"/>
                    <a:pt x="848641" y="55880"/>
                    <a:pt x="848641" y="124460"/>
                  </a:cubicBezTo>
                  <a:lnTo>
                    <a:pt x="848641" y="1052341"/>
                  </a:lnTo>
                  <a:cubicBezTo>
                    <a:pt x="848641" y="1120921"/>
                    <a:pt x="792761" y="1176801"/>
                    <a:pt x="724181" y="1176801"/>
                  </a:cubicBezTo>
                  <a:close/>
                </a:path>
              </a:pathLst>
            </a:custGeom>
            <a:solidFill>
              <a:srgbClr val="FFFFFF"/>
            </a:solidFill>
          </p:spPr>
          <p:txBody>
            <a:bodyPr/>
            <a:lstStyle/>
            <a:p>
              <a:endParaRPr lang="en-US"/>
            </a:p>
          </p:txBody>
        </p:sp>
      </p:grpSp>
      <p:sp>
        <p:nvSpPr>
          <p:cNvPr id="19" name="TextBox 19"/>
          <p:cNvSpPr txBox="1"/>
          <p:nvPr/>
        </p:nvSpPr>
        <p:spPr>
          <a:xfrm>
            <a:off x="14068289" y="3172753"/>
            <a:ext cx="2415950" cy="546240"/>
          </a:xfrm>
          <a:prstGeom prst="rect">
            <a:avLst/>
          </a:prstGeom>
        </p:spPr>
        <p:txBody>
          <a:bodyPr lIns="0" tIns="0" rIns="0" bIns="0" rtlCol="0" anchor="t">
            <a:spAutoFit/>
          </a:bodyPr>
          <a:lstStyle/>
          <a:p>
            <a:pPr marL="0" lvl="0" indent="0">
              <a:lnSpc>
                <a:spcPts val="2240"/>
              </a:lnSpc>
              <a:spcBef>
                <a:spcPct val="0"/>
              </a:spcBef>
            </a:pPr>
            <a:r>
              <a:rPr lang="en-US" sz="1600" b="1" dirty="0"/>
              <a:t>Access Control Enforcement (ACLs):</a:t>
            </a:r>
            <a:endParaRPr lang="en-US" sz="1600" b="1" spc="32" dirty="0">
              <a:solidFill>
                <a:srgbClr val="14110F"/>
              </a:solidFill>
              <a:latin typeface="Arial" panose="020B0604020202020204" pitchFamily="34" charset="0"/>
              <a:cs typeface="Arial" panose="020B0604020202020204" pitchFamily="34" charset="0"/>
            </a:endParaRPr>
          </a:p>
        </p:txBody>
      </p:sp>
      <p:sp>
        <p:nvSpPr>
          <p:cNvPr id="20" name="TextBox 20"/>
          <p:cNvSpPr txBox="1"/>
          <p:nvPr/>
        </p:nvSpPr>
        <p:spPr>
          <a:xfrm>
            <a:off x="14170623" y="4143320"/>
            <a:ext cx="2415950" cy="2521139"/>
          </a:xfrm>
          <a:prstGeom prst="rect">
            <a:avLst/>
          </a:prstGeom>
        </p:spPr>
        <p:txBody>
          <a:bodyPr lIns="0" tIns="0" rIns="0" bIns="0" rtlCol="0" anchor="t">
            <a:spAutoFit/>
          </a:bodyPr>
          <a:lstStyle/>
          <a:p>
            <a:pPr marL="0" lvl="0" indent="0">
              <a:lnSpc>
                <a:spcPts val="2240"/>
              </a:lnSpc>
            </a:pPr>
            <a:r>
              <a:rPr lang="en-US" sz="1600" dirty="0"/>
              <a:t>ACLs are configured on routers to strictly control traffic flow, allowing communication only between identical labs across different campuses. Unauthorized cross-lab traffic is blocked to maintain security and data integrity.</a:t>
            </a:r>
            <a:endParaRPr lang="en-US" sz="1600" spc="32" dirty="0">
              <a:solidFill>
                <a:srgbClr val="14110F"/>
              </a:solidFill>
              <a:latin typeface="Arial" panose="020B0604020202020204" pitchFamily="34" charset="0"/>
              <a:cs typeface="Arial" panose="020B0604020202020204" pitchFamily="34" charset="0"/>
            </a:endParaRPr>
          </a:p>
        </p:txBody>
      </p:sp>
      <p:sp>
        <p:nvSpPr>
          <p:cNvPr id="21" name="TextBox 21"/>
          <p:cNvSpPr txBox="1"/>
          <p:nvPr/>
        </p:nvSpPr>
        <p:spPr>
          <a:xfrm>
            <a:off x="5915896" y="3256971"/>
            <a:ext cx="2415950" cy="546240"/>
          </a:xfrm>
          <a:prstGeom prst="rect">
            <a:avLst/>
          </a:prstGeom>
        </p:spPr>
        <p:txBody>
          <a:bodyPr lIns="0" tIns="0" rIns="0" bIns="0" rtlCol="0" anchor="t">
            <a:spAutoFit/>
          </a:bodyPr>
          <a:lstStyle/>
          <a:p>
            <a:pPr marL="0" lvl="0" indent="0">
              <a:lnSpc>
                <a:spcPts val="2240"/>
              </a:lnSpc>
              <a:spcBef>
                <a:spcPct val="0"/>
              </a:spcBef>
            </a:pPr>
            <a:r>
              <a:rPr lang="en-US" sz="1600" b="1" dirty="0"/>
              <a:t>Centralized Administration (Rector’s PC):</a:t>
            </a:r>
            <a:endParaRPr lang="en-US" sz="1600" b="1" spc="32" dirty="0">
              <a:solidFill>
                <a:srgbClr val="14110F"/>
              </a:solidFill>
              <a:latin typeface="Arial" panose="020B0604020202020204" pitchFamily="34" charset="0"/>
              <a:cs typeface="Arial" panose="020B0604020202020204" pitchFamily="34" charset="0"/>
            </a:endParaRPr>
          </a:p>
        </p:txBody>
      </p:sp>
      <p:sp>
        <p:nvSpPr>
          <p:cNvPr id="22" name="TextBox 22"/>
          <p:cNvSpPr txBox="1"/>
          <p:nvPr/>
        </p:nvSpPr>
        <p:spPr>
          <a:xfrm>
            <a:off x="6178589" y="4148799"/>
            <a:ext cx="2415950" cy="2521139"/>
          </a:xfrm>
          <a:prstGeom prst="rect">
            <a:avLst/>
          </a:prstGeom>
        </p:spPr>
        <p:txBody>
          <a:bodyPr lIns="0" tIns="0" rIns="0" bIns="0" rtlCol="0" anchor="t">
            <a:spAutoFit/>
          </a:bodyPr>
          <a:lstStyle/>
          <a:p>
            <a:pPr marL="0" lvl="0" indent="0">
              <a:lnSpc>
                <a:spcPts val="2240"/>
              </a:lnSpc>
            </a:pPr>
            <a:r>
              <a:rPr lang="en-US" sz="1600" dirty="0"/>
              <a:t>A dedicated Rector’s computer is connected with administrative privileges, enabling it to access and manage all labs across all campuses. This central point facilitates network monitoring, troubleshooting, and policy enforcement</a:t>
            </a:r>
            <a:endParaRPr lang="en-US" sz="1600" spc="32" dirty="0">
              <a:solidFill>
                <a:srgbClr val="14110F"/>
              </a:solidFill>
              <a:latin typeface="Arial" panose="020B0604020202020204" pitchFamily="34" charset="0"/>
              <a:cs typeface="Arial" panose="020B0604020202020204" pitchFamily="34" charset="0"/>
            </a:endParaRPr>
          </a:p>
        </p:txBody>
      </p:sp>
      <p:sp>
        <p:nvSpPr>
          <p:cNvPr id="23" name="TextBox 23"/>
          <p:cNvSpPr txBox="1"/>
          <p:nvPr/>
        </p:nvSpPr>
        <p:spPr>
          <a:xfrm>
            <a:off x="10145215" y="3302555"/>
            <a:ext cx="2415950" cy="546240"/>
          </a:xfrm>
          <a:prstGeom prst="rect">
            <a:avLst/>
          </a:prstGeom>
        </p:spPr>
        <p:txBody>
          <a:bodyPr lIns="0" tIns="0" rIns="0" bIns="0" rtlCol="0" anchor="t">
            <a:spAutoFit/>
          </a:bodyPr>
          <a:lstStyle/>
          <a:p>
            <a:pPr marL="0" lvl="0" indent="0">
              <a:lnSpc>
                <a:spcPts val="2240"/>
              </a:lnSpc>
              <a:spcBef>
                <a:spcPct val="0"/>
              </a:spcBef>
            </a:pPr>
            <a:r>
              <a:rPr lang="en-US" sz="1600" b="1" dirty="0"/>
              <a:t>Campus-Specific Web Services:</a:t>
            </a:r>
            <a:endParaRPr lang="en-US" sz="1600" b="1" spc="32" dirty="0">
              <a:solidFill>
                <a:srgbClr val="14110F"/>
              </a:solidFill>
              <a:latin typeface="Arial" panose="020B0604020202020204" pitchFamily="34" charset="0"/>
              <a:cs typeface="Arial" panose="020B0604020202020204" pitchFamily="34" charset="0"/>
            </a:endParaRPr>
          </a:p>
        </p:txBody>
      </p:sp>
      <p:sp>
        <p:nvSpPr>
          <p:cNvPr id="24" name="TextBox 24"/>
          <p:cNvSpPr txBox="1"/>
          <p:nvPr/>
        </p:nvSpPr>
        <p:spPr>
          <a:xfrm>
            <a:off x="9974741" y="4343569"/>
            <a:ext cx="2415950" cy="2797432"/>
          </a:xfrm>
          <a:prstGeom prst="rect">
            <a:avLst/>
          </a:prstGeom>
        </p:spPr>
        <p:txBody>
          <a:bodyPr lIns="0" tIns="0" rIns="0" bIns="0" rtlCol="0" anchor="t">
            <a:spAutoFit/>
          </a:bodyPr>
          <a:lstStyle/>
          <a:p>
            <a:pPr>
              <a:lnSpc>
                <a:spcPts val="2240"/>
              </a:lnSpc>
            </a:pPr>
            <a:r>
              <a:rPr lang="en-US" sz="1600" dirty="0"/>
              <a:t>Each campus hosts its own localized website accessible only within its VLAN and subnet. This ensures students and staff receive tailored information and services relevant to their campus without exposure to other campuses’ networks.</a:t>
            </a:r>
          </a:p>
          <a:p>
            <a:pPr marL="0" lvl="0" indent="0">
              <a:lnSpc>
                <a:spcPts val="2240"/>
              </a:lnSpc>
            </a:pPr>
            <a:endParaRPr lang="en-US" sz="1600" spc="32" dirty="0">
              <a:solidFill>
                <a:srgbClr val="14110F"/>
              </a:solidFill>
              <a:latin typeface="Arial" panose="020B0604020202020204" pitchFamily="34" charset="0"/>
              <a:cs typeface="Arial" panose="020B0604020202020204" pitchFamily="34" charset="0"/>
            </a:endParaRPr>
          </a:p>
        </p:txBody>
      </p:sp>
      <p:sp>
        <p:nvSpPr>
          <p:cNvPr id="25" name="AutoShape 25"/>
          <p:cNvSpPr/>
          <p:nvPr/>
        </p:nvSpPr>
        <p:spPr>
          <a:xfrm>
            <a:off x="9412" y="8870247"/>
            <a:ext cx="18278588" cy="1416753"/>
          </a:xfrm>
          <a:prstGeom prst="rect">
            <a:avLst/>
          </a:prstGeom>
          <a:solidFill>
            <a:schemeClr val="tx2"/>
          </a:solidFill>
        </p:spPr>
        <p:txBody>
          <a:bodyPr/>
          <a:lstStyle/>
          <a:p>
            <a:endParaRPr lang="en-US"/>
          </a:p>
        </p:txBody>
      </p:sp>
      <p:grpSp>
        <p:nvGrpSpPr>
          <p:cNvPr id="29" name="Group 22">
            <a:extLst>
              <a:ext uri="{FF2B5EF4-FFF2-40B4-BE49-F238E27FC236}">
                <a16:creationId xmlns:a16="http://schemas.microsoft.com/office/drawing/2014/main" id="{51C527B7-85A7-C547-AE10-F39C37F3811F}"/>
              </a:ext>
            </a:extLst>
          </p:cNvPr>
          <p:cNvGrpSpPr/>
          <p:nvPr/>
        </p:nvGrpSpPr>
        <p:grpSpPr>
          <a:xfrm>
            <a:off x="1601856" y="986873"/>
            <a:ext cx="12516664" cy="1437615"/>
            <a:chOff x="0" y="-57149"/>
            <a:chExt cx="15378112" cy="1916820"/>
          </a:xfrm>
        </p:grpSpPr>
        <p:sp>
          <p:nvSpPr>
            <p:cNvPr id="30" name="TextBox 23">
              <a:extLst>
                <a:ext uri="{FF2B5EF4-FFF2-40B4-BE49-F238E27FC236}">
                  <a16:creationId xmlns:a16="http://schemas.microsoft.com/office/drawing/2014/main" id="{8D1B44DF-CCB9-9043-A230-D5591A5CBF48}"/>
                </a:ext>
              </a:extLst>
            </p:cNvPr>
            <p:cNvSpPr txBox="1"/>
            <p:nvPr/>
          </p:nvSpPr>
          <p:spPr>
            <a:xfrm>
              <a:off x="0" y="1365853"/>
              <a:ext cx="15378112" cy="493818"/>
            </a:xfrm>
            <a:prstGeom prst="rect">
              <a:avLst/>
            </a:prstGeom>
          </p:spPr>
          <p:txBody>
            <a:bodyPr lIns="0" tIns="0" rIns="0" bIns="0" rtlCol="0" anchor="t">
              <a:spAutoFit/>
            </a:bodyPr>
            <a:lstStyle/>
            <a:p>
              <a:pPr marL="0" lvl="0" indent="0" algn="l">
                <a:lnSpc>
                  <a:spcPts val="3079"/>
                </a:lnSpc>
                <a:spcBef>
                  <a:spcPct val="0"/>
                </a:spcBef>
              </a:pPr>
              <a:endParaRPr lang="en-US" sz="2200" spc="43" dirty="0">
                <a:solidFill>
                  <a:srgbClr val="14110F"/>
                </a:solidFill>
                <a:latin typeface="Arial" panose="020B0604020202020204" pitchFamily="34" charset="0"/>
                <a:cs typeface="Arial" panose="020B0604020202020204" pitchFamily="34" charset="0"/>
              </a:endParaRPr>
            </a:p>
          </p:txBody>
        </p:sp>
        <p:sp>
          <p:nvSpPr>
            <p:cNvPr id="31" name="TextBox 24">
              <a:extLst>
                <a:ext uri="{FF2B5EF4-FFF2-40B4-BE49-F238E27FC236}">
                  <a16:creationId xmlns:a16="http://schemas.microsoft.com/office/drawing/2014/main" id="{B42D0F4D-D54A-154C-8F8D-BD24EB8E41B4}"/>
                </a:ext>
              </a:extLst>
            </p:cNvPr>
            <p:cNvSpPr txBox="1"/>
            <p:nvPr/>
          </p:nvSpPr>
          <p:spPr>
            <a:xfrm>
              <a:off x="0" y="-57149"/>
              <a:ext cx="15351364" cy="981893"/>
            </a:xfrm>
            <a:prstGeom prst="rect">
              <a:avLst/>
            </a:prstGeom>
          </p:spPr>
          <p:txBody>
            <a:bodyPr wrap="square" lIns="0" tIns="0" rIns="0" bIns="0" rtlCol="0" anchor="t">
              <a:spAutoFit/>
            </a:bodyPr>
            <a:lstStyle/>
            <a:p>
              <a:pPr>
                <a:lnSpc>
                  <a:spcPts val="6240"/>
                </a:lnSpc>
                <a:spcBef>
                  <a:spcPct val="0"/>
                </a:spcBef>
              </a:pPr>
              <a:r>
                <a:rPr lang="en-US" sz="4800" b="1" spc="-72" dirty="0">
                  <a:solidFill>
                    <a:srgbClr val="14110F"/>
                  </a:solidFill>
                  <a:latin typeface="Arial" panose="020B0604020202020204" pitchFamily="34" charset="0"/>
                  <a:cs typeface="Arial" panose="020B0604020202020204" pitchFamily="34" charset="0"/>
                </a:rPr>
                <a:t>Process Flow</a:t>
              </a:r>
            </a:p>
          </p:txBody>
        </p:sp>
      </p:grpSp>
      <p:sp>
        <p:nvSpPr>
          <p:cNvPr id="33" name="TextBox 32">
            <a:extLst>
              <a:ext uri="{FF2B5EF4-FFF2-40B4-BE49-F238E27FC236}">
                <a16:creationId xmlns:a16="http://schemas.microsoft.com/office/drawing/2014/main" id="{E7202148-57B4-0B47-8F5E-DFF5A49405AE}"/>
              </a:ext>
            </a:extLst>
          </p:cNvPr>
          <p:cNvSpPr txBox="1"/>
          <p:nvPr/>
        </p:nvSpPr>
        <p:spPr>
          <a:xfrm>
            <a:off x="16306800" y="9410700"/>
            <a:ext cx="1752600" cy="584775"/>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8</a:t>
            </a:r>
          </a:p>
        </p:txBody>
      </p:sp>
      <p:sp>
        <p:nvSpPr>
          <p:cNvPr id="27" name="TextBox 6">
            <a:extLst>
              <a:ext uri="{FF2B5EF4-FFF2-40B4-BE49-F238E27FC236}">
                <a16:creationId xmlns:a16="http://schemas.microsoft.com/office/drawing/2014/main" id="{7F395E29-5A3E-AF46-B36A-282E5F80D88C}"/>
              </a:ext>
            </a:extLst>
          </p:cNvPr>
          <p:cNvSpPr txBox="1"/>
          <p:nvPr/>
        </p:nvSpPr>
        <p:spPr>
          <a:xfrm>
            <a:off x="228600" y="9527785"/>
            <a:ext cx="8610600" cy="487313"/>
          </a:xfrm>
          <a:prstGeom prst="rect">
            <a:avLst/>
          </a:prstGeom>
        </p:spPr>
        <p:txBody>
          <a:bodyPr wrap="square" lIns="0" tIns="0" rIns="0" bIns="0" rtlCol="0" anchor="t">
            <a:spAutoFit/>
          </a:bodyPr>
          <a:lstStyle/>
          <a:p>
            <a:pPr>
              <a:lnSpc>
                <a:spcPts val="3840"/>
              </a:lnSpc>
            </a:pPr>
            <a:r>
              <a:rPr lang="en-US" sz="3200" dirty="0">
                <a:solidFill>
                  <a:schemeClr val="bg1"/>
                </a:solidFill>
                <a:latin typeface="Arial" panose="020B0604020202020204" pitchFamily="34" charset="0"/>
                <a:cs typeface="Arial" panose="020B0604020202020204" pitchFamily="34" charset="0"/>
              </a:rPr>
              <a:t>Department of Electrical Engineering, B-SEAS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F87928C7-0E10-2571-C4B2-E04884EC1A94}"/>
              </a:ext>
            </a:extLst>
          </p:cNvPr>
          <p:cNvSpPr/>
          <p:nvPr/>
        </p:nvSpPr>
        <p:spPr>
          <a:xfrm>
            <a:off x="-13010" y="8879967"/>
            <a:ext cx="18278588" cy="1416753"/>
          </a:xfrm>
          <a:prstGeom prst="rect">
            <a:avLst/>
          </a:prstGeom>
          <a:solidFill>
            <a:schemeClr val="tx2"/>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 name="TextBox 8">
            <a:extLst>
              <a:ext uri="{FF2B5EF4-FFF2-40B4-BE49-F238E27FC236}">
                <a16:creationId xmlns:a16="http://schemas.microsoft.com/office/drawing/2014/main" id="{42D57056-B37C-2745-8913-66CB8EE61007}"/>
              </a:ext>
            </a:extLst>
          </p:cNvPr>
          <p:cNvSpPr txBox="1"/>
          <p:nvPr/>
        </p:nvSpPr>
        <p:spPr>
          <a:xfrm>
            <a:off x="587178" y="411218"/>
            <a:ext cx="14097000" cy="1057982"/>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nSpc>
                <a:spcPts val="9360"/>
              </a:lnSpc>
              <a:spcBef>
                <a:spcPct val="0"/>
              </a:spcBef>
            </a:pPr>
            <a:r>
              <a:rPr lang="en-US" sz="4800" b="1" u="sng" spc="-72" dirty="0">
                <a:solidFill>
                  <a:srgbClr val="14110F"/>
                </a:solidFill>
                <a:latin typeface="Arial" panose="020B0604020202020204" pitchFamily="34" charset="0"/>
                <a:cs typeface="Arial" panose="020B0604020202020204" pitchFamily="34" charset="0"/>
              </a:rPr>
              <a:t>Results: -</a:t>
            </a:r>
          </a:p>
        </p:txBody>
      </p:sp>
      <p:sp>
        <p:nvSpPr>
          <p:cNvPr id="8" name="TextBox 4">
            <a:extLst>
              <a:ext uri="{FF2B5EF4-FFF2-40B4-BE49-F238E27FC236}">
                <a16:creationId xmlns:a16="http://schemas.microsoft.com/office/drawing/2014/main" id="{C0D2E12F-FFBA-974A-A6D9-B427BC4FF832}"/>
              </a:ext>
            </a:extLst>
          </p:cNvPr>
          <p:cNvSpPr txBox="1"/>
          <p:nvPr/>
        </p:nvSpPr>
        <p:spPr>
          <a:xfrm>
            <a:off x="16284378" y="9420420"/>
            <a:ext cx="175260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solidFill>
                  <a:schemeClr val="bg1"/>
                </a:solidFill>
                <a:latin typeface="Arial" panose="020B0604020202020204" pitchFamily="34" charset="0"/>
                <a:cs typeface="Arial" panose="020B0604020202020204" pitchFamily="34" charset="0"/>
              </a:rPr>
              <a:t>9</a:t>
            </a:r>
          </a:p>
        </p:txBody>
      </p:sp>
      <p:sp>
        <p:nvSpPr>
          <p:cNvPr id="9" name="TextBox 6">
            <a:extLst>
              <a:ext uri="{FF2B5EF4-FFF2-40B4-BE49-F238E27FC236}">
                <a16:creationId xmlns:a16="http://schemas.microsoft.com/office/drawing/2014/main" id="{F0012142-A8E1-634C-B697-9CCAF6F24481}"/>
              </a:ext>
            </a:extLst>
          </p:cNvPr>
          <p:cNvSpPr txBox="1"/>
          <p:nvPr/>
        </p:nvSpPr>
        <p:spPr>
          <a:xfrm>
            <a:off x="206178" y="9537505"/>
            <a:ext cx="8610600" cy="48731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3840"/>
              </a:lnSpc>
            </a:pPr>
            <a:r>
              <a:rPr lang="en-US" sz="3200" dirty="0">
                <a:solidFill>
                  <a:schemeClr val="bg1"/>
                </a:solidFill>
                <a:latin typeface="Arial" panose="020B0604020202020204" pitchFamily="34" charset="0"/>
                <a:cs typeface="Arial" panose="020B0604020202020204" pitchFamily="34" charset="0"/>
              </a:rPr>
              <a:t>Department of Electrical Engineering, B-SEAS</a:t>
            </a:r>
          </a:p>
        </p:txBody>
      </p:sp>
      <p:pic>
        <p:nvPicPr>
          <p:cNvPr id="13" name="Picture 12">
            <a:extLst>
              <a:ext uri="{FF2B5EF4-FFF2-40B4-BE49-F238E27FC236}">
                <a16:creationId xmlns:a16="http://schemas.microsoft.com/office/drawing/2014/main" id="{7520600B-FD66-B1D4-081E-4654DE4606E9}"/>
              </a:ext>
            </a:extLst>
          </p:cNvPr>
          <p:cNvPicPr>
            <a:picLocks noChangeAspect="1"/>
          </p:cNvPicPr>
          <p:nvPr/>
        </p:nvPicPr>
        <p:blipFill>
          <a:blip r:embed="rId2">
            <a:extLst>
              <a:ext uri="{28A0092B-C50C-407E-A947-70E740481C1C}">
                <a14:useLocalDpi xmlns:a14="http://schemas.microsoft.com/office/drawing/2010/main" val="0"/>
              </a:ext>
            </a:extLst>
          </a:blip>
          <a:srcRect l="2880" t="18909" r="32761"/>
          <a:stretch/>
        </p:blipFill>
        <p:spPr>
          <a:xfrm>
            <a:off x="795284" y="1651932"/>
            <a:ext cx="4075422" cy="4482168"/>
          </a:xfrm>
          <a:prstGeom prst="rect">
            <a:avLst/>
          </a:prstGeom>
        </p:spPr>
      </p:pic>
      <p:sp>
        <p:nvSpPr>
          <p:cNvPr id="14" name="TextBox 10">
            <a:extLst>
              <a:ext uri="{FF2B5EF4-FFF2-40B4-BE49-F238E27FC236}">
                <a16:creationId xmlns:a16="http://schemas.microsoft.com/office/drawing/2014/main" id="{E966EF74-AD69-0C9A-C769-FB7283DBA31D}"/>
              </a:ext>
            </a:extLst>
          </p:cNvPr>
          <p:cNvSpPr txBox="1"/>
          <p:nvPr/>
        </p:nvSpPr>
        <p:spPr>
          <a:xfrm>
            <a:off x="587178" y="6351215"/>
            <a:ext cx="4975422"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t>Fig 1:</a:t>
            </a:r>
            <a:r>
              <a:rPr lang="en-US" sz="2000" dirty="0"/>
              <a:t> Ping Results of Same Type of Lab PCs</a:t>
            </a:r>
            <a:endParaRPr lang="en-PK" sz="2000" dirty="0"/>
          </a:p>
        </p:txBody>
      </p:sp>
      <p:pic>
        <p:nvPicPr>
          <p:cNvPr id="15" name="Picture 14">
            <a:extLst>
              <a:ext uri="{FF2B5EF4-FFF2-40B4-BE49-F238E27FC236}">
                <a16:creationId xmlns:a16="http://schemas.microsoft.com/office/drawing/2014/main" id="{2FB22D6D-333A-3E8A-CC8E-EAF109276880}"/>
              </a:ext>
            </a:extLst>
          </p:cNvPr>
          <p:cNvPicPr>
            <a:picLocks noChangeAspect="1"/>
          </p:cNvPicPr>
          <p:nvPr/>
        </p:nvPicPr>
        <p:blipFill>
          <a:blip r:embed="rId3">
            <a:extLst>
              <a:ext uri="{28A0092B-C50C-407E-A947-70E740481C1C}">
                <a14:useLocalDpi xmlns:a14="http://schemas.microsoft.com/office/drawing/2010/main" val="0"/>
              </a:ext>
            </a:extLst>
          </a:blip>
          <a:srcRect l="3469" t="15319" r="30615" b="7726"/>
          <a:stretch/>
        </p:blipFill>
        <p:spPr>
          <a:xfrm>
            <a:off x="6005801" y="1689280"/>
            <a:ext cx="4104901" cy="4482168"/>
          </a:xfrm>
          <a:prstGeom prst="rect">
            <a:avLst/>
          </a:prstGeom>
        </p:spPr>
      </p:pic>
      <p:sp>
        <p:nvSpPr>
          <p:cNvPr id="16" name="TextBox 15">
            <a:extLst>
              <a:ext uri="{FF2B5EF4-FFF2-40B4-BE49-F238E27FC236}">
                <a16:creationId xmlns:a16="http://schemas.microsoft.com/office/drawing/2014/main" id="{8047D551-EBCB-4B3E-F5A9-66E0DD2A00D2}"/>
              </a:ext>
            </a:extLst>
          </p:cNvPr>
          <p:cNvSpPr txBox="1"/>
          <p:nvPr/>
        </p:nvSpPr>
        <p:spPr>
          <a:xfrm>
            <a:off x="5867400" y="6391528"/>
            <a:ext cx="5017967"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t>Fig 2:</a:t>
            </a:r>
            <a:r>
              <a:rPr lang="en-US" sz="2000" dirty="0"/>
              <a:t> Ping Results of Different Type of Lab PCs</a:t>
            </a:r>
            <a:endParaRPr lang="en-PK" sz="2000" dirty="0"/>
          </a:p>
        </p:txBody>
      </p:sp>
      <p:pic>
        <p:nvPicPr>
          <p:cNvPr id="5" name="Picture 4">
            <a:extLst>
              <a:ext uri="{FF2B5EF4-FFF2-40B4-BE49-F238E27FC236}">
                <a16:creationId xmlns:a16="http://schemas.microsoft.com/office/drawing/2014/main" id="{D1D5C406-6803-7D16-24D7-DBA165B6C4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6477" y="596331"/>
            <a:ext cx="7910752" cy="1745738"/>
          </a:xfrm>
          <a:prstGeom prst="rect">
            <a:avLst/>
          </a:prstGeom>
        </p:spPr>
      </p:pic>
      <p:pic>
        <p:nvPicPr>
          <p:cNvPr id="7" name="Picture 6">
            <a:extLst>
              <a:ext uri="{FF2B5EF4-FFF2-40B4-BE49-F238E27FC236}">
                <a16:creationId xmlns:a16="http://schemas.microsoft.com/office/drawing/2014/main" id="{BDB70401-A370-D23A-F8F6-21D2C8370573}"/>
              </a:ext>
            </a:extLst>
          </p:cNvPr>
          <p:cNvPicPr>
            <a:picLocks noChangeAspect="1"/>
          </p:cNvPicPr>
          <p:nvPr/>
        </p:nvPicPr>
        <p:blipFill>
          <a:blip r:embed="rId5"/>
          <a:stretch>
            <a:fillRect/>
          </a:stretch>
        </p:blipFill>
        <p:spPr>
          <a:xfrm>
            <a:off x="11783819" y="2712371"/>
            <a:ext cx="4756068" cy="2462212"/>
          </a:xfrm>
          <a:prstGeom prst="rect">
            <a:avLst/>
          </a:prstGeom>
        </p:spPr>
      </p:pic>
    </p:spTree>
    <p:extLst>
      <p:ext uri="{BB962C8B-B14F-4D97-AF65-F5344CB8AC3E}">
        <p14:creationId xmlns:p14="http://schemas.microsoft.com/office/powerpoint/2010/main" val="4001901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38B1E2B370F904DA4DC256C91E33DA1" ma:contentTypeVersion="8" ma:contentTypeDescription="Create a new document." ma:contentTypeScope="" ma:versionID="c035f774e6261637efa347fd6fe5e638">
  <xsd:schema xmlns:xsd="http://www.w3.org/2001/XMLSchema" xmlns:xs="http://www.w3.org/2001/XMLSchema" xmlns:p="http://schemas.microsoft.com/office/2006/metadata/properties" xmlns:ns2="82487fd6-72ff-43c9-9ec9-8aa4f7264c1c" targetNamespace="http://schemas.microsoft.com/office/2006/metadata/properties" ma:root="true" ma:fieldsID="9dc0ca0ba5c48d6f10cff8e5e8660916" ns2:_="">
    <xsd:import namespace="82487fd6-72ff-43c9-9ec9-8aa4f7264c1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487fd6-72ff-43c9-9ec9-8aa4f7264c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222870-6E05-4D78-99EF-7205EB1E4327}">
  <ds:schemaRefs>
    <ds:schemaRef ds:uri="http://schemas.microsoft.com/sharepoint/v3/contenttype/forms"/>
  </ds:schemaRefs>
</ds:datastoreItem>
</file>

<file path=customXml/itemProps2.xml><?xml version="1.0" encoding="utf-8"?>
<ds:datastoreItem xmlns:ds="http://schemas.openxmlformats.org/officeDocument/2006/customXml" ds:itemID="{D42DF09C-287E-4A1E-9378-EB271B0B852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B42F9C4-3D89-4725-A5AC-A71205F831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487fd6-72ff-43c9-9ec9-8aa4f7264c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911</TotalTime>
  <Words>673</Words>
  <Application>Microsoft Office PowerPoint</Application>
  <PresentationFormat>Custom</PresentationFormat>
  <Paragraphs>164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Calibri (Body)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Kamran Hussain Shah</dc:creator>
  <cp:lastModifiedBy>PC</cp:lastModifiedBy>
  <cp:revision>49</cp:revision>
  <dcterms:created xsi:type="dcterms:W3CDTF">2006-08-16T00:00:00Z</dcterms:created>
  <dcterms:modified xsi:type="dcterms:W3CDTF">2025-06-02T12:41:07Z</dcterms:modified>
  <dc:identifier>DAEvTCoD_HA</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0x010100F38B1E2B370F904DA4DC256C91E33DA1</vt:lpwstr>
  </property>
</Properties>
</file>