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Abhaya Libre" panose="020B0604020202020204" charset="0"/>
      <p:regular r:id="rId34"/>
    </p:embeddedFont>
    <p:embeddedFont>
      <p:font typeface="Alatsi" panose="020B0604020202020204" charset="0"/>
      <p:regular r:id="rId35"/>
    </p:embeddedFont>
    <p:embeddedFont>
      <p:font typeface="Canva Sans" panose="020B0604020202020204" charset="0"/>
      <p:regular r:id="rId36"/>
    </p:embeddedFont>
    <p:embeddedFont>
      <p:font typeface="Canva Sans Bold" panose="020B0604020202020204" charset="0"/>
      <p:regular r:id="rId37"/>
    </p:embeddedFont>
    <p:embeddedFont>
      <p:font typeface="Open Sans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gif"/><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3578072" y="2687400"/>
            <a:ext cx="13861244" cy="3800475"/>
          </a:xfrm>
          <a:prstGeom prst="rect">
            <a:avLst/>
          </a:prstGeom>
        </p:spPr>
        <p:txBody>
          <a:bodyPr lIns="0" tIns="0" rIns="0" bIns="0" rtlCol="0" anchor="t">
            <a:spAutoFit/>
          </a:bodyPr>
          <a:lstStyle/>
          <a:p>
            <a:pPr algn="ctr">
              <a:lnSpc>
                <a:spcPts val="14550"/>
              </a:lnSpc>
            </a:pPr>
            <a:r>
              <a:rPr lang="en-US" sz="15000">
                <a:solidFill>
                  <a:srgbClr val="000000"/>
                </a:solidFill>
                <a:latin typeface="Alatsi"/>
              </a:rPr>
              <a:t>PROJECT </a:t>
            </a:r>
          </a:p>
          <a:p>
            <a:pPr algn="ctr">
              <a:lnSpc>
                <a:spcPts val="14550"/>
              </a:lnSpc>
            </a:pPr>
            <a:r>
              <a:rPr lang="en-US" sz="15000">
                <a:solidFill>
                  <a:srgbClr val="000000"/>
                </a:solidFill>
                <a:latin typeface="Alatsi"/>
              </a:rPr>
              <a:t>PRESENTATION</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a:solidFill>
                  <a:srgbClr val="000000"/>
                </a:solidFill>
                <a:latin typeface="Alatsi Bold"/>
              </a:rPr>
              <a:t>Presented By : Group 1 (Subgroup 1)</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Bold"/>
              </a:rPr>
              <a:t>Department of Statistics, SUST|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rPr>
              <a:t>LITERATURE REVIEW</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260599" y="9061267"/>
            <a:ext cx="5332662" cy="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11" name="Freeform 11"/>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33400" y="2782118"/>
            <a:ext cx="115443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rPr>
              <a:t>Objectives of Previous  Studies</a:t>
            </a:r>
          </a:p>
        </p:txBody>
      </p:sp>
      <p:sp>
        <p:nvSpPr>
          <p:cNvPr id="13" name="TextBox 13"/>
          <p:cNvSpPr txBox="1"/>
          <p:nvPr/>
        </p:nvSpPr>
        <p:spPr>
          <a:xfrm>
            <a:off x="1028700" y="3768806"/>
            <a:ext cx="14444693" cy="4931883"/>
          </a:xfrm>
          <a:prstGeom prst="rect">
            <a:avLst/>
          </a:prstGeom>
        </p:spPr>
        <p:txBody>
          <a:bodyPr lIns="0" tIns="0" rIns="0" bIns="0" rtlCol="0" anchor="t">
            <a:spAutoFit/>
          </a:bodyPr>
          <a:lstStyle/>
          <a:p>
            <a:pPr marL="757454" lvl="1" indent="-378727" algn="just">
              <a:lnSpc>
                <a:spcPts val="4911"/>
              </a:lnSpc>
              <a:buFont typeface="Arial"/>
              <a:buChar char="•"/>
            </a:pPr>
            <a:r>
              <a:rPr lang="en-US" sz="3508">
                <a:solidFill>
                  <a:srgbClr val="000000"/>
                </a:solidFill>
                <a:latin typeface="Canva Sans"/>
              </a:rPr>
              <a:t>To provide a comprehensive overview of the street children.</a:t>
            </a:r>
          </a:p>
          <a:p>
            <a:pPr marL="757454" lvl="1" indent="-378727" algn="just">
              <a:lnSpc>
                <a:spcPts val="4911"/>
              </a:lnSpc>
              <a:buFont typeface="Arial"/>
              <a:buChar char="•"/>
            </a:pPr>
            <a:r>
              <a:rPr lang="en-US" sz="3508">
                <a:solidFill>
                  <a:srgbClr val="000000"/>
                </a:solidFill>
                <a:latin typeface="Canva Sans"/>
              </a:rPr>
              <a:t>To explore the reasons for coming to the street of children.</a:t>
            </a:r>
          </a:p>
          <a:p>
            <a:pPr marL="757454" lvl="1" indent="-378727" algn="just">
              <a:lnSpc>
                <a:spcPts val="4911"/>
              </a:lnSpc>
              <a:buFont typeface="Arial"/>
              <a:buChar char="•"/>
            </a:pPr>
            <a:r>
              <a:rPr lang="en-US" sz="3508">
                <a:solidFill>
                  <a:srgbClr val="000000"/>
                </a:solidFill>
                <a:latin typeface="Canva Sans"/>
              </a:rPr>
              <a:t>To investigate the characteristics of anti-oppressive organizational structures in street youth shelters.</a:t>
            </a:r>
          </a:p>
          <a:p>
            <a:pPr marL="757454" lvl="1" indent="-378727" algn="just">
              <a:lnSpc>
                <a:spcPts val="4911"/>
              </a:lnSpc>
              <a:buFont typeface="Arial"/>
              <a:buChar char="•"/>
            </a:pPr>
            <a:r>
              <a:rPr lang="en-US" sz="3508">
                <a:solidFill>
                  <a:srgbClr val="000000"/>
                </a:solidFill>
                <a:latin typeface="Canva Sans"/>
              </a:rPr>
              <a:t>To explore the relationship between children's work and their well-being.</a:t>
            </a:r>
          </a:p>
          <a:p>
            <a:pPr marL="757454" lvl="1" indent="-378727" algn="just">
              <a:lnSpc>
                <a:spcPts val="4911"/>
              </a:lnSpc>
              <a:buFont typeface="Arial"/>
              <a:buChar char="•"/>
            </a:pPr>
            <a:r>
              <a:rPr lang="en-US" sz="3508">
                <a:solidFill>
                  <a:srgbClr val="000000"/>
                </a:solidFill>
                <a:latin typeface="Canva Sans"/>
              </a:rPr>
              <a:t>To investigate and understand the lived experiences of street children.</a:t>
            </a: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rPr>
              <a:t>LITERATURE REVIEW</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sp>
        <p:nvSpPr>
          <p:cNvPr id="11" name="Freeform 11"/>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28700" y="2706187"/>
            <a:ext cx="12153751" cy="1588135"/>
          </a:xfrm>
          <a:prstGeom prst="rect">
            <a:avLst/>
          </a:prstGeom>
        </p:spPr>
        <p:txBody>
          <a:bodyPr lIns="0" tIns="0" rIns="0" bIns="0" rtlCol="0" anchor="t">
            <a:spAutoFit/>
          </a:bodyPr>
          <a:lstStyle/>
          <a:p>
            <a:pPr algn="ctr">
              <a:lnSpc>
                <a:spcPts val="6440"/>
              </a:lnSpc>
            </a:pPr>
            <a:r>
              <a:rPr lang="en-US" sz="4600">
                <a:solidFill>
                  <a:srgbClr val="000000"/>
                </a:solidFill>
                <a:latin typeface="Canva Sans Bold"/>
              </a:rPr>
              <a:t>Methods were used in existing researches :</a:t>
            </a:r>
          </a:p>
          <a:p>
            <a:pPr algn="ctr">
              <a:lnSpc>
                <a:spcPts val="6440"/>
              </a:lnSpc>
            </a:pPr>
            <a:endParaRPr lang="en-US" sz="4600">
              <a:solidFill>
                <a:srgbClr val="000000"/>
              </a:solidFill>
              <a:latin typeface="Canva Sans Bold"/>
            </a:endParaRPr>
          </a:p>
        </p:txBody>
      </p:sp>
      <p:sp>
        <p:nvSpPr>
          <p:cNvPr id="13" name="TextBox 13"/>
          <p:cNvSpPr txBox="1"/>
          <p:nvPr/>
        </p:nvSpPr>
        <p:spPr>
          <a:xfrm>
            <a:off x="1028700" y="3761559"/>
            <a:ext cx="14129327" cy="2380615"/>
          </a:xfrm>
          <a:prstGeom prst="rect">
            <a:avLst/>
          </a:prstGeom>
        </p:spPr>
        <p:txBody>
          <a:bodyPr lIns="0" tIns="0" rIns="0" bIns="0" rtlCol="0" anchor="t">
            <a:spAutoFit/>
          </a:bodyPr>
          <a:lstStyle/>
          <a:p>
            <a:pPr algn="just">
              <a:lnSpc>
                <a:spcPts val="4759"/>
              </a:lnSpc>
            </a:pPr>
            <a:r>
              <a:rPr lang="en-US" sz="3399">
                <a:solidFill>
                  <a:srgbClr val="000000"/>
                </a:solidFill>
                <a:latin typeface="Canva Sans"/>
              </a:rPr>
              <a:t>1. Qualitative Analysis.</a:t>
            </a:r>
          </a:p>
          <a:p>
            <a:pPr algn="just">
              <a:lnSpc>
                <a:spcPts val="4759"/>
              </a:lnSpc>
            </a:pPr>
            <a:r>
              <a:rPr lang="en-US" sz="3399">
                <a:solidFill>
                  <a:srgbClr val="000000"/>
                </a:solidFill>
                <a:latin typeface="Canva Sans"/>
              </a:rPr>
              <a:t>2. Association Analysis.</a:t>
            </a:r>
          </a:p>
          <a:p>
            <a:pPr algn="just">
              <a:lnSpc>
                <a:spcPts val="4759"/>
              </a:lnSpc>
            </a:pPr>
            <a:r>
              <a:rPr lang="en-US" sz="3399">
                <a:solidFill>
                  <a:srgbClr val="000000"/>
                </a:solidFill>
                <a:latin typeface="Canva Sans"/>
              </a:rPr>
              <a:t>3. Descriptive Analysis.</a:t>
            </a:r>
          </a:p>
          <a:p>
            <a:pPr algn="ctr">
              <a:lnSpc>
                <a:spcPts val="4759"/>
              </a:lnSpc>
            </a:pPr>
            <a:endParaRPr lang="en-US" sz="3399">
              <a:solidFill>
                <a:srgbClr val="000000"/>
              </a:solidFill>
              <a:latin typeface="Canva Sans"/>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rPr>
              <a:t>LITERATURE REVIEW</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11" name="Freeform 11"/>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814386" y="2526202"/>
            <a:ext cx="14072639" cy="3070024"/>
          </a:xfrm>
          <a:prstGeom prst="rect">
            <a:avLst/>
          </a:prstGeom>
        </p:spPr>
        <p:txBody>
          <a:bodyPr lIns="0" tIns="0" rIns="0" bIns="0" rtlCol="0" anchor="t">
            <a:spAutoFit/>
          </a:bodyPr>
          <a:lstStyle/>
          <a:p>
            <a:pPr>
              <a:lnSpc>
                <a:spcPts val="6136"/>
              </a:lnSpc>
            </a:pPr>
            <a:r>
              <a:rPr lang="en-US" sz="4382">
                <a:solidFill>
                  <a:srgbClr val="000000"/>
                </a:solidFill>
                <a:latin typeface="Canva Sans Bold"/>
              </a:rPr>
              <a:t>Data collections Techniques Were Used On The </a:t>
            </a:r>
          </a:p>
          <a:p>
            <a:pPr>
              <a:lnSpc>
                <a:spcPts val="6136"/>
              </a:lnSpc>
            </a:pPr>
            <a:r>
              <a:rPr lang="en-US" sz="4382">
                <a:solidFill>
                  <a:srgbClr val="000000"/>
                </a:solidFill>
                <a:latin typeface="Canva Sans Bold"/>
              </a:rPr>
              <a:t>Existing Research:</a:t>
            </a:r>
          </a:p>
          <a:p>
            <a:pPr>
              <a:lnSpc>
                <a:spcPts val="6136"/>
              </a:lnSpc>
            </a:pPr>
            <a:endParaRPr lang="en-US" sz="4382">
              <a:solidFill>
                <a:srgbClr val="000000"/>
              </a:solidFill>
              <a:latin typeface="Canva Sans Bold"/>
            </a:endParaRPr>
          </a:p>
          <a:p>
            <a:pPr>
              <a:lnSpc>
                <a:spcPts val="6136"/>
              </a:lnSpc>
            </a:pPr>
            <a:endParaRPr lang="en-US" sz="4382">
              <a:solidFill>
                <a:srgbClr val="000000"/>
              </a:solidFill>
              <a:latin typeface="Canva Sans Bold"/>
            </a:endParaRPr>
          </a:p>
        </p:txBody>
      </p:sp>
      <p:sp>
        <p:nvSpPr>
          <p:cNvPr id="13" name="TextBox 13"/>
          <p:cNvSpPr txBox="1"/>
          <p:nvPr/>
        </p:nvSpPr>
        <p:spPr>
          <a:xfrm>
            <a:off x="814386" y="4593856"/>
            <a:ext cx="8728549" cy="4664444"/>
          </a:xfrm>
          <a:prstGeom prst="rect">
            <a:avLst/>
          </a:prstGeom>
        </p:spPr>
        <p:txBody>
          <a:bodyPr lIns="0" tIns="0" rIns="0" bIns="0" rtlCol="0" anchor="t">
            <a:spAutoFit/>
          </a:bodyPr>
          <a:lstStyle/>
          <a:p>
            <a:pPr algn="just">
              <a:lnSpc>
                <a:spcPts val="4642"/>
              </a:lnSpc>
            </a:pPr>
            <a:r>
              <a:rPr lang="en-US" sz="3315">
                <a:solidFill>
                  <a:srgbClr val="000000"/>
                </a:solidFill>
                <a:latin typeface="Canva Sans"/>
              </a:rPr>
              <a:t>1. Surveys/Questionnaires .method.</a:t>
            </a:r>
          </a:p>
          <a:p>
            <a:pPr algn="just">
              <a:lnSpc>
                <a:spcPts val="4642"/>
              </a:lnSpc>
            </a:pPr>
            <a:r>
              <a:rPr lang="en-US" sz="3315">
                <a:solidFill>
                  <a:srgbClr val="000000"/>
                </a:solidFill>
                <a:latin typeface="Canva Sans"/>
              </a:rPr>
              <a:t>2. Interviews method.</a:t>
            </a:r>
          </a:p>
          <a:p>
            <a:pPr algn="just">
              <a:lnSpc>
                <a:spcPts val="4642"/>
              </a:lnSpc>
            </a:pPr>
            <a:r>
              <a:rPr lang="en-US" sz="3315">
                <a:solidFill>
                  <a:srgbClr val="000000"/>
                </a:solidFill>
                <a:latin typeface="Canva Sans"/>
              </a:rPr>
              <a:t>3. Document Analysis.</a:t>
            </a:r>
          </a:p>
          <a:p>
            <a:pPr algn="just">
              <a:lnSpc>
                <a:spcPts val="4642"/>
              </a:lnSpc>
            </a:pPr>
            <a:r>
              <a:rPr lang="en-US" sz="3315">
                <a:solidFill>
                  <a:srgbClr val="000000"/>
                </a:solidFill>
                <a:latin typeface="Canva Sans"/>
              </a:rPr>
              <a:t>4. Focus Group Discussions.</a:t>
            </a:r>
          </a:p>
          <a:p>
            <a:pPr algn="just">
              <a:lnSpc>
                <a:spcPts val="4642"/>
              </a:lnSpc>
            </a:pPr>
            <a:r>
              <a:rPr lang="en-US" sz="3315">
                <a:solidFill>
                  <a:srgbClr val="000000"/>
                </a:solidFill>
                <a:latin typeface="Canva Sans"/>
              </a:rPr>
              <a:t>5. Case Studies.</a:t>
            </a:r>
          </a:p>
          <a:p>
            <a:pPr algn="just">
              <a:lnSpc>
                <a:spcPts val="4642"/>
              </a:lnSpc>
            </a:pPr>
            <a:r>
              <a:rPr lang="en-US" sz="3315">
                <a:solidFill>
                  <a:srgbClr val="000000"/>
                </a:solidFill>
                <a:latin typeface="Canva Sans"/>
              </a:rPr>
              <a:t>6. Participatory Action Research (PAR).</a:t>
            </a:r>
          </a:p>
          <a:p>
            <a:pPr algn="just">
              <a:lnSpc>
                <a:spcPts val="4642"/>
              </a:lnSpc>
            </a:pPr>
            <a:endParaRPr lang="en-US" sz="3315">
              <a:solidFill>
                <a:srgbClr val="000000"/>
              </a:solidFill>
              <a:latin typeface="Canva Sans"/>
            </a:endParaRPr>
          </a:p>
          <a:p>
            <a:pPr algn="ctr">
              <a:lnSpc>
                <a:spcPts val="4642"/>
              </a:lnSpc>
            </a:pPr>
            <a:endParaRPr lang="en-US" sz="3315">
              <a:solidFill>
                <a:srgbClr val="000000"/>
              </a:solidFill>
              <a:latin typeface="Canva Sans"/>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rPr>
              <a:t>LITERATURE REVIEW</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flipV="1">
            <a:off x="-260599" y="9061267"/>
            <a:ext cx="5963545" cy="0"/>
          </a:xfrm>
          <a:prstGeom prst="line">
            <a:avLst/>
          </a:prstGeom>
          <a:ln w="114300" cap="flat">
            <a:solidFill>
              <a:srgbClr val="9FC3D0"/>
            </a:solidFill>
            <a:prstDash val="solid"/>
            <a:headEnd type="none" w="sm" len="sm"/>
            <a:tailEnd type="none" w="sm" len="sm"/>
          </a:ln>
        </p:spPr>
      </p:sp>
      <p:sp>
        <p:nvSpPr>
          <p:cNvPr id="5" name="AutoShape 5"/>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2246324"/>
            <a:chOff x="0" y="0"/>
            <a:chExt cx="2083482" cy="2995098"/>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255751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11</a:t>
              </a:r>
            </a:p>
            <a:p>
              <a:pPr algn="ctr">
                <a:lnSpc>
                  <a:spcPts val="7805"/>
                </a:lnSpc>
              </a:pPr>
              <a:endParaRPr lang="en-US" sz="5575">
                <a:solidFill>
                  <a:srgbClr val="000000"/>
                </a:solidFill>
                <a:latin typeface="Open Sans Bold"/>
              </a:endParaRPr>
            </a:p>
          </p:txBody>
        </p:sp>
      </p:grpSp>
      <p:sp>
        <p:nvSpPr>
          <p:cNvPr id="11" name="Freeform 11"/>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3505387" y="2801449"/>
            <a:ext cx="13678087" cy="2481560"/>
          </a:xfrm>
          <a:prstGeom prst="rect">
            <a:avLst/>
          </a:prstGeom>
        </p:spPr>
        <p:txBody>
          <a:bodyPr lIns="0" tIns="0" rIns="0" bIns="0" rtlCol="0" anchor="t">
            <a:spAutoFit/>
          </a:bodyPr>
          <a:lstStyle/>
          <a:p>
            <a:pPr algn="ctr">
              <a:lnSpc>
                <a:spcPts val="6336"/>
              </a:lnSpc>
            </a:pPr>
            <a:r>
              <a:rPr lang="en-US" sz="4525">
                <a:solidFill>
                  <a:srgbClr val="000000"/>
                </a:solidFill>
                <a:latin typeface="Canva Sans Bold"/>
              </a:rPr>
              <a:t>Research Gaps:</a:t>
            </a:r>
          </a:p>
          <a:p>
            <a:pPr algn="ctr">
              <a:lnSpc>
                <a:spcPts val="6756"/>
              </a:lnSpc>
            </a:pPr>
            <a:endParaRPr lang="en-US" sz="4525">
              <a:solidFill>
                <a:srgbClr val="000000"/>
              </a:solidFill>
              <a:latin typeface="Canva Sans Bold"/>
            </a:endParaRPr>
          </a:p>
          <a:p>
            <a:pPr algn="ctr">
              <a:lnSpc>
                <a:spcPts val="6756"/>
              </a:lnSpc>
            </a:pPr>
            <a:endParaRPr lang="en-US" sz="4525">
              <a:solidFill>
                <a:srgbClr val="000000"/>
              </a:solidFill>
              <a:latin typeface="Canva Sans Bold"/>
            </a:endParaRPr>
          </a:p>
        </p:txBody>
      </p:sp>
      <p:sp>
        <p:nvSpPr>
          <p:cNvPr id="13" name="TextBox 13"/>
          <p:cNvSpPr txBox="1"/>
          <p:nvPr/>
        </p:nvSpPr>
        <p:spPr>
          <a:xfrm>
            <a:off x="1028700" y="4018416"/>
            <a:ext cx="18288000" cy="41808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rPr>
              <a:t>1. Limited Large-Scale and Longitudinal Studies.</a:t>
            </a:r>
          </a:p>
          <a:p>
            <a:pPr algn="just">
              <a:lnSpc>
                <a:spcPts val="4759"/>
              </a:lnSpc>
            </a:pPr>
            <a:r>
              <a:rPr lang="en-US" sz="3399">
                <a:solidFill>
                  <a:srgbClr val="000000"/>
                </a:solidFill>
                <a:latin typeface="Canva Sans"/>
              </a:rPr>
              <a:t>2. Focus on Physical Health Over Psychological and Emotional Dimensions.</a:t>
            </a:r>
          </a:p>
          <a:p>
            <a:pPr algn="just">
              <a:lnSpc>
                <a:spcPts val="4759"/>
              </a:lnSpc>
            </a:pPr>
            <a:r>
              <a:rPr lang="en-US" sz="3399">
                <a:solidFill>
                  <a:srgbClr val="000000"/>
                </a:solidFill>
                <a:latin typeface="Canva Sans"/>
              </a:rPr>
              <a:t>3. Insufficient Research on Mental Health Interventions:</a:t>
            </a:r>
          </a:p>
          <a:p>
            <a:pPr algn="just">
              <a:lnSpc>
                <a:spcPts val="4759"/>
              </a:lnSpc>
            </a:pPr>
            <a:r>
              <a:rPr lang="en-US" sz="3399">
                <a:solidFill>
                  <a:srgbClr val="000000"/>
                </a:solidFill>
                <a:latin typeface="Canva Sans"/>
              </a:rPr>
              <a:t>4. Challenges in Education Access and Inclusion.</a:t>
            </a:r>
          </a:p>
          <a:p>
            <a:pPr algn="just">
              <a:lnSpc>
                <a:spcPts val="4759"/>
              </a:lnSpc>
            </a:pPr>
            <a:r>
              <a:rPr lang="en-US" sz="3399">
                <a:solidFill>
                  <a:srgbClr val="000000"/>
                </a:solidFill>
                <a:latin typeface="Canva Sans"/>
              </a:rPr>
              <a:t>5. Research about the lack of responsibility and characteristics of organizations.</a:t>
            </a:r>
          </a:p>
          <a:p>
            <a:pPr algn="just">
              <a:lnSpc>
                <a:spcPts val="4759"/>
              </a:lnSpc>
            </a:pPr>
            <a:endParaRPr lang="en-US" sz="3399">
              <a:solidFill>
                <a:srgbClr val="000000"/>
              </a:solidFill>
              <a:latin typeface="Canva Sans"/>
            </a:endParaRPr>
          </a:p>
          <a:p>
            <a:pPr algn="ctr">
              <a:lnSpc>
                <a:spcPts val="4759"/>
              </a:lnSpc>
            </a:pPr>
            <a:endParaRPr lang="en-US" sz="3399">
              <a:solidFill>
                <a:srgbClr val="000000"/>
              </a:solidFill>
              <a:latin typeface="Canva Sans"/>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12</a:t>
              </a:r>
            </a:p>
          </p:txBody>
        </p:sp>
      </p:grpSp>
      <p:sp>
        <p:nvSpPr>
          <p:cNvPr id="10" name="Freeform 10"/>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219200" y="2999538"/>
            <a:ext cx="3657600" cy="5321093"/>
            <a:chOff x="0" y="0"/>
            <a:chExt cx="963319" cy="1401440"/>
          </a:xfrm>
        </p:grpSpPr>
        <p:sp>
          <p:nvSpPr>
            <p:cNvPr id="12" name="Freeform 12"/>
            <p:cNvSpPr/>
            <p:nvPr/>
          </p:nvSpPr>
          <p:spPr>
            <a:xfrm>
              <a:off x="0" y="0"/>
              <a:ext cx="963319" cy="1401440"/>
            </a:xfrm>
            <a:custGeom>
              <a:avLst/>
              <a:gdLst/>
              <a:ahLst/>
              <a:cxnLst/>
              <a:rect l="l" t="t" r="r" b="b"/>
              <a:pathLst>
                <a:path w="963319" h="1401440">
                  <a:moveTo>
                    <a:pt x="963319" y="0"/>
                  </a:moveTo>
                  <a:lnTo>
                    <a:pt x="963319" y="1287140"/>
                  </a:lnTo>
                  <a:lnTo>
                    <a:pt x="481659" y="1401440"/>
                  </a:lnTo>
                  <a:lnTo>
                    <a:pt x="0" y="1287140"/>
                  </a:lnTo>
                  <a:lnTo>
                    <a:pt x="0" y="0"/>
                  </a:lnTo>
                  <a:lnTo>
                    <a:pt x="963319" y="0"/>
                  </a:lnTo>
                  <a:close/>
                </a:path>
              </a:pathLst>
            </a:custGeom>
            <a:solidFill>
              <a:srgbClr val="9FC3D0"/>
            </a:solidFill>
            <a:ln w="38100" cap="sq">
              <a:solidFill>
                <a:srgbClr val="000000"/>
              </a:solidFill>
              <a:prstDash val="solid"/>
              <a:miter/>
            </a:ln>
          </p:spPr>
        </p:sp>
        <p:sp>
          <p:nvSpPr>
            <p:cNvPr id="13" name="TextBox 13"/>
            <p:cNvSpPr txBox="1"/>
            <p:nvPr/>
          </p:nvSpPr>
          <p:spPr>
            <a:xfrm>
              <a:off x="0" y="-47625"/>
              <a:ext cx="963319" cy="133476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5486400" y="2999538"/>
            <a:ext cx="3657600" cy="5321093"/>
            <a:chOff x="0" y="0"/>
            <a:chExt cx="963319" cy="1401440"/>
          </a:xfrm>
        </p:grpSpPr>
        <p:sp>
          <p:nvSpPr>
            <p:cNvPr id="15" name="Freeform 15"/>
            <p:cNvSpPr/>
            <p:nvPr/>
          </p:nvSpPr>
          <p:spPr>
            <a:xfrm>
              <a:off x="0" y="0"/>
              <a:ext cx="963319" cy="1401440"/>
            </a:xfrm>
            <a:custGeom>
              <a:avLst/>
              <a:gdLst/>
              <a:ahLst/>
              <a:cxnLst/>
              <a:rect l="l" t="t" r="r" b="b"/>
              <a:pathLst>
                <a:path w="963319" h="1401440">
                  <a:moveTo>
                    <a:pt x="963319" y="0"/>
                  </a:moveTo>
                  <a:lnTo>
                    <a:pt x="963319" y="1287140"/>
                  </a:lnTo>
                  <a:lnTo>
                    <a:pt x="481659" y="1401440"/>
                  </a:lnTo>
                  <a:lnTo>
                    <a:pt x="0" y="1287140"/>
                  </a:lnTo>
                  <a:lnTo>
                    <a:pt x="0" y="0"/>
                  </a:lnTo>
                  <a:lnTo>
                    <a:pt x="963319" y="0"/>
                  </a:lnTo>
                  <a:close/>
                </a:path>
              </a:pathLst>
            </a:custGeom>
            <a:solidFill>
              <a:srgbClr val="9FC3D0"/>
            </a:solidFill>
            <a:ln w="38100" cap="sq">
              <a:solidFill>
                <a:srgbClr val="000000"/>
              </a:solidFill>
              <a:prstDash val="solid"/>
              <a:miter/>
            </a:ln>
          </p:spPr>
        </p:sp>
        <p:sp>
          <p:nvSpPr>
            <p:cNvPr id="16" name="TextBox 16"/>
            <p:cNvSpPr txBox="1"/>
            <p:nvPr/>
          </p:nvSpPr>
          <p:spPr>
            <a:xfrm>
              <a:off x="0" y="-47625"/>
              <a:ext cx="963319" cy="133476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601369" y="2999538"/>
            <a:ext cx="3657600" cy="5321093"/>
            <a:chOff x="0" y="0"/>
            <a:chExt cx="963319" cy="1401440"/>
          </a:xfrm>
        </p:grpSpPr>
        <p:sp>
          <p:nvSpPr>
            <p:cNvPr id="18" name="Freeform 18"/>
            <p:cNvSpPr/>
            <p:nvPr/>
          </p:nvSpPr>
          <p:spPr>
            <a:xfrm>
              <a:off x="0" y="0"/>
              <a:ext cx="963319" cy="1401440"/>
            </a:xfrm>
            <a:custGeom>
              <a:avLst/>
              <a:gdLst/>
              <a:ahLst/>
              <a:cxnLst/>
              <a:rect l="l" t="t" r="r" b="b"/>
              <a:pathLst>
                <a:path w="963319" h="1401440">
                  <a:moveTo>
                    <a:pt x="963319" y="0"/>
                  </a:moveTo>
                  <a:lnTo>
                    <a:pt x="963319" y="1287140"/>
                  </a:lnTo>
                  <a:lnTo>
                    <a:pt x="481659" y="1401440"/>
                  </a:lnTo>
                  <a:lnTo>
                    <a:pt x="0" y="1287140"/>
                  </a:lnTo>
                  <a:lnTo>
                    <a:pt x="0" y="0"/>
                  </a:lnTo>
                  <a:lnTo>
                    <a:pt x="963319" y="0"/>
                  </a:lnTo>
                  <a:close/>
                </a:path>
              </a:pathLst>
            </a:custGeom>
            <a:solidFill>
              <a:srgbClr val="9FC3D0"/>
            </a:solidFill>
            <a:ln w="38100" cap="sq">
              <a:solidFill>
                <a:srgbClr val="000000"/>
              </a:solidFill>
              <a:prstDash val="solid"/>
              <a:miter/>
            </a:ln>
          </p:spPr>
        </p:sp>
        <p:sp>
          <p:nvSpPr>
            <p:cNvPr id="19" name="TextBox 19"/>
            <p:cNvSpPr txBox="1"/>
            <p:nvPr/>
          </p:nvSpPr>
          <p:spPr>
            <a:xfrm>
              <a:off x="0" y="-47625"/>
              <a:ext cx="963319" cy="1334765"/>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3539413" y="2999538"/>
            <a:ext cx="3657600" cy="5321093"/>
            <a:chOff x="0" y="0"/>
            <a:chExt cx="963319" cy="1401440"/>
          </a:xfrm>
        </p:grpSpPr>
        <p:sp>
          <p:nvSpPr>
            <p:cNvPr id="21" name="Freeform 21"/>
            <p:cNvSpPr/>
            <p:nvPr/>
          </p:nvSpPr>
          <p:spPr>
            <a:xfrm>
              <a:off x="0" y="0"/>
              <a:ext cx="963319" cy="1401440"/>
            </a:xfrm>
            <a:custGeom>
              <a:avLst/>
              <a:gdLst/>
              <a:ahLst/>
              <a:cxnLst/>
              <a:rect l="l" t="t" r="r" b="b"/>
              <a:pathLst>
                <a:path w="963319" h="1401440">
                  <a:moveTo>
                    <a:pt x="963319" y="0"/>
                  </a:moveTo>
                  <a:lnTo>
                    <a:pt x="963319" y="1287140"/>
                  </a:lnTo>
                  <a:lnTo>
                    <a:pt x="481659" y="1401440"/>
                  </a:lnTo>
                  <a:lnTo>
                    <a:pt x="0" y="1287140"/>
                  </a:lnTo>
                  <a:lnTo>
                    <a:pt x="0" y="0"/>
                  </a:lnTo>
                  <a:lnTo>
                    <a:pt x="963319" y="0"/>
                  </a:lnTo>
                  <a:close/>
                </a:path>
              </a:pathLst>
            </a:custGeom>
            <a:solidFill>
              <a:srgbClr val="9FC3D0"/>
            </a:solidFill>
            <a:ln w="38100" cap="sq">
              <a:solidFill>
                <a:srgbClr val="000000"/>
              </a:solidFill>
              <a:prstDash val="solid"/>
              <a:miter/>
            </a:ln>
          </p:spPr>
        </p:sp>
        <p:sp>
          <p:nvSpPr>
            <p:cNvPr id="22" name="TextBox 22"/>
            <p:cNvSpPr txBox="1"/>
            <p:nvPr/>
          </p:nvSpPr>
          <p:spPr>
            <a:xfrm>
              <a:off x="0" y="-47625"/>
              <a:ext cx="963319" cy="1334765"/>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5886619" y="5125718"/>
            <a:ext cx="3086100" cy="2718239"/>
            <a:chOff x="0" y="0"/>
            <a:chExt cx="812800" cy="715915"/>
          </a:xfrm>
        </p:grpSpPr>
        <p:sp>
          <p:nvSpPr>
            <p:cNvPr id="24" name="Freeform 24"/>
            <p:cNvSpPr/>
            <p:nvPr/>
          </p:nvSpPr>
          <p:spPr>
            <a:xfrm>
              <a:off x="0" y="0"/>
              <a:ext cx="812800" cy="715915"/>
            </a:xfrm>
            <a:custGeom>
              <a:avLst/>
              <a:gdLst/>
              <a:ahLst/>
              <a:cxnLst/>
              <a:rect l="l" t="t" r="r" b="b"/>
              <a:pathLst>
                <a:path w="812800" h="715915">
                  <a:moveTo>
                    <a:pt x="609600" y="0"/>
                  </a:moveTo>
                  <a:cubicBezTo>
                    <a:pt x="721824" y="0"/>
                    <a:pt x="812800" y="160263"/>
                    <a:pt x="812800" y="357957"/>
                  </a:cubicBezTo>
                  <a:cubicBezTo>
                    <a:pt x="812800" y="555652"/>
                    <a:pt x="721824" y="715915"/>
                    <a:pt x="609600" y="715915"/>
                  </a:cubicBezTo>
                  <a:lnTo>
                    <a:pt x="203200" y="715915"/>
                  </a:lnTo>
                  <a:cubicBezTo>
                    <a:pt x="90976" y="715915"/>
                    <a:pt x="0" y="555652"/>
                    <a:pt x="0" y="357957"/>
                  </a:cubicBezTo>
                  <a:cubicBezTo>
                    <a:pt x="0" y="160263"/>
                    <a:pt x="90976" y="0"/>
                    <a:pt x="203200" y="0"/>
                  </a:cubicBezTo>
                  <a:close/>
                </a:path>
              </a:pathLst>
            </a:custGeom>
            <a:solidFill>
              <a:srgbClr val="E9C7C6"/>
            </a:solidFill>
            <a:ln w="38100" cap="sq">
              <a:solidFill>
                <a:srgbClr val="000000"/>
              </a:solidFill>
              <a:prstDash val="solid"/>
              <a:miter/>
            </a:ln>
          </p:spPr>
        </p:sp>
        <p:sp>
          <p:nvSpPr>
            <p:cNvPr id="25" name="TextBox 25"/>
            <p:cNvSpPr txBox="1"/>
            <p:nvPr/>
          </p:nvSpPr>
          <p:spPr>
            <a:xfrm>
              <a:off x="0" y="-47625"/>
              <a:ext cx="812800" cy="76354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409861" y="6746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METHOD0LOGY</a:t>
            </a:r>
          </a:p>
        </p:txBody>
      </p:sp>
      <p:sp>
        <p:nvSpPr>
          <p:cNvPr id="27" name="TextBox 27"/>
          <p:cNvSpPr txBox="1"/>
          <p:nvPr/>
        </p:nvSpPr>
        <p:spPr>
          <a:xfrm>
            <a:off x="1219200" y="3339729"/>
            <a:ext cx="3657600" cy="138430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Study </a:t>
            </a:r>
          </a:p>
          <a:p>
            <a:pPr algn="ctr">
              <a:lnSpc>
                <a:spcPts val="5599"/>
              </a:lnSpc>
            </a:pPr>
            <a:r>
              <a:rPr lang="en-US" sz="3999">
                <a:solidFill>
                  <a:srgbClr val="000000"/>
                </a:solidFill>
                <a:latin typeface="Canva Sans Bold"/>
              </a:rPr>
              <a:t>Design</a:t>
            </a:r>
          </a:p>
        </p:txBody>
      </p:sp>
      <p:sp>
        <p:nvSpPr>
          <p:cNvPr id="28" name="TextBox 28"/>
          <p:cNvSpPr txBox="1"/>
          <p:nvPr/>
        </p:nvSpPr>
        <p:spPr>
          <a:xfrm>
            <a:off x="5486400" y="3412066"/>
            <a:ext cx="3657600" cy="138430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Dependent Variable</a:t>
            </a:r>
          </a:p>
        </p:txBody>
      </p:sp>
      <p:sp>
        <p:nvSpPr>
          <p:cNvPr id="29" name="TextBox 29"/>
          <p:cNvSpPr txBox="1"/>
          <p:nvPr/>
        </p:nvSpPr>
        <p:spPr>
          <a:xfrm>
            <a:off x="9754450" y="3339729"/>
            <a:ext cx="3504518" cy="138430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Independent Variable</a:t>
            </a:r>
          </a:p>
        </p:txBody>
      </p:sp>
      <p:sp>
        <p:nvSpPr>
          <p:cNvPr id="30" name="TextBox 30"/>
          <p:cNvSpPr txBox="1"/>
          <p:nvPr/>
        </p:nvSpPr>
        <p:spPr>
          <a:xfrm>
            <a:off x="13649494" y="3253316"/>
            <a:ext cx="3555375" cy="138430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Statistical Analysis</a:t>
            </a:r>
          </a:p>
        </p:txBody>
      </p:sp>
      <p:grpSp>
        <p:nvGrpSpPr>
          <p:cNvPr id="31" name="Group 31"/>
          <p:cNvGrpSpPr/>
          <p:nvPr/>
        </p:nvGrpSpPr>
        <p:grpSpPr>
          <a:xfrm>
            <a:off x="9887119" y="5125718"/>
            <a:ext cx="3086100" cy="2827517"/>
            <a:chOff x="0" y="0"/>
            <a:chExt cx="812800" cy="744696"/>
          </a:xfrm>
        </p:grpSpPr>
        <p:sp>
          <p:nvSpPr>
            <p:cNvPr id="32" name="Freeform 32"/>
            <p:cNvSpPr/>
            <p:nvPr/>
          </p:nvSpPr>
          <p:spPr>
            <a:xfrm>
              <a:off x="0" y="0"/>
              <a:ext cx="812800" cy="744696"/>
            </a:xfrm>
            <a:custGeom>
              <a:avLst/>
              <a:gdLst/>
              <a:ahLst/>
              <a:cxnLst/>
              <a:rect l="l" t="t" r="r" b="b"/>
              <a:pathLst>
                <a:path w="812800" h="744696">
                  <a:moveTo>
                    <a:pt x="609600" y="0"/>
                  </a:moveTo>
                  <a:cubicBezTo>
                    <a:pt x="721824" y="0"/>
                    <a:pt x="812800" y="166706"/>
                    <a:pt x="812800" y="372348"/>
                  </a:cubicBezTo>
                  <a:cubicBezTo>
                    <a:pt x="812800" y="577990"/>
                    <a:pt x="721824" y="744696"/>
                    <a:pt x="609600" y="744696"/>
                  </a:cubicBezTo>
                  <a:lnTo>
                    <a:pt x="203200" y="744696"/>
                  </a:lnTo>
                  <a:cubicBezTo>
                    <a:pt x="90976" y="744696"/>
                    <a:pt x="0" y="577990"/>
                    <a:pt x="0" y="372348"/>
                  </a:cubicBezTo>
                  <a:cubicBezTo>
                    <a:pt x="0" y="166706"/>
                    <a:pt x="90976" y="0"/>
                    <a:pt x="203200" y="0"/>
                  </a:cubicBezTo>
                  <a:close/>
                </a:path>
              </a:pathLst>
            </a:custGeom>
            <a:solidFill>
              <a:srgbClr val="E9C7C6"/>
            </a:solidFill>
            <a:ln w="38100" cap="sq">
              <a:solidFill>
                <a:srgbClr val="000000"/>
              </a:solidFill>
              <a:prstDash val="solid"/>
              <a:miter/>
            </a:ln>
          </p:spPr>
        </p:sp>
        <p:sp>
          <p:nvSpPr>
            <p:cNvPr id="33" name="TextBox 33"/>
            <p:cNvSpPr txBox="1"/>
            <p:nvPr/>
          </p:nvSpPr>
          <p:spPr>
            <a:xfrm>
              <a:off x="0" y="-57150"/>
              <a:ext cx="812800" cy="801846"/>
            </a:xfrm>
            <a:prstGeom prst="rect">
              <a:avLst/>
            </a:prstGeom>
          </p:spPr>
          <p:txBody>
            <a:bodyPr lIns="50800" tIns="50800" rIns="50800" bIns="50800" rtlCol="0" anchor="ctr"/>
            <a:lstStyle/>
            <a:p>
              <a:pPr algn="ctr">
                <a:lnSpc>
                  <a:spcPts val="3499"/>
                </a:lnSpc>
              </a:pPr>
              <a:endParaRPr/>
            </a:p>
          </p:txBody>
        </p:sp>
      </p:grpSp>
      <p:grpSp>
        <p:nvGrpSpPr>
          <p:cNvPr id="34" name="Group 34"/>
          <p:cNvGrpSpPr/>
          <p:nvPr/>
        </p:nvGrpSpPr>
        <p:grpSpPr>
          <a:xfrm>
            <a:off x="13884131" y="5125718"/>
            <a:ext cx="3086100" cy="2827517"/>
            <a:chOff x="0" y="0"/>
            <a:chExt cx="812800" cy="744696"/>
          </a:xfrm>
        </p:grpSpPr>
        <p:sp>
          <p:nvSpPr>
            <p:cNvPr id="35" name="Freeform 35"/>
            <p:cNvSpPr/>
            <p:nvPr/>
          </p:nvSpPr>
          <p:spPr>
            <a:xfrm>
              <a:off x="0" y="0"/>
              <a:ext cx="812800" cy="744696"/>
            </a:xfrm>
            <a:custGeom>
              <a:avLst/>
              <a:gdLst/>
              <a:ahLst/>
              <a:cxnLst/>
              <a:rect l="l" t="t" r="r" b="b"/>
              <a:pathLst>
                <a:path w="812800" h="744696">
                  <a:moveTo>
                    <a:pt x="609600" y="0"/>
                  </a:moveTo>
                  <a:cubicBezTo>
                    <a:pt x="721824" y="0"/>
                    <a:pt x="812800" y="166706"/>
                    <a:pt x="812800" y="372348"/>
                  </a:cubicBezTo>
                  <a:cubicBezTo>
                    <a:pt x="812800" y="577990"/>
                    <a:pt x="721824" y="744696"/>
                    <a:pt x="609600" y="744696"/>
                  </a:cubicBezTo>
                  <a:lnTo>
                    <a:pt x="203200" y="744696"/>
                  </a:lnTo>
                  <a:cubicBezTo>
                    <a:pt x="90976" y="744696"/>
                    <a:pt x="0" y="577990"/>
                    <a:pt x="0" y="372348"/>
                  </a:cubicBezTo>
                  <a:cubicBezTo>
                    <a:pt x="0" y="166706"/>
                    <a:pt x="90976" y="0"/>
                    <a:pt x="203200" y="0"/>
                  </a:cubicBezTo>
                  <a:close/>
                </a:path>
              </a:pathLst>
            </a:custGeom>
            <a:solidFill>
              <a:srgbClr val="E9C7C6"/>
            </a:solidFill>
            <a:ln w="38100" cap="sq">
              <a:solidFill>
                <a:srgbClr val="000000"/>
              </a:solidFill>
              <a:prstDash val="solid"/>
              <a:miter/>
            </a:ln>
          </p:spPr>
        </p:sp>
        <p:sp>
          <p:nvSpPr>
            <p:cNvPr id="36" name="TextBox 36"/>
            <p:cNvSpPr txBox="1"/>
            <p:nvPr/>
          </p:nvSpPr>
          <p:spPr>
            <a:xfrm>
              <a:off x="0" y="-47625"/>
              <a:ext cx="812800" cy="792321"/>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407319" y="5125718"/>
            <a:ext cx="3281363" cy="2700457"/>
            <a:chOff x="0" y="0"/>
            <a:chExt cx="864227" cy="711231"/>
          </a:xfrm>
        </p:grpSpPr>
        <p:sp>
          <p:nvSpPr>
            <p:cNvPr id="38" name="Freeform 38"/>
            <p:cNvSpPr/>
            <p:nvPr/>
          </p:nvSpPr>
          <p:spPr>
            <a:xfrm>
              <a:off x="0" y="0"/>
              <a:ext cx="864227" cy="711231"/>
            </a:xfrm>
            <a:custGeom>
              <a:avLst/>
              <a:gdLst/>
              <a:ahLst/>
              <a:cxnLst/>
              <a:rect l="l" t="t" r="r" b="b"/>
              <a:pathLst>
                <a:path w="864227" h="711231">
                  <a:moveTo>
                    <a:pt x="661027" y="0"/>
                  </a:moveTo>
                  <a:cubicBezTo>
                    <a:pt x="773251" y="0"/>
                    <a:pt x="864227" y="159215"/>
                    <a:pt x="864227" y="355616"/>
                  </a:cubicBezTo>
                  <a:cubicBezTo>
                    <a:pt x="864227" y="552017"/>
                    <a:pt x="773251" y="711231"/>
                    <a:pt x="661027" y="711231"/>
                  </a:cubicBezTo>
                  <a:lnTo>
                    <a:pt x="203200" y="711231"/>
                  </a:lnTo>
                  <a:cubicBezTo>
                    <a:pt x="90976" y="711231"/>
                    <a:pt x="0" y="552017"/>
                    <a:pt x="0" y="355616"/>
                  </a:cubicBezTo>
                  <a:cubicBezTo>
                    <a:pt x="0" y="159215"/>
                    <a:pt x="90976" y="0"/>
                    <a:pt x="203200" y="0"/>
                  </a:cubicBezTo>
                  <a:close/>
                </a:path>
              </a:pathLst>
            </a:custGeom>
            <a:solidFill>
              <a:srgbClr val="E9C7C6"/>
            </a:solidFill>
            <a:ln w="38100" cap="sq">
              <a:solidFill>
                <a:srgbClr val="000000"/>
              </a:solidFill>
              <a:prstDash val="solid"/>
              <a:miter/>
            </a:ln>
          </p:spPr>
        </p:sp>
        <p:sp>
          <p:nvSpPr>
            <p:cNvPr id="39" name="TextBox 39"/>
            <p:cNvSpPr txBox="1"/>
            <p:nvPr/>
          </p:nvSpPr>
          <p:spPr>
            <a:xfrm>
              <a:off x="0" y="-47625"/>
              <a:ext cx="864227" cy="758856"/>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581952" y="5678310"/>
            <a:ext cx="2923373" cy="1555905"/>
          </a:xfrm>
          <a:prstGeom prst="rect">
            <a:avLst/>
          </a:prstGeom>
        </p:spPr>
        <p:txBody>
          <a:bodyPr lIns="0" tIns="0" rIns="0" bIns="0" rtlCol="0" anchor="t">
            <a:spAutoFit/>
          </a:bodyPr>
          <a:lstStyle/>
          <a:p>
            <a:pPr>
              <a:lnSpc>
                <a:spcPts val="4140"/>
              </a:lnSpc>
            </a:pPr>
            <a:r>
              <a:rPr lang="en-US" sz="2957">
                <a:solidFill>
                  <a:srgbClr val="000000"/>
                </a:solidFill>
                <a:latin typeface="Canva Sans"/>
              </a:rPr>
              <a:t>Cross-Sectional Study using Secondary Data</a:t>
            </a:r>
          </a:p>
        </p:txBody>
      </p:sp>
      <p:sp>
        <p:nvSpPr>
          <p:cNvPr id="41" name="TextBox 41"/>
          <p:cNvSpPr txBox="1"/>
          <p:nvPr/>
        </p:nvSpPr>
        <p:spPr>
          <a:xfrm>
            <a:off x="6259529" y="5523939"/>
            <a:ext cx="3065615" cy="1970165"/>
          </a:xfrm>
          <a:prstGeom prst="rect">
            <a:avLst/>
          </a:prstGeom>
        </p:spPr>
        <p:txBody>
          <a:bodyPr lIns="0" tIns="0" rIns="0" bIns="0" rtlCol="0" anchor="t">
            <a:spAutoFit/>
          </a:bodyPr>
          <a:lstStyle/>
          <a:p>
            <a:pPr>
              <a:lnSpc>
                <a:spcPts val="3920"/>
              </a:lnSpc>
            </a:pPr>
            <a:r>
              <a:rPr lang="en-US" sz="2800">
                <a:solidFill>
                  <a:srgbClr val="000000"/>
                </a:solidFill>
                <a:latin typeface="Canva Sans"/>
              </a:rPr>
              <a:t>School Attendance among Street Children</a:t>
            </a:r>
          </a:p>
        </p:txBody>
      </p:sp>
      <p:sp>
        <p:nvSpPr>
          <p:cNvPr id="42" name="TextBox 42"/>
          <p:cNvSpPr txBox="1"/>
          <p:nvPr/>
        </p:nvSpPr>
        <p:spPr>
          <a:xfrm>
            <a:off x="10125075" y="5438286"/>
            <a:ext cx="2867397" cy="1942779"/>
          </a:xfrm>
          <a:prstGeom prst="rect">
            <a:avLst/>
          </a:prstGeom>
        </p:spPr>
        <p:txBody>
          <a:bodyPr lIns="0" tIns="0" rIns="0" bIns="0" rtlCol="0" anchor="t">
            <a:spAutoFit/>
          </a:bodyPr>
          <a:lstStyle/>
          <a:p>
            <a:pPr marL="477708" lvl="1" indent="-238854">
              <a:lnSpc>
                <a:spcPts val="3097"/>
              </a:lnSpc>
              <a:buFont typeface="Arial"/>
              <a:buChar char="•"/>
            </a:pPr>
            <a:r>
              <a:rPr lang="en-US" sz="2212">
                <a:solidFill>
                  <a:srgbClr val="000000"/>
                </a:solidFill>
                <a:latin typeface="Canva Sans"/>
              </a:rPr>
              <a:t>Age</a:t>
            </a:r>
          </a:p>
          <a:p>
            <a:pPr marL="477708" lvl="1" indent="-238854">
              <a:lnSpc>
                <a:spcPts val="3097"/>
              </a:lnSpc>
              <a:buFont typeface="Arial"/>
              <a:buChar char="•"/>
            </a:pPr>
            <a:r>
              <a:rPr lang="en-US" sz="2212">
                <a:solidFill>
                  <a:srgbClr val="000000"/>
                </a:solidFill>
                <a:latin typeface="Canva Sans"/>
              </a:rPr>
              <a:t>Division</a:t>
            </a:r>
          </a:p>
          <a:p>
            <a:pPr marL="477708" lvl="1" indent="-238854">
              <a:lnSpc>
                <a:spcPts val="3097"/>
              </a:lnSpc>
              <a:buFont typeface="Arial"/>
              <a:buChar char="•"/>
            </a:pPr>
            <a:r>
              <a:rPr lang="en-US" sz="2212">
                <a:solidFill>
                  <a:srgbClr val="000000"/>
                </a:solidFill>
                <a:latin typeface="Canva Sans"/>
              </a:rPr>
              <a:t>Awarness</a:t>
            </a:r>
          </a:p>
          <a:p>
            <a:pPr marL="477708" lvl="1" indent="-238854">
              <a:lnSpc>
                <a:spcPts val="3097"/>
              </a:lnSpc>
              <a:buFont typeface="Arial"/>
              <a:buChar char="•"/>
            </a:pPr>
            <a:r>
              <a:rPr lang="en-US" sz="2212">
                <a:solidFill>
                  <a:srgbClr val="000000"/>
                </a:solidFill>
                <a:latin typeface="Canva Sans"/>
              </a:rPr>
              <a:t>Working Hour</a:t>
            </a:r>
          </a:p>
          <a:p>
            <a:pPr marL="477708" lvl="1" indent="-238854">
              <a:lnSpc>
                <a:spcPts val="3097"/>
              </a:lnSpc>
              <a:buFont typeface="Arial"/>
              <a:buChar char="•"/>
            </a:pPr>
            <a:r>
              <a:rPr lang="en-US" sz="2212">
                <a:solidFill>
                  <a:srgbClr val="000000"/>
                </a:solidFill>
                <a:latin typeface="Canva Sans"/>
              </a:rPr>
              <a:t>Eating Location</a:t>
            </a:r>
          </a:p>
        </p:txBody>
      </p:sp>
      <p:sp>
        <p:nvSpPr>
          <p:cNvPr id="43" name="TextBox 43"/>
          <p:cNvSpPr txBox="1"/>
          <p:nvPr/>
        </p:nvSpPr>
        <p:spPr>
          <a:xfrm>
            <a:off x="14001919" y="5411564"/>
            <a:ext cx="3120628" cy="2432393"/>
          </a:xfrm>
          <a:prstGeom prst="rect">
            <a:avLst/>
          </a:prstGeom>
        </p:spPr>
        <p:txBody>
          <a:bodyPr lIns="0" tIns="0" rIns="0" bIns="0" rtlCol="0" anchor="t">
            <a:spAutoFit/>
          </a:bodyPr>
          <a:lstStyle/>
          <a:p>
            <a:pPr marL="600739" lvl="1" indent="-300369">
              <a:lnSpc>
                <a:spcPts val="3895"/>
              </a:lnSpc>
              <a:buFont typeface="Arial"/>
              <a:buChar char="•"/>
            </a:pPr>
            <a:r>
              <a:rPr lang="en-US" sz="2782">
                <a:solidFill>
                  <a:srgbClr val="000000"/>
                </a:solidFill>
                <a:latin typeface="Canva Sans"/>
              </a:rPr>
              <a:t>Descriptive</a:t>
            </a:r>
          </a:p>
          <a:p>
            <a:pPr marL="600739" lvl="1" indent="-300369">
              <a:lnSpc>
                <a:spcPts val="3895"/>
              </a:lnSpc>
              <a:buFont typeface="Arial"/>
              <a:buChar char="•"/>
            </a:pPr>
            <a:r>
              <a:rPr lang="en-US" sz="2782">
                <a:solidFill>
                  <a:srgbClr val="000000"/>
                </a:solidFill>
                <a:latin typeface="Canva Sans"/>
              </a:rPr>
              <a:t>Chi Square Test</a:t>
            </a:r>
          </a:p>
          <a:p>
            <a:pPr marL="600739" lvl="1" indent="-300369">
              <a:lnSpc>
                <a:spcPts val="3895"/>
              </a:lnSpc>
              <a:buFont typeface="Arial"/>
              <a:buChar char="•"/>
            </a:pPr>
            <a:r>
              <a:rPr lang="en-US" sz="2782">
                <a:solidFill>
                  <a:srgbClr val="000000"/>
                </a:solidFill>
                <a:latin typeface="Canva Sans"/>
              </a:rPr>
              <a:t>Logistic Regression</a:t>
            </a:r>
          </a:p>
        </p:txBody>
      </p:sp>
      <p:sp>
        <p:nvSpPr>
          <p:cNvPr id="44" name="TextBox 4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436533"/>
            <a:ext cx="15815306"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13</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7625971" y="2420164"/>
            <a:ext cx="9795796" cy="7390737"/>
          </a:xfrm>
          <a:custGeom>
            <a:avLst/>
            <a:gdLst/>
            <a:ahLst/>
            <a:cxnLst/>
            <a:rect l="l" t="t" r="r" b="b"/>
            <a:pathLst>
              <a:path w="9795796" h="7390737">
                <a:moveTo>
                  <a:pt x="0" y="0"/>
                </a:moveTo>
                <a:lnTo>
                  <a:pt x="9795796" y="0"/>
                </a:lnTo>
                <a:lnTo>
                  <a:pt x="9795796" y="7390737"/>
                </a:lnTo>
                <a:lnTo>
                  <a:pt x="0" y="7390737"/>
                </a:lnTo>
                <a:lnTo>
                  <a:pt x="0" y="0"/>
                </a:lnTo>
                <a:close/>
              </a:path>
            </a:pathLst>
          </a:custGeom>
          <a:blipFill>
            <a:blip r:embed="rId4"/>
            <a:stretch>
              <a:fillRect l="-2242" r="-2242"/>
            </a:stretch>
          </a:blipFill>
          <a:ln w="38100" cap="sq">
            <a:solidFill>
              <a:srgbClr val="000000"/>
            </a:solidFill>
            <a:prstDash val="solid"/>
            <a:miter/>
          </a:ln>
        </p:spPr>
      </p:sp>
      <p:sp>
        <p:nvSpPr>
          <p:cNvPr id="11" name="TextBox 11"/>
          <p:cNvSpPr txBox="1"/>
          <p:nvPr/>
        </p:nvSpPr>
        <p:spPr>
          <a:xfrm>
            <a:off x="102994" y="2579187"/>
            <a:ext cx="5599952" cy="23806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Total Paricipants : 450</a:t>
            </a:r>
          </a:p>
          <a:p>
            <a:pPr marL="734059" lvl="1" indent="-367030">
              <a:lnSpc>
                <a:spcPts val="4759"/>
              </a:lnSpc>
              <a:buFont typeface="Arial"/>
              <a:buChar char="•"/>
            </a:pPr>
            <a:r>
              <a:rPr lang="en-US" sz="3399">
                <a:solidFill>
                  <a:srgbClr val="000000"/>
                </a:solidFill>
                <a:latin typeface="Canva Sans"/>
              </a:rPr>
              <a:t>Highest : Dhaka [225]</a:t>
            </a:r>
          </a:p>
          <a:p>
            <a:pPr marL="734059" lvl="1" indent="-367030">
              <a:lnSpc>
                <a:spcPts val="4759"/>
              </a:lnSpc>
              <a:buFont typeface="Arial"/>
              <a:buChar char="•"/>
            </a:pPr>
            <a:r>
              <a:rPr lang="en-US" sz="3399">
                <a:solidFill>
                  <a:srgbClr val="000000"/>
                </a:solidFill>
                <a:latin typeface="Canva Sans"/>
              </a:rPr>
              <a:t>Lowest : Barisal [24]</a:t>
            </a:r>
          </a:p>
          <a:p>
            <a:pPr algn="ctr">
              <a:lnSpc>
                <a:spcPts val="4759"/>
              </a:lnSpc>
            </a:pPr>
            <a:endParaRPr lang="en-US" sz="3399">
              <a:solidFill>
                <a:srgbClr val="000000"/>
              </a:solidFill>
              <a:latin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112701"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14</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10"/>
          <p:cNvPicPr>
            <a:picLocks noChangeAspect="1"/>
          </p:cNvPicPr>
          <p:nvPr/>
        </p:nvPicPr>
        <p:blipFill>
          <a:blip r:embed="rId4"/>
          <a:stretch>
            <a:fillRect/>
          </a:stretch>
        </p:blipFill>
        <p:spPr>
          <a:xfrm>
            <a:off x="7796981" y="2229893"/>
            <a:ext cx="10838352" cy="8304997"/>
          </a:xfrm>
          <a:prstGeom prst="rect">
            <a:avLst/>
          </a:prstGeom>
        </p:spPr>
      </p:pic>
      <p:sp>
        <p:nvSpPr>
          <p:cNvPr id="11" name="TextBox 11"/>
          <p:cNvSpPr txBox="1"/>
          <p:nvPr/>
        </p:nvSpPr>
        <p:spPr>
          <a:xfrm>
            <a:off x="718112" y="2641917"/>
            <a:ext cx="7735479"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Figure : Working Hour </a:t>
            </a:r>
          </a:p>
        </p:txBody>
      </p:sp>
      <p:sp>
        <p:nvSpPr>
          <p:cNvPr id="12" name="TextBox 12"/>
          <p:cNvSpPr txBox="1"/>
          <p:nvPr/>
        </p:nvSpPr>
        <p:spPr>
          <a:xfrm>
            <a:off x="1028700" y="4817716"/>
            <a:ext cx="5633089" cy="17805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90% of Total Children work less than 12 hours a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15</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10"/>
          <p:cNvPicPr>
            <a:picLocks noChangeAspect="1"/>
          </p:cNvPicPr>
          <p:nvPr/>
        </p:nvPicPr>
        <p:blipFill>
          <a:blip r:embed="rId4"/>
          <a:stretch>
            <a:fillRect/>
          </a:stretch>
        </p:blipFill>
        <p:spPr>
          <a:xfrm>
            <a:off x="7485171" y="2640455"/>
            <a:ext cx="10662686" cy="7752611"/>
          </a:xfrm>
          <a:prstGeom prst="rect">
            <a:avLst/>
          </a:prstGeom>
        </p:spPr>
      </p:pic>
      <p:sp>
        <p:nvSpPr>
          <p:cNvPr id="11" name="TextBox 11"/>
          <p:cNvSpPr txBox="1"/>
          <p:nvPr/>
        </p:nvSpPr>
        <p:spPr>
          <a:xfrm>
            <a:off x="718112" y="2641917"/>
            <a:ext cx="739146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Figure : Age Category </a:t>
            </a:r>
          </a:p>
        </p:txBody>
      </p:sp>
      <p:sp>
        <p:nvSpPr>
          <p:cNvPr id="12" name="TextBox 12"/>
          <p:cNvSpPr txBox="1"/>
          <p:nvPr/>
        </p:nvSpPr>
        <p:spPr>
          <a:xfrm>
            <a:off x="1028700" y="4601852"/>
            <a:ext cx="5633089" cy="17805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Almost 60%  of Total Children are 11 to 14 years old.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74688"/>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16</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10"/>
          <p:cNvPicPr>
            <a:picLocks noChangeAspect="1"/>
          </p:cNvPicPr>
          <p:nvPr/>
        </p:nvPicPr>
        <p:blipFill>
          <a:blip r:embed="rId4"/>
          <a:stretch>
            <a:fillRect/>
          </a:stretch>
        </p:blipFill>
        <p:spPr>
          <a:xfrm>
            <a:off x="10451680" y="1839897"/>
            <a:ext cx="7218392" cy="8571275"/>
          </a:xfrm>
          <a:prstGeom prst="rect">
            <a:avLst/>
          </a:prstGeom>
        </p:spPr>
      </p:pic>
      <p:sp>
        <p:nvSpPr>
          <p:cNvPr id="11" name="TextBox 11"/>
          <p:cNvSpPr txBox="1"/>
          <p:nvPr/>
        </p:nvSpPr>
        <p:spPr>
          <a:xfrm>
            <a:off x="-284534" y="2520110"/>
            <a:ext cx="11715371"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Figure : Aware of Organization</a:t>
            </a:r>
          </a:p>
        </p:txBody>
      </p:sp>
      <p:sp>
        <p:nvSpPr>
          <p:cNvPr id="12" name="TextBox 12"/>
          <p:cNvSpPr txBox="1"/>
          <p:nvPr/>
        </p:nvSpPr>
        <p:spPr>
          <a:xfrm>
            <a:off x="1028700" y="4601852"/>
            <a:ext cx="5633089" cy="17805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90% of Total Children are unaware of organizations.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17</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10"/>
          <p:cNvPicPr>
            <a:picLocks noChangeAspect="1"/>
          </p:cNvPicPr>
          <p:nvPr/>
        </p:nvPicPr>
        <p:blipFill>
          <a:blip r:embed="rId4"/>
          <a:stretch>
            <a:fillRect/>
          </a:stretch>
        </p:blipFill>
        <p:spPr>
          <a:xfrm>
            <a:off x="-144475" y="2742643"/>
            <a:ext cx="12628943" cy="7568069"/>
          </a:xfrm>
          <a:prstGeom prst="rect">
            <a:avLst/>
          </a:prstGeom>
        </p:spPr>
      </p:pic>
      <p:sp>
        <p:nvSpPr>
          <p:cNvPr id="11" name="TextBox 11"/>
          <p:cNvSpPr txBox="1"/>
          <p:nvPr/>
        </p:nvSpPr>
        <p:spPr>
          <a:xfrm>
            <a:off x="312312" y="2451092"/>
            <a:ext cx="11715371"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Figure : Nights spend Without food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419600" y="999108"/>
            <a:ext cx="8635752" cy="1691644"/>
          </a:xfrm>
          <a:prstGeom prst="rect">
            <a:avLst/>
          </a:prstGeom>
        </p:spPr>
        <p:txBody>
          <a:bodyPr lIns="0" tIns="0" rIns="0" bIns="0" rtlCol="0" anchor="t">
            <a:spAutoFit/>
          </a:bodyPr>
          <a:lstStyle/>
          <a:p>
            <a:pPr algn="ctr">
              <a:lnSpc>
                <a:spcPts val="13859"/>
              </a:lnSpc>
            </a:pPr>
            <a:r>
              <a:rPr lang="en-US" sz="8800" dirty="0">
                <a:solidFill>
                  <a:srgbClr val="000000"/>
                </a:solidFill>
                <a:latin typeface="Alatsi"/>
              </a:rPr>
              <a:t>Group Members</a:t>
            </a:r>
            <a:endParaRPr lang="en-US" sz="9899" dirty="0">
              <a:solidFill>
                <a:srgbClr val="000000"/>
              </a:solidFill>
              <a:latin typeface="Alatsi"/>
            </a:endParaRPr>
          </a:p>
        </p:txBody>
      </p:sp>
      <p:sp>
        <p:nvSpPr>
          <p:cNvPr id="3" name="TextBox 3"/>
          <p:cNvSpPr txBox="1"/>
          <p:nvPr/>
        </p:nvSpPr>
        <p:spPr>
          <a:xfrm>
            <a:off x="1676400" y="4222633"/>
            <a:ext cx="5837569" cy="4665718"/>
          </a:xfrm>
          <a:prstGeom prst="rect">
            <a:avLst/>
          </a:prstGeom>
        </p:spPr>
        <p:txBody>
          <a:bodyPr wrap="square" lIns="0" tIns="0" rIns="0" bIns="0" rtlCol="0" anchor="t">
            <a:spAutoFit/>
          </a:bodyPr>
          <a:lstStyle/>
          <a:p>
            <a:pPr>
              <a:lnSpc>
                <a:spcPts val="7530"/>
              </a:lnSpc>
            </a:pPr>
            <a:r>
              <a:rPr lang="en-US" sz="3765" dirty="0">
                <a:solidFill>
                  <a:srgbClr val="000000"/>
                </a:solidFill>
                <a:latin typeface="Canva Sans"/>
              </a:rPr>
              <a:t>Md </a:t>
            </a:r>
            <a:r>
              <a:rPr lang="en-US" sz="3765" dirty="0" err="1">
                <a:solidFill>
                  <a:srgbClr val="000000"/>
                </a:solidFill>
                <a:latin typeface="Canva Sans"/>
              </a:rPr>
              <a:t>Abir</a:t>
            </a:r>
            <a:r>
              <a:rPr lang="en-US" sz="3765" dirty="0">
                <a:solidFill>
                  <a:srgbClr val="000000"/>
                </a:solidFill>
                <a:latin typeface="Canva Sans"/>
              </a:rPr>
              <a:t> </a:t>
            </a:r>
          </a:p>
          <a:p>
            <a:pPr>
              <a:lnSpc>
                <a:spcPts val="7530"/>
              </a:lnSpc>
            </a:pPr>
            <a:r>
              <a:rPr lang="en-US" sz="3765" dirty="0">
                <a:solidFill>
                  <a:srgbClr val="000000"/>
                </a:solidFill>
                <a:latin typeface="Canva Sans"/>
              </a:rPr>
              <a:t>Md </a:t>
            </a:r>
            <a:r>
              <a:rPr lang="en-US" sz="3765" dirty="0" err="1">
                <a:solidFill>
                  <a:srgbClr val="000000"/>
                </a:solidFill>
                <a:latin typeface="Canva Sans"/>
              </a:rPr>
              <a:t>Emanur</a:t>
            </a:r>
            <a:r>
              <a:rPr lang="en-US" sz="3765" dirty="0">
                <a:solidFill>
                  <a:srgbClr val="000000"/>
                </a:solidFill>
                <a:latin typeface="Canva Sans"/>
              </a:rPr>
              <a:t> Rahman</a:t>
            </a:r>
          </a:p>
          <a:p>
            <a:pPr>
              <a:lnSpc>
                <a:spcPts val="7530"/>
              </a:lnSpc>
            </a:pPr>
            <a:r>
              <a:rPr lang="en-US" sz="3765" dirty="0">
                <a:solidFill>
                  <a:srgbClr val="000000"/>
                </a:solidFill>
                <a:latin typeface="Canva Sans"/>
              </a:rPr>
              <a:t>Md </a:t>
            </a:r>
            <a:r>
              <a:rPr lang="en-US" sz="3765" dirty="0" err="1">
                <a:solidFill>
                  <a:srgbClr val="000000"/>
                </a:solidFill>
                <a:latin typeface="Canva Sans"/>
              </a:rPr>
              <a:t>Moshiur</a:t>
            </a:r>
            <a:r>
              <a:rPr lang="en-US" sz="3765" dirty="0">
                <a:solidFill>
                  <a:srgbClr val="000000"/>
                </a:solidFill>
                <a:latin typeface="Canva Sans"/>
              </a:rPr>
              <a:t> Islam</a:t>
            </a:r>
          </a:p>
          <a:p>
            <a:pPr>
              <a:lnSpc>
                <a:spcPts val="7530"/>
              </a:lnSpc>
            </a:pPr>
            <a:r>
              <a:rPr lang="en-US" sz="3765" dirty="0">
                <a:solidFill>
                  <a:srgbClr val="000000"/>
                </a:solidFill>
                <a:latin typeface="Canva Sans"/>
              </a:rPr>
              <a:t>Syed </a:t>
            </a:r>
            <a:r>
              <a:rPr lang="en-US" sz="3765" dirty="0" err="1">
                <a:solidFill>
                  <a:srgbClr val="000000"/>
                </a:solidFill>
                <a:latin typeface="Canva Sans"/>
              </a:rPr>
              <a:t>Irfanul</a:t>
            </a:r>
            <a:r>
              <a:rPr lang="en-US" sz="3765" dirty="0">
                <a:solidFill>
                  <a:srgbClr val="000000"/>
                </a:solidFill>
                <a:latin typeface="Canva Sans"/>
              </a:rPr>
              <a:t> Huda </a:t>
            </a:r>
          </a:p>
          <a:p>
            <a:pPr>
              <a:lnSpc>
                <a:spcPts val="7530"/>
              </a:lnSpc>
            </a:pPr>
            <a:r>
              <a:rPr lang="en-US" sz="3765" dirty="0">
                <a:solidFill>
                  <a:srgbClr val="000000"/>
                </a:solidFill>
                <a:latin typeface="Canva Sans"/>
              </a:rPr>
              <a:t>Ahmed Al Asif</a:t>
            </a:r>
          </a:p>
        </p:txBody>
      </p:sp>
      <p:sp>
        <p:nvSpPr>
          <p:cNvPr id="4" name="TextBox 4"/>
          <p:cNvSpPr txBox="1"/>
          <p:nvPr/>
        </p:nvSpPr>
        <p:spPr>
          <a:xfrm>
            <a:off x="11887200" y="4000500"/>
            <a:ext cx="5576382" cy="6570718"/>
          </a:xfrm>
          <a:prstGeom prst="rect">
            <a:avLst/>
          </a:prstGeom>
        </p:spPr>
        <p:txBody>
          <a:bodyPr lIns="0" tIns="0" rIns="0" bIns="0" rtlCol="0" anchor="t">
            <a:spAutoFit/>
          </a:bodyPr>
          <a:lstStyle/>
          <a:p>
            <a:pPr algn="just">
              <a:lnSpc>
                <a:spcPts val="7530"/>
              </a:lnSpc>
            </a:pPr>
            <a:r>
              <a:rPr lang="en-US" sz="3765" dirty="0">
                <a:solidFill>
                  <a:srgbClr val="000000"/>
                </a:solidFill>
                <a:latin typeface="Canva Sans"/>
              </a:rPr>
              <a:t>2018134042</a:t>
            </a:r>
          </a:p>
          <a:p>
            <a:pPr algn="just">
              <a:lnSpc>
                <a:spcPts val="7530"/>
              </a:lnSpc>
            </a:pPr>
            <a:r>
              <a:rPr lang="en-US" sz="3765" dirty="0">
                <a:solidFill>
                  <a:srgbClr val="000000"/>
                </a:solidFill>
                <a:latin typeface="Canva Sans"/>
              </a:rPr>
              <a:t>2018134051</a:t>
            </a:r>
          </a:p>
          <a:p>
            <a:pPr algn="just">
              <a:lnSpc>
                <a:spcPts val="7530"/>
              </a:lnSpc>
            </a:pPr>
            <a:r>
              <a:rPr lang="en-US" sz="3765" dirty="0">
                <a:solidFill>
                  <a:srgbClr val="000000"/>
                </a:solidFill>
                <a:latin typeface="Canva Sans"/>
              </a:rPr>
              <a:t>2018134097</a:t>
            </a:r>
          </a:p>
          <a:p>
            <a:pPr algn="just">
              <a:lnSpc>
                <a:spcPts val="7530"/>
              </a:lnSpc>
            </a:pPr>
            <a:r>
              <a:rPr lang="en-US" sz="3765" dirty="0">
                <a:solidFill>
                  <a:srgbClr val="000000"/>
                </a:solidFill>
                <a:latin typeface="Canva Sans"/>
              </a:rPr>
              <a:t>2018134119</a:t>
            </a:r>
          </a:p>
          <a:p>
            <a:pPr algn="just">
              <a:lnSpc>
                <a:spcPts val="7530"/>
              </a:lnSpc>
            </a:pPr>
            <a:r>
              <a:rPr lang="en-US" sz="3765" dirty="0">
                <a:solidFill>
                  <a:srgbClr val="000000"/>
                </a:solidFill>
                <a:latin typeface="Canva Sans"/>
              </a:rPr>
              <a:t>2017134046</a:t>
            </a:r>
          </a:p>
          <a:p>
            <a:pPr algn="just">
              <a:lnSpc>
                <a:spcPts val="7530"/>
              </a:lnSpc>
            </a:pPr>
            <a:endParaRPr lang="en-US" sz="3765" dirty="0">
              <a:solidFill>
                <a:srgbClr val="000000"/>
              </a:solidFill>
              <a:latin typeface="Canva Sans"/>
            </a:endParaRPr>
          </a:p>
          <a:p>
            <a:pPr algn="just">
              <a:lnSpc>
                <a:spcPts val="7530"/>
              </a:lnSpc>
            </a:pPr>
            <a:endParaRPr lang="en-US" sz="3765" dirty="0">
              <a:solidFill>
                <a:srgbClr val="000000"/>
              </a:solidFill>
              <a:latin typeface="Canva Sans"/>
            </a:endParaRPr>
          </a:p>
        </p:txBody>
      </p:sp>
      <p:sp>
        <p:nvSpPr>
          <p:cNvPr id="5" name="TextBox 5"/>
          <p:cNvSpPr txBox="1"/>
          <p:nvPr/>
        </p:nvSpPr>
        <p:spPr>
          <a:xfrm>
            <a:off x="1219200" y="3335538"/>
            <a:ext cx="2789569" cy="847796"/>
          </a:xfrm>
          <a:prstGeom prst="rect">
            <a:avLst/>
          </a:prstGeom>
        </p:spPr>
        <p:txBody>
          <a:bodyPr wrap="square" lIns="0" tIns="0" rIns="0" bIns="0" rtlCol="0" anchor="t">
            <a:spAutoFit/>
          </a:bodyPr>
          <a:lstStyle/>
          <a:p>
            <a:pPr algn="ctr">
              <a:lnSpc>
                <a:spcPts val="7279"/>
              </a:lnSpc>
            </a:pPr>
            <a:r>
              <a:rPr lang="en-US" sz="4400" dirty="0">
                <a:solidFill>
                  <a:srgbClr val="000000"/>
                </a:solidFill>
                <a:latin typeface="Canva Sans Bold"/>
              </a:rPr>
              <a:t>Name</a:t>
            </a:r>
            <a:endParaRPr lang="en-US" sz="5199" dirty="0">
              <a:solidFill>
                <a:srgbClr val="000000"/>
              </a:solidFill>
              <a:latin typeface="Canva Sans Bold"/>
            </a:endParaRPr>
          </a:p>
        </p:txBody>
      </p:sp>
      <p:sp>
        <p:nvSpPr>
          <p:cNvPr id="6" name="TextBox 6"/>
          <p:cNvSpPr txBox="1"/>
          <p:nvPr/>
        </p:nvSpPr>
        <p:spPr>
          <a:xfrm>
            <a:off x="10591800" y="3152850"/>
            <a:ext cx="7275663" cy="887095"/>
          </a:xfrm>
          <a:prstGeom prst="rect">
            <a:avLst/>
          </a:prstGeom>
        </p:spPr>
        <p:txBody>
          <a:bodyPr wrap="square" lIns="0" tIns="0" rIns="0" bIns="0" rtlCol="0" anchor="t">
            <a:spAutoFit/>
          </a:bodyPr>
          <a:lstStyle/>
          <a:p>
            <a:pPr algn="ctr">
              <a:lnSpc>
                <a:spcPts val="7279"/>
              </a:lnSpc>
            </a:pPr>
            <a:r>
              <a:rPr lang="en-US" sz="4400" dirty="0">
                <a:solidFill>
                  <a:srgbClr val="000000"/>
                </a:solidFill>
                <a:latin typeface="Canva Sans Bold"/>
              </a:rPr>
              <a:t>Registration</a:t>
            </a:r>
            <a:r>
              <a:rPr lang="en-US" sz="5199" dirty="0">
                <a:solidFill>
                  <a:srgbClr val="000000"/>
                </a:solidFill>
                <a:latin typeface="Canva Sans Bold"/>
              </a:rPr>
              <a:t> Number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18</a:t>
              </a:r>
            </a:p>
          </p:txBody>
        </p:sp>
      </p:grpSp>
      <p:sp>
        <p:nvSpPr>
          <p:cNvPr id="8" name="Freeform 8"/>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10"/>
          <p:cNvPicPr>
            <a:picLocks noChangeAspect="1"/>
          </p:cNvPicPr>
          <p:nvPr/>
        </p:nvPicPr>
        <p:blipFill>
          <a:blip r:embed="rId4"/>
          <a:stretch>
            <a:fillRect/>
          </a:stretch>
        </p:blipFill>
        <p:spPr>
          <a:xfrm>
            <a:off x="8243896" y="2039942"/>
            <a:ext cx="9803282" cy="8035298"/>
          </a:xfrm>
          <a:prstGeom prst="rect">
            <a:avLst/>
          </a:prstGeom>
        </p:spPr>
      </p:pic>
      <p:sp>
        <p:nvSpPr>
          <p:cNvPr id="11" name="TextBox 11"/>
          <p:cNvSpPr txBox="1"/>
          <p:nvPr/>
        </p:nvSpPr>
        <p:spPr>
          <a:xfrm>
            <a:off x="1028700" y="2752107"/>
            <a:ext cx="8832765"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Figure : Attending School</a:t>
            </a:r>
          </a:p>
        </p:txBody>
      </p:sp>
      <p:sp>
        <p:nvSpPr>
          <p:cNvPr id="12" name="TextBox 12"/>
          <p:cNvSpPr txBox="1"/>
          <p:nvPr/>
        </p:nvSpPr>
        <p:spPr>
          <a:xfrm>
            <a:off x="1460412" y="5434021"/>
            <a:ext cx="6649162" cy="118046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40% of total street children attended school.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sp>
        <p:nvSpPr>
          <p:cNvPr id="3" name="AutoShape 3"/>
          <p:cNvSpPr/>
          <p:nvPr/>
        </p:nvSpPr>
        <p:spPr>
          <a:xfrm>
            <a:off x="-260599" y="9061267"/>
            <a:ext cx="5350668"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19</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954493" y="3859637"/>
            <a:ext cx="11780343" cy="4667016"/>
          </a:xfrm>
          <a:custGeom>
            <a:avLst/>
            <a:gdLst/>
            <a:ahLst/>
            <a:cxnLst/>
            <a:rect l="l" t="t" r="r" b="b"/>
            <a:pathLst>
              <a:path w="11780343" h="4667016">
                <a:moveTo>
                  <a:pt x="0" y="0"/>
                </a:moveTo>
                <a:lnTo>
                  <a:pt x="11780344" y="0"/>
                </a:lnTo>
                <a:lnTo>
                  <a:pt x="11780344" y="4667016"/>
                </a:lnTo>
                <a:lnTo>
                  <a:pt x="0" y="4667016"/>
                </a:lnTo>
                <a:lnTo>
                  <a:pt x="0" y="0"/>
                </a:lnTo>
                <a:close/>
              </a:path>
            </a:pathLst>
          </a:custGeom>
          <a:blipFill>
            <a:blip r:embed="rId4"/>
            <a:stretch>
              <a:fillRect r="-265" b="-2014"/>
            </a:stretch>
          </a:blipFill>
          <a:ln w="38100" cap="sq">
            <a:solidFill>
              <a:srgbClr val="000000"/>
            </a:solidFill>
            <a:prstDash val="solid"/>
            <a:miter/>
          </a:ln>
        </p:spPr>
      </p:sp>
      <p:sp>
        <p:nvSpPr>
          <p:cNvPr id="13" name="TextBox 13"/>
          <p:cNvSpPr txBox="1"/>
          <p:nvPr/>
        </p:nvSpPr>
        <p:spPr>
          <a:xfrm>
            <a:off x="690849" y="2650808"/>
            <a:ext cx="15949612" cy="1429384"/>
          </a:xfrm>
          <a:prstGeom prst="rect">
            <a:avLst/>
          </a:prstGeom>
        </p:spPr>
        <p:txBody>
          <a:bodyPr lIns="0" tIns="0" rIns="0" bIns="0" rtlCol="0" anchor="t">
            <a:spAutoFit/>
          </a:bodyPr>
          <a:lstStyle/>
          <a:p>
            <a:pPr algn="ctr">
              <a:lnSpc>
                <a:spcPts val="5600"/>
              </a:lnSpc>
            </a:pPr>
            <a:r>
              <a:rPr lang="en-US" sz="4000">
                <a:solidFill>
                  <a:srgbClr val="000000"/>
                </a:solidFill>
                <a:latin typeface="Canva Sans Bold"/>
              </a:rPr>
              <a:t>Table 1:  Association between School_attend and other variables</a:t>
            </a:r>
          </a:p>
          <a:p>
            <a:pPr algn="ctr">
              <a:lnSpc>
                <a:spcPts val="5880"/>
              </a:lnSpc>
            </a:pPr>
            <a:endParaRPr lang="en-US" sz="4000">
              <a:solidFill>
                <a:srgbClr val="000000"/>
              </a:solidFill>
              <a:latin typeface="Canva Sans Bold"/>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15" name="TextBox 15"/>
          <p:cNvSpPr txBox="1"/>
          <p:nvPr/>
        </p:nvSpPr>
        <p:spPr>
          <a:xfrm>
            <a:off x="13757264" y="3963035"/>
            <a:ext cx="4203782" cy="1180465"/>
          </a:xfrm>
          <a:prstGeom prst="rect">
            <a:avLst/>
          </a:prstGeom>
        </p:spPr>
        <p:txBody>
          <a:bodyPr lIns="0" tIns="0" rIns="0" bIns="0" rtlCol="0" anchor="t">
            <a:spAutoFit/>
          </a:bodyPr>
          <a:lstStyle/>
          <a:p>
            <a:pPr>
              <a:lnSpc>
                <a:spcPts val="4759"/>
              </a:lnSpc>
            </a:pPr>
            <a:r>
              <a:rPr lang="en-US" sz="3399">
                <a:solidFill>
                  <a:srgbClr val="000000"/>
                </a:solidFill>
                <a:latin typeface="Canva Sans"/>
              </a:rPr>
              <a:t>p-value &lt;.05 means association exist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﻿RESULT</a:t>
            </a:r>
          </a:p>
        </p:txBody>
      </p:sp>
      <p:sp>
        <p:nvSpPr>
          <p:cNvPr id="3" name="AutoShape 3"/>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20</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1375" y="4021301"/>
            <a:ext cx="12934320" cy="2244399"/>
          </a:xfrm>
          <a:custGeom>
            <a:avLst/>
            <a:gdLst/>
            <a:ahLst/>
            <a:cxnLst/>
            <a:rect l="l" t="t" r="r" b="b"/>
            <a:pathLst>
              <a:path w="12934320" h="2244399">
                <a:moveTo>
                  <a:pt x="0" y="0"/>
                </a:moveTo>
                <a:lnTo>
                  <a:pt x="12934320" y="0"/>
                </a:lnTo>
                <a:lnTo>
                  <a:pt x="12934320" y="2244398"/>
                </a:lnTo>
                <a:lnTo>
                  <a:pt x="0" y="2244398"/>
                </a:lnTo>
                <a:lnTo>
                  <a:pt x="0" y="0"/>
                </a:lnTo>
                <a:close/>
              </a:path>
            </a:pathLst>
          </a:custGeom>
          <a:blipFill>
            <a:blip r:embed="rId4"/>
            <a:stretch>
              <a:fillRect l="-6762" t="-2376" b="-2376"/>
            </a:stretch>
          </a:blipFill>
          <a:ln w="38100" cap="sq">
            <a:solidFill>
              <a:srgbClr val="000000"/>
            </a:solidFill>
            <a:prstDash val="solid"/>
            <a:miter/>
          </a:ln>
        </p:spPr>
      </p:sp>
      <p:sp>
        <p:nvSpPr>
          <p:cNvPr id="13" name="TextBox 13"/>
          <p:cNvSpPr txBox="1"/>
          <p:nvPr/>
        </p:nvSpPr>
        <p:spPr>
          <a:xfrm>
            <a:off x="-349773" y="2776700"/>
            <a:ext cx="16208928" cy="1579880"/>
          </a:xfrm>
          <a:prstGeom prst="rect">
            <a:avLst/>
          </a:prstGeom>
        </p:spPr>
        <p:txBody>
          <a:bodyPr lIns="0" tIns="0" rIns="0" bIns="0" rtlCol="0" anchor="t">
            <a:spAutoFit/>
          </a:bodyPr>
          <a:lstStyle/>
          <a:p>
            <a:pPr algn="ctr">
              <a:lnSpc>
                <a:spcPts val="5600"/>
              </a:lnSpc>
            </a:pPr>
            <a:r>
              <a:rPr lang="en-US" sz="4000">
                <a:solidFill>
                  <a:srgbClr val="000000"/>
                </a:solidFill>
                <a:latin typeface="Canva Sans Bold"/>
              </a:rPr>
              <a:t>Table 2: Association between Smoking and other variables</a:t>
            </a:r>
          </a:p>
          <a:p>
            <a:pPr algn="ctr">
              <a:lnSpc>
                <a:spcPts val="7139"/>
              </a:lnSpc>
            </a:pPr>
            <a:endParaRPr lang="en-US" sz="4000">
              <a:solidFill>
                <a:srgbClr val="000000"/>
              </a:solidFill>
              <a:latin typeface="Canva Sans Bold"/>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15" name="TextBox 15"/>
          <p:cNvSpPr txBox="1"/>
          <p:nvPr/>
        </p:nvSpPr>
        <p:spPr>
          <a:xfrm>
            <a:off x="14084218" y="3733009"/>
            <a:ext cx="4203782" cy="1180465"/>
          </a:xfrm>
          <a:prstGeom prst="rect">
            <a:avLst/>
          </a:prstGeom>
        </p:spPr>
        <p:txBody>
          <a:bodyPr lIns="0" tIns="0" rIns="0" bIns="0" rtlCol="0" anchor="t">
            <a:spAutoFit/>
          </a:bodyPr>
          <a:lstStyle/>
          <a:p>
            <a:pPr>
              <a:lnSpc>
                <a:spcPts val="4759"/>
              </a:lnSpc>
            </a:pPr>
            <a:r>
              <a:rPr lang="en-US" sz="3399">
                <a:solidFill>
                  <a:srgbClr val="000000"/>
                </a:solidFill>
                <a:latin typeface="Canva Sans"/>
              </a:rPr>
              <a:t>p-value &lt;.05 means association exist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894007" y="434081"/>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MODEL FITTING</a:t>
            </a:r>
          </a:p>
        </p:txBody>
      </p:sp>
      <p:sp>
        <p:nvSpPr>
          <p:cNvPr id="3" name="AutoShape 3"/>
          <p:cNvSpPr/>
          <p:nvPr/>
        </p:nvSpPr>
        <p:spPr>
          <a:xfrm flipV="1">
            <a:off x="-260599" y="9061267"/>
            <a:ext cx="5069299"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21</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736945" y="3629402"/>
            <a:ext cx="11348707" cy="4749341"/>
          </a:xfrm>
          <a:custGeom>
            <a:avLst/>
            <a:gdLst/>
            <a:ahLst/>
            <a:cxnLst/>
            <a:rect l="l" t="t" r="r" b="b"/>
            <a:pathLst>
              <a:path w="11348707" h="4749341">
                <a:moveTo>
                  <a:pt x="0" y="0"/>
                </a:moveTo>
                <a:lnTo>
                  <a:pt x="11348707" y="0"/>
                </a:lnTo>
                <a:lnTo>
                  <a:pt x="11348707" y="4749341"/>
                </a:lnTo>
                <a:lnTo>
                  <a:pt x="0" y="4749341"/>
                </a:lnTo>
                <a:lnTo>
                  <a:pt x="0" y="0"/>
                </a:lnTo>
                <a:close/>
              </a:path>
            </a:pathLst>
          </a:custGeom>
          <a:blipFill>
            <a:blip r:embed="rId4"/>
            <a:stretch>
              <a:fillRect t="-17812"/>
            </a:stretch>
          </a:blipFill>
          <a:ln w="38100" cap="sq">
            <a:solidFill>
              <a:srgbClr val="000000"/>
            </a:solidFill>
            <a:prstDash val="solid"/>
            <a:miter/>
          </a:ln>
        </p:spPr>
      </p:sp>
      <p:sp>
        <p:nvSpPr>
          <p:cNvPr id="13" name="TextBox 13"/>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14" name="TextBox 14"/>
          <p:cNvSpPr txBox="1"/>
          <p:nvPr/>
        </p:nvSpPr>
        <p:spPr>
          <a:xfrm>
            <a:off x="1034355" y="2266057"/>
            <a:ext cx="573509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Regression 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267669" y="503456"/>
            <a:ext cx="13969313" cy="2991697"/>
          </a:xfrm>
          <a:prstGeom prst="rect">
            <a:avLst/>
          </a:prstGeom>
        </p:spPr>
        <p:txBody>
          <a:bodyPr lIns="0" tIns="0" rIns="0" bIns="0" rtlCol="0" anchor="t">
            <a:spAutoFit/>
          </a:bodyPr>
          <a:lstStyle/>
          <a:p>
            <a:pPr algn="ctr">
              <a:lnSpc>
                <a:spcPts val="12092"/>
              </a:lnSpc>
            </a:pPr>
            <a:r>
              <a:rPr lang="en-US" sz="8637">
                <a:solidFill>
                  <a:srgbClr val="000000"/>
                </a:solidFill>
                <a:latin typeface="Alatsi Bold"/>
              </a:rPr>
              <a:t>MODEL FITTING</a:t>
            </a:r>
          </a:p>
          <a:p>
            <a:pPr algn="ctr">
              <a:lnSpc>
                <a:spcPts val="12092"/>
              </a:lnSpc>
            </a:pPr>
            <a:endParaRPr lang="en-US" sz="8637">
              <a:solidFill>
                <a:srgbClr val="000000"/>
              </a:solidFill>
              <a:latin typeface="Alatsi Bold"/>
            </a:endParaRPr>
          </a:p>
        </p:txBody>
      </p:sp>
      <p:sp>
        <p:nvSpPr>
          <p:cNvPr id="3" name="AutoShape 3"/>
          <p:cNvSpPr/>
          <p:nvPr/>
        </p:nvSpPr>
        <p:spPr>
          <a:xfrm>
            <a:off x="-260599" y="9061267"/>
            <a:ext cx="5381967" cy="197033"/>
          </a:xfrm>
          <a:prstGeom prst="line">
            <a:avLst/>
          </a:prstGeom>
          <a:ln w="114300" cap="flat">
            <a:solidFill>
              <a:srgbClr val="9FC3D0"/>
            </a:solidFill>
            <a:prstDash val="solid"/>
            <a:headEnd type="none" w="sm" len="sm"/>
            <a:tailEnd type="none" w="sm" len="sm"/>
          </a:ln>
        </p:spPr>
      </p:sp>
      <p:sp>
        <p:nvSpPr>
          <p:cNvPr id="4" name="AutoShape 4"/>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22</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28700" y="2501098"/>
            <a:ext cx="9223625" cy="5930740"/>
          </a:xfrm>
          <a:custGeom>
            <a:avLst/>
            <a:gdLst/>
            <a:ahLst/>
            <a:cxnLst/>
            <a:rect l="l" t="t" r="r" b="b"/>
            <a:pathLst>
              <a:path w="9223625" h="5930740">
                <a:moveTo>
                  <a:pt x="0" y="0"/>
                </a:moveTo>
                <a:lnTo>
                  <a:pt x="9223625" y="0"/>
                </a:lnTo>
                <a:lnTo>
                  <a:pt x="9223625" y="5930740"/>
                </a:lnTo>
                <a:lnTo>
                  <a:pt x="0" y="5930740"/>
                </a:lnTo>
                <a:lnTo>
                  <a:pt x="0" y="0"/>
                </a:lnTo>
                <a:close/>
              </a:path>
            </a:pathLst>
          </a:custGeom>
          <a:blipFill>
            <a:blip r:embed="rId4"/>
            <a:stretch>
              <a:fillRect t="-8320" b="-8320"/>
            </a:stretch>
          </a:blipFill>
          <a:ln w="38100" cap="sq">
            <a:solidFill>
              <a:srgbClr val="000000"/>
            </a:solidFill>
            <a:prstDash val="solid"/>
            <a:miter/>
          </a:ln>
        </p:spPr>
      </p:sp>
      <p:sp>
        <p:nvSpPr>
          <p:cNvPr id="13" name="TextBox 13"/>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14" name="TextBox 14"/>
          <p:cNvSpPr txBox="1"/>
          <p:nvPr/>
        </p:nvSpPr>
        <p:spPr>
          <a:xfrm>
            <a:off x="10976160" y="4601852"/>
            <a:ext cx="5758845" cy="17805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Outcome Dichotomous.</a:t>
            </a:r>
          </a:p>
          <a:p>
            <a:pPr marL="734059" lvl="1" indent="-367030">
              <a:lnSpc>
                <a:spcPts val="4759"/>
              </a:lnSpc>
              <a:buFont typeface="Arial"/>
              <a:buChar char="•"/>
            </a:pPr>
            <a:r>
              <a:rPr lang="en-US" sz="3399">
                <a:solidFill>
                  <a:srgbClr val="000000"/>
                </a:solidFill>
                <a:latin typeface="Canva Sans"/>
              </a:rPr>
              <a:t>Logit Link Function.</a:t>
            </a:r>
          </a:p>
          <a:p>
            <a:pPr marL="734059" lvl="1" indent="-367030">
              <a:lnSpc>
                <a:spcPts val="4759"/>
              </a:lnSpc>
              <a:buFont typeface="Arial"/>
              <a:buChar char="•"/>
            </a:pPr>
            <a:r>
              <a:rPr lang="en-US" sz="3399">
                <a:solidFill>
                  <a:srgbClr val="000000"/>
                </a:solidFill>
                <a:latin typeface="Canva Sans"/>
              </a:rPr>
              <a:t>Produce log odds.</a:t>
            </a:r>
          </a:p>
        </p:txBody>
      </p:sp>
      <p:sp>
        <p:nvSpPr>
          <p:cNvPr id="15" name="TextBox 15"/>
          <p:cNvSpPr txBox="1"/>
          <p:nvPr/>
        </p:nvSpPr>
        <p:spPr>
          <a:xfrm>
            <a:off x="7215586" y="3399903"/>
            <a:ext cx="1396931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Logistic Regression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267669" y="503456"/>
            <a:ext cx="13969313" cy="2991697"/>
          </a:xfrm>
          <a:prstGeom prst="rect">
            <a:avLst/>
          </a:prstGeom>
        </p:spPr>
        <p:txBody>
          <a:bodyPr lIns="0" tIns="0" rIns="0" bIns="0" rtlCol="0" anchor="t">
            <a:spAutoFit/>
          </a:bodyPr>
          <a:lstStyle/>
          <a:p>
            <a:pPr algn="ctr">
              <a:lnSpc>
                <a:spcPts val="12092"/>
              </a:lnSpc>
            </a:pPr>
            <a:r>
              <a:rPr lang="en-US" sz="8637">
                <a:solidFill>
                  <a:srgbClr val="000000"/>
                </a:solidFill>
                <a:latin typeface="Alatsi Bold"/>
              </a:rPr>
              <a:t>MODEL FITTING</a:t>
            </a:r>
          </a:p>
          <a:p>
            <a:pPr algn="ctr">
              <a:lnSpc>
                <a:spcPts val="12092"/>
              </a:lnSpc>
            </a:pPr>
            <a:endParaRPr lang="en-US" sz="8637">
              <a:solidFill>
                <a:srgbClr val="000000"/>
              </a:solidFill>
              <a:latin typeface="Alatsi Bold"/>
            </a:endParaRPr>
          </a:p>
        </p:txBody>
      </p:sp>
      <p:sp>
        <p:nvSpPr>
          <p:cNvPr id="3" name="AutoShape 3"/>
          <p:cNvSpPr/>
          <p:nvPr/>
        </p:nvSpPr>
        <p:spPr>
          <a:xfrm>
            <a:off x="-260599" y="9061267"/>
            <a:ext cx="5381967" cy="197033"/>
          </a:xfrm>
          <a:prstGeom prst="line">
            <a:avLst/>
          </a:prstGeom>
          <a:ln w="114300" cap="flat">
            <a:solidFill>
              <a:srgbClr val="9FC3D0"/>
            </a:solidFill>
            <a:prstDash val="solid"/>
            <a:headEnd type="none" w="sm" len="sm"/>
            <a:tailEnd type="none" w="sm" len="sm"/>
          </a:ln>
        </p:spPr>
      </p:sp>
      <p:sp>
        <p:nvSpPr>
          <p:cNvPr id="4" name="AutoShape 4"/>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23</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028700" y="2686895"/>
            <a:ext cx="4004590" cy="1892063"/>
            <a:chOff x="0" y="0"/>
            <a:chExt cx="1054707" cy="498321"/>
          </a:xfrm>
        </p:grpSpPr>
        <p:sp>
          <p:nvSpPr>
            <p:cNvPr id="13" name="Freeform 13"/>
            <p:cNvSpPr/>
            <p:nvPr/>
          </p:nvSpPr>
          <p:spPr>
            <a:xfrm>
              <a:off x="0" y="0"/>
              <a:ext cx="1054707" cy="498321"/>
            </a:xfrm>
            <a:custGeom>
              <a:avLst/>
              <a:gdLst/>
              <a:ahLst/>
              <a:cxnLst/>
              <a:rect l="l" t="t" r="r" b="b"/>
              <a:pathLst>
                <a:path w="1054707" h="498321">
                  <a:moveTo>
                    <a:pt x="98596" y="0"/>
                  </a:moveTo>
                  <a:lnTo>
                    <a:pt x="956111" y="0"/>
                  </a:lnTo>
                  <a:cubicBezTo>
                    <a:pt x="982260" y="0"/>
                    <a:pt x="1007338" y="10388"/>
                    <a:pt x="1025829" y="28878"/>
                  </a:cubicBezTo>
                  <a:cubicBezTo>
                    <a:pt x="1044319" y="47369"/>
                    <a:pt x="1054707" y="72447"/>
                    <a:pt x="1054707" y="98596"/>
                  </a:cubicBezTo>
                  <a:lnTo>
                    <a:pt x="1054707" y="399725"/>
                  </a:lnTo>
                  <a:cubicBezTo>
                    <a:pt x="1054707" y="425874"/>
                    <a:pt x="1044319" y="450952"/>
                    <a:pt x="1025829" y="469443"/>
                  </a:cubicBezTo>
                  <a:cubicBezTo>
                    <a:pt x="1007338" y="487933"/>
                    <a:pt x="982260" y="498321"/>
                    <a:pt x="956111" y="498321"/>
                  </a:cubicBezTo>
                  <a:lnTo>
                    <a:pt x="98596" y="498321"/>
                  </a:lnTo>
                  <a:cubicBezTo>
                    <a:pt x="44143" y="498321"/>
                    <a:pt x="0" y="454178"/>
                    <a:pt x="0" y="399725"/>
                  </a:cubicBezTo>
                  <a:lnTo>
                    <a:pt x="0" y="98596"/>
                  </a:lnTo>
                  <a:cubicBezTo>
                    <a:pt x="0" y="72447"/>
                    <a:pt x="10388" y="47369"/>
                    <a:pt x="28878" y="28878"/>
                  </a:cubicBezTo>
                  <a:cubicBezTo>
                    <a:pt x="47369" y="10388"/>
                    <a:pt x="72447" y="0"/>
                    <a:pt x="98596" y="0"/>
                  </a:cubicBezTo>
                  <a:close/>
                </a:path>
              </a:pathLst>
            </a:custGeom>
            <a:solidFill>
              <a:srgbClr val="FFDC5D"/>
            </a:solidFill>
            <a:ln w="38100" cap="rnd">
              <a:solidFill>
                <a:srgbClr val="000000"/>
              </a:solidFill>
              <a:prstDash val="solid"/>
              <a:round/>
            </a:ln>
          </p:spPr>
        </p:sp>
        <p:sp>
          <p:nvSpPr>
            <p:cNvPr id="14" name="TextBox 14"/>
            <p:cNvSpPr txBox="1"/>
            <p:nvPr/>
          </p:nvSpPr>
          <p:spPr>
            <a:xfrm>
              <a:off x="0" y="-47625"/>
              <a:ext cx="1054707" cy="54594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7141705" y="2686895"/>
            <a:ext cx="4004590" cy="1892063"/>
            <a:chOff x="0" y="0"/>
            <a:chExt cx="1054707" cy="498321"/>
          </a:xfrm>
        </p:grpSpPr>
        <p:sp>
          <p:nvSpPr>
            <p:cNvPr id="16" name="Freeform 16"/>
            <p:cNvSpPr/>
            <p:nvPr/>
          </p:nvSpPr>
          <p:spPr>
            <a:xfrm>
              <a:off x="0" y="0"/>
              <a:ext cx="1054707" cy="498321"/>
            </a:xfrm>
            <a:custGeom>
              <a:avLst/>
              <a:gdLst/>
              <a:ahLst/>
              <a:cxnLst/>
              <a:rect l="l" t="t" r="r" b="b"/>
              <a:pathLst>
                <a:path w="1054707" h="498321">
                  <a:moveTo>
                    <a:pt x="98596" y="0"/>
                  </a:moveTo>
                  <a:lnTo>
                    <a:pt x="956111" y="0"/>
                  </a:lnTo>
                  <a:cubicBezTo>
                    <a:pt x="982260" y="0"/>
                    <a:pt x="1007338" y="10388"/>
                    <a:pt x="1025829" y="28878"/>
                  </a:cubicBezTo>
                  <a:cubicBezTo>
                    <a:pt x="1044319" y="47369"/>
                    <a:pt x="1054707" y="72447"/>
                    <a:pt x="1054707" y="98596"/>
                  </a:cubicBezTo>
                  <a:lnTo>
                    <a:pt x="1054707" y="399725"/>
                  </a:lnTo>
                  <a:cubicBezTo>
                    <a:pt x="1054707" y="425874"/>
                    <a:pt x="1044319" y="450952"/>
                    <a:pt x="1025829" y="469443"/>
                  </a:cubicBezTo>
                  <a:cubicBezTo>
                    <a:pt x="1007338" y="487933"/>
                    <a:pt x="982260" y="498321"/>
                    <a:pt x="956111" y="498321"/>
                  </a:cubicBezTo>
                  <a:lnTo>
                    <a:pt x="98596" y="498321"/>
                  </a:lnTo>
                  <a:cubicBezTo>
                    <a:pt x="44143" y="498321"/>
                    <a:pt x="0" y="454178"/>
                    <a:pt x="0" y="399725"/>
                  </a:cubicBezTo>
                  <a:lnTo>
                    <a:pt x="0" y="98596"/>
                  </a:lnTo>
                  <a:cubicBezTo>
                    <a:pt x="0" y="72447"/>
                    <a:pt x="10388" y="47369"/>
                    <a:pt x="28878" y="28878"/>
                  </a:cubicBezTo>
                  <a:cubicBezTo>
                    <a:pt x="47369" y="10388"/>
                    <a:pt x="72447" y="0"/>
                    <a:pt x="98596" y="0"/>
                  </a:cubicBezTo>
                  <a:close/>
                </a:path>
              </a:pathLst>
            </a:custGeom>
            <a:solidFill>
              <a:srgbClr val="FFDC5D"/>
            </a:solidFill>
            <a:ln w="38100" cap="rnd">
              <a:solidFill>
                <a:srgbClr val="000000"/>
              </a:solidFill>
              <a:prstDash val="solid"/>
              <a:round/>
            </a:ln>
          </p:spPr>
        </p:sp>
        <p:sp>
          <p:nvSpPr>
            <p:cNvPr id="17" name="TextBox 17"/>
            <p:cNvSpPr txBox="1"/>
            <p:nvPr/>
          </p:nvSpPr>
          <p:spPr>
            <a:xfrm>
              <a:off x="0" y="-47625"/>
              <a:ext cx="1054707" cy="54594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141705" y="6675252"/>
            <a:ext cx="4004590" cy="1892063"/>
            <a:chOff x="0" y="0"/>
            <a:chExt cx="1054707" cy="498321"/>
          </a:xfrm>
        </p:grpSpPr>
        <p:sp>
          <p:nvSpPr>
            <p:cNvPr id="19" name="Freeform 19"/>
            <p:cNvSpPr/>
            <p:nvPr/>
          </p:nvSpPr>
          <p:spPr>
            <a:xfrm>
              <a:off x="0" y="0"/>
              <a:ext cx="1054707" cy="498321"/>
            </a:xfrm>
            <a:custGeom>
              <a:avLst/>
              <a:gdLst/>
              <a:ahLst/>
              <a:cxnLst/>
              <a:rect l="l" t="t" r="r" b="b"/>
              <a:pathLst>
                <a:path w="1054707" h="498321">
                  <a:moveTo>
                    <a:pt x="98596" y="0"/>
                  </a:moveTo>
                  <a:lnTo>
                    <a:pt x="956111" y="0"/>
                  </a:lnTo>
                  <a:cubicBezTo>
                    <a:pt x="982260" y="0"/>
                    <a:pt x="1007338" y="10388"/>
                    <a:pt x="1025829" y="28878"/>
                  </a:cubicBezTo>
                  <a:cubicBezTo>
                    <a:pt x="1044319" y="47369"/>
                    <a:pt x="1054707" y="72447"/>
                    <a:pt x="1054707" y="98596"/>
                  </a:cubicBezTo>
                  <a:lnTo>
                    <a:pt x="1054707" y="399725"/>
                  </a:lnTo>
                  <a:cubicBezTo>
                    <a:pt x="1054707" y="425874"/>
                    <a:pt x="1044319" y="450952"/>
                    <a:pt x="1025829" y="469443"/>
                  </a:cubicBezTo>
                  <a:cubicBezTo>
                    <a:pt x="1007338" y="487933"/>
                    <a:pt x="982260" y="498321"/>
                    <a:pt x="956111" y="498321"/>
                  </a:cubicBezTo>
                  <a:lnTo>
                    <a:pt x="98596" y="498321"/>
                  </a:lnTo>
                  <a:cubicBezTo>
                    <a:pt x="44143" y="498321"/>
                    <a:pt x="0" y="454178"/>
                    <a:pt x="0" y="399725"/>
                  </a:cubicBezTo>
                  <a:lnTo>
                    <a:pt x="0" y="98596"/>
                  </a:lnTo>
                  <a:cubicBezTo>
                    <a:pt x="0" y="72447"/>
                    <a:pt x="10388" y="47369"/>
                    <a:pt x="28878" y="28878"/>
                  </a:cubicBezTo>
                  <a:cubicBezTo>
                    <a:pt x="47369" y="10388"/>
                    <a:pt x="72447" y="0"/>
                    <a:pt x="98596" y="0"/>
                  </a:cubicBezTo>
                  <a:close/>
                </a:path>
              </a:pathLst>
            </a:custGeom>
            <a:solidFill>
              <a:srgbClr val="FFDC5D"/>
            </a:solidFill>
            <a:ln w="38100" cap="rnd">
              <a:solidFill>
                <a:srgbClr val="000000"/>
              </a:solidFill>
              <a:prstDash val="solid"/>
              <a:round/>
            </a:ln>
          </p:spPr>
        </p:sp>
        <p:sp>
          <p:nvSpPr>
            <p:cNvPr id="20" name="TextBox 20"/>
            <p:cNvSpPr txBox="1"/>
            <p:nvPr/>
          </p:nvSpPr>
          <p:spPr>
            <a:xfrm>
              <a:off x="0" y="-47625"/>
              <a:ext cx="1054707" cy="54594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001304" y="6675252"/>
            <a:ext cx="4120546" cy="1892063"/>
            <a:chOff x="0" y="0"/>
            <a:chExt cx="1085247" cy="498321"/>
          </a:xfrm>
        </p:grpSpPr>
        <p:sp>
          <p:nvSpPr>
            <p:cNvPr id="22" name="Freeform 22"/>
            <p:cNvSpPr/>
            <p:nvPr/>
          </p:nvSpPr>
          <p:spPr>
            <a:xfrm>
              <a:off x="0" y="0"/>
              <a:ext cx="1085247" cy="498321"/>
            </a:xfrm>
            <a:custGeom>
              <a:avLst/>
              <a:gdLst/>
              <a:ahLst/>
              <a:cxnLst/>
              <a:rect l="l" t="t" r="r" b="b"/>
              <a:pathLst>
                <a:path w="1085247" h="498321">
                  <a:moveTo>
                    <a:pt x="95822" y="0"/>
                  </a:moveTo>
                  <a:lnTo>
                    <a:pt x="989425" y="0"/>
                  </a:lnTo>
                  <a:cubicBezTo>
                    <a:pt x="1042346" y="0"/>
                    <a:pt x="1085247" y="42901"/>
                    <a:pt x="1085247" y="95822"/>
                  </a:cubicBezTo>
                  <a:lnTo>
                    <a:pt x="1085247" y="402499"/>
                  </a:lnTo>
                  <a:cubicBezTo>
                    <a:pt x="1085247" y="427913"/>
                    <a:pt x="1075151" y="452285"/>
                    <a:pt x="1057181" y="470256"/>
                  </a:cubicBezTo>
                  <a:cubicBezTo>
                    <a:pt x="1039211" y="488226"/>
                    <a:pt x="1014838" y="498321"/>
                    <a:pt x="989425" y="498321"/>
                  </a:cubicBezTo>
                  <a:lnTo>
                    <a:pt x="95822" y="498321"/>
                  </a:lnTo>
                  <a:cubicBezTo>
                    <a:pt x="42901" y="498321"/>
                    <a:pt x="0" y="455420"/>
                    <a:pt x="0" y="402499"/>
                  </a:cubicBezTo>
                  <a:lnTo>
                    <a:pt x="0" y="95822"/>
                  </a:lnTo>
                  <a:cubicBezTo>
                    <a:pt x="0" y="42901"/>
                    <a:pt x="42901" y="0"/>
                    <a:pt x="95822" y="0"/>
                  </a:cubicBezTo>
                  <a:close/>
                </a:path>
              </a:pathLst>
            </a:custGeom>
            <a:solidFill>
              <a:srgbClr val="FFDC5D"/>
            </a:solidFill>
            <a:ln w="38100" cap="rnd">
              <a:solidFill>
                <a:srgbClr val="000000"/>
              </a:solidFill>
              <a:prstDash val="solid"/>
              <a:round/>
            </a:ln>
          </p:spPr>
        </p:sp>
        <p:sp>
          <p:nvSpPr>
            <p:cNvPr id="23" name="TextBox 23"/>
            <p:cNvSpPr txBox="1"/>
            <p:nvPr/>
          </p:nvSpPr>
          <p:spPr>
            <a:xfrm>
              <a:off x="0" y="-47625"/>
              <a:ext cx="1085247" cy="54594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2466203" y="4578958"/>
            <a:ext cx="1074792" cy="2096294"/>
            <a:chOff x="0" y="0"/>
            <a:chExt cx="511965" cy="998546"/>
          </a:xfrm>
        </p:grpSpPr>
        <p:sp>
          <p:nvSpPr>
            <p:cNvPr id="25" name="Freeform 25"/>
            <p:cNvSpPr/>
            <p:nvPr/>
          </p:nvSpPr>
          <p:spPr>
            <a:xfrm>
              <a:off x="0" y="0"/>
              <a:ext cx="511965" cy="998546"/>
            </a:xfrm>
            <a:custGeom>
              <a:avLst/>
              <a:gdLst/>
              <a:ahLst/>
              <a:cxnLst/>
              <a:rect l="l" t="t" r="r" b="b"/>
              <a:pathLst>
                <a:path w="511965" h="998546">
                  <a:moveTo>
                    <a:pt x="255983" y="998546"/>
                  </a:moveTo>
                  <a:lnTo>
                    <a:pt x="0" y="592146"/>
                  </a:lnTo>
                  <a:lnTo>
                    <a:pt x="203200" y="592146"/>
                  </a:lnTo>
                  <a:lnTo>
                    <a:pt x="203200" y="0"/>
                  </a:lnTo>
                  <a:lnTo>
                    <a:pt x="308765" y="0"/>
                  </a:lnTo>
                  <a:lnTo>
                    <a:pt x="308765" y="592146"/>
                  </a:lnTo>
                  <a:lnTo>
                    <a:pt x="511965" y="592146"/>
                  </a:lnTo>
                  <a:lnTo>
                    <a:pt x="255983" y="998546"/>
                  </a:lnTo>
                  <a:close/>
                </a:path>
              </a:pathLst>
            </a:custGeom>
            <a:solidFill>
              <a:srgbClr val="000000"/>
            </a:solidFill>
          </p:spPr>
        </p:sp>
        <p:sp>
          <p:nvSpPr>
            <p:cNvPr id="26" name="TextBox 26"/>
            <p:cNvSpPr txBox="1"/>
            <p:nvPr/>
          </p:nvSpPr>
          <p:spPr>
            <a:xfrm>
              <a:off x="203200" y="-47625"/>
              <a:ext cx="105565" cy="944571"/>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5400000">
            <a:off x="5632601" y="6573136"/>
            <a:ext cx="1074792" cy="2096294"/>
            <a:chOff x="0" y="0"/>
            <a:chExt cx="511965" cy="998546"/>
          </a:xfrm>
        </p:grpSpPr>
        <p:sp>
          <p:nvSpPr>
            <p:cNvPr id="28" name="Freeform 28"/>
            <p:cNvSpPr/>
            <p:nvPr/>
          </p:nvSpPr>
          <p:spPr>
            <a:xfrm>
              <a:off x="0" y="0"/>
              <a:ext cx="511965" cy="998546"/>
            </a:xfrm>
            <a:custGeom>
              <a:avLst/>
              <a:gdLst/>
              <a:ahLst/>
              <a:cxnLst/>
              <a:rect l="l" t="t" r="r" b="b"/>
              <a:pathLst>
                <a:path w="511965" h="998546">
                  <a:moveTo>
                    <a:pt x="255983" y="998546"/>
                  </a:moveTo>
                  <a:lnTo>
                    <a:pt x="0" y="592146"/>
                  </a:lnTo>
                  <a:lnTo>
                    <a:pt x="203200" y="592146"/>
                  </a:lnTo>
                  <a:lnTo>
                    <a:pt x="203200" y="0"/>
                  </a:lnTo>
                  <a:lnTo>
                    <a:pt x="308765" y="0"/>
                  </a:lnTo>
                  <a:lnTo>
                    <a:pt x="308765" y="592146"/>
                  </a:lnTo>
                  <a:lnTo>
                    <a:pt x="511965" y="592146"/>
                  </a:lnTo>
                  <a:lnTo>
                    <a:pt x="255983" y="998546"/>
                  </a:lnTo>
                  <a:close/>
                </a:path>
              </a:pathLst>
            </a:custGeom>
            <a:solidFill>
              <a:srgbClr val="000000"/>
            </a:solidFill>
          </p:spPr>
        </p:sp>
        <p:sp>
          <p:nvSpPr>
            <p:cNvPr id="29" name="TextBox 29"/>
            <p:cNvSpPr txBox="1"/>
            <p:nvPr/>
          </p:nvSpPr>
          <p:spPr>
            <a:xfrm>
              <a:off x="203200" y="-47625"/>
              <a:ext cx="105565" cy="944571"/>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10800000">
            <a:off x="8606604" y="4578958"/>
            <a:ext cx="1074792" cy="2096294"/>
            <a:chOff x="0" y="0"/>
            <a:chExt cx="511965" cy="998546"/>
          </a:xfrm>
        </p:grpSpPr>
        <p:sp>
          <p:nvSpPr>
            <p:cNvPr id="31" name="Freeform 31"/>
            <p:cNvSpPr/>
            <p:nvPr/>
          </p:nvSpPr>
          <p:spPr>
            <a:xfrm>
              <a:off x="0" y="0"/>
              <a:ext cx="511965" cy="998546"/>
            </a:xfrm>
            <a:custGeom>
              <a:avLst/>
              <a:gdLst/>
              <a:ahLst/>
              <a:cxnLst/>
              <a:rect l="l" t="t" r="r" b="b"/>
              <a:pathLst>
                <a:path w="511965" h="998546">
                  <a:moveTo>
                    <a:pt x="255983" y="998546"/>
                  </a:moveTo>
                  <a:lnTo>
                    <a:pt x="0" y="592146"/>
                  </a:lnTo>
                  <a:lnTo>
                    <a:pt x="203200" y="592146"/>
                  </a:lnTo>
                  <a:lnTo>
                    <a:pt x="203200" y="0"/>
                  </a:lnTo>
                  <a:lnTo>
                    <a:pt x="308765" y="0"/>
                  </a:lnTo>
                  <a:lnTo>
                    <a:pt x="308765" y="592146"/>
                  </a:lnTo>
                  <a:lnTo>
                    <a:pt x="511965" y="592146"/>
                  </a:lnTo>
                  <a:lnTo>
                    <a:pt x="255983" y="998546"/>
                  </a:lnTo>
                  <a:close/>
                </a:path>
              </a:pathLst>
            </a:custGeom>
            <a:solidFill>
              <a:srgbClr val="000000"/>
            </a:solidFill>
          </p:spPr>
        </p:sp>
        <p:sp>
          <p:nvSpPr>
            <p:cNvPr id="32" name="TextBox 32"/>
            <p:cNvSpPr txBox="1"/>
            <p:nvPr/>
          </p:nvSpPr>
          <p:spPr>
            <a:xfrm>
              <a:off x="203200" y="-47625"/>
              <a:ext cx="105565" cy="944571"/>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7218144" y="3009357"/>
            <a:ext cx="4004590"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Assumption Checking</a:t>
            </a:r>
          </a:p>
        </p:txBody>
      </p:sp>
      <p:grpSp>
        <p:nvGrpSpPr>
          <p:cNvPr id="34" name="Group 34"/>
          <p:cNvGrpSpPr/>
          <p:nvPr/>
        </p:nvGrpSpPr>
        <p:grpSpPr>
          <a:xfrm>
            <a:off x="13417177" y="2686895"/>
            <a:ext cx="4004590" cy="1892063"/>
            <a:chOff x="0" y="0"/>
            <a:chExt cx="1054707" cy="498321"/>
          </a:xfrm>
        </p:grpSpPr>
        <p:sp>
          <p:nvSpPr>
            <p:cNvPr id="35" name="Freeform 35"/>
            <p:cNvSpPr/>
            <p:nvPr/>
          </p:nvSpPr>
          <p:spPr>
            <a:xfrm>
              <a:off x="0" y="0"/>
              <a:ext cx="1054707" cy="498321"/>
            </a:xfrm>
            <a:custGeom>
              <a:avLst/>
              <a:gdLst/>
              <a:ahLst/>
              <a:cxnLst/>
              <a:rect l="l" t="t" r="r" b="b"/>
              <a:pathLst>
                <a:path w="1054707" h="498321">
                  <a:moveTo>
                    <a:pt x="98596" y="0"/>
                  </a:moveTo>
                  <a:lnTo>
                    <a:pt x="956111" y="0"/>
                  </a:lnTo>
                  <a:cubicBezTo>
                    <a:pt x="982260" y="0"/>
                    <a:pt x="1007338" y="10388"/>
                    <a:pt x="1025829" y="28878"/>
                  </a:cubicBezTo>
                  <a:cubicBezTo>
                    <a:pt x="1044319" y="47369"/>
                    <a:pt x="1054707" y="72447"/>
                    <a:pt x="1054707" y="98596"/>
                  </a:cubicBezTo>
                  <a:lnTo>
                    <a:pt x="1054707" y="399725"/>
                  </a:lnTo>
                  <a:cubicBezTo>
                    <a:pt x="1054707" y="425874"/>
                    <a:pt x="1044319" y="450952"/>
                    <a:pt x="1025829" y="469443"/>
                  </a:cubicBezTo>
                  <a:cubicBezTo>
                    <a:pt x="1007338" y="487933"/>
                    <a:pt x="982260" y="498321"/>
                    <a:pt x="956111" y="498321"/>
                  </a:cubicBezTo>
                  <a:lnTo>
                    <a:pt x="98596" y="498321"/>
                  </a:lnTo>
                  <a:cubicBezTo>
                    <a:pt x="44143" y="498321"/>
                    <a:pt x="0" y="454178"/>
                    <a:pt x="0" y="399725"/>
                  </a:cubicBezTo>
                  <a:lnTo>
                    <a:pt x="0" y="98596"/>
                  </a:lnTo>
                  <a:cubicBezTo>
                    <a:pt x="0" y="72447"/>
                    <a:pt x="10388" y="47369"/>
                    <a:pt x="28878" y="28878"/>
                  </a:cubicBezTo>
                  <a:cubicBezTo>
                    <a:pt x="47369" y="10388"/>
                    <a:pt x="72447" y="0"/>
                    <a:pt x="98596" y="0"/>
                  </a:cubicBezTo>
                  <a:close/>
                </a:path>
              </a:pathLst>
            </a:custGeom>
            <a:solidFill>
              <a:srgbClr val="FFDC5D"/>
            </a:solidFill>
            <a:ln w="38100" cap="rnd">
              <a:solidFill>
                <a:srgbClr val="000000"/>
              </a:solidFill>
              <a:prstDash val="solid"/>
              <a:round/>
            </a:ln>
          </p:spPr>
        </p:sp>
        <p:sp>
          <p:nvSpPr>
            <p:cNvPr id="36" name="TextBox 36"/>
            <p:cNvSpPr txBox="1"/>
            <p:nvPr/>
          </p:nvSpPr>
          <p:spPr>
            <a:xfrm>
              <a:off x="0" y="-47625"/>
              <a:ext cx="1054707" cy="545946"/>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rot="-5400000">
            <a:off x="11744340" y="2516985"/>
            <a:ext cx="1074792" cy="2270882"/>
            <a:chOff x="0" y="0"/>
            <a:chExt cx="511965" cy="1081709"/>
          </a:xfrm>
        </p:grpSpPr>
        <p:sp>
          <p:nvSpPr>
            <p:cNvPr id="38" name="Freeform 38"/>
            <p:cNvSpPr/>
            <p:nvPr/>
          </p:nvSpPr>
          <p:spPr>
            <a:xfrm>
              <a:off x="0" y="0"/>
              <a:ext cx="511965" cy="1081709"/>
            </a:xfrm>
            <a:custGeom>
              <a:avLst/>
              <a:gdLst/>
              <a:ahLst/>
              <a:cxnLst/>
              <a:rect l="l" t="t" r="r" b="b"/>
              <a:pathLst>
                <a:path w="511965" h="1081709">
                  <a:moveTo>
                    <a:pt x="255983" y="1081709"/>
                  </a:moveTo>
                  <a:lnTo>
                    <a:pt x="0" y="675309"/>
                  </a:lnTo>
                  <a:lnTo>
                    <a:pt x="203200" y="675309"/>
                  </a:lnTo>
                  <a:lnTo>
                    <a:pt x="203200" y="0"/>
                  </a:lnTo>
                  <a:lnTo>
                    <a:pt x="308765" y="0"/>
                  </a:lnTo>
                  <a:lnTo>
                    <a:pt x="308765" y="675309"/>
                  </a:lnTo>
                  <a:lnTo>
                    <a:pt x="511965" y="675309"/>
                  </a:lnTo>
                  <a:lnTo>
                    <a:pt x="255983" y="1081709"/>
                  </a:lnTo>
                  <a:close/>
                </a:path>
              </a:pathLst>
            </a:custGeom>
            <a:solidFill>
              <a:srgbClr val="000000"/>
            </a:solidFill>
          </p:spPr>
        </p:sp>
        <p:sp>
          <p:nvSpPr>
            <p:cNvPr id="39" name="TextBox 39"/>
            <p:cNvSpPr txBox="1"/>
            <p:nvPr/>
          </p:nvSpPr>
          <p:spPr>
            <a:xfrm>
              <a:off x="203200" y="-47625"/>
              <a:ext cx="105565" cy="1027734"/>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41" name="TextBox 41"/>
          <p:cNvSpPr txBox="1"/>
          <p:nvPr/>
        </p:nvSpPr>
        <p:spPr>
          <a:xfrm>
            <a:off x="1447238" y="3428478"/>
            <a:ext cx="322867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Data Collection</a:t>
            </a:r>
          </a:p>
        </p:txBody>
      </p:sp>
      <p:sp>
        <p:nvSpPr>
          <p:cNvPr id="42" name="TextBox 42"/>
          <p:cNvSpPr txBox="1"/>
          <p:nvPr/>
        </p:nvSpPr>
        <p:spPr>
          <a:xfrm>
            <a:off x="1581930" y="7297751"/>
            <a:ext cx="2898130"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Data Cleaning</a:t>
            </a:r>
          </a:p>
        </p:txBody>
      </p:sp>
      <p:sp>
        <p:nvSpPr>
          <p:cNvPr id="43" name="TextBox 43"/>
          <p:cNvSpPr txBox="1"/>
          <p:nvPr/>
        </p:nvSpPr>
        <p:spPr>
          <a:xfrm>
            <a:off x="7218144" y="7142772"/>
            <a:ext cx="367577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Data Pre-processing</a:t>
            </a:r>
          </a:p>
        </p:txBody>
      </p:sp>
      <p:sp>
        <p:nvSpPr>
          <p:cNvPr id="44" name="TextBox 44"/>
          <p:cNvSpPr txBox="1"/>
          <p:nvPr/>
        </p:nvSpPr>
        <p:spPr>
          <a:xfrm>
            <a:off x="14044300" y="3309394"/>
            <a:ext cx="275034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Model Fitting</a:t>
            </a:r>
          </a:p>
        </p:txBody>
      </p:sp>
      <p:sp>
        <p:nvSpPr>
          <p:cNvPr id="45" name="TextBox 45"/>
          <p:cNvSpPr txBox="1"/>
          <p:nvPr/>
        </p:nvSpPr>
        <p:spPr>
          <a:xfrm>
            <a:off x="12281736" y="6786775"/>
            <a:ext cx="4518422" cy="17805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a:rPr>
              <a:t>Python 3.8</a:t>
            </a:r>
          </a:p>
          <a:p>
            <a:pPr marL="734059" lvl="1" indent="-367030">
              <a:lnSpc>
                <a:spcPts val="4759"/>
              </a:lnSpc>
              <a:buFont typeface="Arial"/>
              <a:buChar char="•"/>
            </a:pPr>
            <a:r>
              <a:rPr lang="en-US" sz="3399">
                <a:solidFill>
                  <a:srgbClr val="000000"/>
                </a:solidFill>
                <a:latin typeface="Canva Sans"/>
              </a:rPr>
              <a:t>Jupyter Notebook</a:t>
            </a:r>
          </a:p>
          <a:p>
            <a:pPr marL="734059" lvl="1" indent="-367030">
              <a:lnSpc>
                <a:spcPts val="4759"/>
              </a:lnSpc>
              <a:buFont typeface="Arial"/>
              <a:buChar char="•"/>
            </a:pPr>
            <a:r>
              <a:rPr lang="en-US" sz="3399">
                <a:solidFill>
                  <a:srgbClr val="000000"/>
                </a:solidFill>
                <a:latin typeface="Canva Sans"/>
              </a:rPr>
              <a:t>Excel</a:t>
            </a:r>
          </a:p>
        </p:txBody>
      </p:sp>
      <p:sp>
        <p:nvSpPr>
          <p:cNvPr id="46" name="TextBox 46"/>
          <p:cNvSpPr txBox="1"/>
          <p:nvPr/>
        </p:nvSpPr>
        <p:spPr>
          <a:xfrm>
            <a:off x="12281736" y="5758463"/>
            <a:ext cx="404008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Tools Used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ea typeface="Alatsi Bold"/>
              </a:rPr>
              <a:t>﻿MODEL FITTING</a:t>
            </a:r>
          </a:p>
        </p:txBody>
      </p:sp>
      <p:sp>
        <p:nvSpPr>
          <p:cNvPr id="3" name="AutoShape 3"/>
          <p:cNvSpPr/>
          <p:nvPr/>
        </p:nvSpPr>
        <p:spPr>
          <a:xfrm flipV="1">
            <a:off x="-260599" y="9061267"/>
            <a:ext cx="5351258" cy="0"/>
          </a:xfrm>
          <a:prstGeom prst="line">
            <a:avLst/>
          </a:prstGeom>
          <a:ln w="114300" cap="flat">
            <a:solidFill>
              <a:srgbClr val="9FC3D0"/>
            </a:solidFill>
            <a:prstDash val="solid"/>
            <a:headEnd type="none" w="sm" len="sm"/>
            <a:tailEnd type="none" w="sm" len="sm"/>
          </a:ln>
        </p:spPr>
      </p:sp>
      <p:sp>
        <p:nvSpPr>
          <p:cNvPr id="4" name="AutoShape 4"/>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24</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28700" y="2563984"/>
            <a:ext cx="11337025" cy="5951654"/>
          </a:xfrm>
          <a:custGeom>
            <a:avLst/>
            <a:gdLst/>
            <a:ahLst/>
            <a:cxnLst/>
            <a:rect l="l" t="t" r="r" b="b"/>
            <a:pathLst>
              <a:path w="11337025" h="5951654">
                <a:moveTo>
                  <a:pt x="0" y="0"/>
                </a:moveTo>
                <a:lnTo>
                  <a:pt x="11337025" y="0"/>
                </a:lnTo>
                <a:lnTo>
                  <a:pt x="11337025" y="5951654"/>
                </a:lnTo>
                <a:lnTo>
                  <a:pt x="0" y="5951654"/>
                </a:lnTo>
                <a:lnTo>
                  <a:pt x="0" y="0"/>
                </a:lnTo>
                <a:close/>
              </a:path>
            </a:pathLst>
          </a:custGeom>
          <a:blipFill>
            <a:blip r:embed="rId4"/>
            <a:stretch>
              <a:fillRect t="-8848" r="-1934" b="-8848"/>
            </a:stretch>
          </a:blipFill>
          <a:ln w="38100" cap="sq">
            <a:solidFill>
              <a:srgbClr val="000000"/>
            </a:solidFill>
            <a:prstDash val="solid"/>
            <a:miter/>
          </a:ln>
        </p:spPr>
      </p:sp>
      <p:sp>
        <p:nvSpPr>
          <p:cNvPr id="12" name="TextBox 12"/>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grpSp>
        <p:nvGrpSpPr>
          <p:cNvPr id="13" name="Group 13"/>
          <p:cNvGrpSpPr/>
          <p:nvPr/>
        </p:nvGrpSpPr>
        <p:grpSpPr>
          <a:xfrm>
            <a:off x="13049845" y="2563984"/>
            <a:ext cx="8743843" cy="5403378"/>
            <a:chOff x="0" y="0"/>
            <a:chExt cx="11658457" cy="7204504"/>
          </a:xfrm>
        </p:grpSpPr>
        <p:grpSp>
          <p:nvGrpSpPr>
            <p:cNvPr id="14" name="Group 14"/>
            <p:cNvGrpSpPr/>
            <p:nvPr/>
          </p:nvGrpSpPr>
          <p:grpSpPr>
            <a:xfrm>
              <a:off x="0" y="0"/>
              <a:ext cx="4940190" cy="2926063"/>
              <a:chOff x="0" y="0"/>
              <a:chExt cx="975840" cy="577988"/>
            </a:xfrm>
          </p:grpSpPr>
          <p:sp>
            <p:nvSpPr>
              <p:cNvPr id="15" name="Freeform 15"/>
              <p:cNvSpPr/>
              <p:nvPr/>
            </p:nvSpPr>
            <p:spPr>
              <a:xfrm>
                <a:off x="0" y="0"/>
                <a:ext cx="975840" cy="577988"/>
              </a:xfrm>
              <a:custGeom>
                <a:avLst/>
                <a:gdLst/>
                <a:ahLst/>
                <a:cxnLst/>
                <a:rect l="l" t="t" r="r" b="b"/>
                <a:pathLst>
                  <a:path w="975840" h="577988">
                    <a:moveTo>
                      <a:pt x="487920" y="0"/>
                    </a:moveTo>
                    <a:lnTo>
                      <a:pt x="975840" y="577988"/>
                    </a:lnTo>
                    <a:lnTo>
                      <a:pt x="0" y="577988"/>
                    </a:lnTo>
                    <a:lnTo>
                      <a:pt x="487920" y="0"/>
                    </a:lnTo>
                    <a:close/>
                  </a:path>
                </a:pathLst>
              </a:custGeom>
              <a:solidFill>
                <a:srgbClr val="26DF6B"/>
              </a:solidFill>
              <a:ln w="38100" cap="sq">
                <a:solidFill>
                  <a:srgbClr val="000000"/>
                </a:solidFill>
                <a:prstDash val="solid"/>
                <a:miter/>
              </a:ln>
            </p:spPr>
          </p:sp>
          <p:sp>
            <p:nvSpPr>
              <p:cNvPr id="16" name="TextBox 16"/>
              <p:cNvSpPr txBox="1"/>
              <p:nvPr/>
            </p:nvSpPr>
            <p:spPr>
              <a:xfrm>
                <a:off x="152475" y="220726"/>
                <a:ext cx="670890" cy="315976"/>
              </a:xfrm>
              <a:prstGeom prst="rect">
                <a:avLst/>
              </a:prstGeom>
            </p:spPr>
            <p:txBody>
              <a:bodyPr lIns="50800" tIns="50800" rIns="50800" bIns="50800" rtlCol="0" anchor="ctr"/>
              <a:lstStyle/>
              <a:p>
                <a:pPr algn="ctr">
                  <a:lnSpc>
                    <a:spcPts val="2939"/>
                  </a:lnSpc>
                </a:pPr>
                <a:endParaRPr/>
              </a:p>
            </p:txBody>
          </p:sp>
        </p:grpSp>
        <p:sp>
          <p:nvSpPr>
            <p:cNvPr id="17" name="TextBox 17"/>
            <p:cNvSpPr txBox="1"/>
            <p:nvPr/>
          </p:nvSpPr>
          <p:spPr>
            <a:xfrm>
              <a:off x="845993" y="1573334"/>
              <a:ext cx="3091245" cy="1154921"/>
            </a:xfrm>
            <a:prstGeom prst="rect">
              <a:avLst/>
            </a:prstGeom>
          </p:spPr>
          <p:txBody>
            <a:bodyPr lIns="0" tIns="0" rIns="0" bIns="0" rtlCol="0" anchor="t">
              <a:spAutoFit/>
            </a:bodyPr>
            <a:lstStyle/>
            <a:p>
              <a:pPr algn="ctr">
                <a:lnSpc>
                  <a:spcPts val="3575"/>
                </a:lnSpc>
              </a:pPr>
              <a:r>
                <a:rPr lang="en-US" sz="2554">
                  <a:solidFill>
                    <a:srgbClr val="000000"/>
                  </a:solidFill>
                  <a:latin typeface="Canva Sans Bold"/>
                </a:rPr>
                <a:t>OR &gt; 1 means more likely</a:t>
              </a:r>
            </a:p>
          </p:txBody>
        </p:sp>
        <p:sp>
          <p:nvSpPr>
            <p:cNvPr id="18" name="Freeform 18"/>
            <p:cNvSpPr/>
            <p:nvPr/>
          </p:nvSpPr>
          <p:spPr>
            <a:xfrm>
              <a:off x="1904857" y="2926063"/>
              <a:ext cx="9753600" cy="3303711"/>
            </a:xfrm>
            <a:custGeom>
              <a:avLst/>
              <a:gdLst/>
              <a:ahLst/>
              <a:cxnLst/>
              <a:rect l="l" t="t" r="r" b="b"/>
              <a:pathLst>
                <a:path w="9753600" h="3303711">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0" y="4577919"/>
              <a:ext cx="4940190" cy="2626586"/>
              <a:chOff x="0" y="0"/>
              <a:chExt cx="975840" cy="518832"/>
            </a:xfrm>
          </p:grpSpPr>
          <p:sp>
            <p:nvSpPr>
              <p:cNvPr id="20" name="Freeform 20"/>
              <p:cNvSpPr/>
              <p:nvPr/>
            </p:nvSpPr>
            <p:spPr>
              <a:xfrm>
                <a:off x="0" y="0"/>
                <a:ext cx="975840" cy="518832"/>
              </a:xfrm>
              <a:custGeom>
                <a:avLst/>
                <a:gdLst/>
                <a:ahLst/>
                <a:cxnLst/>
                <a:rect l="l" t="t" r="r" b="b"/>
                <a:pathLst>
                  <a:path w="975840" h="518832">
                    <a:moveTo>
                      <a:pt x="487920" y="518832"/>
                    </a:moveTo>
                    <a:lnTo>
                      <a:pt x="975840" y="0"/>
                    </a:lnTo>
                    <a:lnTo>
                      <a:pt x="0" y="0"/>
                    </a:lnTo>
                    <a:lnTo>
                      <a:pt x="487920" y="518832"/>
                    </a:lnTo>
                    <a:close/>
                  </a:path>
                </a:pathLst>
              </a:custGeom>
              <a:solidFill>
                <a:srgbClr val="E12D43"/>
              </a:solidFill>
              <a:ln w="38100" cap="sq">
                <a:solidFill>
                  <a:srgbClr val="000000"/>
                </a:solidFill>
                <a:prstDash val="solid"/>
                <a:miter/>
              </a:ln>
            </p:spPr>
          </p:sp>
          <p:sp>
            <p:nvSpPr>
              <p:cNvPr id="21" name="TextBox 21"/>
              <p:cNvSpPr txBox="1"/>
              <p:nvPr/>
            </p:nvSpPr>
            <p:spPr>
              <a:xfrm>
                <a:off x="152475" y="-10566"/>
                <a:ext cx="670890" cy="288511"/>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924472" y="4868856"/>
              <a:ext cx="3091245" cy="1154921"/>
            </a:xfrm>
            <a:prstGeom prst="rect">
              <a:avLst/>
            </a:prstGeom>
          </p:spPr>
          <p:txBody>
            <a:bodyPr lIns="0" tIns="0" rIns="0" bIns="0" rtlCol="0" anchor="t">
              <a:spAutoFit/>
            </a:bodyPr>
            <a:lstStyle/>
            <a:p>
              <a:pPr algn="ctr">
                <a:lnSpc>
                  <a:spcPts val="3575"/>
                </a:lnSpc>
              </a:pPr>
              <a:r>
                <a:rPr lang="en-US" sz="2554">
                  <a:solidFill>
                    <a:srgbClr val="000000"/>
                  </a:solidFill>
                  <a:latin typeface="Canva Sans Bold"/>
                </a:rPr>
                <a:t>OR &lt; 1 means less likely</a:t>
              </a:r>
            </a:p>
          </p:txBody>
        </p:sp>
        <p:grpSp>
          <p:nvGrpSpPr>
            <p:cNvPr id="23" name="Group 23"/>
            <p:cNvGrpSpPr/>
            <p:nvPr/>
          </p:nvGrpSpPr>
          <p:grpSpPr>
            <a:xfrm>
              <a:off x="206347" y="2926063"/>
              <a:ext cx="4527495" cy="1644026"/>
              <a:chOff x="0" y="0"/>
              <a:chExt cx="812800" cy="295144"/>
            </a:xfrm>
          </p:grpSpPr>
          <p:sp>
            <p:nvSpPr>
              <p:cNvPr id="24" name="Freeform 24"/>
              <p:cNvSpPr/>
              <p:nvPr/>
            </p:nvSpPr>
            <p:spPr>
              <a:xfrm>
                <a:off x="0" y="0"/>
                <a:ext cx="812800" cy="295144"/>
              </a:xfrm>
              <a:custGeom>
                <a:avLst/>
                <a:gdLst/>
                <a:ahLst/>
                <a:cxnLst/>
                <a:rect l="l" t="t" r="r" b="b"/>
                <a:pathLst>
                  <a:path w="812800" h="295144">
                    <a:moveTo>
                      <a:pt x="0" y="0"/>
                    </a:moveTo>
                    <a:lnTo>
                      <a:pt x="812800" y="0"/>
                    </a:lnTo>
                    <a:lnTo>
                      <a:pt x="812800" y="295144"/>
                    </a:lnTo>
                    <a:lnTo>
                      <a:pt x="0" y="295144"/>
                    </a:lnTo>
                    <a:close/>
                  </a:path>
                </a:pathLst>
              </a:custGeom>
              <a:solidFill>
                <a:srgbClr val="0CC0DF"/>
              </a:solidFill>
              <a:ln w="38100" cap="sq">
                <a:solidFill>
                  <a:srgbClr val="000000"/>
                </a:solidFill>
                <a:prstDash val="solid"/>
                <a:miter/>
              </a:ln>
            </p:spPr>
          </p:sp>
          <p:sp>
            <p:nvSpPr>
              <p:cNvPr id="25" name="TextBox 25"/>
              <p:cNvSpPr txBox="1"/>
              <p:nvPr/>
            </p:nvSpPr>
            <p:spPr>
              <a:xfrm>
                <a:off x="0" y="-47625"/>
                <a:ext cx="812800" cy="342769"/>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69454" y="3129099"/>
              <a:ext cx="3401282" cy="1265977"/>
            </a:xfrm>
            <a:prstGeom prst="rect">
              <a:avLst/>
            </a:prstGeom>
          </p:spPr>
          <p:txBody>
            <a:bodyPr lIns="0" tIns="0" rIns="0" bIns="0" rtlCol="0" anchor="t">
              <a:spAutoFit/>
            </a:bodyPr>
            <a:lstStyle/>
            <a:p>
              <a:pPr algn="ctr">
                <a:lnSpc>
                  <a:spcPts val="3934"/>
                </a:lnSpc>
              </a:pPr>
              <a:r>
                <a:rPr lang="en-US" sz="2810">
                  <a:solidFill>
                    <a:srgbClr val="000000"/>
                  </a:solidFill>
                  <a:latin typeface="Canva Sans Bold"/>
                </a:rPr>
                <a:t>OR = 1 means  no effect</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512846"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MODEL EVALUATION</a:t>
            </a:r>
          </a:p>
        </p:txBody>
      </p:sp>
      <p:sp>
        <p:nvSpPr>
          <p:cNvPr id="3" name="AutoShape 3"/>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25</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512397" y="2554198"/>
            <a:ext cx="10934900" cy="5824541"/>
          </a:xfrm>
          <a:custGeom>
            <a:avLst/>
            <a:gdLst/>
            <a:ahLst/>
            <a:cxnLst/>
            <a:rect l="l" t="t" r="r" b="b"/>
            <a:pathLst>
              <a:path w="10934900" h="5824541">
                <a:moveTo>
                  <a:pt x="0" y="0"/>
                </a:moveTo>
                <a:lnTo>
                  <a:pt x="10934900" y="0"/>
                </a:lnTo>
                <a:lnTo>
                  <a:pt x="10934900" y="5824541"/>
                </a:lnTo>
                <a:lnTo>
                  <a:pt x="0" y="5824541"/>
                </a:lnTo>
                <a:lnTo>
                  <a:pt x="0" y="0"/>
                </a:lnTo>
                <a:close/>
              </a:path>
            </a:pathLst>
          </a:custGeom>
          <a:blipFill>
            <a:blip r:embed="rId4"/>
            <a:stretch>
              <a:fillRect/>
            </a:stretch>
          </a:blipFill>
          <a:ln w="38100" cap="sq">
            <a:solidFill>
              <a:srgbClr val="000000"/>
            </a:solidFill>
            <a:prstDash val="solid"/>
            <a:miter/>
          </a:ln>
        </p:spPr>
      </p:sp>
      <p:sp>
        <p:nvSpPr>
          <p:cNvPr id="13" name="TextBox 13"/>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14" name="TextBox 14"/>
          <p:cNvSpPr txBox="1"/>
          <p:nvPr/>
        </p:nvSpPr>
        <p:spPr>
          <a:xfrm>
            <a:off x="14512558" y="2572385"/>
            <a:ext cx="2391330" cy="1331699"/>
          </a:xfrm>
          <a:prstGeom prst="rect">
            <a:avLst/>
          </a:prstGeom>
        </p:spPr>
        <p:txBody>
          <a:bodyPr lIns="0" tIns="0" rIns="0" bIns="0" rtlCol="0" anchor="t">
            <a:spAutoFit/>
          </a:bodyPr>
          <a:lstStyle/>
          <a:p>
            <a:pPr algn="ctr">
              <a:lnSpc>
                <a:spcPts val="5349"/>
              </a:lnSpc>
            </a:pPr>
            <a:r>
              <a:rPr lang="en-US" sz="3820">
                <a:solidFill>
                  <a:srgbClr val="000000"/>
                </a:solidFill>
                <a:latin typeface="Canva Sans Bold"/>
              </a:rPr>
              <a:t>0 = No</a:t>
            </a:r>
          </a:p>
          <a:p>
            <a:pPr algn="ctr">
              <a:lnSpc>
                <a:spcPts val="5349"/>
              </a:lnSpc>
            </a:pPr>
            <a:r>
              <a:rPr lang="en-US" sz="3820">
                <a:solidFill>
                  <a:srgbClr val="000000"/>
                </a:solidFill>
                <a:latin typeface="Canva Sans Bold"/>
              </a:rPr>
              <a:t>1 =Yes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94333"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DISCUSSION</a:t>
            </a:r>
          </a:p>
        </p:txBody>
      </p:sp>
      <p:sp>
        <p:nvSpPr>
          <p:cNvPr id="3" name="AutoShape 3"/>
          <p:cNvSpPr/>
          <p:nvPr/>
        </p:nvSpPr>
        <p:spPr>
          <a:xfrm>
            <a:off x="-260599" y="9061267"/>
            <a:ext cx="5507331"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26</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60599" y="2844557"/>
            <a:ext cx="14113818" cy="1615440"/>
          </a:xfrm>
          <a:prstGeom prst="rect">
            <a:avLst/>
          </a:prstGeom>
        </p:spPr>
        <p:txBody>
          <a:bodyPr lIns="0" tIns="0" rIns="0" bIns="0" rtlCol="0" anchor="t">
            <a:spAutoFit/>
          </a:bodyPr>
          <a:lstStyle/>
          <a:p>
            <a:pPr algn="ctr">
              <a:lnSpc>
                <a:spcPts val="6020"/>
              </a:lnSpc>
            </a:pPr>
            <a:r>
              <a:rPr lang="en-US" sz="4300">
                <a:solidFill>
                  <a:srgbClr val="000000"/>
                </a:solidFill>
                <a:latin typeface="Canva Sans Bold"/>
              </a:rPr>
              <a:t>Understanding Street Children's Challenges</a:t>
            </a:r>
          </a:p>
          <a:p>
            <a:pPr algn="ctr">
              <a:lnSpc>
                <a:spcPts val="7000"/>
              </a:lnSpc>
            </a:pPr>
            <a:endParaRPr lang="en-US" sz="4300">
              <a:solidFill>
                <a:srgbClr val="000000"/>
              </a:solidFill>
              <a:latin typeface="Canva Sans Bold"/>
            </a:endParaRPr>
          </a:p>
        </p:txBody>
      </p:sp>
      <p:sp>
        <p:nvSpPr>
          <p:cNvPr id="13" name="TextBox 13"/>
          <p:cNvSpPr txBox="1"/>
          <p:nvPr/>
        </p:nvSpPr>
        <p:spPr>
          <a:xfrm>
            <a:off x="591085" y="4152186"/>
            <a:ext cx="16668215" cy="3450892"/>
          </a:xfrm>
          <a:prstGeom prst="rect">
            <a:avLst/>
          </a:prstGeom>
        </p:spPr>
        <p:txBody>
          <a:bodyPr lIns="0" tIns="0" rIns="0" bIns="0" rtlCol="0" anchor="t">
            <a:spAutoFit/>
          </a:bodyPr>
          <a:lstStyle/>
          <a:p>
            <a:pPr marL="708920" lvl="1" indent="-354460">
              <a:lnSpc>
                <a:spcPts val="4596"/>
              </a:lnSpc>
              <a:buFont typeface="Arial"/>
              <a:buChar char="•"/>
            </a:pPr>
            <a:r>
              <a:rPr lang="en-US" sz="3283">
                <a:solidFill>
                  <a:srgbClr val="000000"/>
                </a:solidFill>
                <a:latin typeface="Canva Sans"/>
              </a:rPr>
              <a:t>Introduction to our study focusing on children living on the streets in Bangladesh.</a:t>
            </a:r>
          </a:p>
          <a:p>
            <a:pPr marL="708920" lvl="1" indent="-354460">
              <a:lnSpc>
                <a:spcPts val="4596"/>
              </a:lnSpc>
              <a:buFont typeface="Arial"/>
              <a:buChar char="•"/>
            </a:pPr>
            <a:r>
              <a:rPr lang="en-US" sz="3283">
                <a:solidFill>
                  <a:srgbClr val="000000"/>
                </a:solidFill>
                <a:latin typeface="Canva Sans"/>
              </a:rPr>
              <a:t>Discussing the various problems these children face, such as not having a stable home, inadequate food, and limited awareness of organizations that can help them.</a:t>
            </a:r>
          </a:p>
          <a:p>
            <a:pPr>
              <a:lnSpc>
                <a:spcPts val="4596"/>
              </a:lnSpc>
            </a:pPr>
            <a:endParaRPr lang="en-US" sz="3283">
              <a:solidFill>
                <a:srgbClr val="000000"/>
              </a:solidFill>
              <a:latin typeface="Canva Sans"/>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94333"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DISCUSSION</a:t>
            </a:r>
          </a:p>
        </p:txBody>
      </p:sp>
      <p:sp>
        <p:nvSpPr>
          <p:cNvPr id="3" name="AutoShape 3"/>
          <p:cNvSpPr/>
          <p:nvPr/>
        </p:nvSpPr>
        <p:spPr>
          <a:xfrm>
            <a:off x="-260599" y="9061267"/>
            <a:ext cx="5570467" cy="0"/>
          </a:xfrm>
          <a:prstGeom prst="line">
            <a:avLst/>
          </a:prstGeom>
          <a:ln w="114300" cap="flat">
            <a:solidFill>
              <a:srgbClr val="9FC3D0"/>
            </a:solidFill>
            <a:prstDash val="solid"/>
            <a:headEnd type="none" w="sm" len="sm"/>
            <a:tailEnd type="none" w="sm" len="sm"/>
          </a:ln>
        </p:spPr>
      </p:sp>
      <p:sp>
        <p:nvSpPr>
          <p:cNvPr id="4" name="AutoShape 4"/>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27</a:t>
              </a: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0" y="3138834"/>
            <a:ext cx="14113818" cy="1749425"/>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Factors Influencing Education Access</a:t>
            </a:r>
          </a:p>
          <a:p>
            <a:pPr algn="ctr">
              <a:lnSpc>
                <a:spcPts val="7000"/>
              </a:lnSpc>
            </a:pPr>
            <a:endParaRPr lang="en-US" sz="5000">
              <a:solidFill>
                <a:srgbClr val="000000"/>
              </a:solidFill>
              <a:latin typeface="Canva Sans Bold"/>
            </a:endParaRPr>
          </a:p>
        </p:txBody>
      </p:sp>
      <p:sp>
        <p:nvSpPr>
          <p:cNvPr id="13" name="TextBox 13"/>
          <p:cNvSpPr txBox="1"/>
          <p:nvPr/>
        </p:nvSpPr>
        <p:spPr>
          <a:xfrm>
            <a:off x="753552" y="4537774"/>
            <a:ext cx="16668215" cy="2871368"/>
          </a:xfrm>
          <a:prstGeom prst="rect">
            <a:avLst/>
          </a:prstGeom>
        </p:spPr>
        <p:txBody>
          <a:bodyPr lIns="0" tIns="0" rIns="0" bIns="0" rtlCol="0" anchor="t">
            <a:spAutoFit/>
          </a:bodyPr>
          <a:lstStyle/>
          <a:p>
            <a:pPr marL="708920" lvl="1" indent="-354460">
              <a:lnSpc>
                <a:spcPts val="4596"/>
              </a:lnSpc>
              <a:buFont typeface="Arial"/>
              <a:buChar char="•"/>
            </a:pPr>
            <a:r>
              <a:rPr lang="en-US" sz="3283">
                <a:solidFill>
                  <a:srgbClr val="000000"/>
                </a:solidFill>
                <a:latin typeface="Canva Sans"/>
              </a:rPr>
              <a:t>Sharing insights gained from studying 470 street children in Bangladesh.</a:t>
            </a:r>
          </a:p>
          <a:p>
            <a:pPr marL="708920" lvl="1" indent="-354460">
              <a:lnSpc>
                <a:spcPts val="4596"/>
              </a:lnSpc>
              <a:buFont typeface="Arial"/>
              <a:buChar char="•"/>
            </a:pPr>
            <a:r>
              <a:rPr lang="en-US" sz="3283">
                <a:solidFill>
                  <a:srgbClr val="000000"/>
                </a:solidFill>
                <a:latin typeface="Canva Sans"/>
              </a:rPr>
              <a:t>Explaining that some older children who work a lot have difficulty attending school, while younger children and those who work fewer hours tend to do better in terms of attendance.</a:t>
            </a:r>
          </a:p>
          <a:p>
            <a:pPr>
              <a:lnSpc>
                <a:spcPts val="4596"/>
              </a:lnSpc>
            </a:pPr>
            <a:endParaRPr lang="en-US" sz="3283">
              <a:solidFill>
                <a:srgbClr val="000000"/>
              </a:solidFill>
              <a:latin typeface="Canva Sans"/>
            </a:endParaRP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1208" y="9118414"/>
            <a:ext cx="5181055" cy="0"/>
          </a:xfrm>
          <a:prstGeom prst="line">
            <a:avLst/>
          </a:prstGeom>
          <a:ln w="114300" cap="flat">
            <a:solidFill>
              <a:srgbClr val="9FC3D0"/>
            </a:solidFill>
            <a:prstDash val="solid"/>
            <a:headEnd type="none" w="sm" len="sm"/>
            <a:tailEnd type="none" w="sm" len="sm"/>
          </a:ln>
        </p:spPr>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flipV="1">
            <a:off x="13764167" y="9080317"/>
            <a:ext cx="4771266" cy="38097"/>
          </a:xfrm>
          <a:prstGeom prst="line">
            <a:avLst/>
          </a:prstGeom>
          <a:ln w="114300" cap="flat">
            <a:solidFill>
              <a:srgbClr val="9FC3D0"/>
            </a:solidFill>
            <a:prstDash val="solid"/>
            <a:headEnd type="none" w="sm" len="sm"/>
            <a:tailEnd type="none" w="sm" len="sm"/>
          </a:ln>
        </p:spPr>
      </p:sp>
      <p:sp>
        <p:nvSpPr>
          <p:cNvPr id="5" name="TextBox 5"/>
          <p:cNvSpPr txBox="1"/>
          <p:nvPr/>
        </p:nvSpPr>
        <p:spPr>
          <a:xfrm>
            <a:off x="2553980" y="838200"/>
            <a:ext cx="13180039" cy="1691650"/>
          </a:xfrm>
          <a:prstGeom prst="rect">
            <a:avLst/>
          </a:prstGeom>
        </p:spPr>
        <p:txBody>
          <a:bodyPr lIns="0" tIns="0" rIns="0" bIns="0" rtlCol="0" anchor="t">
            <a:spAutoFit/>
          </a:bodyPr>
          <a:lstStyle/>
          <a:p>
            <a:pPr algn="ctr">
              <a:lnSpc>
                <a:spcPts val="13859"/>
              </a:lnSpc>
            </a:pPr>
            <a:r>
              <a:rPr lang="en-US" sz="9899">
                <a:solidFill>
                  <a:srgbClr val="000000"/>
                </a:solidFill>
                <a:latin typeface="Alatsi"/>
              </a:rPr>
              <a:t>PROJECT TITLE</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w="38100" cap="sq">
                <a:solidFill>
                  <a:srgbClr val="000000"/>
                </a:solidFill>
                <a:prstDash val="solid"/>
                <a:miter/>
              </a:ln>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204680" y="4087073"/>
            <a:ext cx="15878639" cy="2191061"/>
          </a:xfrm>
          <a:prstGeom prst="rect">
            <a:avLst/>
          </a:prstGeom>
        </p:spPr>
        <p:txBody>
          <a:bodyPr lIns="0" tIns="0" rIns="0" bIns="0" rtlCol="0" anchor="t">
            <a:spAutoFit/>
          </a:bodyPr>
          <a:lstStyle/>
          <a:p>
            <a:pPr algn="ctr">
              <a:lnSpc>
                <a:spcPts val="8705"/>
              </a:lnSpc>
            </a:pPr>
            <a:r>
              <a:rPr lang="en-US" sz="6218">
                <a:solidFill>
                  <a:srgbClr val="000000"/>
                </a:solidFill>
                <a:latin typeface="Canva Sans Bold"/>
              </a:rPr>
              <a:t>Exploring The Lifestyle of Street Children</a:t>
            </a:r>
          </a:p>
          <a:p>
            <a:pPr algn="ctr">
              <a:lnSpc>
                <a:spcPts val="8845"/>
              </a:lnSpc>
            </a:pPr>
            <a:r>
              <a:rPr lang="en-US" sz="6318">
                <a:solidFill>
                  <a:srgbClr val="000000"/>
                </a:solidFill>
                <a:latin typeface="Canva Sans Bold"/>
              </a:rPr>
              <a:t>In Bangladesh</a:t>
            </a:r>
          </a:p>
        </p:txBody>
      </p:sp>
      <p:sp>
        <p:nvSpPr>
          <p:cNvPr id="13" name="TextBox 13"/>
          <p:cNvSpPr txBox="1"/>
          <p:nvPr/>
        </p:nvSpPr>
        <p:spPr>
          <a:xfrm>
            <a:off x="4919847" y="8794882"/>
            <a:ext cx="8844320"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Department of Statistics, SUST | 2024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94333"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DISCUSSION</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2246324"/>
            <a:chOff x="0" y="0"/>
            <a:chExt cx="2083482" cy="2995098"/>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255751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28</a:t>
              </a:r>
            </a:p>
            <a:p>
              <a:pPr algn="ctr">
                <a:lnSpc>
                  <a:spcPts val="7805"/>
                </a:lnSpc>
              </a:pPr>
              <a:endParaRPr lang="en-US" sz="5575">
                <a:solidFill>
                  <a:srgbClr val="000000"/>
                </a:solidFill>
                <a:latin typeface="Open Sans Bold"/>
              </a:endParaRPr>
            </a:p>
          </p:txBody>
        </p:sp>
      </p:grpSp>
      <p:sp>
        <p:nvSpPr>
          <p:cNvPr id="11" name="Freeform 11"/>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572320" y="2741140"/>
            <a:ext cx="15555121" cy="1651000"/>
          </a:xfrm>
          <a:prstGeom prst="rect">
            <a:avLst/>
          </a:prstGeom>
        </p:spPr>
        <p:txBody>
          <a:bodyPr lIns="0" tIns="0" rIns="0" bIns="0" rtlCol="0" anchor="t">
            <a:spAutoFit/>
          </a:bodyPr>
          <a:lstStyle/>
          <a:p>
            <a:pPr algn="ctr">
              <a:lnSpc>
                <a:spcPts val="6300"/>
              </a:lnSpc>
            </a:pPr>
            <a:r>
              <a:rPr lang="en-US" sz="4500">
                <a:solidFill>
                  <a:srgbClr val="000000"/>
                </a:solidFill>
                <a:latin typeface="Canva Sans Bold"/>
              </a:rPr>
              <a:t>Addressing Barriers and Promoting Wellbeing</a:t>
            </a:r>
          </a:p>
          <a:p>
            <a:pPr algn="ctr">
              <a:lnSpc>
                <a:spcPts val="7000"/>
              </a:lnSpc>
            </a:pPr>
            <a:endParaRPr lang="en-US" sz="4500">
              <a:solidFill>
                <a:srgbClr val="000000"/>
              </a:solidFill>
              <a:latin typeface="Canva Sans Bold"/>
            </a:endParaRPr>
          </a:p>
        </p:txBody>
      </p:sp>
      <p:sp>
        <p:nvSpPr>
          <p:cNvPr id="14" name="TextBox 14"/>
          <p:cNvSpPr txBox="1"/>
          <p:nvPr/>
        </p:nvSpPr>
        <p:spPr>
          <a:xfrm>
            <a:off x="591085" y="3785790"/>
            <a:ext cx="15803036" cy="5472510"/>
          </a:xfrm>
          <a:prstGeom prst="rect">
            <a:avLst/>
          </a:prstGeom>
        </p:spPr>
        <p:txBody>
          <a:bodyPr lIns="0" tIns="0" rIns="0" bIns="0" rtlCol="0" anchor="t">
            <a:spAutoFit/>
          </a:bodyPr>
          <a:lstStyle/>
          <a:p>
            <a:pPr marL="672123" lvl="1" indent="-336061">
              <a:lnSpc>
                <a:spcPts val="4358"/>
              </a:lnSpc>
              <a:buFont typeface="Arial"/>
              <a:buChar char="•"/>
            </a:pPr>
            <a:r>
              <a:rPr lang="en-US" sz="3113">
                <a:solidFill>
                  <a:srgbClr val="000000"/>
                </a:solidFill>
                <a:latin typeface="Canva Sans"/>
              </a:rPr>
              <a:t>Geographic variations in attendance, emphasizing the need for region-specific interventions.</a:t>
            </a:r>
          </a:p>
          <a:p>
            <a:pPr marL="672123" lvl="1" indent="-336061">
              <a:lnSpc>
                <a:spcPts val="4358"/>
              </a:lnSpc>
              <a:buFont typeface="Arial"/>
              <a:buChar char="•"/>
            </a:pPr>
            <a:r>
              <a:rPr lang="en-US" sz="3113">
                <a:solidFill>
                  <a:srgbClr val="000000"/>
                </a:solidFill>
                <a:latin typeface="Canva Sans"/>
              </a:rPr>
              <a:t>Importance of nutrition and health support programs in improving education outcomes.</a:t>
            </a:r>
          </a:p>
          <a:p>
            <a:pPr marL="672123" lvl="1" indent="-336061">
              <a:lnSpc>
                <a:spcPts val="4358"/>
              </a:lnSpc>
              <a:buFont typeface="Arial"/>
              <a:buChar char="•"/>
            </a:pPr>
            <a:r>
              <a:rPr lang="en-US" sz="3113">
                <a:solidFill>
                  <a:srgbClr val="000000"/>
                </a:solidFill>
                <a:latin typeface="Canva Sans"/>
              </a:rPr>
              <a:t>The critical role of awareness, outreach, and rights education in accessing institutional support.</a:t>
            </a:r>
          </a:p>
          <a:p>
            <a:pPr marL="672123" lvl="1" indent="-336061">
              <a:lnSpc>
                <a:spcPts val="4358"/>
              </a:lnSpc>
              <a:buFont typeface="Arial"/>
              <a:buChar char="•"/>
            </a:pPr>
            <a:r>
              <a:rPr lang="en-US" sz="3113">
                <a:solidFill>
                  <a:srgbClr val="000000"/>
                </a:solidFill>
                <a:latin typeface="Canva Sans"/>
              </a:rPr>
              <a:t>Recommendations for policymakers: specialized local interventions, collaborative research, and involving street children in co-designing interventions.</a:t>
            </a:r>
          </a:p>
          <a:p>
            <a:pPr>
              <a:lnSpc>
                <a:spcPts val="4358"/>
              </a:lnSpc>
            </a:pPr>
            <a:endParaRPr lang="en-US" sz="3113">
              <a:solidFill>
                <a:srgbClr val="000000"/>
              </a:solidFill>
              <a:latin typeface="Canv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94333" y="624529"/>
            <a:ext cx="13746454"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CONCLUCION</a:t>
            </a:r>
          </a:p>
        </p:txBody>
      </p:sp>
      <p:sp>
        <p:nvSpPr>
          <p:cNvPr id="3" name="AutoShape 3"/>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2246324"/>
            <a:chOff x="0" y="0"/>
            <a:chExt cx="2083482" cy="2995098"/>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255751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29</a:t>
              </a:r>
            </a:p>
            <a:p>
              <a:pPr algn="ctr">
                <a:lnSpc>
                  <a:spcPts val="7805"/>
                </a:lnSpc>
              </a:pPr>
              <a:endParaRPr lang="en-US" sz="5575">
                <a:solidFill>
                  <a:srgbClr val="000000"/>
                </a:solidFill>
                <a:latin typeface="Open Sans Bold"/>
              </a:endParaRPr>
            </a:p>
          </p:txBody>
        </p:sp>
      </p:grpSp>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608090" y="3448692"/>
            <a:ext cx="3808613" cy="3618755"/>
            <a:chOff x="0" y="0"/>
            <a:chExt cx="1003092" cy="953088"/>
          </a:xfrm>
        </p:grpSpPr>
        <p:sp>
          <p:nvSpPr>
            <p:cNvPr id="13" name="Freeform 13"/>
            <p:cNvSpPr/>
            <p:nvPr/>
          </p:nvSpPr>
          <p:spPr>
            <a:xfrm>
              <a:off x="0" y="0"/>
              <a:ext cx="1003091" cy="953088"/>
            </a:xfrm>
            <a:custGeom>
              <a:avLst/>
              <a:gdLst/>
              <a:ahLst/>
              <a:cxnLst/>
              <a:rect l="l" t="t" r="r" b="b"/>
              <a:pathLst>
                <a:path w="1003091" h="953088">
                  <a:moveTo>
                    <a:pt x="764967" y="0"/>
                  </a:moveTo>
                  <a:lnTo>
                    <a:pt x="1003091" y="238125"/>
                  </a:lnTo>
                  <a:lnTo>
                    <a:pt x="1003091" y="714963"/>
                  </a:lnTo>
                  <a:lnTo>
                    <a:pt x="764967" y="953088"/>
                  </a:lnTo>
                  <a:lnTo>
                    <a:pt x="238125" y="953088"/>
                  </a:lnTo>
                  <a:lnTo>
                    <a:pt x="0" y="714963"/>
                  </a:lnTo>
                  <a:lnTo>
                    <a:pt x="0" y="238125"/>
                  </a:lnTo>
                  <a:lnTo>
                    <a:pt x="238125" y="0"/>
                  </a:lnTo>
                  <a:lnTo>
                    <a:pt x="764967" y="0"/>
                  </a:lnTo>
                  <a:close/>
                </a:path>
              </a:pathLst>
            </a:custGeom>
            <a:solidFill>
              <a:srgbClr val="6CE5E8"/>
            </a:solidFill>
            <a:ln w="38100" cap="sq">
              <a:solidFill>
                <a:srgbClr val="000000"/>
              </a:solidFill>
              <a:prstDash val="solid"/>
              <a:miter/>
            </a:ln>
          </p:spPr>
        </p:sp>
        <p:sp>
          <p:nvSpPr>
            <p:cNvPr id="14" name="TextBox 14"/>
            <p:cNvSpPr txBox="1"/>
            <p:nvPr/>
          </p:nvSpPr>
          <p:spPr>
            <a:xfrm>
              <a:off x="63500" y="15875"/>
              <a:ext cx="876092" cy="87371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4958947" y="3334122"/>
            <a:ext cx="3808613" cy="3618755"/>
            <a:chOff x="0" y="0"/>
            <a:chExt cx="1003092" cy="953088"/>
          </a:xfrm>
        </p:grpSpPr>
        <p:sp>
          <p:nvSpPr>
            <p:cNvPr id="16" name="Freeform 16"/>
            <p:cNvSpPr/>
            <p:nvPr/>
          </p:nvSpPr>
          <p:spPr>
            <a:xfrm>
              <a:off x="0" y="0"/>
              <a:ext cx="1003091" cy="953088"/>
            </a:xfrm>
            <a:custGeom>
              <a:avLst/>
              <a:gdLst/>
              <a:ahLst/>
              <a:cxnLst/>
              <a:rect l="l" t="t" r="r" b="b"/>
              <a:pathLst>
                <a:path w="1003091" h="953088">
                  <a:moveTo>
                    <a:pt x="764967" y="0"/>
                  </a:moveTo>
                  <a:lnTo>
                    <a:pt x="1003091" y="238125"/>
                  </a:lnTo>
                  <a:lnTo>
                    <a:pt x="1003091" y="714963"/>
                  </a:lnTo>
                  <a:lnTo>
                    <a:pt x="764967" y="953088"/>
                  </a:lnTo>
                  <a:lnTo>
                    <a:pt x="238125" y="953088"/>
                  </a:lnTo>
                  <a:lnTo>
                    <a:pt x="0" y="714963"/>
                  </a:lnTo>
                  <a:lnTo>
                    <a:pt x="0" y="238125"/>
                  </a:lnTo>
                  <a:lnTo>
                    <a:pt x="238125" y="0"/>
                  </a:lnTo>
                  <a:lnTo>
                    <a:pt x="764967" y="0"/>
                  </a:lnTo>
                  <a:close/>
                </a:path>
              </a:pathLst>
            </a:custGeom>
            <a:solidFill>
              <a:srgbClr val="6CE5E8"/>
            </a:solidFill>
            <a:ln w="38100" cap="sq">
              <a:solidFill>
                <a:srgbClr val="000000"/>
              </a:solidFill>
              <a:prstDash val="solid"/>
              <a:miter/>
            </a:ln>
          </p:spPr>
        </p:sp>
        <p:sp>
          <p:nvSpPr>
            <p:cNvPr id="17" name="TextBox 17"/>
            <p:cNvSpPr txBox="1"/>
            <p:nvPr/>
          </p:nvSpPr>
          <p:spPr>
            <a:xfrm>
              <a:off x="63500" y="15875"/>
              <a:ext cx="876092" cy="87371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457008" y="3191834"/>
            <a:ext cx="3808613" cy="3618755"/>
            <a:chOff x="0" y="0"/>
            <a:chExt cx="1003092" cy="953088"/>
          </a:xfrm>
        </p:grpSpPr>
        <p:sp>
          <p:nvSpPr>
            <p:cNvPr id="19" name="Freeform 19"/>
            <p:cNvSpPr/>
            <p:nvPr/>
          </p:nvSpPr>
          <p:spPr>
            <a:xfrm>
              <a:off x="0" y="0"/>
              <a:ext cx="1003091" cy="953088"/>
            </a:xfrm>
            <a:custGeom>
              <a:avLst/>
              <a:gdLst/>
              <a:ahLst/>
              <a:cxnLst/>
              <a:rect l="l" t="t" r="r" b="b"/>
              <a:pathLst>
                <a:path w="1003091" h="953088">
                  <a:moveTo>
                    <a:pt x="764967" y="0"/>
                  </a:moveTo>
                  <a:lnTo>
                    <a:pt x="1003091" y="238125"/>
                  </a:lnTo>
                  <a:lnTo>
                    <a:pt x="1003091" y="714963"/>
                  </a:lnTo>
                  <a:lnTo>
                    <a:pt x="764967" y="953088"/>
                  </a:lnTo>
                  <a:lnTo>
                    <a:pt x="238125" y="953088"/>
                  </a:lnTo>
                  <a:lnTo>
                    <a:pt x="0" y="714963"/>
                  </a:lnTo>
                  <a:lnTo>
                    <a:pt x="0" y="238125"/>
                  </a:lnTo>
                  <a:lnTo>
                    <a:pt x="238125" y="0"/>
                  </a:lnTo>
                  <a:lnTo>
                    <a:pt x="764967" y="0"/>
                  </a:lnTo>
                  <a:close/>
                </a:path>
              </a:pathLst>
            </a:custGeom>
            <a:solidFill>
              <a:srgbClr val="6CE5E8"/>
            </a:solidFill>
            <a:ln w="38100" cap="sq">
              <a:solidFill>
                <a:srgbClr val="000000"/>
              </a:solidFill>
              <a:prstDash val="solid"/>
              <a:miter/>
            </a:ln>
          </p:spPr>
        </p:sp>
        <p:sp>
          <p:nvSpPr>
            <p:cNvPr id="20" name="TextBox 20"/>
            <p:cNvSpPr txBox="1"/>
            <p:nvPr/>
          </p:nvSpPr>
          <p:spPr>
            <a:xfrm>
              <a:off x="63500" y="15875"/>
              <a:ext cx="876092" cy="873713"/>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20097" y="4729162"/>
            <a:ext cx="2984599" cy="752476"/>
          </a:xfrm>
          <a:prstGeom prst="rect">
            <a:avLst/>
          </a:prstGeom>
        </p:spPr>
        <p:txBody>
          <a:bodyPr lIns="0" tIns="0" rIns="0" bIns="0" rtlCol="0" anchor="t">
            <a:spAutoFit/>
          </a:bodyPr>
          <a:lstStyle/>
          <a:p>
            <a:pPr algn="ctr">
              <a:lnSpc>
                <a:spcPts val="6299"/>
              </a:lnSpc>
            </a:pPr>
            <a:r>
              <a:rPr lang="en-US" sz="4499">
                <a:solidFill>
                  <a:srgbClr val="000000"/>
                </a:solidFill>
                <a:latin typeface="Canva Sans Bold"/>
              </a:rPr>
              <a:t>Objectives</a:t>
            </a:r>
          </a:p>
        </p:txBody>
      </p:sp>
      <p:sp>
        <p:nvSpPr>
          <p:cNvPr id="22" name="TextBox 22"/>
          <p:cNvSpPr txBox="1"/>
          <p:nvPr/>
        </p:nvSpPr>
        <p:spPr>
          <a:xfrm>
            <a:off x="10224288" y="4729162"/>
            <a:ext cx="2348712" cy="752476"/>
          </a:xfrm>
          <a:prstGeom prst="rect">
            <a:avLst/>
          </a:prstGeom>
        </p:spPr>
        <p:txBody>
          <a:bodyPr wrap="square" lIns="0" tIns="0" rIns="0" bIns="0" rtlCol="0" anchor="t">
            <a:spAutoFit/>
          </a:bodyPr>
          <a:lstStyle/>
          <a:p>
            <a:pPr algn="ctr">
              <a:lnSpc>
                <a:spcPts val="6299"/>
              </a:lnSpc>
            </a:pPr>
            <a:r>
              <a:rPr lang="en-US" sz="4499" dirty="0">
                <a:solidFill>
                  <a:srgbClr val="000000"/>
                </a:solidFill>
                <a:latin typeface="Canva Sans Bold"/>
              </a:rPr>
              <a:t>Results</a:t>
            </a:r>
          </a:p>
        </p:txBody>
      </p:sp>
      <p:sp>
        <p:nvSpPr>
          <p:cNvPr id="23" name="TextBox 23"/>
          <p:cNvSpPr txBox="1"/>
          <p:nvPr/>
        </p:nvSpPr>
        <p:spPr>
          <a:xfrm>
            <a:off x="5609168" y="4729162"/>
            <a:ext cx="2696632" cy="752476"/>
          </a:xfrm>
          <a:prstGeom prst="rect">
            <a:avLst/>
          </a:prstGeom>
        </p:spPr>
        <p:txBody>
          <a:bodyPr wrap="square" lIns="0" tIns="0" rIns="0" bIns="0" rtlCol="0" anchor="t">
            <a:spAutoFit/>
          </a:bodyPr>
          <a:lstStyle/>
          <a:p>
            <a:pPr algn="ctr">
              <a:lnSpc>
                <a:spcPts val="6299"/>
              </a:lnSpc>
            </a:pPr>
            <a:r>
              <a:rPr lang="en-US" sz="4499" dirty="0">
                <a:solidFill>
                  <a:srgbClr val="000000"/>
                </a:solidFill>
                <a:latin typeface="Canva Sans Bold"/>
              </a:rPr>
              <a:t>Methods</a:t>
            </a:r>
          </a:p>
        </p:txBody>
      </p:sp>
      <p:grpSp>
        <p:nvGrpSpPr>
          <p:cNvPr id="24" name="Group 24"/>
          <p:cNvGrpSpPr/>
          <p:nvPr/>
        </p:nvGrpSpPr>
        <p:grpSpPr>
          <a:xfrm>
            <a:off x="13736480" y="3334122"/>
            <a:ext cx="3808613" cy="3618755"/>
            <a:chOff x="0" y="0"/>
            <a:chExt cx="1003092" cy="953088"/>
          </a:xfrm>
        </p:grpSpPr>
        <p:sp>
          <p:nvSpPr>
            <p:cNvPr id="25" name="Freeform 25"/>
            <p:cNvSpPr/>
            <p:nvPr/>
          </p:nvSpPr>
          <p:spPr>
            <a:xfrm>
              <a:off x="0" y="0"/>
              <a:ext cx="1003091" cy="953088"/>
            </a:xfrm>
            <a:custGeom>
              <a:avLst/>
              <a:gdLst/>
              <a:ahLst/>
              <a:cxnLst/>
              <a:rect l="l" t="t" r="r" b="b"/>
              <a:pathLst>
                <a:path w="1003091" h="953088">
                  <a:moveTo>
                    <a:pt x="764967" y="0"/>
                  </a:moveTo>
                  <a:lnTo>
                    <a:pt x="1003091" y="238125"/>
                  </a:lnTo>
                  <a:lnTo>
                    <a:pt x="1003091" y="714963"/>
                  </a:lnTo>
                  <a:lnTo>
                    <a:pt x="764967" y="953088"/>
                  </a:lnTo>
                  <a:lnTo>
                    <a:pt x="238125" y="953088"/>
                  </a:lnTo>
                  <a:lnTo>
                    <a:pt x="0" y="714963"/>
                  </a:lnTo>
                  <a:lnTo>
                    <a:pt x="0" y="238125"/>
                  </a:lnTo>
                  <a:lnTo>
                    <a:pt x="238125" y="0"/>
                  </a:lnTo>
                  <a:lnTo>
                    <a:pt x="764967" y="0"/>
                  </a:lnTo>
                  <a:close/>
                </a:path>
              </a:pathLst>
            </a:custGeom>
            <a:solidFill>
              <a:srgbClr val="6CE5E8"/>
            </a:solidFill>
            <a:ln w="38100" cap="sq">
              <a:solidFill>
                <a:srgbClr val="000000"/>
              </a:solidFill>
              <a:prstDash val="solid"/>
              <a:miter/>
            </a:ln>
          </p:spPr>
        </p:sp>
        <p:sp>
          <p:nvSpPr>
            <p:cNvPr id="26" name="TextBox 26"/>
            <p:cNvSpPr txBox="1"/>
            <p:nvPr/>
          </p:nvSpPr>
          <p:spPr>
            <a:xfrm>
              <a:off x="63500" y="15875"/>
              <a:ext cx="876092" cy="873713"/>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4525432" y="4729162"/>
            <a:ext cx="2667446" cy="752476"/>
          </a:xfrm>
          <a:prstGeom prst="rect">
            <a:avLst/>
          </a:prstGeom>
        </p:spPr>
        <p:txBody>
          <a:bodyPr lIns="0" tIns="0" rIns="0" bIns="0" rtlCol="0" anchor="t">
            <a:spAutoFit/>
          </a:bodyPr>
          <a:lstStyle/>
          <a:p>
            <a:pPr algn="ctr">
              <a:lnSpc>
                <a:spcPts val="6299"/>
              </a:lnSpc>
            </a:pPr>
            <a:r>
              <a:rPr lang="en-US" sz="4499" dirty="0">
                <a:solidFill>
                  <a:srgbClr val="000000"/>
                </a:solidFill>
                <a:latin typeface="Canva Sans Bold"/>
              </a:rPr>
              <a:t>Summary</a:t>
            </a:r>
          </a:p>
        </p:txBody>
      </p:sp>
      <p:sp>
        <p:nvSpPr>
          <p:cNvPr id="28" name="TextBox 28"/>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5062380" y="452700"/>
            <a:ext cx="2452321" cy="2452321"/>
          </a:xfrm>
          <a:custGeom>
            <a:avLst/>
            <a:gdLst/>
            <a:ahLst/>
            <a:cxnLst/>
            <a:rect l="l" t="t" r="r" b="b"/>
            <a:pathLst>
              <a:path w="2452321" h="2452321">
                <a:moveTo>
                  <a:pt x="0" y="0"/>
                </a:moveTo>
                <a:lnTo>
                  <a:pt x="2452321" y="0"/>
                </a:lnTo>
                <a:lnTo>
                  <a:pt x="2452321" y="2452321"/>
                </a:lnTo>
                <a:lnTo>
                  <a:pt x="0" y="2452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5" name="Picture 15"/>
          <p:cNvPicPr>
            <a:picLocks noChangeAspect="1"/>
          </p:cNvPicPr>
          <p:nvPr/>
        </p:nvPicPr>
        <p:blipFill>
          <a:blip r:embed="rId6"/>
          <a:srcRect/>
          <a:stretch>
            <a:fillRect/>
          </a:stretch>
        </p:blipFill>
        <p:spPr>
          <a:xfrm>
            <a:off x="6288540" y="3353480"/>
            <a:ext cx="8782712" cy="5269627"/>
          </a:xfrm>
          <a:prstGeom prst="rect">
            <a:avLst/>
          </a:prstGeom>
        </p:spPr>
      </p:pic>
      <p:sp>
        <p:nvSpPr>
          <p:cNvPr id="16" name="TextBox 16"/>
          <p:cNvSpPr txBox="1"/>
          <p:nvPr/>
        </p:nvSpPr>
        <p:spPr>
          <a:xfrm>
            <a:off x="8371951" y="2440201"/>
            <a:ext cx="6317667"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14685" y="838200"/>
            <a:ext cx="13180039" cy="1651643"/>
          </a:xfrm>
          <a:prstGeom prst="rect">
            <a:avLst/>
          </a:prstGeom>
        </p:spPr>
        <p:txBody>
          <a:bodyPr lIns="0" tIns="0" rIns="0" bIns="0" rtlCol="0" anchor="t">
            <a:spAutoFit/>
          </a:bodyPr>
          <a:lstStyle/>
          <a:p>
            <a:pPr algn="ctr">
              <a:lnSpc>
                <a:spcPts val="13439"/>
              </a:lnSpc>
            </a:pPr>
            <a:r>
              <a:rPr lang="en-US" sz="9599">
                <a:solidFill>
                  <a:srgbClr val="000000"/>
                </a:solidFill>
                <a:latin typeface="Alatsi Bold"/>
              </a:rPr>
              <a:t>OVERVIEW</a:t>
            </a:r>
          </a:p>
        </p:txBody>
      </p:sp>
      <p:sp>
        <p:nvSpPr>
          <p:cNvPr id="3" name="TextBox 3"/>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
        <p:nvSpPr>
          <p:cNvPr id="4" name="TextBox 4"/>
          <p:cNvSpPr txBox="1"/>
          <p:nvPr/>
        </p:nvSpPr>
        <p:spPr>
          <a:xfrm>
            <a:off x="1221986" y="3276895"/>
            <a:ext cx="5622679" cy="854076"/>
          </a:xfrm>
          <a:prstGeom prst="rect">
            <a:avLst/>
          </a:prstGeom>
        </p:spPr>
        <p:txBody>
          <a:bodyPr lIns="0" tIns="0" rIns="0" bIns="0" rtlCol="0" anchor="t">
            <a:spAutoFit/>
          </a:bodyPr>
          <a:lstStyle/>
          <a:p>
            <a:pPr marL="1079492" lvl="1" indent="-539746">
              <a:lnSpc>
                <a:spcPts val="6999"/>
              </a:lnSpc>
              <a:buFont typeface="Arial"/>
              <a:buChar char="•"/>
            </a:pPr>
            <a:r>
              <a:rPr lang="en-US" sz="4999">
                <a:solidFill>
                  <a:srgbClr val="000000"/>
                </a:solidFill>
                <a:latin typeface="Alatsi Bold"/>
              </a:rPr>
              <a:t>Introduction</a:t>
            </a:r>
          </a:p>
        </p:txBody>
      </p:sp>
      <p:sp>
        <p:nvSpPr>
          <p:cNvPr id="5" name="TextBox 5"/>
          <p:cNvSpPr txBox="1"/>
          <p:nvPr/>
        </p:nvSpPr>
        <p:spPr>
          <a:xfrm>
            <a:off x="1221986" y="5695950"/>
            <a:ext cx="5945629" cy="854075"/>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000000"/>
                </a:solidFill>
                <a:latin typeface="Alatsi Bold"/>
              </a:rPr>
              <a:t>Literature Review </a:t>
            </a:r>
          </a:p>
        </p:txBody>
      </p:sp>
      <p:sp>
        <p:nvSpPr>
          <p:cNvPr id="6" name="TextBox 6"/>
          <p:cNvSpPr txBox="1"/>
          <p:nvPr/>
        </p:nvSpPr>
        <p:spPr>
          <a:xfrm>
            <a:off x="1221986" y="4485005"/>
            <a:ext cx="4480960" cy="854075"/>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000000"/>
                </a:solidFill>
                <a:latin typeface="Alatsi Bold"/>
              </a:rPr>
              <a:t>Objectives</a:t>
            </a:r>
          </a:p>
        </p:txBody>
      </p:sp>
      <p:sp>
        <p:nvSpPr>
          <p:cNvPr id="7" name="TextBox 7"/>
          <p:cNvSpPr txBox="1"/>
          <p:nvPr/>
        </p:nvSpPr>
        <p:spPr>
          <a:xfrm>
            <a:off x="9801437" y="3276895"/>
            <a:ext cx="5093286" cy="854075"/>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000000"/>
                </a:solidFill>
                <a:latin typeface="Alatsi Bold"/>
              </a:rPr>
              <a:t>Methodology</a:t>
            </a:r>
          </a:p>
        </p:txBody>
      </p:sp>
      <p:sp>
        <p:nvSpPr>
          <p:cNvPr id="8" name="TextBox 8"/>
          <p:cNvSpPr txBox="1"/>
          <p:nvPr/>
        </p:nvSpPr>
        <p:spPr>
          <a:xfrm>
            <a:off x="9801437" y="4521041"/>
            <a:ext cx="6440405" cy="854075"/>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000000"/>
                </a:solidFill>
                <a:latin typeface="Alatsi Bold"/>
              </a:rPr>
              <a:t>Result &amp; Discussion</a:t>
            </a:r>
          </a:p>
        </p:txBody>
      </p:sp>
      <p:sp>
        <p:nvSpPr>
          <p:cNvPr id="9" name="TextBox 9"/>
          <p:cNvSpPr txBox="1"/>
          <p:nvPr/>
        </p:nvSpPr>
        <p:spPr>
          <a:xfrm>
            <a:off x="9801437" y="5765641"/>
            <a:ext cx="4848356" cy="854075"/>
          </a:xfrm>
          <a:prstGeom prst="rect">
            <a:avLst/>
          </a:prstGeom>
        </p:spPr>
        <p:txBody>
          <a:bodyPr lIns="0" tIns="0" rIns="0" bIns="0" rtlCol="0" anchor="t">
            <a:spAutoFit/>
          </a:bodyPr>
          <a:lstStyle/>
          <a:p>
            <a:pPr marL="1079501" lvl="1" indent="-539750">
              <a:lnSpc>
                <a:spcPts val="7000"/>
              </a:lnSpc>
              <a:buFont typeface="Arial"/>
              <a:buChar char="•"/>
            </a:pPr>
            <a:r>
              <a:rPr lang="en-US" sz="5000">
                <a:solidFill>
                  <a:srgbClr val="000000"/>
                </a:solidFill>
                <a:latin typeface="Alatsi Bold"/>
              </a:rPr>
              <a:t>Conclusion</a:t>
            </a:r>
          </a:p>
        </p:txBody>
      </p:sp>
      <p:sp>
        <p:nvSpPr>
          <p:cNvPr id="10" name="AutoShape 10"/>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11" name="AutoShape 11"/>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12" name="Group 12"/>
          <p:cNvGrpSpPr/>
          <p:nvPr/>
        </p:nvGrpSpPr>
        <p:grpSpPr>
          <a:xfrm>
            <a:off x="15859155" y="0"/>
            <a:ext cx="1562612" cy="1673225"/>
            <a:chOff x="0" y="0"/>
            <a:chExt cx="2083482" cy="2230967"/>
          </a:xfrm>
        </p:grpSpPr>
        <p:grpSp>
          <p:nvGrpSpPr>
            <p:cNvPr id="13" name="Group 13"/>
            <p:cNvGrpSpPr/>
            <p:nvPr/>
          </p:nvGrpSpPr>
          <p:grpSpPr>
            <a:xfrm>
              <a:off x="75599" y="0"/>
              <a:ext cx="1932284" cy="2230967"/>
              <a:chOff x="0" y="0"/>
              <a:chExt cx="703982" cy="812800"/>
            </a:xfrm>
          </p:grpSpPr>
          <p:sp>
            <p:nvSpPr>
              <p:cNvPr id="14" name="Freeform 1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5" name="TextBox 1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7" name="Freeform 17"/>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3" name="AutoShape 3"/>
          <p:cNvSpPr/>
          <p:nvPr/>
        </p:nvSpPr>
        <p:spPr>
          <a:xfrm>
            <a:off x="12095192" y="9061267"/>
            <a:ext cx="6440240"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665795" y="2267592"/>
            <a:ext cx="4755972" cy="3946125"/>
          </a:xfrm>
          <a:custGeom>
            <a:avLst/>
            <a:gdLst/>
            <a:ahLst/>
            <a:cxnLst/>
            <a:rect l="l" t="t" r="r" b="b"/>
            <a:pathLst>
              <a:path w="4755972" h="3946125">
                <a:moveTo>
                  <a:pt x="0" y="0"/>
                </a:moveTo>
                <a:lnTo>
                  <a:pt x="4755972" y="0"/>
                </a:lnTo>
                <a:lnTo>
                  <a:pt x="4755972" y="3946125"/>
                </a:lnTo>
                <a:lnTo>
                  <a:pt x="0" y="3946125"/>
                </a:lnTo>
                <a:lnTo>
                  <a:pt x="0" y="0"/>
                </a:lnTo>
                <a:close/>
              </a:path>
            </a:pathLst>
          </a:custGeom>
          <a:blipFill>
            <a:blip r:embed="rId4"/>
            <a:stretch>
              <a:fillRect l="-71990" t="-24022" r="-16807" b="-17585"/>
            </a:stretch>
          </a:blipFill>
        </p:spPr>
      </p:sp>
      <p:sp>
        <p:nvSpPr>
          <p:cNvPr id="13" name="TextBox 13"/>
          <p:cNvSpPr txBox="1"/>
          <p:nvPr/>
        </p:nvSpPr>
        <p:spPr>
          <a:xfrm>
            <a:off x="174919" y="3033503"/>
            <a:ext cx="8469646" cy="1555116"/>
          </a:xfrm>
          <a:prstGeom prst="rect">
            <a:avLst/>
          </a:prstGeom>
        </p:spPr>
        <p:txBody>
          <a:bodyPr lIns="0" tIns="0" rIns="0" bIns="0" rtlCol="0" anchor="t">
            <a:spAutoFit/>
          </a:bodyPr>
          <a:lstStyle/>
          <a:p>
            <a:pPr algn="ctr">
              <a:lnSpc>
                <a:spcPts val="7139"/>
              </a:lnSpc>
            </a:pPr>
            <a:r>
              <a:rPr lang="en-US" sz="5099">
                <a:solidFill>
                  <a:srgbClr val="000000"/>
                </a:solidFill>
                <a:latin typeface="Canva Sans Bold"/>
              </a:rPr>
              <a:t>Who are Street Children?</a:t>
            </a:r>
          </a:p>
          <a:p>
            <a:pPr algn="ctr">
              <a:lnSpc>
                <a:spcPts val="5179"/>
              </a:lnSpc>
            </a:pPr>
            <a:endParaRPr lang="en-US" sz="5099">
              <a:solidFill>
                <a:srgbClr val="000000"/>
              </a:solidFill>
              <a:latin typeface="Canva Sans Bold"/>
            </a:endParaRPr>
          </a:p>
        </p:txBody>
      </p:sp>
      <p:sp>
        <p:nvSpPr>
          <p:cNvPr id="14" name="TextBox 14"/>
          <p:cNvSpPr txBox="1"/>
          <p:nvPr/>
        </p:nvSpPr>
        <p:spPr>
          <a:xfrm>
            <a:off x="478632" y="4182329"/>
            <a:ext cx="11616560" cy="3416078"/>
          </a:xfrm>
          <a:prstGeom prst="rect">
            <a:avLst/>
          </a:prstGeom>
        </p:spPr>
        <p:txBody>
          <a:bodyPr lIns="0" tIns="0" rIns="0" bIns="0" rtlCol="0" anchor="t">
            <a:spAutoFit/>
          </a:bodyPr>
          <a:lstStyle/>
          <a:p>
            <a:pPr>
              <a:lnSpc>
                <a:spcPts val="5437"/>
              </a:lnSpc>
              <a:spcBef>
                <a:spcPct val="0"/>
              </a:spcBef>
            </a:pPr>
            <a:r>
              <a:rPr lang="en-US" sz="3883">
                <a:solidFill>
                  <a:srgbClr val="000000"/>
                </a:solidFill>
                <a:latin typeface="Abhaya Libre"/>
              </a:rPr>
              <a:t>Street children are defined as those for whom the street has become their habitual abode and source of livelihood. Poverty, family dysfunction, abuse, social exclusion, and lack of educational access are among the drivers that lead children to the streets. </a:t>
            </a:r>
          </a:p>
        </p:txBody>
      </p:sp>
      <p:sp>
        <p:nvSpPr>
          <p:cNvPr id="15" name="TextBox 15"/>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5963545" cy="0"/>
          </a:xfrm>
          <a:prstGeom prst="line">
            <a:avLst/>
          </a:prstGeom>
          <a:ln w="114300" cap="flat">
            <a:solidFill>
              <a:srgbClr val="9FC3D0"/>
            </a:solidFill>
            <a:prstDash val="solid"/>
            <a:headEnd type="none" w="sm" len="sm"/>
            <a:tailEnd type="none" w="sm" len="sm"/>
          </a:ln>
        </p:spPr>
      </p:sp>
      <p:sp>
        <p:nvSpPr>
          <p:cNvPr id="3" name="AutoShape 3"/>
          <p:cNvSpPr/>
          <p:nvPr/>
        </p:nvSpPr>
        <p:spPr>
          <a:xfrm>
            <a:off x="12585054" y="9080317"/>
            <a:ext cx="5950379" cy="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866775"/>
            <a:ext cx="13180039" cy="1483997"/>
          </a:xfrm>
          <a:prstGeom prst="rect">
            <a:avLst/>
          </a:prstGeom>
        </p:spPr>
        <p:txBody>
          <a:bodyPr lIns="0" tIns="0" rIns="0" bIns="0" rtlCol="0" anchor="t">
            <a:spAutoFit/>
          </a:bodyPr>
          <a:lstStyle/>
          <a:p>
            <a:pPr algn="ctr">
              <a:lnSpc>
                <a:spcPts val="12179"/>
              </a:lnSpc>
            </a:pPr>
            <a:r>
              <a:rPr lang="en-US" sz="86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47334" y="2652304"/>
            <a:ext cx="10699137" cy="2112509"/>
          </a:xfrm>
          <a:prstGeom prst="rect">
            <a:avLst/>
          </a:prstGeom>
        </p:spPr>
        <p:txBody>
          <a:bodyPr lIns="0" tIns="0" rIns="0" bIns="0" rtlCol="0" anchor="t">
            <a:spAutoFit/>
          </a:bodyPr>
          <a:lstStyle/>
          <a:p>
            <a:pPr>
              <a:lnSpc>
                <a:spcPts val="8512"/>
              </a:lnSpc>
            </a:pPr>
            <a:r>
              <a:rPr lang="en-US" sz="6080">
                <a:solidFill>
                  <a:srgbClr val="000000"/>
                </a:solidFill>
                <a:latin typeface="Alatsi Bold"/>
              </a:rPr>
              <a:t>Background of the Study :</a:t>
            </a:r>
          </a:p>
          <a:p>
            <a:pPr>
              <a:lnSpc>
                <a:spcPts val="8512"/>
              </a:lnSpc>
            </a:pPr>
            <a:endParaRPr lang="en-US" sz="6080">
              <a:solidFill>
                <a:srgbClr val="000000"/>
              </a:solidFill>
              <a:latin typeface="Alatsi Bold"/>
            </a:endParaRPr>
          </a:p>
        </p:txBody>
      </p:sp>
      <p:sp>
        <p:nvSpPr>
          <p:cNvPr id="13" name="TextBox 13"/>
          <p:cNvSpPr txBox="1"/>
          <p:nvPr/>
        </p:nvSpPr>
        <p:spPr>
          <a:xfrm>
            <a:off x="547334" y="3964006"/>
            <a:ext cx="12037720" cy="3683045"/>
          </a:xfrm>
          <a:prstGeom prst="rect">
            <a:avLst/>
          </a:prstGeom>
        </p:spPr>
        <p:txBody>
          <a:bodyPr lIns="0" tIns="0" rIns="0" bIns="0" rtlCol="0" anchor="t">
            <a:spAutoFit/>
          </a:bodyPr>
          <a:lstStyle/>
          <a:p>
            <a:pPr>
              <a:lnSpc>
                <a:spcPts val="4897"/>
              </a:lnSpc>
            </a:pPr>
            <a:r>
              <a:rPr lang="en-US" sz="3498">
                <a:solidFill>
                  <a:srgbClr val="000000"/>
                </a:solidFill>
                <a:latin typeface="Canva Sans"/>
              </a:rPr>
              <a:t>Street children face complex challenges, leaving them vulnerable and underserved. Existing research has focused on physical health, but there is a need for a holistic understanding of their lives. This research seeks to fill these gaps, shedding light on their experiences and advocating for improvements.</a:t>
            </a: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OBJECTIVES</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260599" y="9061267"/>
            <a:ext cx="5332662" cy="197033"/>
          </a:xfrm>
          <a:prstGeom prst="line">
            <a:avLst/>
          </a:prstGeom>
          <a:ln w="114300" cap="flat">
            <a:solidFill>
              <a:srgbClr val="9FC3D0"/>
            </a:solidFill>
            <a:prstDash val="solid"/>
            <a:headEnd type="none" w="sm" len="sm"/>
            <a:tailEnd type="none" w="sm" len="sm"/>
          </a:ln>
        </p:spPr>
      </p:sp>
      <p:sp>
        <p:nvSpPr>
          <p:cNvPr id="5" name="AutoShape 5"/>
          <p:cNvSpPr/>
          <p:nvPr/>
        </p:nvSpPr>
        <p:spPr>
          <a:xfrm>
            <a:off x="11613288" y="9061267"/>
            <a:ext cx="692214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11" name="Freeform 11"/>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414463" y="2716254"/>
            <a:ext cx="15300597" cy="4039836"/>
            <a:chOff x="0" y="0"/>
            <a:chExt cx="20400796" cy="5386448"/>
          </a:xfrm>
        </p:grpSpPr>
        <p:grpSp>
          <p:nvGrpSpPr>
            <p:cNvPr id="13" name="Group 13"/>
            <p:cNvGrpSpPr/>
            <p:nvPr/>
          </p:nvGrpSpPr>
          <p:grpSpPr>
            <a:xfrm>
              <a:off x="1419446" y="913050"/>
              <a:ext cx="689280" cy="68928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5" name="TextBox 15"/>
              <p:cNvSpPr txBox="1"/>
              <p:nvPr/>
            </p:nvSpPr>
            <p:spPr>
              <a:xfrm>
                <a:off x="76200" y="38100"/>
                <a:ext cx="660400" cy="698500"/>
              </a:xfrm>
              <a:prstGeom prst="rect">
                <a:avLst/>
              </a:prstGeom>
            </p:spPr>
            <p:txBody>
              <a:bodyPr lIns="54424" tIns="54424" rIns="54424" bIns="54424" rtlCol="0" anchor="ctr"/>
              <a:lstStyle/>
              <a:p>
                <a:pPr algn="ctr">
                  <a:lnSpc>
                    <a:spcPts val="2659"/>
                  </a:lnSpc>
                </a:pPr>
                <a:endParaRPr/>
              </a:p>
            </p:txBody>
          </p:sp>
        </p:grpSp>
        <p:grpSp>
          <p:nvGrpSpPr>
            <p:cNvPr id="16" name="Group 16"/>
            <p:cNvGrpSpPr/>
            <p:nvPr/>
          </p:nvGrpSpPr>
          <p:grpSpPr>
            <a:xfrm>
              <a:off x="0" y="0"/>
              <a:ext cx="6460611" cy="5386448"/>
              <a:chOff x="0" y="0"/>
              <a:chExt cx="1367210" cy="1139893"/>
            </a:xfrm>
          </p:grpSpPr>
          <p:sp>
            <p:nvSpPr>
              <p:cNvPr id="17" name="Freeform 17"/>
              <p:cNvSpPr/>
              <p:nvPr/>
            </p:nvSpPr>
            <p:spPr>
              <a:xfrm>
                <a:off x="0" y="0"/>
                <a:ext cx="1367210" cy="1139893"/>
              </a:xfrm>
              <a:custGeom>
                <a:avLst/>
                <a:gdLst/>
                <a:ahLst/>
                <a:cxnLst/>
                <a:rect l="l" t="t" r="r" b="b"/>
                <a:pathLst>
                  <a:path w="1367210" h="1139893">
                    <a:moveTo>
                      <a:pt x="76060" y="0"/>
                    </a:moveTo>
                    <a:lnTo>
                      <a:pt x="1291150" y="0"/>
                    </a:lnTo>
                    <a:cubicBezTo>
                      <a:pt x="1333157" y="0"/>
                      <a:pt x="1367210" y="34053"/>
                      <a:pt x="1367210" y="76060"/>
                    </a:cubicBezTo>
                    <a:lnTo>
                      <a:pt x="1367210" y="1063833"/>
                    </a:lnTo>
                    <a:cubicBezTo>
                      <a:pt x="1367210" y="1105840"/>
                      <a:pt x="1333157" y="1139893"/>
                      <a:pt x="1291150" y="1139893"/>
                    </a:cubicBezTo>
                    <a:lnTo>
                      <a:pt x="76060" y="1139893"/>
                    </a:lnTo>
                    <a:cubicBezTo>
                      <a:pt x="34053" y="1139893"/>
                      <a:pt x="0" y="1105840"/>
                      <a:pt x="0" y="1063833"/>
                    </a:cubicBezTo>
                    <a:lnTo>
                      <a:pt x="0" y="76060"/>
                    </a:lnTo>
                    <a:cubicBezTo>
                      <a:pt x="0" y="34053"/>
                      <a:pt x="34053" y="0"/>
                      <a:pt x="76060" y="0"/>
                    </a:cubicBezTo>
                    <a:close/>
                  </a:path>
                </a:pathLst>
              </a:custGeom>
              <a:solidFill>
                <a:srgbClr val="E9C7C6"/>
              </a:solidFill>
              <a:ln w="38100" cap="rnd">
                <a:solidFill>
                  <a:srgbClr val="000000"/>
                </a:solidFill>
                <a:prstDash val="solid"/>
                <a:round/>
              </a:ln>
            </p:spPr>
          </p:sp>
          <p:sp>
            <p:nvSpPr>
              <p:cNvPr id="18" name="TextBox 18"/>
              <p:cNvSpPr txBox="1"/>
              <p:nvPr/>
            </p:nvSpPr>
            <p:spPr>
              <a:xfrm>
                <a:off x="0" y="-28575"/>
                <a:ext cx="1367210" cy="1168468"/>
              </a:xfrm>
              <a:prstGeom prst="rect">
                <a:avLst/>
              </a:prstGeom>
            </p:spPr>
            <p:txBody>
              <a:bodyPr lIns="50800" tIns="50800" rIns="50800" bIns="50800" rtlCol="0" anchor="ctr"/>
              <a:lstStyle/>
              <a:p>
                <a:pPr algn="ctr">
                  <a:lnSpc>
                    <a:spcPts val="2660"/>
                  </a:lnSpc>
                </a:pPr>
                <a:endParaRPr/>
              </a:p>
            </p:txBody>
          </p:sp>
        </p:grpSp>
        <p:sp>
          <p:nvSpPr>
            <p:cNvPr id="19" name="TextBox 19"/>
            <p:cNvSpPr txBox="1"/>
            <p:nvPr/>
          </p:nvSpPr>
          <p:spPr>
            <a:xfrm>
              <a:off x="1355538" y="517519"/>
              <a:ext cx="4826651" cy="817449"/>
            </a:xfrm>
            <a:prstGeom prst="rect">
              <a:avLst/>
            </a:prstGeom>
          </p:spPr>
          <p:txBody>
            <a:bodyPr lIns="0" tIns="0" rIns="0" bIns="0" rtlCol="0" anchor="t">
              <a:spAutoFit/>
            </a:bodyPr>
            <a:lstStyle/>
            <a:p>
              <a:pPr>
                <a:lnSpc>
                  <a:spcPts val="5227"/>
                </a:lnSpc>
              </a:pPr>
              <a:r>
                <a:rPr lang="en-US" sz="3733">
                  <a:solidFill>
                    <a:srgbClr val="000000"/>
                  </a:solidFill>
                  <a:latin typeface="Alatsi Bold"/>
                </a:rPr>
                <a:t>Objective 1</a:t>
              </a:r>
            </a:p>
          </p:txBody>
        </p:sp>
        <p:sp>
          <p:nvSpPr>
            <p:cNvPr id="20" name="TextBox 20"/>
            <p:cNvSpPr txBox="1"/>
            <p:nvPr/>
          </p:nvSpPr>
          <p:spPr>
            <a:xfrm>
              <a:off x="434276" y="1818045"/>
              <a:ext cx="6152642" cy="2054210"/>
            </a:xfrm>
            <a:prstGeom prst="rect">
              <a:avLst/>
            </a:prstGeom>
          </p:spPr>
          <p:txBody>
            <a:bodyPr lIns="0" tIns="0" rIns="0" bIns="0" rtlCol="0" anchor="t">
              <a:spAutoFit/>
            </a:bodyPr>
            <a:lstStyle/>
            <a:p>
              <a:pPr>
                <a:lnSpc>
                  <a:spcPts val="4181"/>
                </a:lnSpc>
              </a:pPr>
              <a:r>
                <a:rPr lang="en-US" sz="2986">
                  <a:solidFill>
                    <a:srgbClr val="000000"/>
                  </a:solidFill>
                  <a:latin typeface="Canva Sans"/>
                </a:rPr>
                <a:t>To explore the lifestyle of street children in Bangladesh</a:t>
              </a:r>
            </a:p>
          </p:txBody>
        </p:sp>
        <p:grpSp>
          <p:nvGrpSpPr>
            <p:cNvPr id="21" name="Group 21"/>
            <p:cNvGrpSpPr/>
            <p:nvPr/>
          </p:nvGrpSpPr>
          <p:grpSpPr>
            <a:xfrm>
              <a:off x="13549784" y="107986"/>
              <a:ext cx="5981931" cy="5278462"/>
              <a:chOff x="0" y="0"/>
              <a:chExt cx="1181616" cy="1042659"/>
            </a:xfrm>
          </p:grpSpPr>
          <p:sp>
            <p:nvSpPr>
              <p:cNvPr id="22" name="Freeform 22"/>
              <p:cNvSpPr/>
              <p:nvPr/>
            </p:nvSpPr>
            <p:spPr>
              <a:xfrm>
                <a:off x="0" y="0"/>
                <a:ext cx="1181616" cy="1042659"/>
              </a:xfrm>
              <a:custGeom>
                <a:avLst/>
                <a:gdLst/>
                <a:ahLst/>
                <a:cxnLst/>
                <a:rect l="l" t="t" r="r" b="b"/>
                <a:pathLst>
                  <a:path w="1181616" h="1042659">
                    <a:moveTo>
                      <a:pt x="88589" y="0"/>
                    </a:moveTo>
                    <a:lnTo>
                      <a:pt x="1093027" y="0"/>
                    </a:lnTo>
                    <a:cubicBezTo>
                      <a:pt x="1116522" y="0"/>
                      <a:pt x="1139055" y="9334"/>
                      <a:pt x="1155669" y="25947"/>
                    </a:cubicBezTo>
                    <a:cubicBezTo>
                      <a:pt x="1172283" y="42561"/>
                      <a:pt x="1181616" y="65094"/>
                      <a:pt x="1181616" y="88589"/>
                    </a:cubicBezTo>
                    <a:lnTo>
                      <a:pt x="1181616" y="954070"/>
                    </a:lnTo>
                    <a:cubicBezTo>
                      <a:pt x="1181616" y="977565"/>
                      <a:pt x="1172283" y="1000098"/>
                      <a:pt x="1155669" y="1016712"/>
                    </a:cubicBezTo>
                    <a:cubicBezTo>
                      <a:pt x="1139055" y="1033326"/>
                      <a:pt x="1116522" y="1042659"/>
                      <a:pt x="1093027" y="1042659"/>
                    </a:cubicBezTo>
                    <a:lnTo>
                      <a:pt x="88589" y="1042659"/>
                    </a:lnTo>
                    <a:cubicBezTo>
                      <a:pt x="65094" y="1042659"/>
                      <a:pt x="42561" y="1033326"/>
                      <a:pt x="25947" y="1016712"/>
                    </a:cubicBezTo>
                    <a:cubicBezTo>
                      <a:pt x="9334" y="1000098"/>
                      <a:pt x="0" y="977565"/>
                      <a:pt x="0" y="954070"/>
                    </a:cubicBezTo>
                    <a:lnTo>
                      <a:pt x="0" y="88589"/>
                    </a:lnTo>
                    <a:cubicBezTo>
                      <a:pt x="0" y="65094"/>
                      <a:pt x="9334" y="42561"/>
                      <a:pt x="25947" y="25947"/>
                    </a:cubicBezTo>
                    <a:cubicBezTo>
                      <a:pt x="42561" y="9334"/>
                      <a:pt x="65094" y="0"/>
                      <a:pt x="88589" y="0"/>
                    </a:cubicBezTo>
                    <a:close/>
                  </a:path>
                </a:pathLst>
              </a:custGeom>
              <a:solidFill>
                <a:srgbClr val="E9C7C6"/>
              </a:solidFill>
              <a:ln w="38100" cap="rnd">
                <a:solidFill>
                  <a:srgbClr val="000000"/>
                </a:solidFill>
                <a:prstDash val="solid"/>
                <a:round/>
              </a:ln>
            </p:spPr>
          </p:sp>
          <p:sp>
            <p:nvSpPr>
              <p:cNvPr id="23" name="TextBox 23"/>
              <p:cNvSpPr txBox="1"/>
              <p:nvPr/>
            </p:nvSpPr>
            <p:spPr>
              <a:xfrm>
                <a:off x="0" y="-38100"/>
                <a:ext cx="1181616" cy="1080759"/>
              </a:xfrm>
              <a:prstGeom prst="rect">
                <a:avLst/>
              </a:prstGeom>
            </p:spPr>
            <p:txBody>
              <a:bodyPr lIns="54424" tIns="54424" rIns="54424" bIns="54424" rtlCol="0" anchor="ctr"/>
              <a:lstStyle/>
              <a:p>
                <a:pPr algn="ctr">
                  <a:lnSpc>
                    <a:spcPts val="2659"/>
                  </a:lnSpc>
                </a:pPr>
                <a:endParaRPr/>
              </a:p>
            </p:txBody>
          </p:sp>
        </p:grpSp>
        <p:sp>
          <p:nvSpPr>
            <p:cNvPr id="24" name="TextBox 24"/>
            <p:cNvSpPr txBox="1"/>
            <p:nvPr/>
          </p:nvSpPr>
          <p:spPr>
            <a:xfrm>
              <a:off x="14015041" y="1844841"/>
              <a:ext cx="5516675" cy="3195937"/>
            </a:xfrm>
            <a:prstGeom prst="rect">
              <a:avLst/>
            </a:prstGeom>
          </p:spPr>
          <p:txBody>
            <a:bodyPr lIns="0" tIns="0" rIns="0" bIns="0" rtlCol="0" anchor="t">
              <a:spAutoFit/>
            </a:bodyPr>
            <a:lstStyle/>
            <a:p>
              <a:pPr>
                <a:lnSpc>
                  <a:spcPts val="3866"/>
                </a:lnSpc>
              </a:pPr>
              <a:r>
                <a:rPr lang="en-US" sz="2761">
                  <a:solidFill>
                    <a:srgbClr val="000000"/>
                  </a:solidFill>
                  <a:latin typeface="Canva Sans"/>
                </a:rPr>
                <a:t>To compare what factors are affecting most on attending school of street children</a:t>
              </a:r>
            </a:p>
          </p:txBody>
        </p:sp>
        <p:grpSp>
          <p:nvGrpSpPr>
            <p:cNvPr id="25" name="Group 25"/>
            <p:cNvGrpSpPr/>
            <p:nvPr/>
          </p:nvGrpSpPr>
          <p:grpSpPr>
            <a:xfrm>
              <a:off x="6840918" y="0"/>
              <a:ext cx="6331091" cy="5278462"/>
              <a:chOff x="0" y="0"/>
              <a:chExt cx="1367210" cy="1139893"/>
            </a:xfrm>
          </p:grpSpPr>
          <p:sp>
            <p:nvSpPr>
              <p:cNvPr id="26" name="Freeform 26"/>
              <p:cNvSpPr/>
              <p:nvPr/>
            </p:nvSpPr>
            <p:spPr>
              <a:xfrm>
                <a:off x="0" y="0"/>
                <a:ext cx="1367210" cy="1139893"/>
              </a:xfrm>
              <a:custGeom>
                <a:avLst/>
                <a:gdLst/>
                <a:ahLst/>
                <a:cxnLst/>
                <a:rect l="l" t="t" r="r" b="b"/>
                <a:pathLst>
                  <a:path w="1367210" h="1139893">
                    <a:moveTo>
                      <a:pt x="83704" y="0"/>
                    </a:moveTo>
                    <a:lnTo>
                      <a:pt x="1283506" y="0"/>
                    </a:lnTo>
                    <a:cubicBezTo>
                      <a:pt x="1329734" y="0"/>
                      <a:pt x="1367210" y="37475"/>
                      <a:pt x="1367210" y="83704"/>
                    </a:cubicBezTo>
                    <a:lnTo>
                      <a:pt x="1367210" y="1056189"/>
                    </a:lnTo>
                    <a:cubicBezTo>
                      <a:pt x="1367210" y="1102418"/>
                      <a:pt x="1329734" y="1139893"/>
                      <a:pt x="1283506" y="1139893"/>
                    </a:cubicBezTo>
                    <a:lnTo>
                      <a:pt x="83704" y="1139893"/>
                    </a:lnTo>
                    <a:cubicBezTo>
                      <a:pt x="37475" y="1139893"/>
                      <a:pt x="0" y="1102418"/>
                      <a:pt x="0" y="1056189"/>
                    </a:cubicBezTo>
                    <a:lnTo>
                      <a:pt x="0" y="83704"/>
                    </a:lnTo>
                    <a:cubicBezTo>
                      <a:pt x="0" y="37475"/>
                      <a:pt x="37475" y="0"/>
                      <a:pt x="83704" y="0"/>
                    </a:cubicBezTo>
                    <a:close/>
                  </a:path>
                </a:pathLst>
              </a:custGeom>
              <a:solidFill>
                <a:srgbClr val="E9C7C6"/>
              </a:solidFill>
              <a:ln w="38100" cap="rnd">
                <a:solidFill>
                  <a:srgbClr val="000000"/>
                </a:solidFill>
                <a:prstDash val="solid"/>
                <a:round/>
              </a:ln>
            </p:spPr>
          </p:sp>
          <p:sp>
            <p:nvSpPr>
              <p:cNvPr id="27" name="TextBox 27"/>
              <p:cNvSpPr txBox="1"/>
              <p:nvPr/>
            </p:nvSpPr>
            <p:spPr>
              <a:xfrm>
                <a:off x="0" y="-38100"/>
                <a:ext cx="1367210" cy="1177993"/>
              </a:xfrm>
              <a:prstGeom prst="rect">
                <a:avLst/>
              </a:prstGeom>
            </p:spPr>
            <p:txBody>
              <a:bodyPr lIns="49782" tIns="49782" rIns="49782" bIns="49782" rtlCol="0" anchor="ctr"/>
              <a:lstStyle/>
              <a:p>
                <a:pPr algn="ctr">
                  <a:lnSpc>
                    <a:spcPts val="2659"/>
                  </a:lnSpc>
                </a:pPr>
                <a:endParaRPr/>
              </a:p>
            </p:txBody>
          </p:sp>
        </p:grpSp>
        <p:sp>
          <p:nvSpPr>
            <p:cNvPr id="28" name="TextBox 28"/>
            <p:cNvSpPr txBox="1"/>
            <p:nvPr/>
          </p:nvSpPr>
          <p:spPr>
            <a:xfrm>
              <a:off x="7266488" y="1780452"/>
              <a:ext cx="6029296" cy="683676"/>
            </a:xfrm>
            <a:prstGeom prst="rect">
              <a:avLst/>
            </a:prstGeom>
          </p:spPr>
          <p:txBody>
            <a:bodyPr lIns="0" tIns="0" rIns="0" bIns="0" rtlCol="0" anchor="t">
              <a:spAutoFit/>
            </a:bodyPr>
            <a:lstStyle/>
            <a:p>
              <a:pPr>
                <a:lnSpc>
                  <a:spcPts val="4353"/>
                </a:lnSpc>
              </a:pPr>
              <a:endParaRPr/>
            </a:p>
          </p:txBody>
        </p:sp>
        <p:sp>
          <p:nvSpPr>
            <p:cNvPr id="29" name="TextBox 29"/>
            <p:cNvSpPr txBox="1"/>
            <p:nvPr/>
          </p:nvSpPr>
          <p:spPr>
            <a:xfrm>
              <a:off x="7053703" y="1789977"/>
              <a:ext cx="6454866" cy="2005897"/>
            </a:xfrm>
            <a:prstGeom prst="rect">
              <a:avLst/>
            </a:prstGeom>
          </p:spPr>
          <p:txBody>
            <a:bodyPr lIns="0" tIns="0" rIns="0" bIns="0" rtlCol="0" anchor="t">
              <a:spAutoFit/>
            </a:bodyPr>
            <a:lstStyle/>
            <a:p>
              <a:pPr>
                <a:lnSpc>
                  <a:spcPts val="4097"/>
                </a:lnSpc>
                <a:spcBef>
                  <a:spcPct val="0"/>
                </a:spcBef>
              </a:pPr>
              <a:r>
                <a:rPr lang="en-US" sz="2927">
                  <a:solidFill>
                    <a:srgbClr val="000000"/>
                  </a:solidFill>
                  <a:latin typeface="Canva Sans"/>
                </a:rPr>
                <a:t>To find the association among various factors related to street children.</a:t>
              </a:r>
            </a:p>
          </p:txBody>
        </p:sp>
        <p:grpSp>
          <p:nvGrpSpPr>
            <p:cNvPr id="30" name="Group 30"/>
            <p:cNvGrpSpPr/>
            <p:nvPr/>
          </p:nvGrpSpPr>
          <p:grpSpPr>
            <a:xfrm>
              <a:off x="471493" y="755779"/>
              <a:ext cx="695703" cy="69570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2" name="TextBox 32"/>
              <p:cNvSpPr txBox="1"/>
              <p:nvPr/>
            </p:nvSpPr>
            <p:spPr>
              <a:xfrm>
                <a:off x="76200" y="38100"/>
                <a:ext cx="660400" cy="698500"/>
              </a:xfrm>
              <a:prstGeom prst="rect">
                <a:avLst/>
              </a:prstGeom>
            </p:spPr>
            <p:txBody>
              <a:bodyPr lIns="54424" tIns="54424" rIns="54424" bIns="54424" rtlCol="0" anchor="ctr"/>
              <a:lstStyle/>
              <a:p>
                <a:pPr algn="ctr">
                  <a:lnSpc>
                    <a:spcPts val="2659"/>
                  </a:lnSpc>
                </a:pPr>
                <a:endParaRPr/>
              </a:p>
            </p:txBody>
          </p:sp>
        </p:grpSp>
        <p:sp>
          <p:nvSpPr>
            <p:cNvPr id="33" name="TextBox 33"/>
            <p:cNvSpPr txBox="1"/>
            <p:nvPr/>
          </p:nvSpPr>
          <p:spPr>
            <a:xfrm>
              <a:off x="15229820" y="656250"/>
              <a:ext cx="5170976" cy="880533"/>
            </a:xfrm>
            <a:prstGeom prst="rect">
              <a:avLst/>
            </a:prstGeom>
          </p:spPr>
          <p:txBody>
            <a:bodyPr lIns="0" tIns="0" rIns="0" bIns="0" rtlCol="0" anchor="t">
              <a:spAutoFit/>
            </a:bodyPr>
            <a:lstStyle/>
            <a:p>
              <a:pPr>
                <a:lnSpc>
                  <a:spcPts val="5599"/>
                </a:lnSpc>
              </a:pPr>
              <a:r>
                <a:rPr lang="en-US" sz="3999">
                  <a:solidFill>
                    <a:srgbClr val="000000"/>
                  </a:solidFill>
                  <a:latin typeface="Alatsi Bold"/>
                </a:rPr>
                <a:t>Objective 3</a:t>
              </a:r>
            </a:p>
          </p:txBody>
        </p:sp>
        <p:grpSp>
          <p:nvGrpSpPr>
            <p:cNvPr id="34" name="Group 34"/>
            <p:cNvGrpSpPr/>
            <p:nvPr/>
          </p:nvGrpSpPr>
          <p:grpSpPr>
            <a:xfrm>
              <a:off x="14280117" y="786765"/>
              <a:ext cx="695703" cy="69570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6" name="TextBox 36"/>
              <p:cNvSpPr txBox="1"/>
              <p:nvPr/>
            </p:nvSpPr>
            <p:spPr>
              <a:xfrm>
                <a:off x="76200" y="38100"/>
                <a:ext cx="660400" cy="698500"/>
              </a:xfrm>
              <a:prstGeom prst="rect">
                <a:avLst/>
              </a:prstGeom>
            </p:spPr>
            <p:txBody>
              <a:bodyPr lIns="54424" tIns="54424" rIns="54424" bIns="54424" rtlCol="0" anchor="ctr"/>
              <a:lstStyle/>
              <a:p>
                <a:pPr algn="ctr">
                  <a:lnSpc>
                    <a:spcPts val="2659"/>
                  </a:lnSpc>
                </a:pPr>
                <a:endParaRPr/>
              </a:p>
            </p:txBody>
          </p:sp>
        </p:grpSp>
        <p:sp>
          <p:nvSpPr>
            <p:cNvPr id="37" name="TextBox 37"/>
            <p:cNvSpPr txBox="1"/>
            <p:nvPr/>
          </p:nvSpPr>
          <p:spPr>
            <a:xfrm>
              <a:off x="8480113" y="669094"/>
              <a:ext cx="4729888" cy="802398"/>
            </a:xfrm>
            <a:prstGeom prst="rect">
              <a:avLst/>
            </a:prstGeom>
          </p:spPr>
          <p:txBody>
            <a:bodyPr lIns="0" tIns="0" rIns="0" bIns="0" rtlCol="0" anchor="t">
              <a:spAutoFit/>
            </a:bodyPr>
            <a:lstStyle/>
            <a:p>
              <a:pPr>
                <a:lnSpc>
                  <a:spcPts val="5122"/>
                </a:lnSpc>
              </a:pPr>
              <a:r>
                <a:rPr lang="en-US" sz="3658">
                  <a:solidFill>
                    <a:srgbClr val="000000"/>
                  </a:solidFill>
                  <a:latin typeface="Alatsi Bold"/>
                </a:rPr>
                <a:t>Objective 2</a:t>
              </a:r>
            </a:p>
          </p:txBody>
        </p:sp>
        <p:grpSp>
          <p:nvGrpSpPr>
            <p:cNvPr id="38" name="Group 38"/>
            <p:cNvGrpSpPr/>
            <p:nvPr/>
          </p:nvGrpSpPr>
          <p:grpSpPr>
            <a:xfrm>
              <a:off x="7530410" y="841081"/>
              <a:ext cx="695703" cy="69570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0" name="TextBox 40"/>
              <p:cNvSpPr txBox="1"/>
              <p:nvPr/>
            </p:nvSpPr>
            <p:spPr>
              <a:xfrm>
                <a:off x="76200" y="38100"/>
                <a:ext cx="660400" cy="698500"/>
              </a:xfrm>
              <a:prstGeom prst="rect">
                <a:avLst/>
              </a:prstGeom>
            </p:spPr>
            <p:txBody>
              <a:bodyPr lIns="54424" tIns="54424" rIns="54424" bIns="54424" rtlCol="0" anchor="ctr"/>
              <a:lstStyle/>
              <a:p>
                <a:pPr algn="ctr">
                  <a:lnSpc>
                    <a:spcPts val="2659"/>
                  </a:lnSpc>
                </a:pPr>
                <a:endParaRPr/>
              </a:p>
            </p:txBody>
          </p:sp>
        </p:grpSp>
      </p:grpSp>
      <p:sp>
        <p:nvSpPr>
          <p:cNvPr id="41" name="TextBox 41"/>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5256671" cy="0"/>
          </a:xfrm>
          <a:prstGeom prst="line">
            <a:avLst/>
          </a:prstGeom>
          <a:ln w="114300" cap="flat">
            <a:solidFill>
              <a:srgbClr val="9FC3D0"/>
            </a:solidFill>
            <a:prstDash val="solid"/>
            <a:headEnd type="none" w="sm" len="sm"/>
            <a:tailEnd type="none" w="sm" len="sm"/>
          </a:ln>
        </p:spPr>
      </p:sp>
      <p:sp>
        <p:nvSpPr>
          <p:cNvPr id="3" name="AutoShape 3"/>
          <p:cNvSpPr/>
          <p:nvPr/>
        </p:nvSpPr>
        <p:spPr>
          <a:xfrm>
            <a:off x="11613288" y="9061267"/>
            <a:ext cx="692214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847725"/>
            <a:ext cx="13180039" cy="1592586"/>
          </a:xfrm>
          <a:prstGeom prst="rect">
            <a:avLst/>
          </a:prstGeom>
        </p:spPr>
        <p:txBody>
          <a:bodyPr lIns="0" tIns="0" rIns="0" bIns="0" rtlCol="0" anchor="t">
            <a:spAutoFit/>
          </a:bodyPr>
          <a:lstStyle/>
          <a:p>
            <a:pPr algn="ctr">
              <a:lnSpc>
                <a:spcPts val="13019"/>
              </a:lnSpc>
            </a:pPr>
            <a:r>
              <a:rPr lang="en-US" sz="92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47334" y="2633254"/>
            <a:ext cx="10699137" cy="2432550"/>
          </a:xfrm>
          <a:prstGeom prst="rect">
            <a:avLst/>
          </a:prstGeom>
        </p:spPr>
        <p:txBody>
          <a:bodyPr lIns="0" tIns="0" rIns="0" bIns="0" rtlCol="0" anchor="t">
            <a:spAutoFit/>
          </a:bodyPr>
          <a:lstStyle/>
          <a:p>
            <a:pPr>
              <a:lnSpc>
                <a:spcPts val="9772"/>
              </a:lnSpc>
            </a:pPr>
            <a:r>
              <a:rPr lang="en-US" sz="6980">
                <a:solidFill>
                  <a:srgbClr val="000000"/>
                </a:solidFill>
                <a:latin typeface="Alatsi"/>
              </a:rPr>
              <a:t>Rationale of the Study :</a:t>
            </a:r>
          </a:p>
          <a:p>
            <a:pPr>
              <a:lnSpc>
                <a:spcPts val="9772"/>
              </a:lnSpc>
            </a:pPr>
            <a:endParaRPr lang="en-US" sz="6980">
              <a:solidFill>
                <a:srgbClr val="000000"/>
              </a:solidFill>
              <a:latin typeface="Alatsi"/>
            </a:endParaRPr>
          </a:p>
        </p:txBody>
      </p:sp>
      <p:sp>
        <p:nvSpPr>
          <p:cNvPr id="13" name="TextBox 13"/>
          <p:cNvSpPr txBox="1"/>
          <p:nvPr/>
        </p:nvSpPr>
        <p:spPr>
          <a:xfrm>
            <a:off x="618582" y="3964006"/>
            <a:ext cx="13803247" cy="4277848"/>
          </a:xfrm>
          <a:prstGeom prst="rect">
            <a:avLst/>
          </a:prstGeom>
        </p:spPr>
        <p:txBody>
          <a:bodyPr lIns="0" tIns="0" rIns="0" bIns="0" rtlCol="0" anchor="t">
            <a:spAutoFit/>
          </a:bodyPr>
          <a:lstStyle/>
          <a:p>
            <a:pPr>
              <a:lnSpc>
                <a:spcPts val="4869"/>
              </a:lnSpc>
            </a:pPr>
            <a:r>
              <a:rPr lang="en-US" sz="3478">
                <a:solidFill>
                  <a:srgbClr val="000000"/>
                </a:solidFill>
                <a:latin typeface="Canva Sans"/>
              </a:rPr>
              <a:t>This study aimed to address critical knowledge gaps on the daily lives and experiences of street children in Bangladesh. Prior research has often focused narrowly on singular issues like health or education, without capturing the multifaceted realities these children face. Small qualitative studies dominate, limiting generalizability. The voices and perspectives of street children themselves are also frequently excluded</a:t>
            </a: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flipV="1">
            <a:off x="-260599" y="9061267"/>
            <a:ext cx="5963545" cy="0"/>
          </a:xfrm>
          <a:prstGeom prst="line">
            <a:avLst/>
          </a:prstGeom>
          <a:ln w="114300" cap="flat">
            <a:solidFill>
              <a:srgbClr val="9FC3D0"/>
            </a:solidFill>
            <a:prstDash val="solid"/>
            <a:headEnd type="none" w="sm" len="sm"/>
            <a:tailEnd type="none" w="sm" len="sm"/>
          </a:ln>
        </p:spPr>
      </p:sp>
      <p:sp>
        <p:nvSpPr>
          <p:cNvPr id="3" name="AutoShape 3"/>
          <p:cNvSpPr/>
          <p:nvPr/>
        </p:nvSpPr>
        <p:spPr>
          <a:xfrm>
            <a:off x="12088143" y="9080317"/>
            <a:ext cx="6447290" cy="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679116" y="583469"/>
            <a:ext cx="13180039" cy="1592586"/>
          </a:xfrm>
          <a:prstGeom prst="rect">
            <a:avLst/>
          </a:prstGeom>
        </p:spPr>
        <p:txBody>
          <a:bodyPr lIns="0" tIns="0" rIns="0" bIns="0" rtlCol="0" anchor="t">
            <a:spAutoFit/>
          </a:bodyPr>
          <a:lstStyle/>
          <a:p>
            <a:pPr algn="ctr">
              <a:lnSpc>
                <a:spcPts val="13019"/>
              </a:lnSpc>
            </a:pPr>
            <a:r>
              <a:rPr lang="en-US" sz="92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47334" y="2633254"/>
            <a:ext cx="10699137" cy="2432550"/>
          </a:xfrm>
          <a:prstGeom prst="rect">
            <a:avLst/>
          </a:prstGeom>
        </p:spPr>
        <p:txBody>
          <a:bodyPr lIns="0" tIns="0" rIns="0" bIns="0" rtlCol="0" anchor="t">
            <a:spAutoFit/>
          </a:bodyPr>
          <a:lstStyle/>
          <a:p>
            <a:pPr>
              <a:lnSpc>
                <a:spcPts val="9772"/>
              </a:lnSpc>
            </a:pPr>
            <a:r>
              <a:rPr lang="en-US" sz="6980">
                <a:solidFill>
                  <a:srgbClr val="000000"/>
                </a:solidFill>
                <a:latin typeface="Alatsi"/>
              </a:rPr>
              <a:t>Scope of the Study :</a:t>
            </a:r>
          </a:p>
          <a:p>
            <a:pPr>
              <a:lnSpc>
                <a:spcPts val="9772"/>
              </a:lnSpc>
            </a:pPr>
            <a:endParaRPr lang="en-US" sz="6980">
              <a:solidFill>
                <a:srgbClr val="000000"/>
              </a:solidFill>
              <a:latin typeface="Alatsi"/>
            </a:endParaRPr>
          </a:p>
        </p:txBody>
      </p:sp>
      <p:sp>
        <p:nvSpPr>
          <p:cNvPr id="13" name="TextBox 13"/>
          <p:cNvSpPr txBox="1"/>
          <p:nvPr/>
        </p:nvSpPr>
        <p:spPr>
          <a:xfrm>
            <a:off x="618582" y="3954481"/>
            <a:ext cx="13863099" cy="4690614"/>
          </a:xfrm>
          <a:prstGeom prst="rect">
            <a:avLst/>
          </a:prstGeom>
        </p:spPr>
        <p:txBody>
          <a:bodyPr lIns="0" tIns="0" rIns="0" bIns="0" rtlCol="0" anchor="t">
            <a:spAutoFit/>
          </a:bodyPr>
          <a:lstStyle/>
          <a:p>
            <a:pPr>
              <a:lnSpc>
                <a:spcPts val="4655"/>
              </a:lnSpc>
            </a:pPr>
            <a:r>
              <a:rPr lang="en-US" sz="3325">
                <a:solidFill>
                  <a:srgbClr val="000000"/>
                </a:solidFill>
                <a:latin typeface="Canva Sans"/>
              </a:rPr>
              <a:t>The scope focused on Bangladeshi street children surveyed in the 2003 Baseline Study by the Bangladesh Bureau of Statistics. Key aspects examined were demographics, work, access to food and shelter, organizational awareness, and school attendance. By investigating drivers of inclusion and exclusion through modeling school attendance odds, this study provides insights to inform targeted policies and interventions upholding street children's rights</a:t>
            </a:r>
          </a:p>
        </p:txBody>
      </p:sp>
      <p:sp>
        <p:nvSpPr>
          <p:cNvPr id="14" name="TextBox 14"/>
          <p:cNvSpPr txBox="1"/>
          <p:nvPr/>
        </p:nvSpPr>
        <p:spPr>
          <a:xfrm>
            <a:off x="5702946" y="8800282"/>
            <a:ext cx="5910342"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Department of Statistics, SUST| 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1139</Words>
  <Application>Microsoft Office PowerPoint</Application>
  <PresentationFormat>Custom</PresentationFormat>
  <Paragraphs>210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Alatsi Bold</vt:lpstr>
      <vt:lpstr>Abhaya Libre</vt:lpstr>
      <vt:lpstr>Canva Sans</vt:lpstr>
      <vt:lpstr>Alatsi</vt:lpstr>
      <vt:lpstr>Calibri</vt:lpstr>
      <vt:lpstr>Canva Sans Bold</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Administrator;Abeer</dc:creator>
  <cp:lastModifiedBy>Administrator</cp:lastModifiedBy>
  <cp:revision>2</cp:revision>
  <dcterms:created xsi:type="dcterms:W3CDTF">2006-08-16T00:00:00Z</dcterms:created>
  <dcterms:modified xsi:type="dcterms:W3CDTF">2024-01-23T06:40:47Z</dcterms:modified>
  <dc:identifier>DAF5-EsU6V4</dc:identifier>
</cp:coreProperties>
</file>