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67" r:id="rId4"/>
    <p:sldId id="258" r:id="rId5"/>
    <p:sldId id="259" r:id="rId6"/>
    <p:sldId id="260" r:id="rId7"/>
    <p:sldId id="261" r:id="rId8"/>
    <p:sldId id="262" r:id="rId9"/>
    <p:sldId id="263" r:id="rId10"/>
    <p:sldId id="264" r:id="rId11"/>
    <p:sldId id="268" r:id="rId12"/>
    <p:sldId id="265"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69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5923F103-BC34-4FE4-A40E-EDDEECFDA5D0}" type="datetimeFigureOut">
              <a:rPr lang="en-US" smtClean="0"/>
              <a:pPr/>
              <a:t>11-May-23</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170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11-May-23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469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11-May-23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2826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11-May-23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283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11-May-23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7612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11-May-23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2960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11-May-23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3934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2073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150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11-May-23</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350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11-May-23</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422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911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11-May-23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4810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11-May-23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931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11-May-23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0656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3968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4402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BE451C3-0FF4-47C4-B829-773ADF60F88C}" type="datetimeFigureOut">
              <a:rPr lang="en-US" smtClean="0"/>
              <a:t>11-May-23</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739964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867990"/>
            <a:ext cx="9739468" cy="1854924"/>
          </a:xfrm>
        </p:spPr>
        <p:txBody>
          <a:bodyPr/>
          <a:lstStyle/>
          <a:p>
            <a:pPr algn="ctr"/>
            <a:r>
              <a:rPr lang="en-US" sz="4000" b="1" dirty="0" smtClean="0"/>
              <a:t>SEARCHABLE SYMMETRIC ENCRYPTION</a:t>
            </a:r>
            <a:endParaRPr lang="en-US" sz="40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0408" y="550756"/>
            <a:ext cx="3913434" cy="1526239"/>
          </a:xfrm>
          <a:prstGeom prst="rect">
            <a:avLst/>
          </a:prstGeom>
          <a:ln>
            <a:noFill/>
          </a:ln>
          <a:effectLst>
            <a:outerShdw blurRad="292100" dist="139700" dir="2700000" algn="tl" rotWithShape="0">
              <a:srgbClr val="333333">
                <a:alpha val="65000"/>
              </a:srgbClr>
            </a:outerShdw>
          </a:effectLst>
        </p:spPr>
      </p:pic>
      <p:sp>
        <p:nvSpPr>
          <p:cNvPr id="6" name="Title 1"/>
          <p:cNvSpPr txBox="1">
            <a:spLocks/>
          </p:cNvSpPr>
          <p:nvPr/>
        </p:nvSpPr>
        <p:spPr bwMode="gray">
          <a:xfrm>
            <a:off x="1154955" y="4167052"/>
            <a:ext cx="9739468" cy="164592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smtClean="0"/>
              <a:t>Group Members:</a:t>
            </a:r>
          </a:p>
          <a:p>
            <a:pPr algn="ctr"/>
            <a:r>
              <a:rPr lang="en-US" sz="2400" b="1" dirty="0" smtClean="0"/>
              <a:t>Muhammad Aftab Hameed     150904111</a:t>
            </a:r>
          </a:p>
          <a:p>
            <a:pPr algn="ctr"/>
            <a:r>
              <a:rPr lang="en-US" sz="2400" b="1" dirty="0" smtClean="0"/>
              <a:t>Saqib Hussain     150545295</a:t>
            </a:r>
            <a:endParaRPr lang="en-US" sz="2400" b="1" dirty="0"/>
          </a:p>
        </p:txBody>
      </p:sp>
    </p:spTree>
    <p:extLst>
      <p:ext uri="{BB962C8B-B14F-4D97-AF65-F5344CB8AC3E}">
        <p14:creationId xmlns:p14="http://schemas.microsoft.com/office/powerpoint/2010/main" val="2551865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79269"/>
            <a:ext cx="9151639" cy="768532"/>
          </a:xfrm>
        </p:spPr>
        <p:txBody>
          <a:bodyPr/>
          <a:lstStyle/>
          <a:p>
            <a:pPr algn="ctr"/>
            <a:r>
              <a:rPr lang="en-US" sz="3600" b="1" dirty="0" smtClean="0"/>
              <a:t>SOME USAGES OF SSE SCHEME</a:t>
            </a:r>
            <a:endParaRPr lang="en-US" sz="3600" b="1" dirty="0"/>
          </a:p>
        </p:txBody>
      </p:sp>
      <p:sp>
        <p:nvSpPr>
          <p:cNvPr id="9" name="object 4"/>
          <p:cNvSpPr txBox="1"/>
          <p:nvPr/>
        </p:nvSpPr>
        <p:spPr>
          <a:xfrm>
            <a:off x="685800" y="1580606"/>
            <a:ext cx="9712234" cy="4676503"/>
          </a:xfrm>
          <a:prstGeom prst="rect">
            <a:avLst/>
          </a:prstGeom>
        </p:spPr>
        <p:txBody>
          <a:bodyPr vert="horz" wrap="square" lIns="0" tIns="0" rIns="0" bIns="0" rtlCol="0">
            <a:noAutofit/>
          </a:bodyPr>
          <a:lstStyle/>
          <a:p>
            <a:pPr marL="355600" marR="13970" indent="-342900" algn="just">
              <a:buClr>
                <a:srgbClr val="89D0D5"/>
              </a:buClr>
              <a:buSzPct val="79166"/>
              <a:tabLst>
                <a:tab pos="354965" algn="l"/>
              </a:tabLst>
            </a:pPr>
            <a:endParaRPr lang="en-US" sz="2400" b="1" spc="5" dirty="0" smtClean="0">
              <a:solidFill>
                <a:schemeClr val="bg1"/>
              </a:solidFill>
              <a:latin typeface="Century Gothic"/>
              <a:cs typeface="Century Gothic"/>
            </a:endParaRPr>
          </a:p>
          <a:p>
            <a:pPr marL="12700" marR="13970" algn="just">
              <a:buClr>
                <a:srgbClr val="89D0D5"/>
              </a:buClr>
              <a:buSzPct val="79166"/>
              <a:tabLst>
                <a:tab pos="354965" algn="l"/>
              </a:tabLst>
            </a:pPr>
            <a:r>
              <a:rPr lang="en-US" sz="2000" b="1" dirty="0" smtClean="0">
                <a:solidFill>
                  <a:schemeClr val="bg1"/>
                </a:solidFill>
              </a:rPr>
              <a:t>	</a:t>
            </a:r>
            <a:r>
              <a:rPr lang="en-US" sz="2000" dirty="0" smtClean="0">
                <a:solidFill>
                  <a:schemeClr val="bg1"/>
                </a:solidFill>
              </a:rPr>
              <a:t>Some of the usages of the SSE scheme are: </a:t>
            </a:r>
          </a:p>
          <a:p>
            <a:pPr marL="12700" marR="13970" algn="just">
              <a:buClr>
                <a:srgbClr val="89D0D5"/>
              </a:buClr>
              <a:buSzPct val="79166"/>
              <a:tabLst>
                <a:tab pos="354965" algn="l"/>
              </a:tabLst>
            </a:pPr>
            <a:endParaRPr lang="en-US" sz="2000" dirty="0" smtClean="0">
              <a:solidFill>
                <a:schemeClr val="bg1"/>
              </a:solidFill>
            </a:endParaRPr>
          </a:p>
          <a:p>
            <a:pPr marL="355600" marR="13970" indent="-342900" algn="just">
              <a:buClr>
                <a:srgbClr val="89D0D5"/>
              </a:buClr>
              <a:buSzPct val="79166"/>
              <a:buFont typeface="Wingdings 3"/>
              <a:buChar char=""/>
              <a:tabLst>
                <a:tab pos="354965" algn="l"/>
              </a:tabLst>
            </a:pPr>
            <a:r>
              <a:rPr lang="en-US" sz="2000" b="1" dirty="0" smtClean="0">
                <a:solidFill>
                  <a:schemeClr val="bg1"/>
                </a:solidFill>
              </a:rPr>
              <a:t>Cloud Storage</a:t>
            </a:r>
            <a:r>
              <a:rPr lang="en-US" sz="2000" b="1" dirty="0" smtClean="0">
                <a:solidFill>
                  <a:schemeClr val="bg1"/>
                </a:solidFill>
              </a:rPr>
              <a:t>:</a:t>
            </a:r>
          </a:p>
          <a:p>
            <a:pPr marL="12700" marR="13970" algn="just">
              <a:buClr>
                <a:srgbClr val="89D0D5"/>
              </a:buClr>
              <a:buSzPct val="79166"/>
              <a:tabLst>
                <a:tab pos="354965" algn="l"/>
              </a:tabLst>
            </a:pPr>
            <a:r>
              <a:rPr lang="en-US" sz="2000" dirty="0">
                <a:solidFill>
                  <a:schemeClr val="bg1"/>
                </a:solidFill>
              </a:rPr>
              <a:t>SSE is often used to encrypt data stored in cloud storage services like Dropbox, Google Drive, and OneDrive. This allows users to securely store and search their data without revealing its contents to the cloud provider</a:t>
            </a:r>
            <a:r>
              <a:rPr lang="en-US" sz="2000" dirty="0" smtClean="0">
                <a:solidFill>
                  <a:schemeClr val="bg1"/>
                </a:solidFill>
              </a:rPr>
              <a:t>.</a:t>
            </a:r>
          </a:p>
          <a:p>
            <a:pPr marL="12700" marR="13970" algn="just">
              <a:buClr>
                <a:srgbClr val="89D0D5"/>
              </a:buClr>
              <a:buSzPct val="79166"/>
              <a:tabLst>
                <a:tab pos="354965" algn="l"/>
              </a:tabLst>
            </a:pPr>
            <a:endParaRPr lang="en-US" sz="2000" b="1" dirty="0" smtClean="0">
              <a:solidFill>
                <a:schemeClr val="bg1"/>
              </a:solidFill>
            </a:endParaRPr>
          </a:p>
          <a:p>
            <a:pPr marL="355600" marR="13970" indent="-342900" algn="just">
              <a:buClr>
                <a:srgbClr val="89D0D5"/>
              </a:buClr>
              <a:buSzPct val="79166"/>
              <a:buFont typeface="Wingdings 3"/>
              <a:buChar char=""/>
              <a:tabLst>
                <a:tab pos="354965" algn="l"/>
              </a:tabLst>
            </a:pPr>
            <a:endParaRPr lang="en-US" sz="2000" b="1" dirty="0">
              <a:solidFill>
                <a:schemeClr val="bg1"/>
              </a:solidFill>
            </a:endParaRPr>
          </a:p>
          <a:p>
            <a:pPr marL="355600" marR="13970" indent="-342900" algn="just">
              <a:buClr>
                <a:srgbClr val="89D0D5"/>
              </a:buClr>
              <a:buSzPct val="79166"/>
              <a:buFont typeface="Wingdings 3"/>
              <a:buChar char=""/>
              <a:tabLst>
                <a:tab pos="354965" algn="l"/>
              </a:tabLst>
            </a:pPr>
            <a:r>
              <a:rPr lang="en-US" sz="2000" b="1" dirty="0" smtClean="0">
                <a:solidFill>
                  <a:schemeClr val="bg1"/>
                </a:solidFill>
              </a:rPr>
              <a:t>Healthcare:</a:t>
            </a:r>
          </a:p>
          <a:p>
            <a:pPr marL="12700" marR="13970" algn="just">
              <a:buClr>
                <a:srgbClr val="89D0D5"/>
              </a:buClr>
              <a:buSzPct val="79166"/>
              <a:tabLst>
                <a:tab pos="354965" algn="l"/>
              </a:tabLst>
            </a:pPr>
            <a:r>
              <a:rPr lang="en-US" sz="2000" dirty="0">
                <a:solidFill>
                  <a:schemeClr val="bg1"/>
                </a:solidFill>
              </a:rPr>
              <a:t>SSE is used to protect patient privacy in healthcare systems. Medical records are encrypted using SSE, which allows healthcare professionals to search for and retrieve records without exposing sensitive patient data.</a:t>
            </a:r>
            <a:endParaRPr lang="en-US" sz="2000" dirty="0" smtClean="0">
              <a:solidFill>
                <a:schemeClr val="bg1"/>
              </a:solidFill>
            </a:endParaRPr>
          </a:p>
          <a:p>
            <a:pPr marL="12700" marR="13970" algn="just">
              <a:buClr>
                <a:srgbClr val="89D0D5"/>
              </a:buClr>
              <a:buSzPct val="79166"/>
              <a:tabLst>
                <a:tab pos="354965" algn="l"/>
              </a:tabLst>
            </a:pPr>
            <a:endParaRPr lang="en-US" sz="2000" b="1" dirty="0" smtClean="0">
              <a:solidFill>
                <a:schemeClr val="bg1"/>
              </a:solidFill>
            </a:endParaRPr>
          </a:p>
          <a:p>
            <a:pPr marL="12700" marR="13970" algn="just">
              <a:buClr>
                <a:srgbClr val="89D0D5"/>
              </a:buClr>
              <a:buSzPct val="79166"/>
              <a:tabLst>
                <a:tab pos="354965" algn="l"/>
              </a:tabLst>
            </a:pPr>
            <a:endParaRPr lang="en-US" sz="2000" dirty="0" smtClean="0">
              <a:solidFill>
                <a:schemeClr val="bg1"/>
              </a:solidFill>
            </a:endParaRPr>
          </a:p>
          <a:p>
            <a:pPr marL="12700" marR="13970" algn="just">
              <a:buClr>
                <a:srgbClr val="89D0D5"/>
              </a:buClr>
              <a:buSzPct val="79166"/>
              <a:tabLst>
                <a:tab pos="354965" algn="l"/>
              </a:tabLst>
            </a:pPr>
            <a:r>
              <a:rPr lang="en-US" sz="2000" dirty="0"/>
              <a:t>	</a:t>
            </a:r>
            <a:endParaRPr lang="en-US" sz="2000" dirty="0" smtClean="0">
              <a:solidFill>
                <a:schemeClr val="bg1"/>
              </a:solidFill>
              <a:latin typeface="Century Gothic"/>
              <a:cs typeface="Century Gothic"/>
            </a:endParaRPr>
          </a:p>
          <a:p>
            <a:pPr marL="12700" marR="13970" algn="just">
              <a:buClr>
                <a:srgbClr val="89D0D5"/>
              </a:buClr>
              <a:buSzPct val="79166"/>
              <a:tabLst>
                <a:tab pos="354965" algn="l"/>
              </a:tabLst>
            </a:pPr>
            <a:r>
              <a:rPr lang="en-US" sz="2000" dirty="0">
                <a:solidFill>
                  <a:schemeClr val="bg1"/>
                </a:solidFill>
                <a:latin typeface="Century Gothic"/>
                <a:cs typeface="Century Gothic"/>
              </a:rPr>
              <a:t>	</a:t>
            </a:r>
            <a:endParaRPr sz="2400" dirty="0" smtClean="0">
              <a:latin typeface="Century Gothic"/>
              <a:cs typeface="Century Gothic"/>
            </a:endParaRPr>
          </a:p>
          <a:p>
            <a:pPr>
              <a:lnSpc>
                <a:spcPts val="1000"/>
              </a:lnSpc>
              <a:spcBef>
                <a:spcPts val="10"/>
              </a:spcBef>
              <a:buClr>
                <a:srgbClr val="89D0D5"/>
              </a:buClr>
              <a:buFont typeface="Wingdings 3"/>
              <a:buChar char=""/>
            </a:pPr>
            <a:endParaRPr sz="1000" dirty="0"/>
          </a:p>
          <a:p>
            <a:pPr marL="438784" indent="-426720">
              <a:lnSpc>
                <a:spcPct val="100000"/>
              </a:lnSpc>
              <a:buClr>
                <a:srgbClr val="89D0D5"/>
              </a:buClr>
              <a:buSzPct val="79166"/>
              <a:tabLst>
                <a:tab pos="438784" algn="l"/>
              </a:tabLst>
            </a:pPr>
            <a:r>
              <a:rPr lang="en-US" sz="2400" dirty="0" smtClean="0">
                <a:solidFill>
                  <a:srgbClr val="FFFFFF"/>
                </a:solidFill>
                <a:latin typeface="Century Gothic"/>
                <a:cs typeface="Century Gothic"/>
              </a:rPr>
              <a:t>   </a:t>
            </a:r>
            <a:endParaRPr sz="2400" dirty="0">
              <a:latin typeface="Century Gothic"/>
              <a:cs typeface="Century Gothic"/>
            </a:endParaRPr>
          </a:p>
        </p:txBody>
      </p:sp>
    </p:spTree>
    <p:extLst>
      <p:ext uri="{BB962C8B-B14F-4D97-AF65-F5344CB8AC3E}">
        <p14:creationId xmlns:p14="http://schemas.microsoft.com/office/powerpoint/2010/main" val="3397669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79269"/>
            <a:ext cx="9151639" cy="768532"/>
          </a:xfrm>
        </p:spPr>
        <p:txBody>
          <a:bodyPr/>
          <a:lstStyle/>
          <a:p>
            <a:pPr algn="ctr"/>
            <a:r>
              <a:rPr lang="en-US" sz="3600" b="1" dirty="0" smtClean="0"/>
              <a:t>SOME USAGES OF SSE SCHEME</a:t>
            </a:r>
            <a:endParaRPr lang="en-US" sz="3600" b="1" dirty="0"/>
          </a:p>
        </p:txBody>
      </p:sp>
      <p:sp>
        <p:nvSpPr>
          <p:cNvPr id="9" name="object 4"/>
          <p:cNvSpPr txBox="1"/>
          <p:nvPr/>
        </p:nvSpPr>
        <p:spPr>
          <a:xfrm>
            <a:off x="685800" y="1447802"/>
            <a:ext cx="9712234" cy="4809308"/>
          </a:xfrm>
          <a:prstGeom prst="rect">
            <a:avLst/>
          </a:prstGeom>
        </p:spPr>
        <p:txBody>
          <a:bodyPr vert="horz" wrap="square" lIns="0" tIns="0" rIns="0" bIns="0" rtlCol="0">
            <a:noAutofit/>
          </a:bodyPr>
          <a:lstStyle/>
          <a:p>
            <a:pPr marL="355600" marR="13970" indent="-342900" algn="just">
              <a:buClr>
                <a:srgbClr val="89D0D5"/>
              </a:buClr>
              <a:buSzPct val="79166"/>
              <a:tabLst>
                <a:tab pos="354965" algn="l"/>
              </a:tabLst>
            </a:pPr>
            <a:endParaRPr lang="en-US" sz="2400" b="1" spc="5" dirty="0" smtClean="0">
              <a:solidFill>
                <a:schemeClr val="bg1"/>
              </a:solidFill>
              <a:latin typeface="Century Gothic"/>
              <a:cs typeface="Century Gothic"/>
            </a:endParaRPr>
          </a:p>
          <a:p>
            <a:pPr marL="12700" marR="13970" algn="just">
              <a:buClr>
                <a:srgbClr val="89D0D5"/>
              </a:buClr>
              <a:buSzPct val="79166"/>
              <a:tabLst>
                <a:tab pos="354965" algn="l"/>
              </a:tabLst>
            </a:pPr>
            <a:r>
              <a:rPr lang="en-US" sz="2000" b="1" dirty="0" smtClean="0">
                <a:solidFill>
                  <a:schemeClr val="bg1"/>
                </a:solidFill>
              </a:rPr>
              <a:t>	</a:t>
            </a:r>
            <a:r>
              <a:rPr lang="en-US" sz="2000" dirty="0" smtClean="0">
                <a:solidFill>
                  <a:schemeClr val="bg1"/>
                </a:solidFill>
              </a:rPr>
              <a:t>Some of the usages of the SSE scheme are: </a:t>
            </a:r>
          </a:p>
          <a:p>
            <a:pPr marL="12700" marR="13970" algn="just">
              <a:buClr>
                <a:srgbClr val="89D0D5"/>
              </a:buClr>
              <a:buSzPct val="79166"/>
              <a:tabLst>
                <a:tab pos="354965" algn="l"/>
              </a:tabLst>
            </a:pPr>
            <a:endParaRPr lang="en-US" sz="2000" b="1" dirty="0">
              <a:solidFill>
                <a:schemeClr val="bg1"/>
              </a:solidFill>
            </a:endParaRPr>
          </a:p>
          <a:p>
            <a:pPr marL="355600" marR="13970" indent="-342900" algn="just">
              <a:buClr>
                <a:srgbClr val="89D0D5"/>
              </a:buClr>
              <a:buSzPct val="79166"/>
              <a:buFont typeface="Wingdings 3"/>
              <a:buChar char=""/>
              <a:tabLst>
                <a:tab pos="354965" algn="l"/>
              </a:tabLst>
            </a:pPr>
            <a:r>
              <a:rPr lang="en-US" sz="2000" b="1" dirty="0" smtClean="0">
                <a:solidFill>
                  <a:schemeClr val="bg1"/>
                </a:solidFill>
              </a:rPr>
              <a:t>Financial Services</a:t>
            </a:r>
            <a:r>
              <a:rPr lang="en-US" sz="2000" b="1" dirty="0" smtClean="0">
                <a:solidFill>
                  <a:schemeClr val="bg1"/>
                </a:solidFill>
              </a:rPr>
              <a:t>:</a:t>
            </a:r>
          </a:p>
          <a:p>
            <a:pPr marL="12700" marR="13970" algn="just">
              <a:buClr>
                <a:srgbClr val="89D0D5"/>
              </a:buClr>
              <a:buSzPct val="79166"/>
              <a:tabLst>
                <a:tab pos="354965" algn="l"/>
              </a:tabLst>
            </a:pPr>
            <a:r>
              <a:rPr lang="en-US" sz="2000" dirty="0">
                <a:solidFill>
                  <a:schemeClr val="bg1"/>
                </a:solidFill>
              </a:rPr>
              <a:t>SSE is used in financial services to protect customer data. Bank account information and transaction histories can be encrypted using SSE, which allows financial professionals to search for and retrieve data while maintaining the confidentiality of the customer's financial information</a:t>
            </a:r>
            <a:r>
              <a:rPr lang="en-US" sz="2000" b="1" dirty="0">
                <a:solidFill>
                  <a:schemeClr val="bg1"/>
                </a:solidFill>
              </a:rPr>
              <a:t>.</a:t>
            </a:r>
            <a:endParaRPr lang="en-US" sz="2000" b="1" dirty="0" smtClean="0">
              <a:solidFill>
                <a:schemeClr val="bg1"/>
              </a:solidFill>
            </a:endParaRPr>
          </a:p>
          <a:p>
            <a:pPr marL="355600" marR="13970" indent="-342900" algn="just">
              <a:buClr>
                <a:srgbClr val="89D0D5"/>
              </a:buClr>
              <a:buSzPct val="79166"/>
              <a:buFont typeface="Wingdings 3"/>
              <a:buChar char=""/>
              <a:tabLst>
                <a:tab pos="354965" algn="l"/>
              </a:tabLst>
            </a:pPr>
            <a:endParaRPr lang="en-US" sz="2000" b="1" dirty="0" smtClean="0">
              <a:solidFill>
                <a:schemeClr val="bg1"/>
              </a:solidFill>
            </a:endParaRPr>
          </a:p>
          <a:p>
            <a:pPr marL="355600" marR="13970" indent="-342900" algn="just">
              <a:buClr>
                <a:srgbClr val="89D0D5"/>
              </a:buClr>
              <a:buSzPct val="79166"/>
              <a:buFont typeface="Wingdings 3"/>
              <a:buChar char=""/>
              <a:tabLst>
                <a:tab pos="354965" algn="l"/>
              </a:tabLst>
            </a:pPr>
            <a:endParaRPr lang="en-US" sz="2000" b="1" dirty="0">
              <a:solidFill>
                <a:schemeClr val="bg1"/>
              </a:solidFill>
            </a:endParaRPr>
          </a:p>
          <a:p>
            <a:pPr marL="355600" marR="13970" indent="-342900" algn="just">
              <a:buClr>
                <a:srgbClr val="89D0D5"/>
              </a:buClr>
              <a:buSzPct val="79166"/>
              <a:buFont typeface="Wingdings 3"/>
              <a:buChar char=""/>
              <a:tabLst>
                <a:tab pos="354965" algn="l"/>
              </a:tabLst>
            </a:pPr>
            <a:r>
              <a:rPr lang="en-US" sz="2000" b="1" dirty="0" smtClean="0">
                <a:solidFill>
                  <a:schemeClr val="bg1"/>
                </a:solidFill>
              </a:rPr>
              <a:t>Messaging Applications</a:t>
            </a:r>
            <a:r>
              <a:rPr lang="en-US" sz="2000" b="1" dirty="0" smtClean="0">
                <a:solidFill>
                  <a:schemeClr val="bg1"/>
                </a:solidFill>
              </a:rPr>
              <a:t>:</a:t>
            </a:r>
            <a:endParaRPr lang="en-US" sz="2000" b="1" dirty="0">
              <a:solidFill>
                <a:schemeClr val="bg1"/>
              </a:solidFill>
            </a:endParaRPr>
          </a:p>
          <a:p>
            <a:pPr marL="12700" marR="13970" algn="just">
              <a:buClr>
                <a:srgbClr val="89D0D5"/>
              </a:buClr>
              <a:buSzPct val="79166"/>
              <a:tabLst>
                <a:tab pos="354965" algn="l"/>
              </a:tabLst>
            </a:pPr>
            <a:r>
              <a:rPr lang="en-US" sz="2000" dirty="0">
                <a:solidFill>
                  <a:schemeClr val="bg1"/>
                </a:solidFill>
                <a:cs typeface="Century Gothic"/>
              </a:rPr>
              <a:t>SSE is used to protect the privacy of messaging applications. Chat histories can be encrypted using SSE, which allows users to search for and retrieve messages without exposing the contents of the messages to the messaging service.</a:t>
            </a:r>
            <a:endParaRPr lang="en-US" sz="2000" dirty="0" smtClean="0">
              <a:solidFill>
                <a:schemeClr val="bg1"/>
              </a:solidFill>
              <a:latin typeface="Century Gothic"/>
              <a:cs typeface="Century Gothic"/>
            </a:endParaRPr>
          </a:p>
          <a:p>
            <a:pPr marL="12700" marR="13970" algn="just">
              <a:buClr>
                <a:srgbClr val="89D0D5"/>
              </a:buClr>
              <a:buSzPct val="79166"/>
              <a:tabLst>
                <a:tab pos="354965" algn="l"/>
              </a:tabLst>
            </a:pPr>
            <a:r>
              <a:rPr lang="en-US" sz="2000" dirty="0">
                <a:solidFill>
                  <a:schemeClr val="bg1"/>
                </a:solidFill>
                <a:latin typeface="Century Gothic"/>
                <a:cs typeface="Century Gothic"/>
              </a:rPr>
              <a:t>	</a:t>
            </a:r>
            <a:endParaRPr sz="2400" dirty="0" smtClean="0">
              <a:latin typeface="Century Gothic"/>
              <a:cs typeface="Century Gothic"/>
            </a:endParaRPr>
          </a:p>
          <a:p>
            <a:pPr>
              <a:lnSpc>
                <a:spcPts val="1000"/>
              </a:lnSpc>
              <a:spcBef>
                <a:spcPts val="10"/>
              </a:spcBef>
              <a:buClr>
                <a:srgbClr val="89D0D5"/>
              </a:buClr>
              <a:buFont typeface="Wingdings 3"/>
              <a:buChar char=""/>
            </a:pPr>
            <a:endParaRPr sz="1000" dirty="0"/>
          </a:p>
          <a:p>
            <a:pPr marL="438784" indent="-426720">
              <a:lnSpc>
                <a:spcPct val="100000"/>
              </a:lnSpc>
              <a:buClr>
                <a:srgbClr val="89D0D5"/>
              </a:buClr>
              <a:buSzPct val="79166"/>
              <a:tabLst>
                <a:tab pos="438784" algn="l"/>
              </a:tabLst>
            </a:pPr>
            <a:r>
              <a:rPr lang="en-US" sz="2400" dirty="0" smtClean="0">
                <a:solidFill>
                  <a:srgbClr val="FFFFFF"/>
                </a:solidFill>
                <a:latin typeface="Century Gothic"/>
                <a:cs typeface="Century Gothic"/>
              </a:rPr>
              <a:t>   </a:t>
            </a:r>
            <a:endParaRPr sz="2400" dirty="0">
              <a:latin typeface="Century Gothic"/>
              <a:cs typeface="Century Gothic"/>
            </a:endParaRPr>
          </a:p>
        </p:txBody>
      </p:sp>
    </p:spTree>
    <p:extLst>
      <p:ext uri="{BB962C8B-B14F-4D97-AF65-F5344CB8AC3E}">
        <p14:creationId xmlns:p14="http://schemas.microsoft.com/office/powerpoint/2010/main" val="2809627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4"/>
          <p:cNvSpPr txBox="1"/>
          <p:nvPr/>
        </p:nvSpPr>
        <p:spPr>
          <a:xfrm>
            <a:off x="685800" y="1580606"/>
            <a:ext cx="9712234" cy="4676503"/>
          </a:xfrm>
          <a:prstGeom prst="rect">
            <a:avLst/>
          </a:prstGeom>
        </p:spPr>
        <p:txBody>
          <a:bodyPr vert="horz" wrap="square" lIns="0" tIns="0" rIns="0" bIns="0" rtlCol="0">
            <a:noAutofit/>
          </a:bodyPr>
          <a:lstStyle/>
          <a:p>
            <a:pPr marL="355600" marR="13970" indent="-342900" algn="just">
              <a:buClr>
                <a:srgbClr val="89D0D5"/>
              </a:buClr>
              <a:buSzPct val="79166"/>
              <a:tabLst>
                <a:tab pos="354965" algn="l"/>
              </a:tabLst>
            </a:pPr>
            <a:endParaRPr lang="en-US" sz="2400" b="1" spc="5" dirty="0" smtClean="0">
              <a:solidFill>
                <a:schemeClr val="bg1"/>
              </a:solidFill>
              <a:latin typeface="Century Gothic"/>
              <a:cs typeface="Century Gothic"/>
            </a:endParaRPr>
          </a:p>
          <a:p>
            <a:pPr marL="12700" marR="13970" algn="just">
              <a:buClr>
                <a:srgbClr val="89D0D5"/>
              </a:buClr>
              <a:buSzPct val="79166"/>
              <a:tabLst>
                <a:tab pos="354965" algn="l"/>
              </a:tabLst>
            </a:pPr>
            <a:r>
              <a:rPr lang="en-US" sz="2000" b="1" dirty="0" smtClean="0">
                <a:solidFill>
                  <a:schemeClr val="bg1"/>
                </a:solidFill>
              </a:rPr>
              <a:t>	</a:t>
            </a:r>
            <a:endParaRPr lang="en-US" sz="2000" dirty="0" smtClean="0">
              <a:solidFill>
                <a:schemeClr val="bg1"/>
              </a:solidFill>
            </a:endParaRPr>
          </a:p>
          <a:p>
            <a:pPr marL="12700" marR="13970" algn="just">
              <a:buClr>
                <a:srgbClr val="89D0D5"/>
              </a:buClr>
              <a:buSzPct val="79166"/>
              <a:tabLst>
                <a:tab pos="354965" algn="l"/>
              </a:tabLst>
            </a:pPr>
            <a:r>
              <a:rPr lang="en-US" sz="2000" dirty="0"/>
              <a:t>	</a:t>
            </a:r>
            <a:endParaRPr lang="en-US" sz="2000" dirty="0" smtClean="0">
              <a:solidFill>
                <a:schemeClr val="bg1"/>
              </a:solidFill>
              <a:latin typeface="Century Gothic"/>
              <a:cs typeface="Century Gothic"/>
            </a:endParaRPr>
          </a:p>
          <a:p>
            <a:pPr marL="12700" marR="13970" algn="just">
              <a:buClr>
                <a:srgbClr val="89D0D5"/>
              </a:buClr>
              <a:buSzPct val="79166"/>
              <a:tabLst>
                <a:tab pos="354965" algn="l"/>
              </a:tabLst>
            </a:pPr>
            <a:r>
              <a:rPr lang="en-US" sz="2000" dirty="0">
                <a:solidFill>
                  <a:schemeClr val="bg1"/>
                </a:solidFill>
                <a:latin typeface="Century Gothic"/>
                <a:cs typeface="Century Gothic"/>
              </a:rPr>
              <a:t>	</a:t>
            </a:r>
            <a:endParaRPr sz="2400" dirty="0" smtClean="0">
              <a:latin typeface="Century Gothic"/>
              <a:cs typeface="Century Gothic"/>
            </a:endParaRPr>
          </a:p>
          <a:p>
            <a:pPr>
              <a:lnSpc>
                <a:spcPts val="1000"/>
              </a:lnSpc>
              <a:spcBef>
                <a:spcPts val="10"/>
              </a:spcBef>
              <a:buClr>
                <a:srgbClr val="89D0D5"/>
              </a:buClr>
              <a:buFont typeface="Wingdings 3"/>
              <a:buChar char=""/>
            </a:pPr>
            <a:endParaRPr sz="1000" dirty="0"/>
          </a:p>
          <a:p>
            <a:pPr marL="438784" indent="-426720">
              <a:lnSpc>
                <a:spcPct val="100000"/>
              </a:lnSpc>
              <a:buClr>
                <a:srgbClr val="89D0D5"/>
              </a:buClr>
              <a:buSzPct val="79166"/>
              <a:tabLst>
                <a:tab pos="438784" algn="l"/>
              </a:tabLst>
            </a:pPr>
            <a:r>
              <a:rPr lang="en-US" sz="2400" dirty="0" smtClean="0">
                <a:solidFill>
                  <a:srgbClr val="FFFFFF"/>
                </a:solidFill>
                <a:latin typeface="Century Gothic"/>
                <a:cs typeface="Century Gothic"/>
              </a:rPr>
              <a:t>   </a:t>
            </a:r>
            <a:endParaRPr sz="2400" dirty="0">
              <a:latin typeface="Century Gothic"/>
              <a:cs typeface="Century Gothic"/>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251" y="1410789"/>
            <a:ext cx="7576458" cy="4277696"/>
          </a:xfrm>
          <a:prstGeom prst="rect">
            <a:avLst/>
          </a:prstGeom>
        </p:spPr>
      </p:pic>
    </p:spTree>
    <p:extLst>
      <p:ext uri="{BB962C8B-B14F-4D97-AF65-F5344CB8AC3E}">
        <p14:creationId xmlns:p14="http://schemas.microsoft.com/office/powerpoint/2010/main" val="3252945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79269"/>
            <a:ext cx="9151639" cy="768532"/>
          </a:xfrm>
        </p:spPr>
        <p:txBody>
          <a:bodyPr/>
          <a:lstStyle/>
          <a:p>
            <a:pPr algn="ctr"/>
            <a:r>
              <a:rPr lang="en-US" sz="3600" b="1" dirty="0" smtClean="0"/>
              <a:t>ANY QUSTIONS</a:t>
            </a:r>
            <a:endParaRPr lang="en-US" sz="3600" b="1" dirty="0"/>
          </a:p>
        </p:txBody>
      </p:sp>
      <p:sp>
        <p:nvSpPr>
          <p:cNvPr id="9" name="object 4"/>
          <p:cNvSpPr txBox="1"/>
          <p:nvPr/>
        </p:nvSpPr>
        <p:spPr>
          <a:xfrm>
            <a:off x="685800" y="1580606"/>
            <a:ext cx="9712234" cy="4676503"/>
          </a:xfrm>
          <a:prstGeom prst="rect">
            <a:avLst/>
          </a:prstGeom>
        </p:spPr>
        <p:txBody>
          <a:bodyPr vert="horz" wrap="square" lIns="0" tIns="0" rIns="0" bIns="0" rtlCol="0">
            <a:noAutofit/>
          </a:bodyPr>
          <a:lstStyle/>
          <a:p>
            <a:pPr marL="355600" marR="13970" indent="-342900" algn="just">
              <a:buClr>
                <a:srgbClr val="89D0D5"/>
              </a:buClr>
              <a:buSzPct val="79166"/>
              <a:tabLst>
                <a:tab pos="354965" algn="l"/>
              </a:tabLst>
            </a:pPr>
            <a:endParaRPr lang="en-US" sz="2400" b="1" spc="5" dirty="0" smtClean="0">
              <a:solidFill>
                <a:schemeClr val="bg1"/>
              </a:solidFill>
              <a:latin typeface="Century Gothic"/>
              <a:cs typeface="Century Gothic"/>
            </a:endParaRPr>
          </a:p>
          <a:p>
            <a:pPr marL="12700" marR="13970" algn="just">
              <a:buClr>
                <a:srgbClr val="89D0D5"/>
              </a:buClr>
              <a:buSzPct val="79166"/>
              <a:tabLst>
                <a:tab pos="354965" algn="l"/>
              </a:tabLst>
            </a:pPr>
            <a:r>
              <a:rPr lang="en-US" sz="2000" b="1" dirty="0" smtClean="0">
                <a:solidFill>
                  <a:schemeClr val="bg1"/>
                </a:solidFill>
              </a:rPr>
              <a:t>	</a:t>
            </a:r>
            <a:endParaRPr lang="en-US" sz="2000" dirty="0" smtClean="0">
              <a:solidFill>
                <a:schemeClr val="bg1"/>
              </a:solidFill>
            </a:endParaRPr>
          </a:p>
          <a:p>
            <a:pPr marL="12700" marR="13970" algn="just">
              <a:buClr>
                <a:srgbClr val="89D0D5"/>
              </a:buClr>
              <a:buSzPct val="79166"/>
              <a:tabLst>
                <a:tab pos="354965" algn="l"/>
              </a:tabLst>
            </a:pPr>
            <a:r>
              <a:rPr lang="en-US" sz="2000" dirty="0"/>
              <a:t>	</a:t>
            </a:r>
            <a:endParaRPr lang="en-US" sz="2000" dirty="0" smtClean="0">
              <a:solidFill>
                <a:schemeClr val="bg1"/>
              </a:solidFill>
              <a:latin typeface="Century Gothic"/>
              <a:cs typeface="Century Gothic"/>
            </a:endParaRPr>
          </a:p>
          <a:p>
            <a:pPr marL="12700" marR="13970" algn="just">
              <a:buClr>
                <a:srgbClr val="89D0D5"/>
              </a:buClr>
              <a:buSzPct val="79166"/>
              <a:tabLst>
                <a:tab pos="354965" algn="l"/>
              </a:tabLst>
            </a:pPr>
            <a:r>
              <a:rPr lang="en-US" sz="2000" dirty="0">
                <a:solidFill>
                  <a:schemeClr val="bg1"/>
                </a:solidFill>
                <a:latin typeface="Century Gothic"/>
                <a:cs typeface="Century Gothic"/>
              </a:rPr>
              <a:t>	</a:t>
            </a:r>
            <a:endParaRPr sz="2400" dirty="0" smtClean="0">
              <a:latin typeface="Century Gothic"/>
              <a:cs typeface="Century Gothic"/>
            </a:endParaRPr>
          </a:p>
          <a:p>
            <a:pPr>
              <a:lnSpc>
                <a:spcPts val="1000"/>
              </a:lnSpc>
              <a:spcBef>
                <a:spcPts val="10"/>
              </a:spcBef>
              <a:buClr>
                <a:srgbClr val="89D0D5"/>
              </a:buClr>
              <a:buFont typeface="Wingdings 3"/>
              <a:buChar char=""/>
            </a:pPr>
            <a:endParaRPr sz="1000" dirty="0"/>
          </a:p>
          <a:p>
            <a:pPr marL="438784" indent="-426720">
              <a:lnSpc>
                <a:spcPct val="100000"/>
              </a:lnSpc>
              <a:buClr>
                <a:srgbClr val="89D0D5"/>
              </a:buClr>
              <a:buSzPct val="79166"/>
              <a:tabLst>
                <a:tab pos="438784" algn="l"/>
              </a:tabLst>
            </a:pPr>
            <a:r>
              <a:rPr lang="en-US" sz="2400" dirty="0" smtClean="0">
                <a:solidFill>
                  <a:srgbClr val="FFFFFF"/>
                </a:solidFill>
                <a:latin typeface="Century Gothic"/>
                <a:cs typeface="Century Gothic"/>
              </a:rPr>
              <a:t>   </a:t>
            </a:r>
            <a:endParaRPr sz="2400" dirty="0">
              <a:latin typeface="Century Gothic"/>
              <a:cs typeface="Century Gothic"/>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4040" y="1580606"/>
            <a:ext cx="8371114" cy="4192533"/>
          </a:xfrm>
          <a:prstGeom prst="rect">
            <a:avLst/>
          </a:prstGeom>
        </p:spPr>
      </p:pic>
    </p:spTree>
    <p:extLst>
      <p:ext uri="{BB962C8B-B14F-4D97-AF65-F5344CB8AC3E}">
        <p14:creationId xmlns:p14="http://schemas.microsoft.com/office/powerpoint/2010/main" val="846633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4"/>
          <p:cNvSpPr txBox="1"/>
          <p:nvPr/>
        </p:nvSpPr>
        <p:spPr>
          <a:xfrm>
            <a:off x="685800" y="1580606"/>
            <a:ext cx="9712234" cy="4676503"/>
          </a:xfrm>
          <a:prstGeom prst="rect">
            <a:avLst/>
          </a:prstGeom>
        </p:spPr>
        <p:txBody>
          <a:bodyPr vert="horz" wrap="square" lIns="0" tIns="0" rIns="0" bIns="0" rtlCol="0">
            <a:noAutofit/>
          </a:bodyPr>
          <a:lstStyle/>
          <a:p>
            <a:pPr marL="355600" marR="13970" indent="-342900" algn="just">
              <a:buClr>
                <a:srgbClr val="89D0D5"/>
              </a:buClr>
              <a:buSzPct val="79166"/>
              <a:tabLst>
                <a:tab pos="354965" algn="l"/>
              </a:tabLst>
            </a:pPr>
            <a:endParaRPr lang="en-US" sz="2400" b="1" spc="5" dirty="0" smtClean="0">
              <a:solidFill>
                <a:schemeClr val="bg1"/>
              </a:solidFill>
              <a:latin typeface="Century Gothic"/>
              <a:cs typeface="Century Gothic"/>
            </a:endParaRPr>
          </a:p>
          <a:p>
            <a:pPr marL="12700" marR="13970" algn="just">
              <a:buClr>
                <a:srgbClr val="89D0D5"/>
              </a:buClr>
              <a:buSzPct val="79166"/>
              <a:tabLst>
                <a:tab pos="354965" algn="l"/>
              </a:tabLst>
            </a:pPr>
            <a:r>
              <a:rPr lang="en-US" sz="2000" b="1" dirty="0" smtClean="0">
                <a:solidFill>
                  <a:schemeClr val="bg1"/>
                </a:solidFill>
              </a:rPr>
              <a:t>	</a:t>
            </a:r>
            <a:endParaRPr lang="en-US" sz="2000" dirty="0" smtClean="0">
              <a:solidFill>
                <a:schemeClr val="bg1"/>
              </a:solidFill>
            </a:endParaRPr>
          </a:p>
          <a:p>
            <a:pPr marL="12700" marR="13970" algn="just">
              <a:buClr>
                <a:srgbClr val="89D0D5"/>
              </a:buClr>
              <a:buSzPct val="79166"/>
              <a:tabLst>
                <a:tab pos="354965" algn="l"/>
              </a:tabLst>
            </a:pPr>
            <a:r>
              <a:rPr lang="en-US" sz="2000" dirty="0"/>
              <a:t>	</a:t>
            </a:r>
            <a:endParaRPr lang="en-US" sz="2000" dirty="0" smtClean="0">
              <a:solidFill>
                <a:schemeClr val="bg1"/>
              </a:solidFill>
              <a:latin typeface="Century Gothic"/>
              <a:cs typeface="Century Gothic"/>
            </a:endParaRPr>
          </a:p>
          <a:p>
            <a:pPr marL="12700" marR="13970" algn="just">
              <a:buClr>
                <a:srgbClr val="89D0D5"/>
              </a:buClr>
              <a:buSzPct val="79166"/>
              <a:tabLst>
                <a:tab pos="354965" algn="l"/>
              </a:tabLst>
            </a:pPr>
            <a:r>
              <a:rPr lang="en-US" sz="2000" dirty="0">
                <a:solidFill>
                  <a:schemeClr val="bg1"/>
                </a:solidFill>
                <a:latin typeface="Century Gothic"/>
                <a:cs typeface="Century Gothic"/>
              </a:rPr>
              <a:t>	</a:t>
            </a:r>
            <a:endParaRPr sz="2400" dirty="0" smtClean="0">
              <a:latin typeface="Century Gothic"/>
              <a:cs typeface="Century Gothic"/>
            </a:endParaRPr>
          </a:p>
          <a:p>
            <a:pPr>
              <a:lnSpc>
                <a:spcPts val="1000"/>
              </a:lnSpc>
              <a:spcBef>
                <a:spcPts val="10"/>
              </a:spcBef>
              <a:buClr>
                <a:srgbClr val="89D0D5"/>
              </a:buClr>
              <a:buFont typeface="Wingdings 3"/>
              <a:buChar char=""/>
            </a:pPr>
            <a:endParaRPr sz="1000" dirty="0"/>
          </a:p>
          <a:p>
            <a:pPr marL="438784" indent="-426720">
              <a:lnSpc>
                <a:spcPct val="100000"/>
              </a:lnSpc>
              <a:buClr>
                <a:srgbClr val="89D0D5"/>
              </a:buClr>
              <a:buSzPct val="79166"/>
              <a:tabLst>
                <a:tab pos="438784" algn="l"/>
              </a:tabLst>
            </a:pPr>
            <a:r>
              <a:rPr lang="en-US" sz="2400" dirty="0" smtClean="0">
                <a:solidFill>
                  <a:srgbClr val="FFFFFF"/>
                </a:solidFill>
                <a:latin typeface="Century Gothic"/>
                <a:cs typeface="Century Gothic"/>
              </a:rPr>
              <a:t>   </a:t>
            </a:r>
            <a:endParaRPr sz="2400" dirty="0">
              <a:latin typeface="Century Gothic"/>
              <a:cs typeface="Century Gothic"/>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817" y="723902"/>
            <a:ext cx="9386165" cy="5533207"/>
          </a:xfrm>
          <a:prstGeom prst="rect">
            <a:avLst/>
          </a:prstGeom>
        </p:spPr>
      </p:pic>
    </p:spTree>
    <p:extLst>
      <p:ext uri="{BB962C8B-B14F-4D97-AF65-F5344CB8AC3E}">
        <p14:creationId xmlns:p14="http://schemas.microsoft.com/office/powerpoint/2010/main" val="2063755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79269"/>
            <a:ext cx="9151639" cy="768532"/>
          </a:xfrm>
        </p:spPr>
        <p:txBody>
          <a:bodyPr/>
          <a:lstStyle/>
          <a:p>
            <a:pPr algn="ctr"/>
            <a:r>
              <a:rPr lang="en-US" sz="4000" b="1" dirty="0" smtClean="0"/>
              <a:t>INTRODUCTION</a:t>
            </a:r>
            <a:endParaRPr lang="en-US" sz="4000" b="1" dirty="0"/>
          </a:p>
        </p:txBody>
      </p:sp>
      <p:sp>
        <p:nvSpPr>
          <p:cNvPr id="9" name="object 4"/>
          <p:cNvSpPr txBox="1"/>
          <p:nvPr/>
        </p:nvSpPr>
        <p:spPr>
          <a:xfrm>
            <a:off x="685800" y="1580606"/>
            <a:ext cx="9620794" cy="4467497"/>
          </a:xfrm>
          <a:prstGeom prst="rect">
            <a:avLst/>
          </a:prstGeom>
        </p:spPr>
        <p:txBody>
          <a:bodyPr vert="horz" wrap="square" lIns="0" tIns="0" rIns="0" bIns="0" rtlCol="0">
            <a:noAutofit/>
          </a:bodyPr>
          <a:lstStyle/>
          <a:p>
            <a:pPr marL="355600" marR="13970" indent="-342900" algn="just">
              <a:buClr>
                <a:srgbClr val="89D0D5"/>
              </a:buClr>
              <a:buSzPct val="79166"/>
              <a:tabLst>
                <a:tab pos="354965" algn="l"/>
              </a:tabLst>
            </a:pPr>
            <a:endParaRPr lang="en-US" sz="2400" spc="5" dirty="0" smtClean="0">
              <a:solidFill>
                <a:schemeClr val="bg1"/>
              </a:solidFill>
              <a:latin typeface="Century Gothic"/>
              <a:cs typeface="Century Gothic"/>
            </a:endParaRPr>
          </a:p>
          <a:p>
            <a:pPr marL="355600" marR="13970" indent="-342900" algn="just">
              <a:buClr>
                <a:srgbClr val="89D0D5"/>
              </a:buClr>
              <a:buSzPct val="79166"/>
              <a:buFont typeface="Wingdings 3"/>
              <a:buChar char=""/>
              <a:tabLst>
                <a:tab pos="354965" algn="l"/>
              </a:tabLst>
            </a:pPr>
            <a:r>
              <a:rPr lang="en-US" sz="2000" dirty="0" smtClean="0">
                <a:solidFill>
                  <a:schemeClr val="bg1"/>
                </a:solidFill>
              </a:rPr>
              <a:t>Searchable Symmetric Encryption (SSE) is a technique for storing the encrypted data in the database.</a:t>
            </a:r>
          </a:p>
          <a:p>
            <a:pPr marL="355600" marR="13970" indent="-342900" algn="just">
              <a:buClr>
                <a:srgbClr val="89D0D5"/>
              </a:buClr>
              <a:buSzPct val="79166"/>
              <a:tabLst>
                <a:tab pos="354965" algn="l"/>
              </a:tabLst>
            </a:pPr>
            <a:r>
              <a:rPr lang="en-US" sz="2000" dirty="0" smtClean="0"/>
              <a:t>	</a:t>
            </a:r>
            <a:endParaRPr lang="en-US" sz="2000" dirty="0" smtClean="0">
              <a:solidFill>
                <a:schemeClr val="bg1"/>
              </a:solidFill>
              <a:latin typeface="Century Gothic"/>
              <a:cs typeface="Century Gothic"/>
            </a:endParaRPr>
          </a:p>
          <a:p>
            <a:pPr marL="355600" marR="13970" indent="-342900" algn="just">
              <a:buClr>
                <a:srgbClr val="89D0D5"/>
              </a:buClr>
              <a:buSzPct val="79166"/>
              <a:buFont typeface="Wingdings 3"/>
              <a:buChar char=""/>
              <a:tabLst>
                <a:tab pos="354965" algn="l"/>
              </a:tabLst>
            </a:pPr>
            <a:r>
              <a:rPr lang="en-US" sz="2000" dirty="0" smtClean="0">
                <a:solidFill>
                  <a:schemeClr val="bg1"/>
                </a:solidFill>
              </a:rPr>
              <a:t>It allows the user to search over the encrypted database without the need of decrypting the data first.</a:t>
            </a:r>
          </a:p>
          <a:p>
            <a:pPr marL="355600" marR="13970" indent="-342900" algn="just">
              <a:buClr>
                <a:srgbClr val="89D0D5"/>
              </a:buClr>
              <a:buSzPct val="79166"/>
              <a:buFont typeface="Wingdings 3"/>
              <a:buChar char=""/>
              <a:tabLst>
                <a:tab pos="354965" algn="l"/>
              </a:tabLst>
            </a:pPr>
            <a:endParaRPr lang="en-US" sz="2400" dirty="0" smtClean="0">
              <a:solidFill>
                <a:schemeClr val="bg1"/>
              </a:solidFill>
              <a:latin typeface="Century Gothic"/>
              <a:cs typeface="Century Gothic"/>
            </a:endParaRPr>
          </a:p>
          <a:p>
            <a:pPr marL="355600" marR="13970" indent="-342900" algn="just">
              <a:buClr>
                <a:srgbClr val="89D0D5"/>
              </a:buClr>
              <a:buSzPct val="79166"/>
              <a:buFont typeface="Wingdings 3"/>
              <a:buChar char=""/>
              <a:tabLst>
                <a:tab pos="354965" algn="l"/>
              </a:tabLst>
            </a:pPr>
            <a:r>
              <a:rPr lang="en-US" sz="2000" dirty="0" smtClean="0">
                <a:solidFill>
                  <a:schemeClr val="bg1"/>
                </a:solidFill>
              </a:rPr>
              <a:t>It is used to protect sensitive information in scenarios where it is necessary to search over encrypted data such as cloud storage and database systems.</a:t>
            </a:r>
          </a:p>
          <a:p>
            <a:pPr marL="355600" marR="13970" indent="-342900" algn="just">
              <a:buClr>
                <a:srgbClr val="89D0D5"/>
              </a:buClr>
              <a:buSzPct val="79166"/>
              <a:buFont typeface="Wingdings 3"/>
              <a:buChar char=""/>
              <a:tabLst>
                <a:tab pos="354965" algn="l"/>
              </a:tabLst>
            </a:pPr>
            <a:endParaRPr lang="en-US" sz="2000" dirty="0">
              <a:solidFill>
                <a:schemeClr val="bg1"/>
              </a:solidFill>
              <a:latin typeface="Century Gothic"/>
              <a:cs typeface="Century Gothic"/>
            </a:endParaRPr>
          </a:p>
          <a:p>
            <a:pPr marL="355600" marR="13970" indent="-342900" algn="just">
              <a:buClr>
                <a:srgbClr val="89D0D5"/>
              </a:buClr>
              <a:buSzPct val="79166"/>
              <a:buFont typeface="Wingdings 3"/>
              <a:buChar char=""/>
              <a:tabLst>
                <a:tab pos="354965" algn="l"/>
              </a:tabLst>
            </a:pPr>
            <a:r>
              <a:rPr lang="en-US" sz="2000" dirty="0" smtClean="0">
                <a:solidFill>
                  <a:schemeClr val="bg1"/>
                </a:solidFill>
                <a:latin typeface="Century Gothic"/>
                <a:cs typeface="Century Gothic"/>
              </a:rPr>
              <a:t>It allows users to store sensitive data on remote servers without compromising privacy.</a:t>
            </a:r>
            <a:endParaRPr lang="en-US" sz="2400" dirty="0" smtClean="0">
              <a:latin typeface="Century Gothic"/>
              <a:cs typeface="Century Gothic"/>
            </a:endParaRPr>
          </a:p>
          <a:p>
            <a:pPr marL="355600" marR="13970" indent="-342900" algn="just">
              <a:buClr>
                <a:srgbClr val="89D0D5"/>
              </a:buClr>
              <a:buSzPct val="79166"/>
              <a:buFont typeface="Wingdings 3"/>
              <a:buChar char=""/>
              <a:tabLst>
                <a:tab pos="354965" algn="l"/>
              </a:tabLst>
            </a:pPr>
            <a:endParaRPr lang="en-US" sz="2400" dirty="0" smtClean="0">
              <a:latin typeface="Century Gothic"/>
              <a:cs typeface="Century Gothic"/>
            </a:endParaRPr>
          </a:p>
          <a:p>
            <a:pPr marL="355600" marR="13970" indent="-342900" algn="just">
              <a:buClr>
                <a:srgbClr val="89D0D5"/>
              </a:buClr>
              <a:buSzPct val="79166"/>
              <a:buFont typeface="Wingdings 3"/>
              <a:buChar char=""/>
              <a:tabLst>
                <a:tab pos="354965" algn="l"/>
              </a:tabLst>
            </a:pPr>
            <a:endParaRPr lang="en-US" sz="2400" dirty="0" smtClean="0">
              <a:latin typeface="Century Gothic"/>
              <a:cs typeface="Century Gothic"/>
            </a:endParaRPr>
          </a:p>
          <a:p>
            <a:pPr marL="355600" marR="13970" indent="-342900" algn="just">
              <a:lnSpc>
                <a:spcPct val="100000"/>
              </a:lnSpc>
              <a:buClr>
                <a:srgbClr val="89D0D5"/>
              </a:buClr>
              <a:buSzPct val="79166"/>
              <a:tabLst>
                <a:tab pos="354965" algn="l"/>
              </a:tabLst>
            </a:pPr>
            <a:endParaRPr sz="2400" dirty="0" smtClean="0">
              <a:latin typeface="Century Gothic"/>
              <a:cs typeface="Century Gothic"/>
            </a:endParaRPr>
          </a:p>
          <a:p>
            <a:pPr>
              <a:lnSpc>
                <a:spcPts val="1000"/>
              </a:lnSpc>
              <a:spcBef>
                <a:spcPts val="10"/>
              </a:spcBef>
              <a:buClr>
                <a:srgbClr val="89D0D5"/>
              </a:buClr>
              <a:buFont typeface="Wingdings 3"/>
              <a:buChar char=""/>
            </a:pPr>
            <a:endParaRPr sz="1000" dirty="0"/>
          </a:p>
          <a:p>
            <a:pPr marL="438784" indent="-426720">
              <a:lnSpc>
                <a:spcPct val="100000"/>
              </a:lnSpc>
              <a:buClr>
                <a:srgbClr val="89D0D5"/>
              </a:buClr>
              <a:buSzPct val="79166"/>
              <a:tabLst>
                <a:tab pos="438784" algn="l"/>
              </a:tabLst>
            </a:pPr>
            <a:r>
              <a:rPr lang="en-US" sz="2400" dirty="0" smtClean="0">
                <a:solidFill>
                  <a:srgbClr val="FFFFFF"/>
                </a:solidFill>
                <a:latin typeface="Century Gothic"/>
                <a:cs typeface="Century Gothic"/>
              </a:rPr>
              <a:t>   </a:t>
            </a:r>
            <a:endParaRPr sz="2400" dirty="0">
              <a:latin typeface="Century Gothic"/>
              <a:cs typeface="Century Gothic"/>
            </a:endParaRPr>
          </a:p>
        </p:txBody>
      </p:sp>
    </p:spTree>
    <p:extLst>
      <p:ext uri="{BB962C8B-B14F-4D97-AF65-F5344CB8AC3E}">
        <p14:creationId xmlns:p14="http://schemas.microsoft.com/office/powerpoint/2010/main" val="1499175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79269"/>
            <a:ext cx="9151639" cy="768532"/>
          </a:xfrm>
        </p:spPr>
        <p:txBody>
          <a:bodyPr/>
          <a:lstStyle/>
          <a:p>
            <a:pPr algn="ctr"/>
            <a:r>
              <a:rPr lang="en-US" sz="4000" b="1" dirty="0" smtClean="0"/>
              <a:t>WORKING MECHANISM</a:t>
            </a:r>
            <a:endParaRPr lang="en-US" sz="4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5" y="1447801"/>
            <a:ext cx="9753600" cy="4844006"/>
          </a:xfrm>
          <a:prstGeom prst="rect">
            <a:avLst/>
          </a:prstGeom>
        </p:spPr>
      </p:pic>
    </p:spTree>
    <p:extLst>
      <p:ext uri="{BB962C8B-B14F-4D97-AF65-F5344CB8AC3E}">
        <p14:creationId xmlns:p14="http://schemas.microsoft.com/office/powerpoint/2010/main" val="975188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79269"/>
            <a:ext cx="9151639" cy="768532"/>
          </a:xfrm>
        </p:spPr>
        <p:txBody>
          <a:bodyPr/>
          <a:lstStyle/>
          <a:p>
            <a:pPr algn="ctr"/>
            <a:r>
              <a:rPr lang="en-US" sz="4000" b="1" dirty="0" smtClean="0"/>
              <a:t>STRUCTURE OF PROGRAM</a:t>
            </a:r>
            <a:endParaRPr lang="en-US" sz="4000" b="1" dirty="0"/>
          </a:p>
        </p:txBody>
      </p:sp>
      <p:sp>
        <p:nvSpPr>
          <p:cNvPr id="9" name="object 4"/>
          <p:cNvSpPr txBox="1"/>
          <p:nvPr/>
        </p:nvSpPr>
        <p:spPr>
          <a:xfrm>
            <a:off x="685800" y="1580606"/>
            <a:ext cx="9620794" cy="4467497"/>
          </a:xfrm>
          <a:prstGeom prst="rect">
            <a:avLst/>
          </a:prstGeom>
        </p:spPr>
        <p:txBody>
          <a:bodyPr vert="horz" wrap="square" lIns="0" tIns="0" rIns="0" bIns="0" rtlCol="0">
            <a:noAutofit/>
          </a:bodyPr>
          <a:lstStyle/>
          <a:p>
            <a:pPr marL="355600" marR="13970" indent="-342900" algn="just">
              <a:buClr>
                <a:srgbClr val="89D0D5"/>
              </a:buClr>
              <a:buSzPct val="79166"/>
              <a:tabLst>
                <a:tab pos="354965" algn="l"/>
              </a:tabLst>
            </a:pPr>
            <a:endParaRPr lang="en-US" sz="2400" spc="5" dirty="0" smtClean="0">
              <a:solidFill>
                <a:schemeClr val="bg1"/>
              </a:solidFill>
              <a:latin typeface="Century Gothic"/>
              <a:cs typeface="Century Gothic"/>
            </a:endParaRPr>
          </a:p>
          <a:p>
            <a:pPr marL="12700" marR="13970" algn="just">
              <a:buClr>
                <a:srgbClr val="89D0D5"/>
              </a:buClr>
              <a:buSzPct val="79166"/>
              <a:tabLst>
                <a:tab pos="354965" algn="l"/>
              </a:tabLst>
            </a:pPr>
            <a:r>
              <a:rPr lang="en-US" sz="2000" dirty="0" smtClean="0">
                <a:solidFill>
                  <a:schemeClr val="bg1"/>
                </a:solidFill>
              </a:rPr>
              <a:t>The system can be divided into three main parts:</a:t>
            </a:r>
          </a:p>
          <a:p>
            <a:pPr marL="355600" marR="13970" indent="-342900" algn="just">
              <a:buClr>
                <a:srgbClr val="89D0D5"/>
              </a:buClr>
              <a:buSzPct val="79166"/>
              <a:tabLst>
                <a:tab pos="354965" algn="l"/>
              </a:tabLst>
            </a:pPr>
            <a:r>
              <a:rPr lang="en-US" sz="2000" dirty="0" smtClean="0"/>
              <a:t>	</a:t>
            </a:r>
            <a:endParaRPr lang="en-US" sz="2000" dirty="0" smtClean="0">
              <a:solidFill>
                <a:schemeClr val="bg1"/>
              </a:solidFill>
              <a:latin typeface="Century Gothic"/>
              <a:cs typeface="Century Gothic"/>
            </a:endParaRPr>
          </a:p>
          <a:p>
            <a:pPr marL="355600" marR="13970" indent="-342900" algn="just">
              <a:buClr>
                <a:srgbClr val="89D0D5"/>
              </a:buClr>
              <a:buSzPct val="79166"/>
              <a:buFont typeface="Wingdings 3"/>
              <a:buChar char=""/>
              <a:tabLst>
                <a:tab pos="354965" algn="l"/>
              </a:tabLst>
            </a:pPr>
            <a:r>
              <a:rPr lang="en-US" sz="2000" b="1" dirty="0" smtClean="0">
                <a:solidFill>
                  <a:schemeClr val="bg1"/>
                </a:solidFill>
              </a:rPr>
              <a:t>Frontend:</a:t>
            </a:r>
          </a:p>
          <a:p>
            <a:pPr marL="12700" marR="13970" algn="just">
              <a:buClr>
                <a:srgbClr val="89D0D5"/>
              </a:buClr>
              <a:buSzPct val="79166"/>
              <a:tabLst>
                <a:tab pos="354965" algn="l"/>
              </a:tabLst>
            </a:pPr>
            <a:r>
              <a:rPr lang="en-US" sz="2000" dirty="0">
                <a:solidFill>
                  <a:schemeClr val="bg1"/>
                </a:solidFill>
              </a:rPr>
              <a:t>	</a:t>
            </a:r>
            <a:r>
              <a:rPr lang="en-US" sz="2000" dirty="0" smtClean="0">
                <a:solidFill>
                  <a:schemeClr val="bg1"/>
                </a:solidFill>
              </a:rPr>
              <a:t>The frontend is developed using React</a:t>
            </a:r>
          </a:p>
          <a:p>
            <a:pPr marL="355600" marR="13970" indent="-342900" algn="just">
              <a:buClr>
                <a:srgbClr val="89D0D5"/>
              </a:buClr>
              <a:buSzPct val="79166"/>
              <a:buFont typeface="Wingdings 3"/>
              <a:buChar char=""/>
              <a:tabLst>
                <a:tab pos="354965" algn="l"/>
              </a:tabLst>
            </a:pPr>
            <a:endParaRPr lang="en-US" sz="2400" dirty="0" smtClean="0">
              <a:solidFill>
                <a:schemeClr val="bg1"/>
              </a:solidFill>
              <a:latin typeface="Century Gothic"/>
              <a:cs typeface="Century Gothic"/>
            </a:endParaRPr>
          </a:p>
          <a:p>
            <a:pPr marL="355600" marR="13970" indent="-342900" algn="just">
              <a:buClr>
                <a:srgbClr val="89D0D5"/>
              </a:buClr>
              <a:buSzPct val="79166"/>
              <a:buFont typeface="Wingdings 3"/>
              <a:buChar char=""/>
              <a:tabLst>
                <a:tab pos="354965" algn="l"/>
              </a:tabLst>
            </a:pPr>
            <a:r>
              <a:rPr lang="en-US" sz="2000" b="1" dirty="0" smtClean="0">
                <a:solidFill>
                  <a:schemeClr val="bg1"/>
                </a:solidFill>
              </a:rPr>
              <a:t>Backend:</a:t>
            </a:r>
          </a:p>
          <a:p>
            <a:pPr marL="12700" marR="13970" algn="just">
              <a:buClr>
                <a:srgbClr val="89D0D5"/>
              </a:buClr>
              <a:buSzPct val="79166"/>
              <a:tabLst>
                <a:tab pos="354965" algn="l"/>
              </a:tabLst>
            </a:pPr>
            <a:r>
              <a:rPr lang="en-US" sz="2000" dirty="0">
                <a:solidFill>
                  <a:schemeClr val="bg1"/>
                </a:solidFill>
                <a:latin typeface="Century Gothic"/>
                <a:cs typeface="Century Gothic"/>
              </a:rPr>
              <a:t>	</a:t>
            </a:r>
            <a:r>
              <a:rPr lang="en-US" sz="2000" dirty="0" smtClean="0">
                <a:solidFill>
                  <a:schemeClr val="bg1"/>
                </a:solidFill>
                <a:latin typeface="Century Gothic"/>
                <a:cs typeface="Century Gothic"/>
              </a:rPr>
              <a:t>The backend is developed using </a:t>
            </a:r>
            <a:r>
              <a:rPr lang="en-US" sz="2000" dirty="0" err="1" smtClean="0">
                <a:solidFill>
                  <a:schemeClr val="bg1"/>
                </a:solidFill>
                <a:latin typeface="Century Gothic"/>
                <a:cs typeface="Century Gothic"/>
              </a:rPr>
              <a:t>.Net</a:t>
            </a:r>
            <a:r>
              <a:rPr lang="en-US" sz="2000" dirty="0" smtClean="0">
                <a:solidFill>
                  <a:schemeClr val="bg1"/>
                </a:solidFill>
                <a:latin typeface="Century Gothic"/>
                <a:cs typeface="Century Gothic"/>
              </a:rPr>
              <a:t> Core(C#)</a:t>
            </a:r>
            <a:endParaRPr lang="en-US" sz="2000" dirty="0">
              <a:solidFill>
                <a:schemeClr val="bg1"/>
              </a:solidFill>
              <a:latin typeface="Century Gothic"/>
              <a:cs typeface="Century Gothic"/>
            </a:endParaRPr>
          </a:p>
          <a:p>
            <a:pPr marL="355600" marR="13970" indent="-342900" algn="just">
              <a:buClr>
                <a:srgbClr val="89D0D5"/>
              </a:buClr>
              <a:buSzPct val="79166"/>
              <a:buFont typeface="Wingdings 3"/>
              <a:buChar char=""/>
              <a:tabLst>
                <a:tab pos="354965" algn="l"/>
              </a:tabLst>
            </a:pPr>
            <a:endParaRPr lang="en-US" sz="2000" dirty="0" smtClean="0">
              <a:solidFill>
                <a:schemeClr val="bg1"/>
              </a:solidFill>
              <a:latin typeface="Century Gothic"/>
              <a:cs typeface="Century Gothic"/>
            </a:endParaRPr>
          </a:p>
          <a:p>
            <a:pPr marL="355600" marR="13970" indent="-342900" algn="just">
              <a:buClr>
                <a:srgbClr val="89D0D5"/>
              </a:buClr>
              <a:buSzPct val="79166"/>
              <a:buFont typeface="Wingdings 3"/>
              <a:buChar char=""/>
              <a:tabLst>
                <a:tab pos="354965" algn="l"/>
              </a:tabLst>
            </a:pPr>
            <a:r>
              <a:rPr lang="en-US" sz="2000" b="1" dirty="0" smtClean="0">
                <a:solidFill>
                  <a:schemeClr val="bg1"/>
                </a:solidFill>
                <a:latin typeface="Century Gothic"/>
                <a:cs typeface="Century Gothic"/>
              </a:rPr>
              <a:t>Database:</a:t>
            </a:r>
          </a:p>
          <a:p>
            <a:pPr marL="12700" marR="13970" algn="just">
              <a:buClr>
                <a:srgbClr val="89D0D5"/>
              </a:buClr>
              <a:buSzPct val="79166"/>
              <a:tabLst>
                <a:tab pos="354965" algn="l"/>
              </a:tabLst>
            </a:pPr>
            <a:r>
              <a:rPr lang="en-US" sz="2000" dirty="0">
                <a:solidFill>
                  <a:schemeClr val="bg1"/>
                </a:solidFill>
                <a:latin typeface="Century Gothic"/>
                <a:cs typeface="Century Gothic"/>
              </a:rPr>
              <a:t>	</a:t>
            </a:r>
            <a:r>
              <a:rPr lang="en-US" sz="2000" dirty="0" smtClean="0">
                <a:solidFill>
                  <a:schemeClr val="bg1"/>
                </a:solidFill>
                <a:latin typeface="Century Gothic"/>
                <a:cs typeface="Century Gothic"/>
              </a:rPr>
              <a:t>For the database, we have used SQL server and SQL database.</a:t>
            </a:r>
            <a:endParaRPr lang="en-US" sz="2400" dirty="0" smtClean="0">
              <a:latin typeface="Century Gothic"/>
              <a:cs typeface="Century Gothic"/>
            </a:endParaRPr>
          </a:p>
          <a:p>
            <a:pPr marL="355600" marR="13970" indent="-342900" algn="just">
              <a:lnSpc>
                <a:spcPct val="100000"/>
              </a:lnSpc>
              <a:buClr>
                <a:srgbClr val="89D0D5"/>
              </a:buClr>
              <a:buSzPct val="79166"/>
              <a:tabLst>
                <a:tab pos="354965" algn="l"/>
              </a:tabLst>
            </a:pPr>
            <a:endParaRPr sz="2400" dirty="0" smtClean="0">
              <a:latin typeface="Century Gothic"/>
              <a:cs typeface="Century Gothic"/>
            </a:endParaRPr>
          </a:p>
          <a:p>
            <a:pPr>
              <a:lnSpc>
                <a:spcPts val="1000"/>
              </a:lnSpc>
              <a:spcBef>
                <a:spcPts val="10"/>
              </a:spcBef>
              <a:buClr>
                <a:srgbClr val="89D0D5"/>
              </a:buClr>
              <a:buFont typeface="Wingdings 3"/>
              <a:buChar char=""/>
            </a:pPr>
            <a:endParaRPr sz="1000" dirty="0"/>
          </a:p>
          <a:p>
            <a:pPr marL="438784" indent="-426720">
              <a:lnSpc>
                <a:spcPct val="100000"/>
              </a:lnSpc>
              <a:buClr>
                <a:srgbClr val="89D0D5"/>
              </a:buClr>
              <a:buSzPct val="79166"/>
              <a:tabLst>
                <a:tab pos="438784" algn="l"/>
              </a:tabLst>
            </a:pPr>
            <a:r>
              <a:rPr lang="en-US" sz="2400" dirty="0" smtClean="0">
                <a:solidFill>
                  <a:srgbClr val="FFFFFF"/>
                </a:solidFill>
                <a:latin typeface="Century Gothic"/>
                <a:cs typeface="Century Gothic"/>
              </a:rPr>
              <a:t>   </a:t>
            </a:r>
            <a:endParaRPr sz="2400" dirty="0">
              <a:latin typeface="Century Gothic"/>
              <a:cs typeface="Century Gothic"/>
            </a:endParaRPr>
          </a:p>
        </p:txBody>
      </p:sp>
    </p:spTree>
    <p:extLst>
      <p:ext uri="{BB962C8B-B14F-4D97-AF65-F5344CB8AC3E}">
        <p14:creationId xmlns:p14="http://schemas.microsoft.com/office/powerpoint/2010/main" val="923210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79269"/>
            <a:ext cx="9151639" cy="768532"/>
          </a:xfrm>
        </p:spPr>
        <p:txBody>
          <a:bodyPr/>
          <a:lstStyle/>
          <a:p>
            <a:pPr algn="ctr"/>
            <a:r>
              <a:rPr lang="en-US" sz="3600" b="1" dirty="0" smtClean="0"/>
              <a:t>SECURE PROGRAMMING PRACTICES</a:t>
            </a:r>
            <a:endParaRPr lang="en-US" sz="3600" b="1" dirty="0"/>
          </a:p>
        </p:txBody>
      </p:sp>
      <p:sp>
        <p:nvSpPr>
          <p:cNvPr id="9" name="object 4"/>
          <p:cNvSpPr txBox="1"/>
          <p:nvPr/>
        </p:nvSpPr>
        <p:spPr>
          <a:xfrm>
            <a:off x="685800" y="1580606"/>
            <a:ext cx="9620794" cy="4467497"/>
          </a:xfrm>
          <a:prstGeom prst="rect">
            <a:avLst/>
          </a:prstGeom>
        </p:spPr>
        <p:txBody>
          <a:bodyPr vert="horz" wrap="square" lIns="0" tIns="0" rIns="0" bIns="0" rtlCol="0">
            <a:noAutofit/>
          </a:bodyPr>
          <a:lstStyle/>
          <a:p>
            <a:pPr marL="355600" marR="13970" indent="-342900" algn="just">
              <a:buClr>
                <a:srgbClr val="89D0D5"/>
              </a:buClr>
              <a:buSzPct val="79166"/>
              <a:tabLst>
                <a:tab pos="354965" algn="l"/>
              </a:tabLst>
            </a:pPr>
            <a:endParaRPr lang="en-US" sz="2400" spc="5" dirty="0" smtClean="0">
              <a:solidFill>
                <a:schemeClr val="bg1"/>
              </a:solidFill>
              <a:latin typeface="Century Gothic"/>
              <a:cs typeface="Century Gothic"/>
            </a:endParaRPr>
          </a:p>
          <a:p>
            <a:pPr marL="12700" marR="13970" algn="just">
              <a:buClr>
                <a:srgbClr val="89D0D5"/>
              </a:buClr>
              <a:buSzPct val="79166"/>
              <a:tabLst>
                <a:tab pos="354965" algn="l"/>
              </a:tabLst>
            </a:pPr>
            <a:r>
              <a:rPr lang="en-US" sz="2000" dirty="0" smtClean="0">
                <a:solidFill>
                  <a:schemeClr val="bg1"/>
                </a:solidFill>
              </a:rPr>
              <a:t>In the implementation of this system, we have followed the best practices of secure programming which are mentioned below:</a:t>
            </a:r>
          </a:p>
          <a:p>
            <a:pPr marL="355600" marR="13970" indent="-342900" algn="just">
              <a:buClr>
                <a:srgbClr val="89D0D5"/>
              </a:buClr>
              <a:buSzPct val="79166"/>
              <a:buFont typeface="Wingdings 3"/>
              <a:buChar char=""/>
              <a:tabLst>
                <a:tab pos="354965" algn="l"/>
              </a:tabLst>
            </a:pPr>
            <a:endParaRPr lang="en-US" sz="2000" dirty="0" smtClean="0">
              <a:solidFill>
                <a:schemeClr val="bg1"/>
              </a:solidFill>
            </a:endParaRPr>
          </a:p>
          <a:p>
            <a:pPr marL="355600" marR="13970" indent="-342900" algn="just">
              <a:buClr>
                <a:srgbClr val="89D0D5"/>
              </a:buClr>
              <a:buSzPct val="79166"/>
              <a:tabLst>
                <a:tab pos="354965" algn="l"/>
              </a:tabLst>
            </a:pPr>
            <a:r>
              <a:rPr lang="en-US" sz="2000" dirty="0" smtClean="0"/>
              <a:t>	</a:t>
            </a:r>
            <a:endParaRPr lang="en-US" sz="2000" dirty="0" smtClean="0">
              <a:solidFill>
                <a:schemeClr val="bg1"/>
              </a:solidFill>
              <a:latin typeface="Century Gothic"/>
              <a:cs typeface="Century Gothic"/>
            </a:endParaRPr>
          </a:p>
          <a:p>
            <a:pPr marL="355600" marR="13970" indent="-342900" algn="just">
              <a:buClr>
                <a:srgbClr val="89D0D5"/>
              </a:buClr>
              <a:buSzPct val="79166"/>
              <a:buFont typeface="Wingdings 3"/>
              <a:buChar char=""/>
              <a:tabLst>
                <a:tab pos="354965" algn="l"/>
              </a:tabLst>
            </a:pPr>
            <a:r>
              <a:rPr lang="en-US" sz="2000" b="1" dirty="0" smtClean="0">
                <a:solidFill>
                  <a:schemeClr val="bg1"/>
                </a:solidFill>
              </a:rPr>
              <a:t>Exception Handling:</a:t>
            </a:r>
          </a:p>
          <a:p>
            <a:pPr marL="12700" marR="13970" algn="just">
              <a:buClr>
                <a:srgbClr val="89D0D5"/>
              </a:buClr>
              <a:buSzPct val="79166"/>
              <a:tabLst>
                <a:tab pos="354965" algn="l"/>
              </a:tabLst>
            </a:pPr>
            <a:r>
              <a:rPr lang="en-US" sz="2000" dirty="0">
                <a:solidFill>
                  <a:schemeClr val="bg1"/>
                </a:solidFill>
              </a:rPr>
              <a:t>	</a:t>
            </a:r>
            <a:r>
              <a:rPr lang="en-US" sz="2000" dirty="0" smtClean="0">
                <a:solidFill>
                  <a:schemeClr val="bg1"/>
                </a:solidFill>
              </a:rPr>
              <a:t>The code is written in the try-catch block so that we can catch exceptions instead of crashing down our system.</a:t>
            </a:r>
            <a:endParaRPr lang="en-US" sz="2400" dirty="0" smtClean="0">
              <a:solidFill>
                <a:schemeClr val="bg1"/>
              </a:solidFill>
              <a:latin typeface="Century Gothic"/>
              <a:cs typeface="Century Gothic"/>
            </a:endParaRPr>
          </a:p>
          <a:p>
            <a:pPr marL="355600" marR="13970" indent="-342900" algn="just">
              <a:buClr>
                <a:srgbClr val="89D0D5"/>
              </a:buClr>
              <a:buSzPct val="79166"/>
              <a:buFont typeface="Wingdings 3"/>
              <a:buChar char=""/>
              <a:tabLst>
                <a:tab pos="354965" algn="l"/>
              </a:tabLst>
            </a:pPr>
            <a:endParaRPr lang="en-US" sz="2400" dirty="0" smtClean="0">
              <a:solidFill>
                <a:schemeClr val="bg1"/>
              </a:solidFill>
              <a:latin typeface="Century Gothic"/>
              <a:cs typeface="Century Gothic"/>
            </a:endParaRPr>
          </a:p>
          <a:p>
            <a:pPr marL="355600" marR="13970" indent="-342900" algn="just">
              <a:buClr>
                <a:srgbClr val="89D0D5"/>
              </a:buClr>
              <a:buSzPct val="79166"/>
              <a:buFont typeface="Wingdings 3"/>
              <a:buChar char=""/>
              <a:tabLst>
                <a:tab pos="354965" algn="l"/>
              </a:tabLst>
            </a:pPr>
            <a:r>
              <a:rPr lang="en-US" sz="2000" b="1" dirty="0" smtClean="0">
                <a:solidFill>
                  <a:schemeClr val="bg1"/>
                </a:solidFill>
              </a:rPr>
              <a:t>Error Handling:</a:t>
            </a:r>
          </a:p>
          <a:p>
            <a:pPr marL="12700" marR="13970" algn="just">
              <a:buClr>
                <a:srgbClr val="89D0D5"/>
              </a:buClr>
              <a:buSzPct val="79166"/>
              <a:tabLst>
                <a:tab pos="354965" algn="l"/>
              </a:tabLst>
            </a:pPr>
            <a:r>
              <a:rPr lang="en-US" sz="2000" dirty="0" smtClean="0">
                <a:solidFill>
                  <a:schemeClr val="bg1"/>
                </a:solidFill>
              </a:rPr>
              <a:t>	We have handled system-defined(exceptions) and user-defined errors which give proper messages when an operation either fails or succeeds.</a:t>
            </a:r>
            <a:endParaRPr lang="en-US" sz="2000" dirty="0">
              <a:solidFill>
                <a:schemeClr val="bg1"/>
              </a:solidFill>
            </a:endParaRPr>
          </a:p>
          <a:p>
            <a:pPr marL="355600" marR="13970" indent="-342900" algn="just">
              <a:buClr>
                <a:srgbClr val="89D0D5"/>
              </a:buClr>
              <a:buSzPct val="79166"/>
              <a:tabLst>
                <a:tab pos="354965" algn="l"/>
              </a:tabLst>
            </a:pPr>
            <a:r>
              <a:rPr lang="en-US" sz="2000" dirty="0"/>
              <a:t>	</a:t>
            </a:r>
            <a:endParaRPr lang="en-US" sz="2000" dirty="0" smtClean="0">
              <a:solidFill>
                <a:schemeClr val="bg1"/>
              </a:solidFill>
              <a:latin typeface="Century Gothic"/>
              <a:cs typeface="Century Gothic"/>
            </a:endParaRPr>
          </a:p>
          <a:p>
            <a:pPr marL="12700" marR="13970" algn="just">
              <a:buClr>
                <a:srgbClr val="89D0D5"/>
              </a:buClr>
              <a:buSzPct val="79166"/>
              <a:tabLst>
                <a:tab pos="354965" algn="l"/>
              </a:tabLst>
            </a:pPr>
            <a:r>
              <a:rPr lang="en-US" sz="2000" dirty="0">
                <a:solidFill>
                  <a:schemeClr val="bg1"/>
                </a:solidFill>
                <a:latin typeface="Century Gothic"/>
                <a:cs typeface="Century Gothic"/>
              </a:rPr>
              <a:t>	</a:t>
            </a:r>
            <a:endParaRPr sz="2400" dirty="0" smtClean="0">
              <a:latin typeface="Century Gothic"/>
              <a:cs typeface="Century Gothic"/>
            </a:endParaRPr>
          </a:p>
          <a:p>
            <a:pPr>
              <a:lnSpc>
                <a:spcPts val="1000"/>
              </a:lnSpc>
              <a:spcBef>
                <a:spcPts val="10"/>
              </a:spcBef>
              <a:buClr>
                <a:srgbClr val="89D0D5"/>
              </a:buClr>
              <a:buFont typeface="Wingdings 3"/>
              <a:buChar char=""/>
            </a:pPr>
            <a:endParaRPr sz="1000" dirty="0"/>
          </a:p>
          <a:p>
            <a:pPr marL="438784" indent="-426720">
              <a:lnSpc>
                <a:spcPct val="100000"/>
              </a:lnSpc>
              <a:buClr>
                <a:srgbClr val="89D0D5"/>
              </a:buClr>
              <a:buSzPct val="79166"/>
              <a:tabLst>
                <a:tab pos="438784" algn="l"/>
              </a:tabLst>
            </a:pPr>
            <a:r>
              <a:rPr lang="en-US" sz="2400" dirty="0" smtClean="0">
                <a:solidFill>
                  <a:srgbClr val="FFFFFF"/>
                </a:solidFill>
                <a:latin typeface="Century Gothic"/>
                <a:cs typeface="Century Gothic"/>
              </a:rPr>
              <a:t>   </a:t>
            </a:r>
            <a:endParaRPr sz="2400" dirty="0">
              <a:latin typeface="Century Gothic"/>
              <a:cs typeface="Century Gothic"/>
            </a:endParaRPr>
          </a:p>
        </p:txBody>
      </p:sp>
    </p:spTree>
    <p:extLst>
      <p:ext uri="{BB962C8B-B14F-4D97-AF65-F5344CB8AC3E}">
        <p14:creationId xmlns:p14="http://schemas.microsoft.com/office/powerpoint/2010/main" val="1614909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79269"/>
            <a:ext cx="9151639" cy="768532"/>
          </a:xfrm>
        </p:spPr>
        <p:txBody>
          <a:bodyPr/>
          <a:lstStyle/>
          <a:p>
            <a:pPr algn="ctr"/>
            <a:r>
              <a:rPr lang="en-US" sz="3600" b="1" dirty="0" smtClean="0"/>
              <a:t>SECURE PROGRAMMING PRACTICES</a:t>
            </a:r>
            <a:endParaRPr lang="en-US" sz="3600" b="1" dirty="0"/>
          </a:p>
        </p:txBody>
      </p:sp>
      <p:sp>
        <p:nvSpPr>
          <p:cNvPr id="9" name="object 4"/>
          <p:cNvSpPr txBox="1"/>
          <p:nvPr/>
        </p:nvSpPr>
        <p:spPr>
          <a:xfrm>
            <a:off x="685800" y="1580606"/>
            <a:ext cx="9712234" cy="4467497"/>
          </a:xfrm>
          <a:prstGeom prst="rect">
            <a:avLst/>
          </a:prstGeom>
        </p:spPr>
        <p:txBody>
          <a:bodyPr vert="horz" wrap="square" lIns="0" tIns="0" rIns="0" bIns="0" rtlCol="0">
            <a:noAutofit/>
          </a:bodyPr>
          <a:lstStyle/>
          <a:p>
            <a:pPr marL="355600" marR="13970" indent="-342900" algn="just">
              <a:buClr>
                <a:srgbClr val="89D0D5"/>
              </a:buClr>
              <a:buSzPct val="79166"/>
              <a:tabLst>
                <a:tab pos="354965" algn="l"/>
              </a:tabLst>
            </a:pPr>
            <a:endParaRPr lang="en-US" sz="2400" spc="5" dirty="0" smtClean="0">
              <a:solidFill>
                <a:schemeClr val="bg1"/>
              </a:solidFill>
              <a:latin typeface="Century Gothic"/>
              <a:cs typeface="Century Gothic"/>
            </a:endParaRPr>
          </a:p>
          <a:p>
            <a:pPr marL="355600" marR="13970" indent="-342900" algn="just">
              <a:buClr>
                <a:srgbClr val="89D0D5"/>
              </a:buClr>
              <a:buSzPct val="79166"/>
              <a:buFont typeface="Wingdings 3"/>
              <a:buChar char=""/>
              <a:tabLst>
                <a:tab pos="354965" algn="l"/>
              </a:tabLst>
            </a:pPr>
            <a:r>
              <a:rPr lang="en-US" sz="2000" b="1" dirty="0" smtClean="0">
                <a:solidFill>
                  <a:schemeClr val="bg1"/>
                </a:solidFill>
              </a:rPr>
              <a:t>File Validation:</a:t>
            </a:r>
          </a:p>
          <a:p>
            <a:pPr marL="12700" marR="13970" algn="just">
              <a:buClr>
                <a:srgbClr val="89D0D5"/>
              </a:buClr>
              <a:buSzPct val="79166"/>
              <a:tabLst>
                <a:tab pos="354965" algn="l"/>
              </a:tabLst>
            </a:pPr>
            <a:r>
              <a:rPr lang="en-US" sz="2000" dirty="0">
                <a:solidFill>
                  <a:schemeClr val="bg1"/>
                </a:solidFill>
              </a:rPr>
              <a:t>	</a:t>
            </a:r>
            <a:r>
              <a:rPr lang="en-US" sz="2000" dirty="0" smtClean="0">
                <a:solidFill>
                  <a:schemeClr val="bg1"/>
                </a:solidFill>
              </a:rPr>
              <a:t>We have applied the following file validations:</a:t>
            </a:r>
          </a:p>
          <a:p>
            <a:pPr marL="12700" marR="13970" algn="just">
              <a:buClr>
                <a:srgbClr val="89D0D5"/>
              </a:buClr>
              <a:buSzPct val="79166"/>
              <a:tabLst>
                <a:tab pos="354965" algn="l"/>
              </a:tabLst>
            </a:pPr>
            <a:endParaRPr lang="en-US" sz="2000" dirty="0">
              <a:solidFill>
                <a:schemeClr val="bg1"/>
              </a:solidFill>
              <a:latin typeface="Century Gothic"/>
              <a:cs typeface="Century Gothic"/>
            </a:endParaRPr>
          </a:p>
          <a:p>
            <a:pPr marL="12700" marR="13970" algn="just">
              <a:buClr>
                <a:srgbClr val="89D0D5"/>
              </a:buClr>
              <a:buSzPct val="79166"/>
              <a:tabLst>
                <a:tab pos="354965" algn="l"/>
              </a:tabLst>
            </a:pPr>
            <a:r>
              <a:rPr lang="en-US" sz="2000" dirty="0" smtClean="0">
                <a:solidFill>
                  <a:schemeClr val="bg1"/>
                </a:solidFill>
                <a:latin typeface="Century Gothic"/>
                <a:cs typeface="Century Gothic"/>
              </a:rPr>
              <a:t>	Ensure that the user uploads actual text files.</a:t>
            </a:r>
          </a:p>
          <a:p>
            <a:pPr marL="12700" marR="13970" algn="just">
              <a:buClr>
                <a:srgbClr val="89D0D5"/>
              </a:buClr>
              <a:buSzPct val="79166"/>
              <a:tabLst>
                <a:tab pos="354965" algn="l"/>
              </a:tabLst>
            </a:pPr>
            <a:r>
              <a:rPr lang="en-US" sz="2000" dirty="0">
                <a:solidFill>
                  <a:schemeClr val="bg1"/>
                </a:solidFill>
                <a:latin typeface="Century Gothic"/>
                <a:cs typeface="Century Gothic"/>
              </a:rPr>
              <a:t>	</a:t>
            </a:r>
            <a:r>
              <a:rPr lang="en-US" sz="2000" dirty="0" smtClean="0">
                <a:solidFill>
                  <a:schemeClr val="bg1"/>
                </a:solidFill>
                <a:latin typeface="Century Gothic"/>
                <a:cs typeface="Century Gothic"/>
              </a:rPr>
              <a:t>File extension must be .txt</a:t>
            </a:r>
          </a:p>
          <a:p>
            <a:pPr marL="12700" marR="13970" algn="just">
              <a:buClr>
                <a:srgbClr val="89D0D5"/>
              </a:buClr>
              <a:buSzPct val="79166"/>
              <a:tabLst>
                <a:tab pos="354965" algn="l"/>
              </a:tabLst>
            </a:pPr>
            <a:r>
              <a:rPr lang="en-US" sz="2000" dirty="0">
                <a:solidFill>
                  <a:schemeClr val="bg1"/>
                </a:solidFill>
                <a:latin typeface="Century Gothic"/>
                <a:cs typeface="Century Gothic"/>
              </a:rPr>
              <a:t>	</a:t>
            </a:r>
            <a:r>
              <a:rPr lang="en-US" sz="2000" dirty="0" smtClean="0">
                <a:solidFill>
                  <a:schemeClr val="bg1"/>
                </a:solidFill>
                <a:latin typeface="Century Gothic"/>
                <a:cs typeface="Century Gothic"/>
              </a:rPr>
              <a:t>File size must not be greater than 5MB.</a:t>
            </a:r>
          </a:p>
          <a:p>
            <a:pPr marL="12700" marR="13970" algn="just">
              <a:buClr>
                <a:srgbClr val="89D0D5"/>
              </a:buClr>
              <a:buSzPct val="79166"/>
              <a:tabLst>
                <a:tab pos="354965" algn="l"/>
              </a:tabLst>
            </a:pPr>
            <a:r>
              <a:rPr lang="en-US" sz="2000" dirty="0">
                <a:solidFill>
                  <a:schemeClr val="bg1"/>
                </a:solidFill>
                <a:latin typeface="Century Gothic"/>
                <a:cs typeface="Century Gothic"/>
              </a:rPr>
              <a:t>	</a:t>
            </a:r>
            <a:r>
              <a:rPr lang="en-US" sz="2000" dirty="0" smtClean="0">
                <a:solidFill>
                  <a:schemeClr val="bg1"/>
                </a:solidFill>
                <a:latin typeface="Century Gothic"/>
                <a:cs typeface="Century Gothic"/>
              </a:rPr>
              <a:t>The file must be safe(does not </a:t>
            </a:r>
            <a:r>
              <a:rPr lang="en-US" sz="2000" dirty="0" smtClean="0">
                <a:solidFill>
                  <a:schemeClr val="bg1"/>
                </a:solidFill>
                <a:latin typeface="Century Gothic"/>
                <a:cs typeface="Century Gothic"/>
              </a:rPr>
              <a:t>contain </a:t>
            </a:r>
            <a:r>
              <a:rPr lang="en-US" sz="2000" dirty="0" smtClean="0">
                <a:solidFill>
                  <a:schemeClr val="bg1"/>
                </a:solidFill>
                <a:latin typeface="Century Gothic"/>
                <a:cs typeface="Century Gothic"/>
              </a:rPr>
              <a:t>executable code or malicious </a:t>
            </a:r>
            <a:r>
              <a:rPr lang="en-US" sz="2000" dirty="0" smtClean="0">
                <a:solidFill>
                  <a:schemeClr val="bg1"/>
                </a:solidFill>
                <a:latin typeface="Century Gothic"/>
                <a:cs typeface="Century Gothic"/>
              </a:rPr>
              <a:t>script).</a:t>
            </a:r>
            <a:endParaRPr lang="en-US" sz="2000" dirty="0" smtClean="0">
              <a:solidFill>
                <a:schemeClr val="bg1"/>
              </a:solidFill>
              <a:latin typeface="Century Gothic"/>
              <a:cs typeface="Century Gothic"/>
            </a:endParaRPr>
          </a:p>
          <a:p>
            <a:pPr marL="12700" marR="13970" algn="just">
              <a:buClr>
                <a:srgbClr val="89D0D5"/>
              </a:buClr>
              <a:buSzPct val="79166"/>
              <a:tabLst>
                <a:tab pos="354965" algn="l"/>
              </a:tabLst>
            </a:pPr>
            <a:r>
              <a:rPr lang="en-US" sz="2000" dirty="0">
                <a:solidFill>
                  <a:schemeClr val="bg1"/>
                </a:solidFill>
                <a:latin typeface="Century Gothic"/>
                <a:cs typeface="Century Gothic"/>
              </a:rPr>
              <a:t>	</a:t>
            </a:r>
            <a:r>
              <a:rPr lang="en-US" sz="2000" dirty="0" smtClean="0">
                <a:solidFill>
                  <a:schemeClr val="bg1"/>
                </a:solidFill>
                <a:latin typeface="Century Gothic"/>
                <a:cs typeface="Century Gothic"/>
              </a:rPr>
              <a:t>The file name must be unique.</a:t>
            </a:r>
            <a:endParaRPr lang="en-US" sz="2400" dirty="0" smtClean="0">
              <a:solidFill>
                <a:schemeClr val="bg1"/>
              </a:solidFill>
              <a:latin typeface="Century Gothic"/>
              <a:cs typeface="Century Gothic"/>
            </a:endParaRPr>
          </a:p>
          <a:p>
            <a:pPr marL="355600" marR="13970" indent="-342900" algn="just">
              <a:buClr>
                <a:srgbClr val="89D0D5"/>
              </a:buClr>
              <a:buSzPct val="79166"/>
              <a:buFont typeface="Wingdings 3"/>
              <a:buChar char=""/>
              <a:tabLst>
                <a:tab pos="354965" algn="l"/>
              </a:tabLst>
            </a:pPr>
            <a:endParaRPr lang="en-US" sz="2400" dirty="0" smtClean="0">
              <a:solidFill>
                <a:schemeClr val="bg1"/>
              </a:solidFill>
              <a:latin typeface="Century Gothic"/>
              <a:cs typeface="Century Gothic"/>
            </a:endParaRPr>
          </a:p>
          <a:p>
            <a:pPr marL="355600" marR="13970" indent="-342900" algn="just">
              <a:buClr>
                <a:srgbClr val="89D0D5"/>
              </a:buClr>
              <a:buSzPct val="79166"/>
              <a:buFont typeface="Wingdings 3"/>
              <a:buChar char=""/>
              <a:tabLst>
                <a:tab pos="354965" algn="l"/>
              </a:tabLst>
            </a:pPr>
            <a:r>
              <a:rPr lang="en-US" sz="2000" b="1" dirty="0" smtClean="0">
                <a:solidFill>
                  <a:schemeClr val="bg1"/>
                </a:solidFill>
              </a:rPr>
              <a:t>Encrypted Database:</a:t>
            </a:r>
          </a:p>
          <a:p>
            <a:pPr marL="12700" marR="13970" algn="just">
              <a:buClr>
                <a:srgbClr val="89D0D5"/>
              </a:buClr>
              <a:buSzPct val="79166"/>
              <a:tabLst>
                <a:tab pos="354965" algn="l"/>
              </a:tabLst>
            </a:pPr>
            <a:r>
              <a:rPr lang="en-US" sz="2000" dirty="0" smtClean="0">
                <a:solidFill>
                  <a:schemeClr val="bg1"/>
                </a:solidFill>
              </a:rPr>
              <a:t>	Our entire database is encrypted since it is an implementation of Searchable Symmetric Encryption (SSE).</a:t>
            </a:r>
            <a:endParaRPr lang="en-US" sz="2000" dirty="0">
              <a:solidFill>
                <a:schemeClr val="bg1"/>
              </a:solidFill>
            </a:endParaRPr>
          </a:p>
          <a:p>
            <a:pPr marL="355600" marR="13970" indent="-342900" algn="just">
              <a:buClr>
                <a:srgbClr val="89D0D5"/>
              </a:buClr>
              <a:buSzPct val="79166"/>
              <a:tabLst>
                <a:tab pos="354965" algn="l"/>
              </a:tabLst>
            </a:pPr>
            <a:r>
              <a:rPr lang="en-US" sz="2000" dirty="0"/>
              <a:t>	</a:t>
            </a:r>
            <a:endParaRPr lang="en-US" sz="2000" dirty="0" smtClean="0">
              <a:solidFill>
                <a:schemeClr val="bg1"/>
              </a:solidFill>
              <a:latin typeface="Century Gothic"/>
              <a:cs typeface="Century Gothic"/>
            </a:endParaRPr>
          </a:p>
          <a:p>
            <a:pPr marL="12700" marR="13970" algn="just">
              <a:buClr>
                <a:srgbClr val="89D0D5"/>
              </a:buClr>
              <a:buSzPct val="79166"/>
              <a:tabLst>
                <a:tab pos="354965" algn="l"/>
              </a:tabLst>
            </a:pPr>
            <a:r>
              <a:rPr lang="en-US" sz="2000" dirty="0">
                <a:solidFill>
                  <a:schemeClr val="bg1"/>
                </a:solidFill>
                <a:latin typeface="Century Gothic"/>
                <a:cs typeface="Century Gothic"/>
              </a:rPr>
              <a:t>	</a:t>
            </a:r>
            <a:endParaRPr sz="2400" dirty="0" smtClean="0">
              <a:latin typeface="Century Gothic"/>
              <a:cs typeface="Century Gothic"/>
            </a:endParaRPr>
          </a:p>
          <a:p>
            <a:pPr>
              <a:lnSpc>
                <a:spcPts val="1000"/>
              </a:lnSpc>
              <a:spcBef>
                <a:spcPts val="10"/>
              </a:spcBef>
              <a:buClr>
                <a:srgbClr val="89D0D5"/>
              </a:buClr>
              <a:buFont typeface="Wingdings 3"/>
              <a:buChar char=""/>
            </a:pPr>
            <a:endParaRPr sz="1000" dirty="0"/>
          </a:p>
          <a:p>
            <a:pPr marL="438784" indent="-426720">
              <a:lnSpc>
                <a:spcPct val="100000"/>
              </a:lnSpc>
              <a:buClr>
                <a:srgbClr val="89D0D5"/>
              </a:buClr>
              <a:buSzPct val="79166"/>
              <a:tabLst>
                <a:tab pos="438784" algn="l"/>
              </a:tabLst>
            </a:pPr>
            <a:r>
              <a:rPr lang="en-US" sz="2400" dirty="0" smtClean="0">
                <a:solidFill>
                  <a:srgbClr val="FFFFFF"/>
                </a:solidFill>
                <a:latin typeface="Century Gothic"/>
                <a:cs typeface="Century Gothic"/>
              </a:rPr>
              <a:t>   </a:t>
            </a:r>
            <a:endParaRPr sz="2400" dirty="0">
              <a:latin typeface="Century Gothic"/>
              <a:cs typeface="Century Gothic"/>
            </a:endParaRPr>
          </a:p>
        </p:txBody>
      </p:sp>
    </p:spTree>
    <p:extLst>
      <p:ext uri="{BB962C8B-B14F-4D97-AF65-F5344CB8AC3E}">
        <p14:creationId xmlns:p14="http://schemas.microsoft.com/office/powerpoint/2010/main" val="2586036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79268"/>
            <a:ext cx="9151639" cy="768533"/>
          </a:xfrm>
        </p:spPr>
        <p:txBody>
          <a:bodyPr/>
          <a:lstStyle/>
          <a:p>
            <a:pPr algn="ctr"/>
            <a:r>
              <a:rPr lang="en-US" sz="3600" b="1" dirty="0" smtClean="0"/>
              <a:t>SECURITY TESTING</a:t>
            </a:r>
            <a:endParaRPr lang="en-US" sz="3600" b="1" dirty="0"/>
          </a:p>
        </p:txBody>
      </p:sp>
      <p:sp>
        <p:nvSpPr>
          <p:cNvPr id="9" name="object 4"/>
          <p:cNvSpPr txBox="1"/>
          <p:nvPr/>
        </p:nvSpPr>
        <p:spPr>
          <a:xfrm>
            <a:off x="685800" y="1345475"/>
            <a:ext cx="9712234" cy="4702630"/>
          </a:xfrm>
          <a:prstGeom prst="rect">
            <a:avLst/>
          </a:prstGeom>
        </p:spPr>
        <p:txBody>
          <a:bodyPr vert="horz" wrap="square" lIns="0" tIns="0" rIns="0" bIns="0" rtlCol="0">
            <a:noAutofit/>
          </a:bodyPr>
          <a:lstStyle/>
          <a:p>
            <a:pPr marL="12700" marR="13970" algn="just">
              <a:buClr>
                <a:srgbClr val="89D0D5"/>
              </a:buClr>
              <a:buSzPct val="79166"/>
              <a:tabLst>
                <a:tab pos="354965" algn="l"/>
              </a:tabLst>
            </a:pPr>
            <a:r>
              <a:rPr lang="en-US" sz="2400" spc="5" dirty="0" smtClean="0">
                <a:solidFill>
                  <a:schemeClr val="bg1"/>
                </a:solidFill>
                <a:latin typeface="Century Gothic"/>
                <a:cs typeface="Century Gothic"/>
              </a:rPr>
              <a:t>Some of the security test cases are:</a:t>
            </a:r>
          </a:p>
          <a:p>
            <a:pPr marL="12700" marR="13970" algn="just">
              <a:buClr>
                <a:srgbClr val="89D0D5"/>
              </a:buClr>
              <a:buSzPct val="79166"/>
              <a:tabLst>
                <a:tab pos="354965" algn="l"/>
              </a:tabLst>
            </a:pPr>
            <a:endParaRPr sz="1000" dirty="0"/>
          </a:p>
          <a:p>
            <a:pPr marL="438784" indent="-426720">
              <a:lnSpc>
                <a:spcPct val="100000"/>
              </a:lnSpc>
              <a:buClr>
                <a:srgbClr val="89D0D5"/>
              </a:buClr>
              <a:buSzPct val="79166"/>
              <a:tabLst>
                <a:tab pos="438784" algn="l"/>
              </a:tabLst>
            </a:pPr>
            <a:r>
              <a:rPr lang="en-US" sz="2400" dirty="0" smtClean="0">
                <a:solidFill>
                  <a:srgbClr val="FFFFFF"/>
                </a:solidFill>
                <a:latin typeface="Century Gothic"/>
                <a:cs typeface="Century Gothic"/>
              </a:rPr>
              <a:t>   </a:t>
            </a:r>
            <a:endParaRPr sz="2400" dirty="0">
              <a:latin typeface="Century Gothic"/>
              <a:cs typeface="Century Gothic"/>
            </a:endParaRPr>
          </a:p>
        </p:txBody>
      </p:sp>
      <p:graphicFrame>
        <p:nvGraphicFramePr>
          <p:cNvPr id="6" name="Table 5"/>
          <p:cNvGraphicFramePr>
            <a:graphicFrameLocks noGrp="1"/>
          </p:cNvGraphicFramePr>
          <p:nvPr>
            <p:extLst>
              <p:ext uri="{D42A27DB-BD31-4B8C-83A1-F6EECF244321}">
                <p14:modId xmlns:p14="http://schemas.microsoft.com/office/powerpoint/2010/main" val="567053428"/>
              </p:ext>
            </p:extLst>
          </p:nvPr>
        </p:nvGraphicFramePr>
        <p:xfrm>
          <a:off x="496391" y="1854927"/>
          <a:ext cx="11181803" cy="4705207"/>
        </p:xfrm>
        <a:graphic>
          <a:graphicData uri="http://schemas.openxmlformats.org/drawingml/2006/table">
            <a:tbl>
              <a:tblPr firstRow="1" firstCol="1" bandRow="1"/>
              <a:tblGrid>
                <a:gridCol w="2235865">
                  <a:extLst>
                    <a:ext uri="{9D8B030D-6E8A-4147-A177-3AD203B41FA5}">
                      <a16:colId xmlns:a16="http://schemas.microsoft.com/office/drawing/2014/main" val="3192756999"/>
                    </a:ext>
                  </a:extLst>
                </a:gridCol>
                <a:gridCol w="2235865">
                  <a:extLst>
                    <a:ext uri="{9D8B030D-6E8A-4147-A177-3AD203B41FA5}">
                      <a16:colId xmlns:a16="http://schemas.microsoft.com/office/drawing/2014/main" val="1251557206"/>
                    </a:ext>
                  </a:extLst>
                </a:gridCol>
                <a:gridCol w="2235865">
                  <a:extLst>
                    <a:ext uri="{9D8B030D-6E8A-4147-A177-3AD203B41FA5}">
                      <a16:colId xmlns:a16="http://schemas.microsoft.com/office/drawing/2014/main" val="47900180"/>
                    </a:ext>
                  </a:extLst>
                </a:gridCol>
                <a:gridCol w="2237104">
                  <a:extLst>
                    <a:ext uri="{9D8B030D-6E8A-4147-A177-3AD203B41FA5}">
                      <a16:colId xmlns:a16="http://schemas.microsoft.com/office/drawing/2014/main" val="1158529577"/>
                    </a:ext>
                  </a:extLst>
                </a:gridCol>
                <a:gridCol w="2237104">
                  <a:extLst>
                    <a:ext uri="{9D8B030D-6E8A-4147-A177-3AD203B41FA5}">
                      <a16:colId xmlns:a16="http://schemas.microsoft.com/office/drawing/2014/main" val="3756815663"/>
                    </a:ext>
                  </a:extLst>
                </a:gridCol>
              </a:tblGrid>
              <a:tr h="282225">
                <a:tc>
                  <a:txBody>
                    <a:bodyPr/>
                    <a:lstStyle/>
                    <a:p>
                      <a:pPr marL="0" marR="0" algn="ctr">
                        <a:lnSpc>
                          <a:spcPct val="107000"/>
                        </a:lnSpc>
                        <a:spcBef>
                          <a:spcPts val="0"/>
                        </a:spcBef>
                        <a:spcAft>
                          <a:spcPts val="0"/>
                        </a:spcAft>
                      </a:pPr>
                      <a:r>
                        <a:rPr lang="en-US" sz="1400" b="1"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Test case description</a:t>
                      </a:r>
                      <a:endParaRPr lang="en-US" sz="14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endParaRP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bg1"/>
                          </a:solidFill>
                          <a:effectLst/>
                          <a:latin typeface="Century Gothic" panose="020B0502020202020204" pitchFamily="34" charset="0"/>
                          <a:ea typeface="Calibri" panose="020F0502020204030204" pitchFamily="34" charset="0"/>
                          <a:cs typeface="Arial" panose="020B0604020202020204" pitchFamily="34" charset="0"/>
                        </a:rPr>
                        <a:t>Test steps</a:t>
                      </a:r>
                      <a:endPar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endParaRP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Expected results</a:t>
                      </a:r>
                      <a:endParaRPr lang="en-US" sz="14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endParaRP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chemeClr val="bg1"/>
                          </a:solidFill>
                          <a:effectLst/>
                          <a:latin typeface="Century Gothic" panose="020B0502020202020204" pitchFamily="34" charset="0"/>
                          <a:ea typeface="Calibri" panose="020F0502020204030204" pitchFamily="34" charset="0"/>
                          <a:cs typeface="Arial" panose="020B0604020202020204" pitchFamily="34" charset="0"/>
                        </a:rPr>
                        <a:t>Actual results</a:t>
                      </a:r>
                      <a:endPar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endParaRP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Pass/Fail</a:t>
                      </a:r>
                      <a:endParaRPr lang="en-US" sz="14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endParaRP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1827063879"/>
                  </a:ext>
                </a:extLst>
              </a:tr>
              <a:tr h="915894">
                <a:tc rowSpan="5">
                  <a:txBody>
                    <a:bodyPr/>
                    <a:lstStyle/>
                    <a:p>
                      <a:pPr marL="0" marR="0">
                        <a:lnSpc>
                          <a:spcPct val="107000"/>
                        </a:lnSpc>
                        <a:spcBef>
                          <a:spcPts val="0"/>
                        </a:spcBef>
                        <a:spcAft>
                          <a:spcPts val="0"/>
                        </a:spcAft>
                      </a:pPr>
                      <a:endParaRPr lang="en-US" sz="1400" b="1" dirty="0" smtClean="0">
                        <a:solidFill>
                          <a:schemeClr val="bg1"/>
                        </a:solidFill>
                        <a:effectLst/>
                        <a:latin typeface="Century Gothic" panose="020B0502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endParaRPr lang="en-US" sz="1400" b="1" dirty="0" smtClean="0">
                        <a:solidFill>
                          <a:schemeClr val="bg1"/>
                        </a:solidFill>
                        <a:effectLst/>
                        <a:latin typeface="Century Gothic" panose="020B0502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endParaRPr lang="en-US" sz="1400" b="1" dirty="0" smtClean="0">
                        <a:solidFill>
                          <a:schemeClr val="bg1"/>
                        </a:solidFill>
                        <a:effectLst/>
                        <a:latin typeface="Century Gothic" panose="020B0502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endParaRPr lang="en-US" sz="1400" b="1" dirty="0" smtClean="0">
                        <a:solidFill>
                          <a:schemeClr val="bg1"/>
                        </a:solidFill>
                        <a:effectLst/>
                        <a:latin typeface="Century Gothic" panose="020B0502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endParaRPr lang="en-US" sz="1400" b="1" dirty="0" smtClean="0">
                        <a:solidFill>
                          <a:schemeClr val="bg1"/>
                        </a:solidFill>
                        <a:effectLst/>
                        <a:latin typeface="Century Gothic" panose="020B0502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endParaRPr lang="en-US" sz="1400" b="1" dirty="0" smtClean="0">
                        <a:solidFill>
                          <a:schemeClr val="bg1"/>
                        </a:solidFill>
                        <a:effectLst/>
                        <a:latin typeface="Century Gothic" panose="020B0502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endParaRPr lang="en-US" sz="1400" b="1" dirty="0" smtClean="0">
                        <a:solidFill>
                          <a:schemeClr val="bg1"/>
                        </a:solidFill>
                        <a:effectLst/>
                        <a:latin typeface="Century Gothic" panose="020B050202020202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400" b="1" dirty="0" smtClean="0">
                          <a:solidFill>
                            <a:schemeClr val="bg1"/>
                          </a:solidFill>
                          <a:effectLst/>
                          <a:latin typeface="Century Gothic" panose="020B0502020202020204" pitchFamily="34" charset="0"/>
                          <a:ea typeface="Calibri" panose="020F0502020204030204" pitchFamily="34" charset="0"/>
                          <a:cs typeface="Arial" panose="020B0604020202020204" pitchFamily="34" charset="0"/>
                        </a:rPr>
                        <a:t>File Validation</a:t>
                      </a:r>
                      <a:endParaRPr lang="en-US" sz="14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endParaRP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rPr>
                        <a:t>Upload any file other than text file</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rPr>
                        <a:t>System should reject the input and return the error that file type is not allowed</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rPr>
                        <a:t>System rejected the input and returned the error that file type is not allowed</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rPr>
                        <a:t>Pass</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2386065403"/>
                  </a:ext>
                </a:extLst>
              </a:tr>
              <a:tr h="705560">
                <a:tc vMerge="1">
                  <a:txBody>
                    <a:bodyPr/>
                    <a:lstStyle/>
                    <a:p>
                      <a:endParaRPr lang="en-US"/>
                    </a:p>
                  </a:txBody>
                  <a:tcPr/>
                </a:tc>
                <a:tc>
                  <a:txBody>
                    <a:bodyPr/>
                    <a:lstStyle/>
                    <a:p>
                      <a:pPr marL="0" marR="0" algn="ctr">
                        <a:lnSpc>
                          <a:spcPct val="107000"/>
                        </a:lnSpc>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Upload file larger than 5MB</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rPr>
                        <a:t>System should return an error “File cannot be larger than 5mb.”</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System returned an error “File cannot be larger than 5mb.”</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rPr>
                        <a:t>Pass</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2380113262"/>
                  </a:ext>
                </a:extLst>
              </a:tr>
              <a:tr h="705560">
                <a:tc vMerge="1">
                  <a:txBody>
                    <a:bodyPr/>
                    <a:lstStyle/>
                    <a:p>
                      <a:endParaRPr lang="en-US"/>
                    </a:p>
                  </a:txBody>
                  <a:tcPr/>
                </a:tc>
                <a:tc>
                  <a:txBody>
                    <a:bodyPr/>
                    <a:lstStyle/>
                    <a:p>
                      <a:pPr marL="0" marR="0" algn="ctr">
                        <a:lnSpc>
                          <a:spcPct val="107000"/>
                        </a:lnSpc>
                        <a:spcBef>
                          <a:spcPts val="0"/>
                        </a:spcBef>
                        <a:spcAft>
                          <a:spcPts val="0"/>
                        </a:spcAft>
                      </a:pPr>
                      <a:r>
                        <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rPr>
                        <a:t>Upload any file other than .txt extension</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System should return an error “Allowed file extension is only .txt”</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rPr>
                        <a:t>System returned an error “Allowed file extension is only .txt”</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rPr>
                        <a:t>Pass</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892019154"/>
                  </a:ext>
                </a:extLst>
              </a:tr>
              <a:tr h="705560">
                <a:tc vMerge="1">
                  <a:txBody>
                    <a:bodyPr/>
                    <a:lstStyle/>
                    <a:p>
                      <a:endParaRPr lang="en-US"/>
                    </a:p>
                  </a:txBody>
                  <a:tcPr/>
                </a:tc>
                <a:tc>
                  <a:txBody>
                    <a:bodyPr/>
                    <a:lstStyle/>
                    <a:p>
                      <a:pPr marL="0" marR="0" algn="ctr">
                        <a:lnSpc>
                          <a:spcPct val="107000"/>
                        </a:lnSpc>
                        <a:spcBef>
                          <a:spcPts val="0"/>
                        </a:spcBef>
                        <a:spcAft>
                          <a:spcPts val="0"/>
                        </a:spcAft>
                      </a:pPr>
                      <a:r>
                        <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rPr>
                        <a:t>Upload exe file by changing the extension to .txt</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rPr>
                        <a:t>System should not upload this file and should return an error.</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rPr>
                        <a:t>System didn’t upload that file and returned an error “File is not safe.”</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rPr>
                        <a:t>Pass</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3754264782"/>
                  </a:ext>
                </a:extLst>
              </a:tr>
              <a:tr h="705560">
                <a:tc vMerge="1">
                  <a:txBody>
                    <a:bodyPr/>
                    <a:lstStyle/>
                    <a:p>
                      <a:endParaRPr lang="en-US"/>
                    </a:p>
                  </a:txBody>
                  <a:tcPr/>
                </a:tc>
                <a:tc>
                  <a:txBody>
                    <a:bodyPr/>
                    <a:lstStyle/>
                    <a:p>
                      <a:pPr marL="0" marR="0" algn="ctr">
                        <a:lnSpc>
                          <a:spcPct val="107000"/>
                        </a:lnSpc>
                        <a:spcBef>
                          <a:spcPts val="0"/>
                        </a:spcBef>
                        <a:spcAft>
                          <a:spcPts val="0"/>
                        </a:spcAft>
                      </a:pPr>
                      <a:r>
                        <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rPr>
                        <a:t>Upload a file twice with the same name</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rPr>
                        <a:t>System should reject the file and return error that file already exists.</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rPr>
                        <a:t>System rejected the file and returned the error that file already exists.</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rPr>
                        <a:t>Pass</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2243656116"/>
                  </a:ext>
                </a:extLst>
              </a:tr>
              <a:tr h="682423">
                <a:tc>
                  <a:txBody>
                    <a:bodyPr/>
                    <a:lstStyle/>
                    <a:p>
                      <a:pPr marL="0" marR="0" algn="ctr">
                        <a:lnSpc>
                          <a:spcPct val="107000"/>
                        </a:lnSpc>
                        <a:spcBef>
                          <a:spcPts val="0"/>
                        </a:spcBef>
                        <a:spcAft>
                          <a:spcPts val="0"/>
                        </a:spcAft>
                      </a:pPr>
                      <a:r>
                        <a:rPr lang="en-US" sz="1400" b="1"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Error handling</a:t>
                      </a:r>
                      <a:endParaRPr lang="en-US" sz="14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endParaRP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Try to click upload button without selecting a file</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rPr>
                        <a:t>System should return an error “File is required”.</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Century Gothic" panose="020B0502020202020204" pitchFamily="34" charset="0"/>
                          <a:ea typeface="Calibri" panose="020F0502020204030204" pitchFamily="34" charset="0"/>
                          <a:cs typeface="Arial" panose="020B0604020202020204" pitchFamily="34" charset="0"/>
                        </a:rPr>
                        <a:t>System returned an error “File is required”.</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Arial" panose="020B0604020202020204" pitchFamily="34" charset="0"/>
                        </a:rPr>
                        <a:t>Pass</a:t>
                      </a:r>
                    </a:p>
                  </a:txBody>
                  <a:tcPr marL="42131" marR="42131" marT="0" marB="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934035471"/>
                  </a:ext>
                </a:extLst>
              </a:tr>
            </a:tbl>
          </a:graphicData>
        </a:graphic>
      </p:graphicFrame>
    </p:spTree>
    <p:extLst>
      <p:ext uri="{BB962C8B-B14F-4D97-AF65-F5344CB8AC3E}">
        <p14:creationId xmlns:p14="http://schemas.microsoft.com/office/powerpoint/2010/main" val="3279885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79269"/>
            <a:ext cx="9151639" cy="768532"/>
          </a:xfrm>
        </p:spPr>
        <p:txBody>
          <a:bodyPr/>
          <a:lstStyle/>
          <a:p>
            <a:pPr algn="ctr"/>
            <a:r>
              <a:rPr lang="en-US" sz="3600" b="1" dirty="0"/>
              <a:t>SECURITY </a:t>
            </a:r>
            <a:r>
              <a:rPr lang="en-US" sz="3600" b="1" dirty="0" smtClean="0"/>
              <a:t>VULNERABILITY</a:t>
            </a:r>
            <a:endParaRPr lang="en-US" sz="3600" b="1" dirty="0"/>
          </a:p>
        </p:txBody>
      </p:sp>
      <p:sp>
        <p:nvSpPr>
          <p:cNvPr id="9" name="object 4"/>
          <p:cNvSpPr txBox="1"/>
          <p:nvPr/>
        </p:nvSpPr>
        <p:spPr>
          <a:xfrm>
            <a:off x="685800" y="1580606"/>
            <a:ext cx="9712234" cy="4467497"/>
          </a:xfrm>
          <a:prstGeom prst="rect">
            <a:avLst/>
          </a:prstGeom>
        </p:spPr>
        <p:txBody>
          <a:bodyPr vert="horz" wrap="square" lIns="0" tIns="0" rIns="0" bIns="0" rtlCol="0">
            <a:noAutofit/>
          </a:bodyPr>
          <a:lstStyle/>
          <a:p>
            <a:pPr marL="12700" marR="13970" algn="just">
              <a:buClr>
                <a:srgbClr val="89D0D5"/>
              </a:buClr>
              <a:buSzPct val="79166"/>
              <a:tabLst>
                <a:tab pos="354965" algn="l"/>
              </a:tabLst>
            </a:pPr>
            <a:endParaRPr lang="en-US" sz="2400" b="1" dirty="0" smtClean="0">
              <a:solidFill>
                <a:schemeClr val="bg1"/>
              </a:solidFill>
            </a:endParaRPr>
          </a:p>
          <a:p>
            <a:pPr marL="355600" marR="13970" indent="-342900" algn="just">
              <a:buClr>
                <a:srgbClr val="89D0D5"/>
              </a:buClr>
              <a:buSzPct val="79166"/>
              <a:buFont typeface="Wingdings 3"/>
              <a:buChar char=""/>
              <a:tabLst>
                <a:tab pos="354965" algn="l"/>
              </a:tabLst>
            </a:pPr>
            <a:r>
              <a:rPr lang="en-US" sz="2000" dirty="0">
                <a:solidFill>
                  <a:schemeClr val="bg1"/>
                </a:solidFill>
              </a:rPr>
              <a:t>During the testing phase, we tried to violate all the validations of this system. However, fortunately, every validation is working fine. We couldn’t find any security issue or vulnerability in our system.</a:t>
            </a:r>
          </a:p>
          <a:p>
            <a:pPr marL="355600" marR="13970" indent="-342900" algn="just">
              <a:buClr>
                <a:srgbClr val="89D0D5"/>
              </a:buClr>
              <a:buSzPct val="79166"/>
              <a:buFont typeface="Wingdings 3"/>
              <a:buChar char=""/>
              <a:tabLst>
                <a:tab pos="354965" algn="l"/>
              </a:tabLst>
            </a:pPr>
            <a:endParaRPr lang="en-US" sz="2400" b="1" dirty="0" smtClean="0">
              <a:solidFill>
                <a:schemeClr val="bg1"/>
              </a:solidFill>
            </a:endParaRPr>
          </a:p>
        </p:txBody>
      </p:sp>
    </p:spTree>
    <p:extLst>
      <p:ext uri="{BB962C8B-B14F-4D97-AF65-F5344CB8AC3E}">
        <p14:creationId xmlns:p14="http://schemas.microsoft.com/office/powerpoint/2010/main" val="1394183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79269"/>
            <a:ext cx="9151639" cy="768532"/>
          </a:xfrm>
        </p:spPr>
        <p:txBody>
          <a:bodyPr/>
          <a:lstStyle/>
          <a:p>
            <a:pPr algn="ctr"/>
            <a:r>
              <a:rPr lang="en-US" sz="3600" b="1" dirty="0" smtClean="0"/>
              <a:t>SUGGESTIONS FOR IMPROVEMENT</a:t>
            </a:r>
            <a:endParaRPr lang="en-US" sz="3600" b="1" dirty="0"/>
          </a:p>
        </p:txBody>
      </p:sp>
      <p:sp>
        <p:nvSpPr>
          <p:cNvPr id="9" name="object 4"/>
          <p:cNvSpPr txBox="1"/>
          <p:nvPr/>
        </p:nvSpPr>
        <p:spPr>
          <a:xfrm>
            <a:off x="685800" y="1580606"/>
            <a:ext cx="9712234" cy="4467497"/>
          </a:xfrm>
          <a:prstGeom prst="rect">
            <a:avLst/>
          </a:prstGeom>
        </p:spPr>
        <p:txBody>
          <a:bodyPr vert="horz" wrap="square" lIns="0" tIns="0" rIns="0" bIns="0" rtlCol="0">
            <a:noAutofit/>
          </a:bodyPr>
          <a:lstStyle/>
          <a:p>
            <a:pPr marL="355600" marR="13970" indent="-342900" algn="just">
              <a:buClr>
                <a:srgbClr val="89D0D5"/>
              </a:buClr>
              <a:buSzPct val="79166"/>
              <a:tabLst>
                <a:tab pos="354965" algn="l"/>
              </a:tabLst>
            </a:pPr>
            <a:endParaRPr lang="en-US" sz="2400" b="1" spc="5" dirty="0" smtClean="0">
              <a:solidFill>
                <a:schemeClr val="bg1"/>
              </a:solidFill>
              <a:latin typeface="Century Gothic"/>
              <a:cs typeface="Century Gothic"/>
            </a:endParaRPr>
          </a:p>
          <a:p>
            <a:pPr marL="12700" marR="13970" algn="just">
              <a:buClr>
                <a:srgbClr val="89D0D5"/>
              </a:buClr>
              <a:buSzPct val="79166"/>
              <a:tabLst>
                <a:tab pos="354965" algn="l"/>
              </a:tabLst>
            </a:pPr>
            <a:r>
              <a:rPr lang="en-US" sz="2000" b="1" dirty="0" smtClean="0">
                <a:solidFill>
                  <a:schemeClr val="bg1"/>
                </a:solidFill>
              </a:rPr>
              <a:t>	</a:t>
            </a:r>
            <a:r>
              <a:rPr lang="en-US" sz="2000" dirty="0" smtClean="0">
                <a:solidFill>
                  <a:schemeClr val="bg1"/>
                </a:solidFill>
              </a:rPr>
              <a:t>Following are some suggestions for the improvement of this system:</a:t>
            </a:r>
          </a:p>
          <a:p>
            <a:pPr marL="12700" marR="13970" algn="just">
              <a:buClr>
                <a:srgbClr val="89D0D5"/>
              </a:buClr>
              <a:buSzPct val="79166"/>
              <a:tabLst>
                <a:tab pos="354965" algn="l"/>
              </a:tabLst>
            </a:pPr>
            <a:endParaRPr lang="en-US" sz="2000" dirty="0" smtClean="0">
              <a:solidFill>
                <a:schemeClr val="bg1"/>
              </a:solidFill>
            </a:endParaRPr>
          </a:p>
          <a:p>
            <a:pPr marL="12700" marR="13970" algn="just">
              <a:buClr>
                <a:srgbClr val="89D0D5"/>
              </a:buClr>
              <a:buSzPct val="79166"/>
              <a:tabLst>
                <a:tab pos="354965" algn="l"/>
              </a:tabLst>
            </a:pPr>
            <a:endParaRPr lang="en-US" sz="2000" dirty="0" smtClean="0">
              <a:solidFill>
                <a:schemeClr val="bg1"/>
              </a:solidFill>
            </a:endParaRPr>
          </a:p>
          <a:p>
            <a:pPr marL="355600" marR="13970" indent="-342900" algn="just">
              <a:buClr>
                <a:srgbClr val="89D0D5"/>
              </a:buClr>
              <a:buSzPct val="79166"/>
              <a:buFont typeface="Wingdings 3"/>
              <a:buChar char=""/>
              <a:tabLst>
                <a:tab pos="354965" algn="l"/>
              </a:tabLst>
            </a:pPr>
            <a:r>
              <a:rPr lang="en-US" sz="2000" dirty="0" smtClean="0">
                <a:solidFill>
                  <a:schemeClr val="bg1"/>
                </a:solidFill>
              </a:rPr>
              <a:t>Search by filename should be case insensitive.</a:t>
            </a:r>
          </a:p>
          <a:p>
            <a:pPr marL="355600" marR="13970" indent="-342900" algn="just">
              <a:buClr>
                <a:srgbClr val="89D0D5"/>
              </a:buClr>
              <a:buSzPct val="79166"/>
              <a:buFont typeface="Wingdings 3"/>
              <a:buChar char=""/>
              <a:tabLst>
                <a:tab pos="354965" algn="l"/>
              </a:tabLst>
            </a:pPr>
            <a:endParaRPr lang="en-US" sz="2000" dirty="0" smtClean="0">
              <a:solidFill>
                <a:schemeClr val="bg1"/>
              </a:solidFill>
            </a:endParaRPr>
          </a:p>
          <a:p>
            <a:pPr marL="355600" marR="13970" indent="-342900" algn="just">
              <a:buClr>
                <a:srgbClr val="89D0D5"/>
              </a:buClr>
              <a:buSzPct val="79166"/>
              <a:buFont typeface="Wingdings 3"/>
              <a:buChar char=""/>
              <a:tabLst>
                <a:tab pos="354965" algn="l"/>
              </a:tabLst>
            </a:pPr>
            <a:endParaRPr lang="en-US" sz="2000" dirty="0">
              <a:solidFill>
                <a:schemeClr val="bg1"/>
              </a:solidFill>
            </a:endParaRPr>
          </a:p>
          <a:p>
            <a:pPr marL="355600" marR="13970" indent="-342900" algn="just">
              <a:buClr>
                <a:srgbClr val="89D0D5"/>
              </a:buClr>
              <a:buSzPct val="79166"/>
              <a:buFont typeface="Wingdings 3"/>
              <a:buChar char=""/>
              <a:tabLst>
                <a:tab pos="354965" algn="l"/>
              </a:tabLst>
            </a:pPr>
            <a:r>
              <a:rPr lang="en-US" sz="2000" dirty="0" smtClean="0">
                <a:solidFill>
                  <a:schemeClr val="bg1"/>
                </a:solidFill>
              </a:rPr>
              <a:t>Remove the limitation that the user has to remember the exact filename.</a:t>
            </a:r>
            <a:r>
              <a:rPr lang="en-US" sz="2000" dirty="0"/>
              <a:t>	</a:t>
            </a:r>
            <a:endParaRPr lang="en-US" sz="2000" dirty="0" smtClean="0">
              <a:solidFill>
                <a:schemeClr val="bg1"/>
              </a:solidFill>
              <a:latin typeface="Century Gothic"/>
              <a:cs typeface="Century Gothic"/>
            </a:endParaRPr>
          </a:p>
          <a:p>
            <a:pPr marL="12700" marR="13970" algn="just">
              <a:buClr>
                <a:srgbClr val="89D0D5"/>
              </a:buClr>
              <a:buSzPct val="79166"/>
              <a:tabLst>
                <a:tab pos="354965" algn="l"/>
              </a:tabLst>
            </a:pPr>
            <a:r>
              <a:rPr lang="en-US" sz="2000" dirty="0">
                <a:solidFill>
                  <a:schemeClr val="bg1"/>
                </a:solidFill>
                <a:latin typeface="Century Gothic"/>
                <a:cs typeface="Century Gothic"/>
              </a:rPr>
              <a:t>	</a:t>
            </a:r>
            <a:endParaRPr sz="2400" dirty="0" smtClean="0">
              <a:latin typeface="Century Gothic"/>
              <a:cs typeface="Century Gothic"/>
            </a:endParaRPr>
          </a:p>
          <a:p>
            <a:pPr>
              <a:lnSpc>
                <a:spcPts val="1000"/>
              </a:lnSpc>
              <a:spcBef>
                <a:spcPts val="10"/>
              </a:spcBef>
              <a:buClr>
                <a:srgbClr val="89D0D5"/>
              </a:buClr>
              <a:buFont typeface="Wingdings 3"/>
              <a:buChar char=""/>
            </a:pPr>
            <a:endParaRPr sz="1000" dirty="0"/>
          </a:p>
          <a:p>
            <a:pPr marL="438784" indent="-426720">
              <a:lnSpc>
                <a:spcPct val="100000"/>
              </a:lnSpc>
              <a:buClr>
                <a:srgbClr val="89D0D5"/>
              </a:buClr>
              <a:buSzPct val="79166"/>
              <a:tabLst>
                <a:tab pos="438784" algn="l"/>
              </a:tabLst>
            </a:pPr>
            <a:r>
              <a:rPr lang="en-US" sz="2400" dirty="0" smtClean="0">
                <a:solidFill>
                  <a:srgbClr val="FFFFFF"/>
                </a:solidFill>
                <a:latin typeface="Century Gothic"/>
                <a:cs typeface="Century Gothic"/>
              </a:rPr>
              <a:t>   </a:t>
            </a:r>
            <a:endParaRPr sz="2400" dirty="0">
              <a:latin typeface="Century Gothic"/>
              <a:cs typeface="Century Gothic"/>
            </a:endParaRPr>
          </a:p>
        </p:txBody>
      </p:sp>
    </p:spTree>
    <p:extLst>
      <p:ext uri="{BB962C8B-B14F-4D97-AF65-F5344CB8AC3E}">
        <p14:creationId xmlns:p14="http://schemas.microsoft.com/office/powerpoint/2010/main" val="39488818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352</TotalTime>
  <Words>363</Words>
  <Application>Microsoft Office PowerPoint</Application>
  <PresentationFormat>Widescreen</PresentationFormat>
  <Paragraphs>170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 Boardroom</vt:lpstr>
      <vt:lpstr>SEARCHABLE SYMMETRIC ENCRYPTION</vt:lpstr>
      <vt:lpstr>INTRODUCTION</vt:lpstr>
      <vt:lpstr>WORKING MECHANISM</vt:lpstr>
      <vt:lpstr>STRUCTURE OF PROGRAM</vt:lpstr>
      <vt:lpstr>SECURE PROGRAMMING PRACTICES</vt:lpstr>
      <vt:lpstr>SECURE PROGRAMMING PRACTICES</vt:lpstr>
      <vt:lpstr>SECURITY TESTING</vt:lpstr>
      <vt:lpstr>SECURITY VULNERABILITY</vt:lpstr>
      <vt:lpstr>SUGGESTIONS FOR IMPROVEMENT</vt:lpstr>
      <vt:lpstr>SOME USAGES OF SSE SCHEME</vt:lpstr>
      <vt:lpstr>SOME USAGES OF SSE SCHEME</vt:lpstr>
      <vt:lpstr>PowerPoint Presentation</vt:lpstr>
      <vt:lpstr>ANY QUSTIONS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Searchable Symmetric Encryption</dc:title>
  <dc:creator>Saqib Hussain</dc:creator>
  <cp:lastModifiedBy>Saqib Hussain</cp:lastModifiedBy>
  <cp:revision>20</cp:revision>
  <dcterms:created xsi:type="dcterms:W3CDTF">2023-05-10T12:33:19Z</dcterms:created>
  <dcterms:modified xsi:type="dcterms:W3CDTF">2023-05-11T06:20:21Z</dcterms:modified>
</cp:coreProperties>
</file>