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7" d="100"/>
          <a:sy n="87" d="100"/>
        </p:scale>
        <p:origin x="1334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חבר ישר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כותרת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16" name="מציין מיקום של תאריך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B9E1-2458-45B4-A87B-BD7F500F9F77}" type="datetimeFigureOut">
              <a:rPr lang="he-IL" smtClean="0"/>
              <a:t>י"ז/כסלו/תש"פ</a:t>
            </a:fld>
            <a:endParaRPr lang="he-IL"/>
          </a:p>
        </p:txBody>
      </p:sp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מציין מיקום של מספר שקופית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2CAA890-9D72-4DDF-BC19-FC593C8A216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B9E1-2458-45B4-A87B-BD7F500F9F77}" type="datetimeFigureOut">
              <a:rPr lang="he-IL" smtClean="0"/>
              <a:t>י"ז/כסלו/תש"פ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A890-9D72-4DDF-BC19-FC593C8A216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B9E1-2458-45B4-A87B-BD7F500F9F77}" type="datetimeFigureOut">
              <a:rPr lang="he-IL" smtClean="0"/>
              <a:t>י"ז/כסלו/תש"פ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A890-9D72-4DDF-BC19-FC593C8A216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כותרת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27" name="מציין מיקום תוכן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25" name="מציין מיקום של תאריך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B9E1-2458-45B4-A87B-BD7F500F9F77}" type="datetimeFigureOut">
              <a:rPr lang="he-IL" smtClean="0"/>
              <a:t>י"ז/כסלו/תש"פ</a:t>
            </a:fld>
            <a:endParaRPr lang="he-IL"/>
          </a:p>
        </p:txBody>
      </p:sp>
      <p:sp>
        <p:nvSpPr>
          <p:cNvPr id="19" name="מציין מיקום של כותרת תחתונה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he-IL"/>
          </a:p>
        </p:txBody>
      </p:sp>
      <p:sp>
        <p:nvSpPr>
          <p:cNvPr id="16" name="מציין מיקום של מספר שקופית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2CAA890-9D72-4DDF-BC19-FC593C8A216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חבר ישר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מציין מיקום טקסט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9" name="מציין מיקום של תאריך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B9E1-2458-45B4-A87B-BD7F500F9F77}" type="datetimeFigureOut">
              <a:rPr lang="he-IL" smtClean="0"/>
              <a:t>י"ז/כסלו/תש"פ</a:t>
            </a:fld>
            <a:endParaRPr lang="he-IL"/>
          </a:p>
        </p:txBody>
      </p:sp>
      <p:sp>
        <p:nvSpPr>
          <p:cNvPr id="11" name="מציין מיקום של כותרת תחתונה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מציין מיקום של מספר שקופית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A890-9D72-4DDF-BC19-FC593C8A216F}" type="slidenum">
              <a:rPr lang="he-IL" smtClean="0"/>
              <a:t>‹#›</a:t>
            </a:fld>
            <a:endParaRPr lang="he-IL"/>
          </a:p>
        </p:txBody>
      </p:sp>
      <p:sp>
        <p:nvSpPr>
          <p:cNvPr id="8" name="כותרת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כותרת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4" name="מציין מיקום תוכן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21" name="מציין מיקום של תאריך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B9E1-2458-45B4-A87B-BD7F500F9F77}" type="datetimeFigureOut">
              <a:rPr lang="he-IL" smtClean="0"/>
              <a:t>י"ז/כסלו/תש"פ</a:t>
            </a:fld>
            <a:endParaRPr lang="he-IL"/>
          </a:p>
        </p:txBody>
      </p:sp>
      <p:sp>
        <p:nvSpPr>
          <p:cNvPr id="10" name="מציין מיקום של כותרת תחתונה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1" name="מציין מיקום של מספר שקופית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A890-9D72-4DDF-BC19-FC593C8A216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כותרת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25" name="מציין מיקום טקסט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28" name="מציין מיקום תוכן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B9E1-2458-45B4-A87B-BD7F500F9F77}" type="datetimeFigureOut">
              <a:rPr lang="he-IL" smtClean="0"/>
              <a:t>י"ז/כסלו/תש"פ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2CAA890-9D72-4DDF-BC19-FC593C8A216F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מחבר ישר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כותרת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B9E1-2458-45B4-A87B-BD7F500F9F77}" type="datetimeFigureOut">
              <a:rPr lang="he-IL" smtClean="0"/>
              <a:t>י"ז/כסלו/תש"פ</a:t>
            </a:fld>
            <a:endParaRPr lang="he-IL"/>
          </a:p>
        </p:txBody>
      </p:sp>
      <p:sp>
        <p:nvSpPr>
          <p:cNvPr id="21" name="מציין מיקום של כותרת תחתונה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A890-9D72-4DDF-BC19-FC593C8A216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B9E1-2458-45B4-A87B-BD7F500F9F77}" type="datetimeFigureOut">
              <a:rPr lang="he-IL" smtClean="0"/>
              <a:t>י"ז/כסלו/תש"פ</a:t>
            </a:fld>
            <a:endParaRPr lang="he-IL"/>
          </a:p>
        </p:txBody>
      </p:sp>
      <p:sp>
        <p:nvSpPr>
          <p:cNvPr id="24" name="מציין מיקום של כותרת תחתונה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A890-9D72-4DDF-BC19-FC593C8A216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חבר ישר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כותרת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26" name="מציין מיקום טקסט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25" name="מציין מיקום של תאריך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B9E1-2458-45B4-A87B-BD7F500F9F77}" type="datetimeFigureOut">
              <a:rPr lang="he-IL" smtClean="0"/>
              <a:t>י"ז/כסלו/תש"פ</a:t>
            </a:fld>
            <a:endParaRPr lang="he-IL"/>
          </a:p>
        </p:txBody>
      </p:sp>
      <p:sp>
        <p:nvSpPr>
          <p:cNvPr id="29" name="מציין מיקום של כותרת תחתונה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A890-9D72-4DDF-BC19-FC593C8A216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מציין מיקום של תמונה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B9E1-2458-45B4-A87B-BD7F500F9F77}" type="datetimeFigureOut">
              <a:rPr lang="he-IL" smtClean="0"/>
              <a:t>י"ז/כסלו/תש"פ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1" name="מציין מיקום של מספר שקופית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A890-9D72-4DDF-BC19-FC593C8A216F}" type="slidenum">
              <a:rPr lang="he-IL" smtClean="0"/>
              <a:t>‹#›</a:t>
            </a:fld>
            <a:endParaRPr lang="he-IL"/>
          </a:p>
        </p:txBody>
      </p:sp>
      <p:sp>
        <p:nvSpPr>
          <p:cNvPr id="17" name="כותרת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26" name="מציין מיקום טקסט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חבר ישר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מציין מיקום טקסט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1" name="מציין מיקום של תאריך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85CB9E1-2458-45B4-A87B-BD7F500F9F77}" type="datetimeFigureOut">
              <a:rPr lang="he-IL" smtClean="0"/>
              <a:t>י"ז/כסלו/תש"פ</a:t>
            </a:fld>
            <a:endParaRPr lang="he-IL"/>
          </a:p>
        </p:txBody>
      </p:sp>
      <p:sp>
        <p:nvSpPr>
          <p:cNvPr id="28" name="מציין מיקום של כותרת תחתונה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2CAA890-9D72-4DDF-BC19-FC593C8A216F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מציין מיקום של כותרת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חבר ישר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מחבר ישר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23528" y="2204864"/>
            <a:ext cx="8458200" cy="1222375"/>
          </a:xfrm>
        </p:spPr>
        <p:txBody>
          <a:bodyPr/>
          <a:lstStyle/>
          <a:p>
            <a:pPr algn="ctr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אילוצים (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Constraints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)</a:t>
            </a:r>
            <a:b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ובקרות תנועה (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Transactions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4156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Foreign  key 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מפתח זר: העמודה בטבלת הבן אשר מתייחסת לעמודה בטבלת האב</a:t>
            </a:r>
          </a:p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עמודה המוגדרת כמפתח זר משמשת כהפניה לעמודה המוגדרת כמפתח ראשי בטבלה אחרת טבלת הבן תלויה בטבלת האב: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  על מנת להוסיף רשומה בטבלת הבן יש להוסיף </a:t>
            </a:r>
          </a:p>
          <a:p>
            <a:pPr marL="0" indent="0">
              <a:buNone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      תחילה רשומה תואמת בטבלת האב.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  על מנת למחוק רשומה מטבלת האב יש למחוק </a:t>
            </a:r>
          </a:p>
          <a:p>
            <a:pPr marL="0" indent="0">
              <a:buNone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      תחילה את כל הרשומות התואמות מטבלת הבן</a:t>
            </a:r>
          </a:p>
        </p:txBody>
      </p:sp>
    </p:spTree>
    <p:extLst>
      <p:ext uri="{BB962C8B-B14F-4D97-AF65-F5344CB8AC3E}">
        <p14:creationId xmlns:p14="http://schemas.microsoft.com/office/powerpoint/2010/main" val="3572617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Foreign key Example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CREATE TABLE Orders</a:t>
            </a:r>
          </a:p>
          <a:p>
            <a:pPr marL="0" indent="0" algn="l" rtl="0">
              <a:buNone/>
            </a:pP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 (</a:t>
            </a:r>
            <a:b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     </a:t>
            </a:r>
            <a:r>
              <a:rPr lang="en-US" dirty="0" err="1">
                <a:latin typeface="David" panose="020E0502060401010101" pitchFamily="34" charset="-79"/>
                <a:cs typeface="David" panose="020E0502060401010101" pitchFamily="34" charset="-79"/>
              </a:rPr>
              <a:t>OrderID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 int  </a:t>
            </a:r>
            <a:r>
              <a:rPr lang="en-US" dirty="0">
                <a:solidFill>
                  <a:srgbClr val="0000FF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PRIMARY KEY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dirty="0">
                <a:solidFill>
                  <a:srgbClr val="80808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NOT NULL 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b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     </a:t>
            </a:r>
            <a:r>
              <a:rPr lang="en-US" dirty="0" err="1">
                <a:latin typeface="David" panose="020E0502060401010101" pitchFamily="34" charset="-79"/>
                <a:cs typeface="David" panose="020E0502060401010101" pitchFamily="34" charset="-79"/>
              </a:rPr>
              <a:t>OrderNumber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 int </a:t>
            </a:r>
            <a:r>
              <a:rPr lang="en-US" dirty="0">
                <a:solidFill>
                  <a:srgbClr val="80808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NOT NULL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b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     </a:t>
            </a:r>
            <a:r>
              <a:rPr lang="en-US" dirty="0" err="1">
                <a:latin typeface="David" panose="020E0502060401010101" pitchFamily="34" charset="-79"/>
                <a:cs typeface="David" panose="020E0502060401010101" pitchFamily="34" charset="-79"/>
              </a:rPr>
              <a:t>PersonIDint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  </a:t>
            </a:r>
            <a:r>
              <a:rPr lang="en-US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FOREIGN KEY REFERENCES                              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                          Persons(</a:t>
            </a:r>
            <a:r>
              <a:rPr lang="en-US" dirty="0" err="1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PersonID</a:t>
            </a:r>
            <a:r>
              <a:rPr lang="en-US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)</a:t>
            </a:r>
            <a:br>
              <a:rPr lang="en-US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);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3618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Check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ניתן להשתמש באילוצי בדיקה על מנת לבדוק את תקינות הנתונים המוזנים לעמודות מסוימות בטבלה</a:t>
            </a:r>
          </a:p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ישנם יישומי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SQL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בהם חלון היישום מגביל את הערכים אותם ניתן להזין לעמודות או לאובייקטים</a:t>
            </a:r>
          </a:p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אילוצי הבדיקה מהווים דרך נוספת לאספקת שכבת הגנה על הנתונים</a:t>
            </a:r>
          </a:p>
        </p:txBody>
      </p:sp>
    </p:spTree>
    <p:extLst>
      <p:ext uri="{BB962C8B-B14F-4D97-AF65-F5344CB8AC3E}">
        <p14:creationId xmlns:p14="http://schemas.microsoft.com/office/powerpoint/2010/main" val="3653022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Check Example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CREATE TABLE Persons </a:t>
            </a:r>
          </a:p>
          <a:p>
            <a:pPr marL="0" indent="0" algn="l" rtl="0">
              <a:buNone/>
            </a:pP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(</a:t>
            </a:r>
            <a:b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    ID </a:t>
            </a:r>
            <a:r>
              <a:rPr lang="en-US" dirty="0" err="1">
                <a:latin typeface="David" panose="020E0502060401010101" pitchFamily="34" charset="-79"/>
                <a:cs typeface="David" panose="020E0502060401010101" pitchFamily="34" charset="-79"/>
              </a:rPr>
              <a:t>int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 NOT NULL,</a:t>
            </a:r>
            <a:b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    </a:t>
            </a:r>
            <a:r>
              <a:rPr lang="en-US" dirty="0" err="1">
                <a:latin typeface="David" panose="020E0502060401010101" pitchFamily="34" charset="-79"/>
                <a:cs typeface="David" panose="020E0502060401010101" pitchFamily="34" charset="-79"/>
              </a:rPr>
              <a:t>LastName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 varchar(255) NOT NULL,</a:t>
            </a:r>
            <a:b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    </a:t>
            </a:r>
            <a:r>
              <a:rPr lang="en-US" dirty="0" err="1">
                <a:latin typeface="David" panose="020E0502060401010101" pitchFamily="34" charset="-79"/>
                <a:cs typeface="David" panose="020E0502060401010101" pitchFamily="34" charset="-79"/>
              </a:rPr>
              <a:t>FirstName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 varchar(255),</a:t>
            </a:r>
            <a:b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    Age </a:t>
            </a:r>
            <a:r>
              <a:rPr lang="en-US" dirty="0" err="1">
                <a:latin typeface="David" panose="020E0502060401010101" pitchFamily="34" charset="-79"/>
                <a:cs typeface="David" panose="020E0502060401010101" pitchFamily="34" charset="-79"/>
              </a:rPr>
              <a:t>int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 </a:t>
            </a:r>
            <a:r>
              <a:rPr lang="en-US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CHECK (Age&gt;=18)</a:t>
            </a:r>
            <a:br>
              <a:rPr lang="en-US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);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26797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Exists/not exists example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נתונה טבלת עובדים: הוספת ערכים ייחודיים – במידה וישנו אילוץ ייחודיות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(   Unique) 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על העמודה אליה רוצים להכניס נתונים – נהיה מחויבים להכניס רק נתונים ייחודיים לעמודה זו (לא ייתכנו שני נתונים זהים בעמודה זו)</a:t>
            </a:r>
          </a:p>
          <a:p>
            <a:endParaRPr lang="he-IL" sz="1800" dirty="0"/>
          </a:p>
          <a:p>
            <a:endParaRPr lang="he-IL" sz="1800" dirty="0"/>
          </a:p>
          <a:p>
            <a:endParaRPr lang="he-IL" sz="1800" dirty="0"/>
          </a:p>
          <a:p>
            <a:endParaRPr lang="he-IL" sz="1800" dirty="0"/>
          </a:p>
          <a:p>
            <a:endParaRPr lang="he-IL" sz="1800" dirty="0"/>
          </a:p>
          <a:p>
            <a:pPr algn="l" rtl="0"/>
            <a:r>
              <a:rPr lang="en-US" sz="2400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If not exists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(select  * </a:t>
            </a:r>
          </a:p>
          <a:p>
            <a:pPr algn="l" rtl="0"/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                      from Vehicles </a:t>
            </a:r>
          </a:p>
          <a:p>
            <a:pPr algn="l" rtl="0"/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                      where </a:t>
            </a:r>
            <a:r>
              <a:rPr lang="en-US" sz="2400" dirty="0" err="1">
                <a:latin typeface="David" panose="020E0502060401010101" pitchFamily="34" charset="-79"/>
                <a:cs typeface="David" panose="020E0502060401010101" pitchFamily="34" charset="-79"/>
              </a:rPr>
              <a:t>employeeID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 = 1)</a:t>
            </a:r>
          </a:p>
          <a:p>
            <a:pPr algn="l" rtl="0"/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    Insert Into Vehicles values(…….)</a:t>
            </a:r>
          </a:p>
          <a:p>
            <a:pPr algn="l" rtl="0"/>
            <a:endParaRPr lang="he-IL" sz="1800" dirty="0"/>
          </a:p>
          <a:p>
            <a:pPr marL="0" indent="0">
              <a:buNone/>
            </a:pPr>
            <a:r>
              <a:rPr lang="he-IL" sz="1800" dirty="0"/>
              <a:t> 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28" y="2636912"/>
            <a:ext cx="7708237" cy="1546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228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Identity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בהקמת הטבלה, ניתן להגדיר עמודה מסוימת עם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IDENTITY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שייתן מספור ייחודי אוטומטי לעמודה</a:t>
            </a:r>
          </a:p>
          <a:p>
            <a:pPr marL="0" indent="0">
              <a:buNone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    זו. מתאים בעיקר לעמודת מפתח ראשי.  </a:t>
            </a:r>
          </a:p>
          <a:p>
            <a:pPr marL="0" indent="0">
              <a:buNone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  בהגדרת עמודה עם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IDENTITY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מגדירים גם את</a:t>
            </a:r>
          </a:p>
          <a:p>
            <a:pPr marL="0" indent="0">
              <a:buNone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  הערך ההתחלתי והקפיצות. כאשר מכניסים ערכים</a:t>
            </a:r>
          </a:p>
          <a:p>
            <a:pPr marL="0" indent="0">
              <a:buNone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  לטבלה הכוללת שדה עם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IDENTITY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אין להכניס</a:t>
            </a:r>
          </a:p>
          <a:p>
            <a:pPr marL="0" indent="0">
              <a:buNone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  ערך לשדה זה.</a:t>
            </a:r>
          </a:p>
        </p:txBody>
      </p:sp>
    </p:spTree>
    <p:extLst>
      <p:ext uri="{BB962C8B-B14F-4D97-AF65-F5344CB8AC3E}">
        <p14:creationId xmlns:p14="http://schemas.microsoft.com/office/powerpoint/2010/main" val="3277954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Identity example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IF OBJECT_ID ('</a:t>
            </a:r>
            <a:r>
              <a:rPr lang="en-US" dirty="0" err="1">
                <a:latin typeface="David" panose="020E0502060401010101" pitchFamily="34" charset="-79"/>
                <a:cs typeface="David" panose="020E0502060401010101" pitchFamily="34" charset="-79"/>
              </a:rPr>
              <a:t>dbo.Employees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', 'U') IS NOT NULL </a:t>
            </a:r>
          </a:p>
          <a:p>
            <a:pPr marL="0" indent="0" algn="l" rtl="0">
              <a:buNone/>
            </a:pP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        DROP TABLE Employees; </a:t>
            </a:r>
          </a:p>
          <a:p>
            <a:pPr marL="0" indent="0" algn="l" rtl="0">
              <a:buNone/>
            </a:pP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    GO </a:t>
            </a:r>
          </a:p>
          <a:p>
            <a:pPr marL="0" indent="0" algn="l" rtl="0">
              <a:buNone/>
            </a:pP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    CREATE TABLE Employees </a:t>
            </a:r>
          </a:p>
          <a:p>
            <a:pPr marL="0" indent="0" algn="l" rtl="0">
              <a:buNone/>
            </a:pP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    ( </a:t>
            </a:r>
          </a:p>
          <a:p>
            <a:pPr marL="0" indent="0" algn="l" rtl="0">
              <a:buNone/>
            </a:pP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     	</a:t>
            </a:r>
            <a:r>
              <a:rPr lang="en-US" dirty="0" err="1">
                <a:latin typeface="David" panose="020E0502060401010101" pitchFamily="34" charset="-79"/>
                <a:cs typeface="David" panose="020E0502060401010101" pitchFamily="34" charset="-79"/>
              </a:rPr>
              <a:t>id_num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dirty="0" err="1">
                <a:latin typeface="David" panose="020E0502060401010101" pitchFamily="34" charset="-79"/>
                <a:cs typeface="David" panose="020E0502060401010101" pitchFamily="34" charset="-79"/>
              </a:rPr>
              <a:t>int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IDENTITY(1,1)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</a:p>
          <a:p>
            <a:pPr marL="0" indent="0" algn="l" rtl="0">
              <a:buNone/>
            </a:pP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          </a:t>
            </a:r>
            <a:r>
              <a:rPr lang="en-US" dirty="0" err="1">
                <a:latin typeface="David" panose="020E0502060401010101" pitchFamily="34" charset="-79"/>
                <a:cs typeface="David" panose="020E0502060401010101" pitchFamily="34" charset="-79"/>
              </a:rPr>
              <a:t>fname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 varchar (20), </a:t>
            </a:r>
          </a:p>
          <a:p>
            <a:pPr marL="0" indent="0" algn="l" rtl="0">
              <a:buNone/>
            </a:pP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          </a:t>
            </a:r>
            <a:r>
              <a:rPr lang="en-US" dirty="0" err="1">
                <a:latin typeface="David" panose="020E0502060401010101" pitchFamily="34" charset="-79"/>
                <a:cs typeface="David" panose="020E0502060401010101" pitchFamily="34" charset="-79"/>
              </a:rPr>
              <a:t>lname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 varchar(30) </a:t>
            </a:r>
          </a:p>
          <a:p>
            <a:pPr marL="0" indent="0" algn="l" rtl="0">
              <a:buNone/>
            </a:pP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     );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81959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@@IDENTITY and IDENT_CURRENT ()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ל-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SQL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ישנם משתנים פנימיים העוזרים לו "לזכור" את מספר ה-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IDENTITY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האחרון בכל טבלה</a:t>
            </a:r>
          </a:p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כדי לראות את ערך ה-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IDENTITY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של הטבלה האחרונה לה הכנסנו נתונים :</a:t>
            </a:r>
          </a:p>
          <a:p>
            <a:pPr algn="l" rtl="0"/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SELECT @@IDENTITY</a:t>
            </a:r>
          </a:p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רק לאחר פקודת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INSERT )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)</a:t>
            </a: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ניתן להשתמש בפונקציית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IDENT_CURRENT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המחזירה את ערך ה-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IDENTITY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של טבלה מסוימת:</a:t>
            </a:r>
          </a:p>
          <a:p>
            <a:pPr algn="l" rtl="0"/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SELECT IDENT_CURRENT ('</a:t>
            </a:r>
            <a:r>
              <a:rPr lang="en-US" dirty="0" err="1">
                <a:latin typeface="David" panose="020E0502060401010101" pitchFamily="34" charset="-79"/>
                <a:cs typeface="David" panose="020E0502060401010101" pitchFamily="34" charset="-79"/>
              </a:rPr>
              <a:t>Table_Name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')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75828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בקרות תנועה (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Transactions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)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בקרות תנועה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Transactions)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) הינן יחידות עבודה אותן צריך לבצע בסדר לוגי מסוים ולסיימן בהצלחה כקבוצה, או לא לבצען כלל.</a:t>
            </a:r>
          </a:p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לכל תנועה יש התחלה וסוף.</a:t>
            </a:r>
          </a:p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אם דבר מה משתבש במהלך התנועה – ניתן לבטל את כל יחידת העבודה.</a:t>
            </a:r>
          </a:p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אם הכל נראה תקין – ניתן לשמור את כל יחידת העבודה במסד הנתונים.</a:t>
            </a:r>
          </a:p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שימושי בעיקר כאשר היישום מבצע חישובים ושינויים בנתונים שבבסיס הנתונים, ואנו רוצים לוודא שישמור את השינויים רק במידה והתהליך כולו הסתיים ללא שגיאות.</a:t>
            </a:r>
          </a:p>
        </p:txBody>
      </p:sp>
    </p:spTree>
    <p:extLst>
      <p:ext uri="{BB962C8B-B14F-4D97-AF65-F5344CB8AC3E}">
        <p14:creationId xmlns:p14="http://schemas.microsoft.com/office/powerpoint/2010/main" val="821993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בקרות תנועה (המשך)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Autofit/>
          </a:bodyPr>
          <a:lstStyle/>
          <a:p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ניתן להתחיל תנועה בצורה מפורשת, על-ידי הוראת:</a:t>
            </a:r>
          </a:p>
          <a:p>
            <a:pPr algn="l" rtl="0"/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BEGIN TRANSACTION &lt;transaction name&gt;</a:t>
            </a:r>
          </a:p>
          <a:p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ניתן לסגור תנועה על-ידי הוראות:</a:t>
            </a:r>
          </a:p>
          <a:p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- Rollback 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ביטול כל התנועה במידה ודבר מה משתבש במהלך ביצועה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UNDO= )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)</a:t>
            </a:r>
            <a:endParaRPr lang="en-US" sz="20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- Commit 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שמירת כל התנועה במסד הנתונים, במידה והתנועה הסתיימה בהצלחה</a:t>
            </a:r>
          </a:p>
          <a:p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ניתן להגדיר תנועות מקוננות (תנועה בתוך תנועה)</a:t>
            </a:r>
          </a:p>
          <a:p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ניתן לשמור את התנועות לשימוש עתידי חוזר</a:t>
            </a:r>
          </a:p>
          <a:p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ב-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SQL SERVER 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ברירת המחדל היא שכל הוראת טיפול בנתונים הינה תנועה בפני עצמה, הנפתחת ונסגרת באופן אוטומטי</a:t>
            </a:r>
          </a:p>
          <a:p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ב-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SQL SERVER</a:t>
            </a:r>
          </a:p>
          <a:p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- הוראת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COMMIT 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מתבצעת אוטומטית בסיום מוצלח של כל הוראת טיפול בנתונים בודדת לא בתוך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Transaction )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)</a:t>
            </a:r>
            <a:endParaRPr lang="en-US" sz="20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- הוראת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ROLLBACK 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מתבצעת אוטומטית במקרה של בעיה במהלך ביצוע טיפול בנתונים</a:t>
            </a:r>
          </a:p>
        </p:txBody>
      </p:sp>
    </p:spTree>
    <p:extLst>
      <p:ext uri="{BB962C8B-B14F-4D97-AF65-F5344CB8AC3E}">
        <p14:creationId xmlns:p14="http://schemas.microsoft.com/office/powerpoint/2010/main" val="82761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נושאי המצגת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מהו אילוץ</a:t>
            </a:r>
          </a:p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סוגי אילוצים</a:t>
            </a:r>
          </a:p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דוגמאות לסוגי אילוצים בשלב יצירת הטבלה.</a:t>
            </a:r>
          </a:p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בדיקת קיום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/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אי קיום רשומה (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exists/not exists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)</a:t>
            </a:r>
          </a:p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מזהה חד-חד ערכי לרשומה (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Identity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)</a:t>
            </a:r>
          </a:p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מהי טרנזאקציה</a:t>
            </a:r>
          </a:p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דוגמה לכתיבת טרנזאקציה.</a:t>
            </a:r>
          </a:p>
        </p:txBody>
      </p:sp>
    </p:spTree>
    <p:extLst>
      <p:ext uri="{BB962C8B-B14F-4D97-AF65-F5344CB8AC3E}">
        <p14:creationId xmlns:p14="http://schemas.microsoft.com/office/powerpoint/2010/main" val="43563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בקרת תנועה לתהליך שנשמר - דוגמא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BEGIN TRANSACTION</a:t>
            </a:r>
          </a:p>
          <a:p>
            <a:pPr marL="0" indent="0" algn="l" rtl="0">
              <a:buNone/>
            </a:pP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IF NOT EXISTS</a:t>
            </a:r>
          </a:p>
          <a:p>
            <a:pPr marL="0" indent="0" algn="l" rtl="0">
              <a:buNone/>
            </a:pP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(SELECT * FROM Employees</a:t>
            </a:r>
          </a:p>
          <a:p>
            <a:pPr marL="0" indent="0" algn="l" rtl="0">
              <a:buNone/>
            </a:pP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 WHERE </a:t>
            </a:r>
            <a:r>
              <a:rPr lang="en-US" dirty="0" err="1">
                <a:latin typeface="David" panose="020E0502060401010101" pitchFamily="34" charset="-79"/>
                <a:cs typeface="David" panose="020E0502060401010101" pitchFamily="34" charset="-79"/>
              </a:rPr>
              <a:t>PostalCode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 = '9778‘)</a:t>
            </a:r>
          </a:p>
          <a:p>
            <a:pPr marL="0" indent="0" algn="l" rtl="0">
              <a:buNone/>
            </a:pP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	INSERT INTO Employees</a:t>
            </a:r>
          </a:p>
          <a:p>
            <a:pPr marL="0" indent="0" algn="l" rtl="0">
              <a:buNone/>
            </a:pP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	VALUES ('Cohen', 'Moshe', 'Tester', 'Mr.', </a:t>
            </a:r>
          </a:p>
          <a:p>
            <a:pPr marL="0" indent="0" algn="l" rtl="0">
              <a:buNone/>
            </a:pP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	   	         '1969-11-25', '2009-03-20', 			                     '</a:t>
            </a:r>
            <a:r>
              <a:rPr lang="en-US" dirty="0" err="1">
                <a:latin typeface="David" panose="020E0502060401010101" pitchFamily="34" charset="-79"/>
                <a:cs typeface="David" panose="020E0502060401010101" pitchFamily="34" charset="-79"/>
              </a:rPr>
              <a:t>Haazmaut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 40', 'Batyam',1,'9778',  </a:t>
            </a:r>
          </a:p>
          <a:p>
            <a:pPr marL="0" indent="0" algn="l" rtl="0">
              <a:buNone/>
            </a:pP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                                 'Israel',03223344,null,null,null,2,null)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COMMIT</a:t>
            </a:r>
            <a:endParaRPr lang="he-IL" dirty="0">
              <a:solidFill>
                <a:srgbClr val="FF000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79785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מהו אילוץ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אילוץ: אובייקט במסד נתונים טבלאי, האוכף כללים על הנתונים המתווספים לעמודות שבטבלה.</a:t>
            </a:r>
          </a:p>
        </p:txBody>
      </p:sp>
    </p:spTree>
    <p:extLst>
      <p:ext uri="{BB962C8B-B14F-4D97-AF65-F5344CB8AC3E}">
        <p14:creationId xmlns:p14="http://schemas.microsoft.com/office/powerpoint/2010/main" val="23660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סוגי אילוצים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NOT NULL</a:t>
            </a:r>
          </a:p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- מפתח ראשי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Primary Key)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(</a:t>
            </a:r>
          </a:p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- ייחודיות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Unique )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)</a:t>
            </a: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- מפתח זר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Foreign Key )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) </a:t>
            </a: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- בדיקה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Check )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) </a:t>
            </a:r>
          </a:p>
        </p:txBody>
      </p:sp>
    </p:spTree>
    <p:extLst>
      <p:ext uri="{BB962C8B-B14F-4D97-AF65-F5344CB8AC3E}">
        <p14:creationId xmlns:p14="http://schemas.microsoft.com/office/powerpoint/2010/main" val="3285093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Not Null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43190"/>
          </a:xfrm>
        </p:spPr>
        <p:txBody>
          <a:bodyPr>
            <a:normAutofit fontScale="70000" lnSpcReduction="20000"/>
          </a:bodyPr>
          <a:lstStyle/>
          <a:p>
            <a:r>
              <a:rPr lang="he-IL" sz="3400" b="1" dirty="0">
                <a:latin typeface="David" panose="020E0502060401010101" pitchFamily="34" charset="-79"/>
                <a:cs typeface="David" panose="020E0502060401010101" pitchFamily="34" charset="-79"/>
              </a:rPr>
              <a:t>אילוץ </a:t>
            </a:r>
            <a:r>
              <a:rPr lang="en-US" sz="3400" b="1" dirty="0">
                <a:latin typeface="David" panose="020E0502060401010101" pitchFamily="34" charset="-79"/>
                <a:cs typeface="David" panose="020E0502060401010101" pitchFamily="34" charset="-79"/>
              </a:rPr>
              <a:t>NOT NULL</a:t>
            </a:r>
          </a:p>
          <a:p>
            <a:r>
              <a:rPr lang="en-US" sz="3400" b="1" dirty="0">
                <a:latin typeface="David" panose="020E0502060401010101" pitchFamily="34" charset="-79"/>
                <a:cs typeface="David" panose="020E0502060401010101" pitchFamily="34" charset="-79"/>
              </a:rPr>
              <a:t>NULL </a:t>
            </a:r>
            <a:r>
              <a:rPr lang="he-IL" sz="3400" b="1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3400" dirty="0">
                <a:latin typeface="David" panose="020E0502060401010101" pitchFamily="34" charset="-79"/>
                <a:cs typeface="David" panose="020E0502060401010101" pitchFamily="34" charset="-79"/>
              </a:rPr>
              <a:t>ערך חסר או בלתי ידוע. ללא ערך.</a:t>
            </a:r>
          </a:p>
          <a:p>
            <a:r>
              <a:rPr lang="en-US" sz="3400" b="1" dirty="0">
                <a:latin typeface="David" panose="020E0502060401010101" pitchFamily="34" charset="-79"/>
                <a:cs typeface="David" panose="020E0502060401010101" pitchFamily="34" charset="-79"/>
              </a:rPr>
              <a:t>NOT NULL </a:t>
            </a:r>
            <a:r>
              <a:rPr lang="he-IL" sz="3400" b="1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3400" dirty="0">
                <a:latin typeface="David" panose="020E0502060401010101" pitchFamily="34" charset="-79"/>
                <a:cs typeface="David" panose="020E0502060401010101" pitchFamily="34" charset="-79"/>
              </a:rPr>
              <a:t>איסור על העמודה להכיל ערך </a:t>
            </a:r>
            <a:r>
              <a:rPr lang="en-US" sz="3400" dirty="0">
                <a:latin typeface="David" panose="020E0502060401010101" pitchFamily="34" charset="-79"/>
                <a:cs typeface="David" panose="020E0502060401010101" pitchFamily="34" charset="-79"/>
              </a:rPr>
              <a:t>NULL</a:t>
            </a:r>
            <a:r>
              <a:rPr lang="he-IL" sz="3400" dirty="0">
                <a:latin typeface="David" panose="020E0502060401010101" pitchFamily="34" charset="-79"/>
                <a:cs typeface="David" panose="020E0502060401010101" pitchFamily="34" charset="-79"/>
              </a:rPr>
              <a:t> חייב להיות ערך בעמודה.</a:t>
            </a:r>
          </a:p>
          <a:p>
            <a:r>
              <a:rPr lang="he-IL" sz="3400" dirty="0">
                <a:latin typeface="David" panose="020E0502060401010101" pitchFamily="34" charset="-79"/>
                <a:cs typeface="David" panose="020E0502060401010101" pitchFamily="34" charset="-79"/>
              </a:rPr>
              <a:t>אם העמודה אינה מוגדרת כ- </a:t>
            </a:r>
            <a:r>
              <a:rPr lang="en-US" sz="3400" dirty="0">
                <a:latin typeface="David" panose="020E0502060401010101" pitchFamily="34" charset="-79"/>
                <a:cs typeface="David" panose="020E0502060401010101" pitchFamily="34" charset="-79"/>
              </a:rPr>
              <a:t> NOT NULL </a:t>
            </a:r>
            <a:r>
              <a:rPr lang="he-IL" sz="3400" dirty="0">
                <a:latin typeface="David" panose="020E0502060401010101" pitchFamily="34" charset="-79"/>
                <a:cs typeface="David" panose="020E0502060401010101" pitchFamily="34" charset="-79"/>
              </a:rPr>
              <a:t>יכולים להיות בה ערכי </a:t>
            </a:r>
            <a:r>
              <a:rPr lang="en-US" sz="3400" dirty="0">
                <a:latin typeface="David" panose="020E0502060401010101" pitchFamily="34" charset="-79"/>
                <a:cs typeface="David" panose="020E0502060401010101" pitchFamily="34" charset="-79"/>
              </a:rPr>
              <a:t>NULL</a:t>
            </a:r>
            <a:r>
              <a:rPr lang="he-IL" sz="3400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r>
              <a:rPr lang="he-IL" sz="3400" dirty="0">
                <a:latin typeface="David" panose="020E0502060401010101" pitchFamily="34" charset="-79"/>
                <a:cs typeface="David" panose="020E0502060401010101" pitchFamily="34" charset="-79"/>
              </a:rPr>
              <a:t>דוגמא:</a:t>
            </a:r>
          </a:p>
          <a:p>
            <a:pPr marL="0" indent="0" algn="l">
              <a:buNone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4000" dirty="0">
                <a:latin typeface="David" panose="020E0502060401010101" pitchFamily="34" charset="-79"/>
                <a:cs typeface="David" panose="020E0502060401010101" pitchFamily="34" charset="-79"/>
              </a:rPr>
              <a:t>CREATE TABLE  Persons </a:t>
            </a:r>
          </a:p>
          <a:p>
            <a:pPr marL="0" indent="0" algn="l">
              <a:buNone/>
            </a:pPr>
            <a:r>
              <a:rPr lang="en-US" sz="4000" dirty="0">
                <a:latin typeface="David" panose="020E0502060401010101" pitchFamily="34" charset="-79"/>
                <a:cs typeface="David" panose="020E0502060401010101" pitchFamily="34" charset="-79"/>
              </a:rPr>
              <a:t>(</a:t>
            </a:r>
            <a:br>
              <a:rPr lang="en-US" sz="4000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4000" dirty="0">
                <a:latin typeface="David" panose="020E0502060401010101" pitchFamily="34" charset="-79"/>
                <a:cs typeface="David" panose="020E0502060401010101" pitchFamily="34" charset="-79"/>
              </a:rPr>
              <a:t>    ID </a:t>
            </a:r>
            <a:r>
              <a:rPr lang="en-US" sz="4000" dirty="0" err="1">
                <a:latin typeface="David" panose="020E0502060401010101" pitchFamily="34" charset="-79"/>
                <a:cs typeface="David" panose="020E0502060401010101" pitchFamily="34" charset="-79"/>
              </a:rPr>
              <a:t>int</a:t>
            </a:r>
            <a:r>
              <a:rPr lang="en-US" sz="4000" dirty="0">
                <a:latin typeface="David" panose="020E0502060401010101" pitchFamily="34" charset="-79"/>
                <a:cs typeface="David" panose="020E0502060401010101" pitchFamily="34" charset="-79"/>
              </a:rPr>
              <a:t> </a:t>
            </a:r>
            <a:r>
              <a:rPr lang="en-US" sz="4000" dirty="0">
                <a:solidFill>
                  <a:srgbClr val="80808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NOT NULL</a:t>
            </a:r>
            <a:r>
              <a:rPr lang="en-US" sz="4000" dirty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br>
              <a:rPr lang="en-US" sz="4000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4000" dirty="0">
                <a:latin typeface="David" panose="020E0502060401010101" pitchFamily="34" charset="-79"/>
                <a:cs typeface="David" panose="020E0502060401010101" pitchFamily="34" charset="-79"/>
              </a:rPr>
              <a:t>    </a:t>
            </a:r>
            <a:r>
              <a:rPr lang="en-US" sz="4000" dirty="0" err="1">
                <a:latin typeface="David" panose="020E0502060401010101" pitchFamily="34" charset="-79"/>
                <a:cs typeface="David" panose="020E0502060401010101" pitchFamily="34" charset="-79"/>
              </a:rPr>
              <a:t>LastName</a:t>
            </a:r>
            <a:r>
              <a:rPr lang="en-US" sz="4000" dirty="0">
                <a:latin typeface="David" panose="020E0502060401010101" pitchFamily="34" charset="-79"/>
                <a:cs typeface="David" panose="020E0502060401010101" pitchFamily="34" charset="-79"/>
              </a:rPr>
              <a:t> varchar(255) </a:t>
            </a:r>
            <a:r>
              <a:rPr lang="en-US" sz="4000" dirty="0">
                <a:solidFill>
                  <a:srgbClr val="80808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NOT NULL</a:t>
            </a:r>
            <a:r>
              <a:rPr lang="en-US" sz="4000" dirty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br>
              <a:rPr lang="en-US" sz="4000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4000" dirty="0">
                <a:latin typeface="David" panose="020E0502060401010101" pitchFamily="34" charset="-79"/>
                <a:cs typeface="David" panose="020E0502060401010101" pitchFamily="34" charset="-79"/>
              </a:rPr>
              <a:t>    </a:t>
            </a:r>
            <a:r>
              <a:rPr lang="en-US" sz="4000" dirty="0" err="1">
                <a:latin typeface="David" panose="020E0502060401010101" pitchFamily="34" charset="-79"/>
                <a:cs typeface="David" panose="020E0502060401010101" pitchFamily="34" charset="-79"/>
              </a:rPr>
              <a:t>FirstName</a:t>
            </a:r>
            <a:r>
              <a:rPr lang="en-US" sz="4000" dirty="0">
                <a:latin typeface="David" panose="020E0502060401010101" pitchFamily="34" charset="-79"/>
                <a:cs typeface="David" panose="020E0502060401010101" pitchFamily="34" charset="-79"/>
              </a:rPr>
              <a:t> varchar(255) </a:t>
            </a:r>
            <a:r>
              <a:rPr lang="en-US" sz="4000" dirty="0">
                <a:solidFill>
                  <a:srgbClr val="80808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NOT NULL</a:t>
            </a:r>
            <a:r>
              <a:rPr lang="en-US" sz="4000" dirty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br>
              <a:rPr lang="en-US" sz="4000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4000" dirty="0">
                <a:latin typeface="David" panose="020E0502060401010101" pitchFamily="34" charset="-79"/>
                <a:cs typeface="David" panose="020E0502060401010101" pitchFamily="34" charset="-79"/>
              </a:rPr>
              <a:t>    Age </a:t>
            </a:r>
            <a:r>
              <a:rPr lang="en-US" sz="4000" dirty="0" err="1">
                <a:latin typeface="David" panose="020E0502060401010101" pitchFamily="34" charset="-79"/>
                <a:cs typeface="David" panose="020E0502060401010101" pitchFamily="34" charset="-79"/>
              </a:rPr>
              <a:t>int</a:t>
            </a:r>
            <a:r>
              <a:rPr lang="en-US" sz="4000" dirty="0">
                <a:latin typeface="David" panose="020E0502060401010101" pitchFamily="34" charset="-79"/>
                <a:cs typeface="David" panose="020E0502060401010101" pitchFamily="34" charset="-79"/>
              </a:rPr>
              <a:t/>
            </a:r>
            <a:br>
              <a:rPr lang="en-US" sz="4000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4000" dirty="0">
                <a:latin typeface="David" panose="020E0502060401010101" pitchFamily="34" charset="-79"/>
                <a:cs typeface="David" panose="020E0502060401010101" pitchFamily="34" charset="-79"/>
              </a:rPr>
              <a:t>);</a:t>
            </a:r>
            <a:endParaRPr lang="he-IL" sz="4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80945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Primary key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מפתח ראשי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– לזיהוי עמודה אחת או יותר, אשר הופך את השורה לייחודית</a:t>
            </a:r>
          </a:p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המטרה: מפתח ראשי ייחודי לכל רשומה</a:t>
            </a:r>
          </a:p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בדרך כלל המפתח הראשי מורכב מעמודה אחת בטבלה כגון </a:t>
            </a:r>
            <a:r>
              <a:rPr lang="en-US" dirty="0" err="1">
                <a:latin typeface="David" panose="020E0502060401010101" pitchFamily="34" charset="-79"/>
                <a:cs typeface="David" panose="020E0502060401010101" pitchFamily="34" charset="-79"/>
              </a:rPr>
              <a:t>EmployeeID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 , </a:t>
            </a:r>
            <a:r>
              <a:rPr lang="en-US" dirty="0" err="1">
                <a:latin typeface="David" panose="020E0502060401010101" pitchFamily="34" charset="-79"/>
                <a:cs typeface="David" panose="020E0502060401010101" pitchFamily="34" charset="-79"/>
              </a:rPr>
              <a:t>CustomerID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 )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)</a:t>
            </a: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ניתן ליצור מפתח ראשי גם מכמה עמודות בטבלה</a:t>
            </a:r>
          </a:p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הקצאת המפתח הראשי נעשית בזמן יצירת הטבלה</a:t>
            </a:r>
          </a:p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המפתח הראשי הוא העמודה אליה פונים בדרך כלל בשאילתות ופעולות צירוף הטבלאות.</a:t>
            </a:r>
          </a:p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המפתח הראשי הוא העמודה לפיה ממוינים הנתונים בטבלה</a:t>
            </a:r>
          </a:p>
        </p:txBody>
      </p:sp>
    </p:spTree>
    <p:extLst>
      <p:ext uri="{BB962C8B-B14F-4D97-AF65-F5344CB8AC3E}">
        <p14:creationId xmlns:p14="http://schemas.microsoft.com/office/powerpoint/2010/main" val="226332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Primary key Example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>
                <a:cs typeface="+mj-cs"/>
              </a:rPr>
              <a:t>  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CREATE TABLE Persons</a:t>
            </a:r>
          </a:p>
          <a:p>
            <a:pPr marL="0" indent="0" algn="l" rtl="0">
              <a:buNone/>
            </a:pP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   (</a:t>
            </a:r>
            <a:b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    ID int </a:t>
            </a:r>
            <a:r>
              <a:rPr lang="en-US" dirty="0">
                <a:solidFill>
                  <a:srgbClr val="0000FF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PRIMARY KEY </a:t>
            </a:r>
            <a:r>
              <a:rPr lang="en-US" dirty="0">
                <a:solidFill>
                  <a:srgbClr val="80808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NOT NULL 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b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    </a:t>
            </a:r>
            <a:r>
              <a:rPr lang="en-US" dirty="0" err="1">
                <a:latin typeface="David" panose="020E0502060401010101" pitchFamily="34" charset="-79"/>
                <a:cs typeface="David" panose="020E0502060401010101" pitchFamily="34" charset="-79"/>
              </a:rPr>
              <a:t>LastName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 varchar(255) </a:t>
            </a:r>
            <a:r>
              <a:rPr lang="en-US" dirty="0">
                <a:solidFill>
                  <a:srgbClr val="80808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NOT NULL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b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    FirstName varchar(255),</a:t>
            </a:r>
            <a:b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    Age int</a:t>
            </a:r>
            <a:b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   );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00678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Unique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קובע שכל ערך בעמודה יהיה ייחודי . דומה מאד למפתח הראשי</a:t>
            </a:r>
          </a:p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ניתן להגדיר עמודה אחת כמפתח ראשי, ולהחיל אילוץ ייחודיות על עמודה אחרת, שאינה מהווה מפתח ראשי</a:t>
            </a:r>
          </a:p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דוגמא: בטבלת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Employees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מוגדר שדה </a:t>
            </a:r>
            <a:r>
              <a:rPr lang="en-US" dirty="0" err="1">
                <a:latin typeface="David" panose="020E0502060401010101" pitchFamily="34" charset="-79"/>
                <a:cs typeface="David" panose="020E0502060401010101" pitchFamily="34" charset="-79"/>
              </a:rPr>
              <a:t>EmpID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כמפתח ראשי ושדה </a:t>
            </a:r>
            <a:r>
              <a:rPr lang="en-US" dirty="0" err="1">
                <a:latin typeface="David" panose="020E0502060401010101" pitchFamily="34" charset="-79"/>
                <a:cs typeface="David" panose="020E0502060401010101" pitchFamily="34" charset="-79"/>
              </a:rPr>
              <a:t>EmpPhone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כשדה ייחודי</a:t>
            </a:r>
          </a:p>
          <a:p>
            <a:pPr marL="0" indent="0">
              <a:buNone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   כלומר, לא ייתכן מצב שלשני עובדים יהיה מספר </a:t>
            </a:r>
          </a:p>
          <a:p>
            <a:pPr marL="0" indent="0">
              <a:buNone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   טלפון זהה.</a:t>
            </a:r>
          </a:p>
        </p:txBody>
      </p:sp>
    </p:spTree>
    <p:extLst>
      <p:ext uri="{BB962C8B-B14F-4D97-AF65-F5344CB8AC3E}">
        <p14:creationId xmlns:p14="http://schemas.microsoft.com/office/powerpoint/2010/main" val="455563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Unique Example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   CREATE TABLE Persons</a:t>
            </a:r>
          </a:p>
          <a:p>
            <a:pPr marL="0" indent="0" algn="l" rtl="0">
              <a:buNone/>
            </a:pP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   (</a:t>
            </a:r>
            <a:b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    ID int </a:t>
            </a:r>
            <a:r>
              <a:rPr lang="en-US" dirty="0">
                <a:solidFill>
                  <a:srgbClr val="0000FF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Primary key</a:t>
            </a:r>
            <a:r>
              <a:rPr lang="en-US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dirty="0">
                <a:solidFill>
                  <a:srgbClr val="80808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NOT NULL 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b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    </a:t>
            </a:r>
            <a:r>
              <a:rPr lang="en-US" dirty="0" err="1">
                <a:latin typeface="David" panose="020E0502060401010101" pitchFamily="34" charset="-79"/>
                <a:cs typeface="David" panose="020E0502060401010101" pitchFamily="34" charset="-79"/>
              </a:rPr>
              <a:t>LastName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 varchar(255) </a:t>
            </a:r>
            <a:r>
              <a:rPr lang="en-US" dirty="0">
                <a:solidFill>
                  <a:srgbClr val="80808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NOT NULL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b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    FirstName varchar(255),</a:t>
            </a:r>
            <a:b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    Age int,</a:t>
            </a:r>
          </a:p>
          <a:p>
            <a:pPr marL="0" indent="0" algn="l" rtl="0">
              <a:buNone/>
            </a:pP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    </a:t>
            </a:r>
            <a:r>
              <a:rPr lang="en-US" dirty="0" err="1">
                <a:latin typeface="David" panose="020E0502060401010101" pitchFamily="34" charset="-79"/>
                <a:cs typeface="David" panose="020E0502060401010101" pitchFamily="34" charset="-79"/>
              </a:rPr>
              <a:t>CellPhoneNum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 varchar(9) Not Null </a:t>
            </a:r>
            <a:r>
              <a:rPr lang="en-US" dirty="0">
                <a:solidFill>
                  <a:srgbClr val="80808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Unique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/>
            </a:r>
            <a:b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    );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22879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טרק">
  <a:themeElements>
    <a:clrScheme name="טרק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טרק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טרק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143</TotalTime>
  <Words>814</Words>
  <Application>Microsoft Office PowerPoint</Application>
  <PresentationFormat>On-screen Show (4:3)</PresentationFormat>
  <Paragraphs>129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Aharoni</vt:lpstr>
      <vt:lpstr>David</vt:lpstr>
      <vt:lpstr>Franklin Gothic Book</vt:lpstr>
      <vt:lpstr>Franklin Gothic Medium</vt:lpstr>
      <vt:lpstr>Wingdings</vt:lpstr>
      <vt:lpstr>Wingdings 2</vt:lpstr>
      <vt:lpstr>טרק</vt:lpstr>
      <vt:lpstr>אילוצים (Constraints) ובקרות תנועה (Transactions)</vt:lpstr>
      <vt:lpstr>נושאי המצגת</vt:lpstr>
      <vt:lpstr>מהו אילוץ</vt:lpstr>
      <vt:lpstr>סוגי אילוצים</vt:lpstr>
      <vt:lpstr>Not Null</vt:lpstr>
      <vt:lpstr>Primary key</vt:lpstr>
      <vt:lpstr>Primary key Example</vt:lpstr>
      <vt:lpstr>Unique</vt:lpstr>
      <vt:lpstr>Unique Example</vt:lpstr>
      <vt:lpstr>Foreign  key </vt:lpstr>
      <vt:lpstr>Foreign key Example</vt:lpstr>
      <vt:lpstr>Check</vt:lpstr>
      <vt:lpstr>Check Example</vt:lpstr>
      <vt:lpstr>Exists/not exists example</vt:lpstr>
      <vt:lpstr>Identity</vt:lpstr>
      <vt:lpstr>Identity example</vt:lpstr>
      <vt:lpstr>@@IDENTITY and IDENT_CURRENT ()</vt:lpstr>
      <vt:lpstr>בקרות תנועה (Transactions)</vt:lpstr>
      <vt:lpstr>בקרות תנועה (המשך)</vt:lpstr>
      <vt:lpstr>בקרת תנועה לתהליך שנשמר - דוגמא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אילוצים (Constraints) ובקרות תנועה (Transactions)</dc:title>
  <dc:creator>rachel</dc:creator>
  <cp:lastModifiedBy>abo akfy</cp:lastModifiedBy>
  <cp:revision>22</cp:revision>
  <dcterms:created xsi:type="dcterms:W3CDTF">2018-06-09T21:46:18Z</dcterms:created>
  <dcterms:modified xsi:type="dcterms:W3CDTF">2019-12-15T20:52:41Z</dcterms:modified>
</cp:coreProperties>
</file>