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8"/>
  </p:notesMasterIdLst>
  <p:handoutMasterIdLst>
    <p:handoutMasterId r:id="rId49"/>
  </p:handoutMasterIdLst>
  <p:sldIdLst>
    <p:sldId id="256" r:id="rId2"/>
    <p:sldId id="397" r:id="rId3"/>
    <p:sldId id="403" r:id="rId4"/>
    <p:sldId id="257" r:id="rId5"/>
    <p:sldId id="258" r:id="rId6"/>
    <p:sldId id="259" r:id="rId7"/>
    <p:sldId id="260" r:id="rId8"/>
    <p:sldId id="261" r:id="rId9"/>
    <p:sldId id="262" r:id="rId10"/>
    <p:sldId id="338" r:id="rId11"/>
    <p:sldId id="339" r:id="rId12"/>
    <p:sldId id="264" r:id="rId13"/>
    <p:sldId id="265" r:id="rId14"/>
    <p:sldId id="409" r:id="rId15"/>
    <p:sldId id="369" r:id="rId16"/>
    <p:sldId id="266" r:id="rId17"/>
    <p:sldId id="370" r:id="rId18"/>
    <p:sldId id="377" r:id="rId19"/>
    <p:sldId id="267" r:id="rId20"/>
    <p:sldId id="268" r:id="rId21"/>
    <p:sldId id="371" r:id="rId22"/>
    <p:sldId id="376" r:id="rId23"/>
    <p:sldId id="372" r:id="rId24"/>
    <p:sldId id="373" r:id="rId25"/>
    <p:sldId id="378" r:id="rId26"/>
    <p:sldId id="379" r:id="rId27"/>
    <p:sldId id="380" r:id="rId28"/>
    <p:sldId id="381" r:id="rId29"/>
    <p:sldId id="382" r:id="rId30"/>
    <p:sldId id="383" r:id="rId31"/>
    <p:sldId id="269" r:id="rId32"/>
    <p:sldId id="270" r:id="rId33"/>
    <p:sldId id="410" r:id="rId34"/>
    <p:sldId id="405" r:id="rId35"/>
    <p:sldId id="406" r:id="rId36"/>
    <p:sldId id="328" r:id="rId37"/>
    <p:sldId id="398" r:id="rId38"/>
    <p:sldId id="399" r:id="rId39"/>
    <p:sldId id="400" r:id="rId40"/>
    <p:sldId id="401" r:id="rId41"/>
    <p:sldId id="334" r:id="rId42"/>
    <p:sldId id="402" r:id="rId43"/>
    <p:sldId id="368" r:id="rId44"/>
    <p:sldId id="404" r:id="rId45"/>
    <p:sldId id="407" r:id="rId46"/>
    <p:sldId id="408" r:id="rId47"/>
  </p:sldIdLst>
  <p:sldSz cx="9144000" cy="6858000" type="screen4x3"/>
  <p:notesSz cx="6934200" cy="9080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0929"/>
  </p:normalViewPr>
  <p:slideViewPr>
    <p:cSldViewPr>
      <p:cViewPr varScale="1">
        <p:scale>
          <a:sx n="91" d="100"/>
          <a:sy n="91" d="100"/>
        </p:scale>
        <p:origin x="124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he-IL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he-IL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6475"/>
            <a:ext cx="30051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he-IL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658A24-A415-4B95-A252-AFBD9505D6D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51776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he-IL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he-IL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6475"/>
            <a:ext cx="30051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he-IL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B8514F-89F4-46D6-9356-724C3783CA65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04061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36D7D-8A28-4B5E-AF83-4307CA41FB37}" type="slidenum">
              <a:rPr lang="en-US" altLang="he-IL"/>
              <a:pPr/>
              <a:t>4</a:t>
            </a:fld>
            <a:endParaRPr lang="en-US" altLang="he-IL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655473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5058CE-602E-439B-97ED-E73995AA4D87}" type="slidenum">
              <a:rPr lang="en-US" altLang="he-IL"/>
              <a:pPr/>
              <a:t>13</a:t>
            </a:fld>
            <a:endParaRPr lang="en-US" altLang="he-IL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4079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6C2D2-ED91-46A6-AD96-D28E633D16EE}" type="slidenum">
              <a:rPr lang="en-US" altLang="he-IL"/>
              <a:pPr/>
              <a:t>15</a:t>
            </a:fld>
            <a:endParaRPr lang="en-US" altLang="he-IL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80100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6C2D2-ED91-46A6-AD96-D28E633D16EE}" type="slidenum">
              <a:rPr lang="en-US" altLang="he-IL"/>
              <a:pPr/>
              <a:t>16</a:t>
            </a:fld>
            <a:endParaRPr lang="en-US" altLang="he-IL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74071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6C2D2-ED91-46A6-AD96-D28E633D16EE}" type="slidenum">
              <a:rPr lang="en-US" altLang="he-IL"/>
              <a:pPr/>
              <a:t>17</a:t>
            </a:fld>
            <a:endParaRPr lang="en-US" altLang="he-IL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632778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B8B13-58A5-42D0-A7CA-D2723936E75F}" type="slidenum">
              <a:rPr lang="en-US" altLang="he-IL"/>
              <a:pPr/>
              <a:t>20</a:t>
            </a:fld>
            <a:endParaRPr lang="en-US" altLang="he-IL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581247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B8B13-58A5-42D0-A7CA-D2723936E75F}" type="slidenum">
              <a:rPr lang="en-US" altLang="he-IL"/>
              <a:pPr/>
              <a:t>21</a:t>
            </a:fld>
            <a:endParaRPr lang="en-US" altLang="he-IL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209177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B8B13-58A5-42D0-A7CA-D2723936E75F}" type="slidenum">
              <a:rPr lang="en-US" altLang="he-IL"/>
              <a:pPr/>
              <a:t>22</a:t>
            </a:fld>
            <a:endParaRPr lang="en-US" altLang="he-IL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0254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B8B13-58A5-42D0-A7CA-D2723936E75F}" type="slidenum">
              <a:rPr lang="en-US" altLang="he-IL"/>
              <a:pPr/>
              <a:t>23</a:t>
            </a:fld>
            <a:endParaRPr lang="en-US" altLang="he-IL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72265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B8B13-58A5-42D0-A7CA-D2723936E75F}" type="slidenum">
              <a:rPr lang="en-US" altLang="he-IL"/>
              <a:pPr/>
              <a:t>24</a:t>
            </a:fld>
            <a:endParaRPr lang="en-US" altLang="he-IL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978221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B8B13-58A5-42D0-A7CA-D2723936E75F}" type="slidenum">
              <a:rPr lang="en-US" altLang="he-IL"/>
              <a:pPr/>
              <a:t>25</a:t>
            </a:fld>
            <a:endParaRPr lang="en-US" altLang="he-IL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18130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CCD04-3B00-48AC-B958-B236C67D09C9}" type="slidenum">
              <a:rPr lang="en-US" altLang="he-IL"/>
              <a:pPr/>
              <a:t>5</a:t>
            </a:fld>
            <a:endParaRPr lang="en-US" altLang="he-IL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691503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B8B13-58A5-42D0-A7CA-D2723936E75F}" type="slidenum">
              <a:rPr lang="en-US" altLang="he-IL"/>
              <a:pPr/>
              <a:t>26</a:t>
            </a:fld>
            <a:endParaRPr lang="en-US" altLang="he-IL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24983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B8B13-58A5-42D0-A7CA-D2723936E75F}" type="slidenum">
              <a:rPr lang="en-US" altLang="he-IL"/>
              <a:pPr/>
              <a:t>27</a:t>
            </a:fld>
            <a:endParaRPr lang="en-US" altLang="he-IL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594993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B8B13-58A5-42D0-A7CA-D2723936E75F}" type="slidenum">
              <a:rPr lang="en-US" altLang="he-IL"/>
              <a:pPr/>
              <a:t>28</a:t>
            </a:fld>
            <a:endParaRPr lang="en-US" altLang="he-IL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954106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B8B13-58A5-42D0-A7CA-D2723936E75F}" type="slidenum">
              <a:rPr lang="en-US" altLang="he-IL"/>
              <a:pPr/>
              <a:t>29</a:t>
            </a:fld>
            <a:endParaRPr lang="en-US" altLang="he-IL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76285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B8B13-58A5-42D0-A7CA-D2723936E75F}" type="slidenum">
              <a:rPr lang="en-US" altLang="he-IL"/>
              <a:pPr/>
              <a:t>30</a:t>
            </a:fld>
            <a:endParaRPr lang="en-US" altLang="he-IL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640786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99AE2-F578-40DB-B50A-A56DED47006D}" type="slidenum">
              <a:rPr lang="en-US" altLang="he-IL"/>
              <a:pPr/>
              <a:t>31</a:t>
            </a:fld>
            <a:endParaRPr lang="en-US" altLang="he-IL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049477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A43590-4D27-488F-98E3-DE4BAD8949FF}" type="slidenum">
              <a:rPr lang="en-US" altLang="he-IL"/>
              <a:pPr/>
              <a:t>32</a:t>
            </a:fld>
            <a:endParaRPr lang="en-US" altLang="he-IL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978400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4B3971-B957-4708-99EE-5C2155DFDCBE}" type="slidenum">
              <a:rPr lang="en-US" altLang="he-IL"/>
              <a:pPr/>
              <a:t>36</a:t>
            </a:fld>
            <a:endParaRPr lang="en-US" altLang="he-IL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679304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CA1790-AF38-49B2-A357-710CE04ED645}" type="slidenum">
              <a:rPr lang="en-US" altLang="he-IL"/>
              <a:pPr/>
              <a:t>37</a:t>
            </a:fld>
            <a:endParaRPr lang="en-US" altLang="he-IL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5292759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C0773B-E0C1-4901-B36F-ADE5D7C07D70}" type="slidenum">
              <a:rPr lang="en-US" altLang="he-IL"/>
              <a:pPr/>
              <a:t>38</a:t>
            </a:fld>
            <a:endParaRPr lang="en-US" altLang="he-IL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349181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7FF51-6C5D-4A9C-A39C-A3631CD8152F}" type="slidenum">
              <a:rPr lang="en-US" altLang="he-IL"/>
              <a:pPr/>
              <a:t>6</a:t>
            </a:fld>
            <a:endParaRPr lang="en-US" altLang="he-IL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5737202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8D783-C177-45E3-B5F5-8923220AB007}" type="slidenum">
              <a:rPr lang="en-US" altLang="he-IL"/>
              <a:pPr/>
              <a:t>39</a:t>
            </a:fld>
            <a:endParaRPr lang="en-US" altLang="he-IL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989078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CF0E33-0348-4754-9955-991ACDA6A2AD}" type="slidenum">
              <a:rPr lang="en-US" altLang="he-IL"/>
              <a:pPr/>
              <a:t>40</a:t>
            </a:fld>
            <a:endParaRPr lang="en-US" altLang="he-IL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833803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DB3FED-E096-4F76-8C57-1B24791417F4}" type="slidenum">
              <a:rPr lang="en-US" altLang="he-IL"/>
              <a:pPr/>
              <a:t>41</a:t>
            </a:fld>
            <a:endParaRPr lang="en-US" altLang="he-IL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7061895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FFB526-08D8-450D-99B9-2F136D666E11}" type="slidenum">
              <a:rPr lang="en-US" altLang="he-IL"/>
              <a:pPr/>
              <a:t>42</a:t>
            </a:fld>
            <a:endParaRPr lang="en-US" altLang="he-IL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351475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FFB526-08D8-450D-99B9-2F136D666E11}" type="slidenum">
              <a:rPr lang="en-US" altLang="he-IL"/>
              <a:pPr/>
              <a:t>43</a:t>
            </a:fld>
            <a:endParaRPr lang="en-US" altLang="he-IL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818304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1B58C-69F3-4498-9EE1-957E275BE49B}" type="slidenum">
              <a:rPr lang="en-US" altLang="he-IL"/>
              <a:pPr/>
              <a:t>7</a:t>
            </a:fld>
            <a:endParaRPr lang="en-US" altLang="he-IL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03326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F50FA-AD19-4B61-973C-4B40471C45EA}" type="slidenum">
              <a:rPr lang="en-US" altLang="he-IL"/>
              <a:pPr/>
              <a:t>8</a:t>
            </a:fld>
            <a:endParaRPr lang="en-US" altLang="he-IL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3475545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B8142-BFAB-459A-AF90-A97905101D68}" type="slidenum">
              <a:rPr lang="en-US" altLang="he-IL"/>
              <a:pPr/>
              <a:t>9</a:t>
            </a:fld>
            <a:endParaRPr lang="en-US" altLang="he-IL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840782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1382C-C295-421C-8343-62FE001CE6BA}" type="slidenum">
              <a:rPr lang="en-US" altLang="he-IL"/>
              <a:pPr/>
              <a:t>10</a:t>
            </a:fld>
            <a:endParaRPr lang="en-US" altLang="he-IL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69633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9EE0CE-AF0C-43D9-9D28-8863A117920C}" type="slidenum">
              <a:rPr lang="en-US" altLang="he-IL"/>
              <a:pPr/>
              <a:t>11</a:t>
            </a:fld>
            <a:endParaRPr lang="en-US" altLang="he-IL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36270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B2CA0B-D512-4840-8037-D1F4083AFC52}" type="slidenum">
              <a:rPr lang="en-US" altLang="he-IL"/>
              <a:pPr/>
              <a:t>12</a:t>
            </a:fld>
            <a:endParaRPr lang="en-US" altLang="he-IL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9520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חבר ישר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כותרת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16" name="מציין מיקום של תאריך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he-IL"/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he-IL"/>
          </a:p>
        </p:txBody>
      </p:sp>
      <p:sp>
        <p:nvSpPr>
          <p:cNvPr id="15" name="מציין מיקום של מספר שקופית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4830520-D09F-4959-951C-5A6ED0E46777}" type="slidenum">
              <a:rPr lang="en-US" altLang="he-IL" smtClean="0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548D-4934-4E1F-B4A9-F9F95D05E169}" type="slidenum">
              <a:rPr lang="en-US" altLang="he-IL" smtClean="0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7A05-4C4A-4872-A0A5-D9C0CBCF39DE}" type="slidenum">
              <a:rPr lang="en-US" altLang="he-IL" smtClean="0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כותרת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27" name="מציין מיקום תוכן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25" name="מציין מיקום של תאריך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he-IL"/>
          </a:p>
        </p:txBody>
      </p:sp>
      <p:sp>
        <p:nvSpPr>
          <p:cNvPr id="19" name="מציין מיקום של כותרת תחתונה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altLang="he-IL"/>
          </a:p>
        </p:txBody>
      </p:sp>
      <p:sp>
        <p:nvSpPr>
          <p:cNvPr id="16" name="מציין מיקום של מספר שקופית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A5ABF5F-C5C9-4F05-B229-695BD939196E}" type="slidenum">
              <a:rPr lang="en-US" altLang="he-IL" smtClean="0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חבר ישר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מציין מיקום טקסט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9" name="מציין מיקום של תאריך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he-IL"/>
          </a:p>
        </p:txBody>
      </p:sp>
      <p:sp>
        <p:nvSpPr>
          <p:cNvPr id="11" name="מציין מיקום של כותרת תחתונה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he-IL"/>
          </a:p>
        </p:txBody>
      </p:sp>
      <p:sp>
        <p:nvSpPr>
          <p:cNvPr id="16" name="מציין מיקום של מספר שקופית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00F1-4D93-4D4D-BC88-E8A299BB3F59}" type="slidenum">
              <a:rPr lang="en-US" altLang="he-IL" smtClean="0"/>
              <a:pPr/>
              <a:t>‹#›</a:t>
            </a:fld>
            <a:endParaRPr lang="en-US" altLang="he-IL"/>
          </a:p>
        </p:txBody>
      </p:sp>
      <p:sp>
        <p:nvSpPr>
          <p:cNvPr id="8" name="כותרת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כותרת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4" name="מציין מיקום תוכן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21" name="מציין מיקום של תאריך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he-IL"/>
          </a:p>
        </p:txBody>
      </p:sp>
      <p:sp>
        <p:nvSpPr>
          <p:cNvPr id="10" name="מציין מיקום של כותרת תחתונה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he-IL"/>
          </a:p>
        </p:txBody>
      </p:sp>
      <p:sp>
        <p:nvSpPr>
          <p:cNvPr id="31" name="מציין מיקום של מספר שקופית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457A-C093-4A98-A368-9C73E93198C8}" type="slidenum">
              <a:rPr lang="en-US" altLang="he-IL" smtClean="0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כותרת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25" name="מציין מיקום טקסט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28" name="מציין מיקום תוכן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121CDAD-AA02-4F7B-997A-F7281D933510}" type="slidenum">
              <a:rPr lang="en-US" altLang="he-IL" smtClean="0"/>
              <a:pPr/>
              <a:t>‹#›</a:t>
            </a:fld>
            <a:endParaRPr lang="en-US" altLang="he-IL"/>
          </a:p>
        </p:txBody>
      </p:sp>
      <p:sp>
        <p:nvSpPr>
          <p:cNvPr id="11" name="מחבר ישר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כותרת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he-IL"/>
          </a:p>
        </p:txBody>
      </p:sp>
      <p:sp>
        <p:nvSpPr>
          <p:cNvPr id="21" name="מציין מיקום של כותרת תחתונה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DB2A-00F5-4803-B76A-E8B8ECAC3A96}" type="slidenum">
              <a:rPr lang="en-US" altLang="he-IL" smtClean="0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he-IL"/>
          </a:p>
        </p:txBody>
      </p:sp>
      <p:sp>
        <p:nvSpPr>
          <p:cNvPr id="24" name="מציין מיקום של כותרת תחתונה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EC8-D8B0-49C8-9AFB-74ECC805BDDE}" type="slidenum">
              <a:rPr lang="en-US" altLang="he-IL" smtClean="0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חבר ישר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כותרת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26" name="מציין מיקום טקסט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25" name="מציין מיקום של תאריך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he-IL"/>
          </a:p>
        </p:txBody>
      </p:sp>
      <p:sp>
        <p:nvSpPr>
          <p:cNvPr id="29" name="מציין מיקום של כותרת תחתונה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C746-7881-41F6-977C-5F9C3EFE54AE}" type="slidenum">
              <a:rPr lang="en-US" altLang="he-IL" smtClean="0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ציין מיקום של תמונה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he-IL"/>
          </a:p>
        </p:txBody>
      </p:sp>
      <p:sp>
        <p:nvSpPr>
          <p:cNvPr id="31" name="מציין מיקום של מספר שקופית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5F57-1230-42C2-A9D9-E80682C1F74F}" type="slidenum">
              <a:rPr lang="en-US" altLang="he-IL" smtClean="0"/>
              <a:pPr/>
              <a:t>‹#›</a:t>
            </a:fld>
            <a:endParaRPr lang="en-US" altLang="he-IL"/>
          </a:p>
        </p:txBody>
      </p:sp>
      <p:sp>
        <p:nvSpPr>
          <p:cNvPr id="17" name="כותרת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26" name="מציין מיקום טקסט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חבר ישר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מציין מיקום טקסט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1" name="מציין מיקום של תאריך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he-IL"/>
          </a:p>
        </p:txBody>
      </p:sp>
      <p:sp>
        <p:nvSpPr>
          <p:cNvPr id="28" name="מציין מיקום של כותרת תחתונה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820E69A-A312-4F44-99A6-BA1B906BE44B}" type="slidenum">
              <a:rPr lang="en-US" altLang="he-IL" smtClean="0"/>
              <a:pPr/>
              <a:t>‹#›</a:t>
            </a:fld>
            <a:endParaRPr lang="en-US" altLang="he-IL"/>
          </a:p>
        </p:txBody>
      </p:sp>
      <p:sp>
        <p:nvSpPr>
          <p:cNvPr id="10" name="מציין מיקום של כותרת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חבר ישר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מחבר ישר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1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oogle.lv/url?sa=i&amp;rct=j&amp;q=Client/Server%0bNetworking%20Model&amp;source=images&amp;cd=&amp;cad=rja&amp;docid=sVXPMrxpAXzCcM&amp;tbnid=5vHnQccVYOCnRM:&amp;ved=0CAUQjRw&amp;url=http://www.highteck.net/EN/Application/Application_Layer_Functionality_and_Protocols.html&amp;ei=y7yMUb2lOIzT4QSJiYDQAg&amp;psig=AFQjCNHEd-ikwNCO6lhk1Sms_l80Ew4dQw&amp;ust=1368264261290715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28800"/>
            <a:ext cx="7772400" cy="1512168"/>
          </a:xfrm>
        </p:spPr>
        <p:txBody>
          <a:bodyPr>
            <a:noAutofit/>
          </a:bodyPr>
          <a:lstStyle/>
          <a:p>
            <a:pPr algn="ctr"/>
            <a:r>
              <a:rPr lang="en-US" altLang="he-IL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– Part 1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546725" y="40989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he-IL" altLang="he-I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Definition Language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611560" y="3027362"/>
            <a:ext cx="7992888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altLang="he-IL" dirty="0"/>
              <a:t> </a:t>
            </a:r>
            <a:r>
              <a:rPr lang="en-US" altLang="he-IL" dirty="0">
                <a:solidFill>
                  <a:schemeClr val="accent2"/>
                </a:solidFill>
              </a:rPr>
              <a:t>Create Table  </a:t>
            </a:r>
            <a:r>
              <a:rPr lang="en-US" altLang="he-IL" dirty="0"/>
              <a:t> &lt;table name&gt;</a:t>
            </a:r>
          </a:p>
          <a:p>
            <a:pPr eaLnBrk="0" hangingPunct="0"/>
            <a:r>
              <a:rPr lang="en-US" altLang="he-IL" dirty="0"/>
              <a:t>(</a:t>
            </a:r>
          </a:p>
          <a:p>
            <a:pPr eaLnBrk="0" hangingPunct="0"/>
            <a:r>
              <a:rPr lang="en-US" altLang="he-IL" dirty="0"/>
              <a:t>  id                </a:t>
            </a:r>
            <a:r>
              <a:rPr lang="en-US" altLang="he-IL" dirty="0">
                <a:solidFill>
                  <a:schemeClr val="accent2"/>
                </a:solidFill>
              </a:rPr>
              <a:t>int &lt;</a:t>
            </a:r>
            <a:r>
              <a:rPr lang="en-US" altLang="he-IL" dirty="0" err="1">
                <a:solidFill>
                  <a:schemeClr val="accent2"/>
                </a:solidFill>
              </a:rPr>
              <a:t>auto_increment</a:t>
            </a:r>
            <a:r>
              <a:rPr lang="en-US" altLang="he-IL" dirty="0">
                <a:solidFill>
                  <a:schemeClr val="accent2"/>
                </a:solidFill>
              </a:rPr>
              <a:t>&gt;  &lt;</a:t>
            </a:r>
            <a:r>
              <a:rPr lang="en-US" altLang="he-IL" dirty="0" err="1">
                <a:solidFill>
                  <a:srgbClr val="3333FF"/>
                </a:solidFill>
              </a:rPr>
              <a:t>primary_key</a:t>
            </a:r>
            <a:r>
              <a:rPr lang="en-US" altLang="he-IL" dirty="0">
                <a:solidFill>
                  <a:schemeClr val="accent2"/>
                </a:solidFill>
              </a:rPr>
              <a:t>&gt; &lt;</a:t>
            </a:r>
            <a:r>
              <a:rPr lang="en-US" altLang="he-IL" dirty="0">
                <a:solidFill>
                  <a:srgbClr val="3333FF"/>
                </a:solidFill>
              </a:rPr>
              <a:t>not null</a:t>
            </a:r>
            <a:r>
              <a:rPr lang="en-US" altLang="he-IL" dirty="0">
                <a:solidFill>
                  <a:schemeClr val="accent2"/>
                </a:solidFill>
              </a:rPr>
              <a:t> &gt;,</a:t>
            </a:r>
          </a:p>
          <a:p>
            <a:pPr eaLnBrk="0" hangingPunct="0"/>
            <a:r>
              <a:rPr lang="en-US" altLang="he-IL" dirty="0"/>
              <a:t>  </a:t>
            </a:r>
            <a:r>
              <a:rPr lang="en-US" altLang="he-IL" dirty="0" err="1"/>
              <a:t>first_name</a:t>
            </a:r>
            <a:r>
              <a:rPr lang="en-US" altLang="he-IL" dirty="0">
                <a:solidFill>
                  <a:schemeClr val="accent2"/>
                </a:solidFill>
              </a:rPr>
              <a:t>  </a:t>
            </a:r>
            <a:r>
              <a:rPr lang="en-US" altLang="he-IL" dirty="0" err="1">
                <a:solidFill>
                  <a:schemeClr val="accent2"/>
                </a:solidFill>
              </a:rPr>
              <a:t>nvarchar</a:t>
            </a:r>
            <a:r>
              <a:rPr lang="en-US" altLang="he-IL" dirty="0">
                <a:solidFill>
                  <a:schemeClr val="accent2"/>
                </a:solidFill>
              </a:rPr>
              <a:t>(20) &lt;</a:t>
            </a:r>
            <a:r>
              <a:rPr lang="en-US" altLang="he-IL" dirty="0">
                <a:solidFill>
                  <a:srgbClr val="3333FF"/>
                </a:solidFill>
              </a:rPr>
              <a:t>not null</a:t>
            </a:r>
            <a:r>
              <a:rPr lang="en-US" altLang="he-IL" dirty="0">
                <a:solidFill>
                  <a:schemeClr val="accent2"/>
                </a:solidFill>
              </a:rPr>
              <a:t>&gt;,</a:t>
            </a:r>
          </a:p>
          <a:p>
            <a:pPr eaLnBrk="0" hangingPunct="0"/>
            <a:r>
              <a:rPr lang="en-US" altLang="he-IL" dirty="0">
                <a:solidFill>
                  <a:schemeClr val="accent2"/>
                </a:solidFill>
              </a:rPr>
              <a:t>  </a:t>
            </a:r>
            <a:r>
              <a:rPr lang="en-US" altLang="he-IL" dirty="0" err="1"/>
              <a:t>last_name</a:t>
            </a:r>
            <a:r>
              <a:rPr lang="en-US" altLang="he-IL" dirty="0">
                <a:solidFill>
                  <a:schemeClr val="accent2"/>
                </a:solidFill>
              </a:rPr>
              <a:t>   </a:t>
            </a:r>
            <a:r>
              <a:rPr lang="en-US" altLang="he-IL" dirty="0" err="1">
                <a:solidFill>
                  <a:schemeClr val="accent2"/>
                </a:solidFill>
              </a:rPr>
              <a:t>nvarchar</a:t>
            </a:r>
            <a:r>
              <a:rPr lang="en-US" altLang="he-IL" dirty="0">
                <a:solidFill>
                  <a:schemeClr val="accent2"/>
                </a:solidFill>
              </a:rPr>
              <a:t>(20) &lt;</a:t>
            </a:r>
            <a:r>
              <a:rPr lang="en-US" altLang="he-IL" dirty="0">
                <a:solidFill>
                  <a:srgbClr val="3333FF"/>
                </a:solidFill>
              </a:rPr>
              <a:t>not null</a:t>
            </a:r>
            <a:r>
              <a:rPr lang="en-US" altLang="he-IL" dirty="0">
                <a:solidFill>
                  <a:schemeClr val="accent2"/>
                </a:solidFill>
              </a:rPr>
              <a:t>&gt;,</a:t>
            </a:r>
            <a:endParaRPr lang="en-US" altLang="he-IL" dirty="0"/>
          </a:p>
          <a:p>
            <a:pPr eaLnBrk="0" hangingPunct="0"/>
            <a:r>
              <a:rPr lang="en-US" altLang="he-IL" dirty="0"/>
              <a:t>  age              </a:t>
            </a:r>
            <a:r>
              <a:rPr lang="en-US" altLang="he-IL" dirty="0" err="1">
                <a:solidFill>
                  <a:schemeClr val="accent2"/>
                </a:solidFill>
              </a:rPr>
              <a:t>int</a:t>
            </a:r>
            <a:r>
              <a:rPr lang="en-US" altLang="he-IL" dirty="0">
                <a:solidFill>
                  <a:schemeClr val="accent2"/>
                </a:solidFill>
              </a:rPr>
              <a:t>,</a:t>
            </a:r>
          </a:p>
          <a:p>
            <a:pPr eaLnBrk="0" hangingPunct="0"/>
            <a:r>
              <a:rPr lang="en-US" altLang="he-IL" dirty="0"/>
              <a:t>  address       </a:t>
            </a:r>
            <a:r>
              <a:rPr lang="en-US" altLang="he-IL" dirty="0" err="1">
                <a:solidFill>
                  <a:schemeClr val="accent2"/>
                </a:solidFill>
              </a:rPr>
              <a:t>nvarchar</a:t>
            </a:r>
            <a:r>
              <a:rPr lang="en-US" altLang="he-IL" dirty="0">
                <a:solidFill>
                  <a:schemeClr val="accent2"/>
                </a:solidFill>
              </a:rPr>
              <a:t>(30)</a:t>
            </a:r>
          </a:p>
          <a:p>
            <a:pPr eaLnBrk="0" hangingPunct="0"/>
            <a:r>
              <a:rPr lang="en-US" altLang="he-IL" dirty="0">
                <a:solidFill>
                  <a:schemeClr val="accent2"/>
                </a:solidFill>
              </a:rPr>
              <a:t>)</a:t>
            </a:r>
            <a:endParaRPr lang="en-US" altLang="he-IL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21349" y="1700808"/>
            <a:ext cx="8686800" cy="1224136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by code</a:t>
            </a:r>
          </a:p>
        </p:txBody>
      </p:sp>
    </p:spTree>
    <p:extLst>
      <p:ext uri="{BB962C8B-B14F-4D97-AF65-F5344CB8AC3E}">
        <p14:creationId xmlns:p14="http://schemas.microsoft.com/office/powerpoint/2010/main" val="389949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Insertions (simple)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223750" y="1171998"/>
            <a:ext cx="190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e-IL" dirty="0"/>
              <a:t>General form:</a:t>
            </a:r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301752" y="1633410"/>
            <a:ext cx="72882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he-IL" dirty="0"/>
              <a:t> </a:t>
            </a:r>
            <a:r>
              <a:rPr lang="en-US" altLang="he-IL" dirty="0">
                <a:solidFill>
                  <a:schemeClr val="accent2"/>
                </a:solidFill>
              </a:rPr>
              <a:t>INSERT   INTO</a:t>
            </a:r>
            <a:r>
              <a:rPr lang="en-US" altLang="he-IL" dirty="0"/>
              <a:t>   R(A1,…., An)   </a:t>
            </a:r>
            <a:r>
              <a:rPr lang="en-US" altLang="he-IL" dirty="0">
                <a:solidFill>
                  <a:schemeClr val="accent2"/>
                </a:solidFill>
              </a:rPr>
              <a:t>VALUES</a:t>
            </a:r>
            <a:r>
              <a:rPr lang="en-US" altLang="he-IL" dirty="0"/>
              <a:t>  (v1,…., </a:t>
            </a:r>
            <a:r>
              <a:rPr lang="en-US" altLang="he-IL" dirty="0" err="1"/>
              <a:t>vn</a:t>
            </a:r>
            <a:r>
              <a:rPr lang="en-US" altLang="he-IL" dirty="0"/>
              <a:t>)</a:t>
            </a:r>
          </a:p>
        </p:txBody>
      </p:sp>
      <p:sp>
        <p:nvSpPr>
          <p:cNvPr id="354310" name="Rectangle 6"/>
          <p:cNvSpPr>
            <a:spLocks noChangeArrowheads="1"/>
          </p:cNvSpPr>
          <p:nvPr/>
        </p:nvSpPr>
        <p:spPr bwMode="auto">
          <a:xfrm>
            <a:off x="299713" y="2635541"/>
            <a:ext cx="8232727" cy="40318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he-IL" dirty="0">
                <a:solidFill>
                  <a:schemeClr val="accent2"/>
                </a:solidFill>
              </a:rPr>
              <a:t>Insert into </a:t>
            </a:r>
            <a:r>
              <a:rPr lang="en-US" altLang="he-IL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customer</a:t>
            </a:r>
          </a:p>
          <a:p>
            <a:pPr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he-IL" dirty="0">
                <a:solidFill>
                  <a:schemeClr val="accent2"/>
                </a:solidFill>
              </a:rPr>
              <a:t>Values</a:t>
            </a:r>
            <a:r>
              <a:rPr lang="en-US" altLang="he-IL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('101010101', 'Roni Dan', 'Jaffa’),</a:t>
            </a:r>
          </a:p>
          <a:p>
            <a:pPr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he-IL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('121212121', '</a:t>
            </a:r>
            <a:r>
              <a:rPr lang="en-US" altLang="he-IL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Eyal</a:t>
            </a:r>
            <a:r>
              <a:rPr lang="en-US" altLang="he-IL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Levi', 'Haifa’),</a:t>
            </a:r>
          </a:p>
          <a:p>
            <a:pPr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he-IL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('123123123', 'Ben Morag', 'Jaffa’),</a:t>
            </a:r>
          </a:p>
          <a:p>
            <a:pPr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he-IL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('232323232', 'Gideon </a:t>
            </a:r>
            <a:r>
              <a:rPr lang="en-US" altLang="he-IL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Dor</a:t>
            </a:r>
            <a:r>
              <a:rPr lang="en-US" altLang="he-IL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', 'Tel Aviv’),</a:t>
            </a:r>
          </a:p>
          <a:p>
            <a:pPr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he-IL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('454545454', 'Hila </a:t>
            </a:r>
            <a:r>
              <a:rPr lang="en-US" altLang="he-IL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Mor</a:t>
            </a:r>
            <a:r>
              <a:rPr lang="en-US" altLang="he-IL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', 'Tiberias’),</a:t>
            </a:r>
          </a:p>
          <a:p>
            <a:pPr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he-IL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('456456456', 'Danny Even', 'Tel Aviv’),</a:t>
            </a:r>
          </a:p>
          <a:p>
            <a:pPr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he-IL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('565656565', '</a:t>
            </a:r>
            <a:r>
              <a:rPr lang="en-US" altLang="he-IL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Hadas</a:t>
            </a:r>
            <a:r>
              <a:rPr lang="en-US" altLang="he-IL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Shalom', 'Ramat Gan’),</a:t>
            </a:r>
          </a:p>
          <a:p>
            <a:pPr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he-IL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('787878787', '</a:t>
            </a:r>
            <a:r>
              <a:rPr lang="en-US" altLang="he-IL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Meni</a:t>
            </a:r>
            <a:r>
              <a:rPr lang="en-US" altLang="he-IL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Mann', 'Beer Sheva’);</a:t>
            </a:r>
          </a:p>
        </p:txBody>
      </p:sp>
      <p:sp>
        <p:nvSpPr>
          <p:cNvPr id="354311" name="Text Box 7"/>
          <p:cNvSpPr txBox="1">
            <a:spLocks noChangeArrowheads="1"/>
          </p:cNvSpPr>
          <p:nvPr/>
        </p:nvSpPr>
        <p:spPr bwMode="auto">
          <a:xfrm>
            <a:off x="223750" y="2136358"/>
            <a:ext cx="13612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e-IL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684057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5570" y="332656"/>
            <a:ext cx="8686800" cy="841248"/>
          </a:xfrm>
        </p:spPr>
        <p:txBody>
          <a:bodyPr/>
          <a:lstStyle/>
          <a:p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SQL Query – simple select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4054946"/>
            <a:ext cx="85820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07" y="1484782"/>
            <a:ext cx="3979168" cy="13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37"/>
          <p:cNvSpPr>
            <a:spLocks noChangeArrowheads="1"/>
          </p:cNvSpPr>
          <p:nvPr/>
        </p:nvSpPr>
        <p:spPr bwMode="auto">
          <a:xfrm>
            <a:off x="1997691" y="2908567"/>
            <a:ext cx="609600" cy="853311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" name="מלבן מעוגל 11"/>
          <p:cNvSpPr/>
          <p:nvPr/>
        </p:nvSpPr>
        <p:spPr>
          <a:xfrm>
            <a:off x="1619672" y="1947799"/>
            <a:ext cx="43204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375886" y="2564904"/>
            <a:ext cx="328583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he-IL" dirty="0"/>
              <a:t> </a:t>
            </a:r>
            <a:r>
              <a:rPr lang="en-US" altLang="he-IL" dirty="0">
                <a:solidFill>
                  <a:schemeClr val="accent2"/>
                </a:solidFill>
              </a:rPr>
              <a:t>SELECT </a:t>
            </a:r>
            <a:r>
              <a:rPr lang="en-US" altLang="he-IL" dirty="0"/>
              <a:t> &lt;attributes&gt;</a:t>
            </a:r>
          </a:p>
          <a:p>
            <a:pPr eaLnBrk="0" hangingPunct="0"/>
            <a:r>
              <a:rPr lang="en-US" altLang="he-IL" dirty="0"/>
              <a:t> </a:t>
            </a:r>
            <a:r>
              <a:rPr lang="en-US" altLang="he-IL" dirty="0">
                <a:solidFill>
                  <a:schemeClr val="accent2"/>
                </a:solidFill>
              </a:rPr>
              <a:t>FROM</a:t>
            </a:r>
            <a:r>
              <a:rPr lang="en-US" altLang="he-IL" dirty="0"/>
              <a:t>     &lt;Table name&gt;</a:t>
            </a:r>
          </a:p>
          <a:p>
            <a:pPr eaLnBrk="0" hangingPunct="0"/>
            <a:r>
              <a:rPr lang="en-US" altLang="he-IL" dirty="0"/>
              <a:t> </a:t>
            </a:r>
            <a:r>
              <a:rPr lang="en-US" altLang="he-IL" dirty="0">
                <a:solidFill>
                  <a:schemeClr val="accent2"/>
                </a:solidFill>
              </a:rPr>
              <a:t>WHERE</a:t>
            </a:r>
            <a:r>
              <a:rPr lang="en-US" altLang="he-IL" dirty="0"/>
              <a:t>  &lt;conditions&gt;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75886" y="1484782"/>
            <a:ext cx="328583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he-IL" dirty="0"/>
              <a:t> </a:t>
            </a:r>
            <a:r>
              <a:rPr lang="en-US" altLang="he-IL" dirty="0">
                <a:solidFill>
                  <a:schemeClr val="accent2"/>
                </a:solidFill>
              </a:rPr>
              <a:t>SELECT </a:t>
            </a:r>
            <a:r>
              <a:rPr lang="en-US" altLang="he-IL" dirty="0"/>
              <a:t> &lt;attributes&gt;</a:t>
            </a:r>
          </a:p>
          <a:p>
            <a:pPr eaLnBrk="0" hangingPunct="0"/>
            <a:r>
              <a:rPr lang="en-US" altLang="he-IL" dirty="0"/>
              <a:t> </a:t>
            </a:r>
            <a:r>
              <a:rPr lang="en-US" altLang="he-IL" dirty="0">
                <a:solidFill>
                  <a:schemeClr val="accent2"/>
                </a:solidFill>
              </a:rPr>
              <a:t>FROM</a:t>
            </a:r>
            <a:r>
              <a:rPr lang="en-US" altLang="he-IL" dirty="0"/>
              <a:t>     &lt;Table name&gt;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 SQL Query (select)</a:t>
            </a:r>
          </a:p>
        </p:txBody>
      </p:sp>
      <p:sp>
        <p:nvSpPr>
          <p:cNvPr id="224293" name="AutoShape 37"/>
          <p:cNvSpPr>
            <a:spLocks noChangeArrowheads="1"/>
          </p:cNvSpPr>
          <p:nvPr/>
        </p:nvSpPr>
        <p:spPr bwMode="auto">
          <a:xfrm>
            <a:off x="2827040" y="2786193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787898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29000"/>
            <a:ext cx="5472608" cy="320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לבן מעוגל 1"/>
          <p:cNvSpPr/>
          <p:nvPr/>
        </p:nvSpPr>
        <p:spPr>
          <a:xfrm>
            <a:off x="1907704" y="1772816"/>
            <a:ext cx="5688632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9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תרגיל כיתה</a:t>
            </a:r>
          </a:p>
        </p:txBody>
      </p:sp>
      <p:sp>
        <p:nvSpPr>
          <p:cNvPr id="4" name="Rectangle 14"/>
          <p:cNvSpPr txBox="1">
            <a:spLocks noChangeArrowheads="1"/>
          </p:cNvSpPr>
          <p:nvPr/>
        </p:nvSpPr>
        <p:spPr>
          <a:xfrm>
            <a:off x="684213" y="1125538"/>
            <a:ext cx="8229600" cy="5256212"/>
          </a:xfrm>
          <a:prstGeom prst="rect">
            <a:avLst/>
          </a:prstGeom>
        </p:spPr>
        <p:txBody>
          <a:bodyPr/>
          <a:lstStyle>
            <a:lvl1pPr marL="342900" indent="-3429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2800" indent="-812800" fontAlgn="auto">
              <a:spcAft>
                <a:spcPts val="0"/>
              </a:spcAft>
              <a:buFontTx/>
              <a:buNone/>
            </a:pPr>
            <a:r>
              <a:rPr lang="en-US" altLang="he-IL" sz="3600" dirty="0">
                <a:latin typeface="David" pitchFamily="34" charset="-79"/>
                <a:cs typeface="David" pitchFamily="34" charset="-79"/>
              </a:rPr>
              <a:t> </a:t>
            </a:r>
            <a:r>
              <a:rPr lang="he-IL" altLang="he-IL" sz="2400" dirty="0">
                <a:latin typeface="David" pitchFamily="34" charset="-79"/>
                <a:cs typeface="David" pitchFamily="34" charset="-79"/>
              </a:rPr>
              <a:t>	1. צור טבלה בשם </a:t>
            </a:r>
            <a:r>
              <a:rPr lang="en-US" altLang="he-IL" sz="2400" dirty="0">
                <a:latin typeface="David" pitchFamily="34" charset="-79"/>
                <a:cs typeface="David" pitchFamily="34" charset="-79"/>
              </a:rPr>
              <a:t>Vehicles</a:t>
            </a:r>
            <a:r>
              <a:rPr lang="he-IL" altLang="he-IL" sz="2400" dirty="0">
                <a:latin typeface="David" pitchFamily="34" charset="-79"/>
                <a:cs typeface="David" pitchFamily="34" charset="-79"/>
              </a:rPr>
              <a:t> באמצעות הפקודה </a:t>
            </a:r>
            <a:r>
              <a:rPr lang="en-US" altLang="he-IL" sz="2400" dirty="0">
                <a:latin typeface="David" pitchFamily="34" charset="-79"/>
                <a:cs typeface="David" pitchFamily="34" charset="-79"/>
              </a:rPr>
              <a:t>Create Table</a:t>
            </a:r>
            <a:r>
              <a:rPr lang="he-IL" altLang="he-IL" sz="2400" dirty="0">
                <a:latin typeface="David" pitchFamily="34" charset="-79"/>
                <a:cs typeface="David" pitchFamily="34" charset="-79"/>
              </a:rPr>
              <a:t>.</a:t>
            </a:r>
          </a:p>
          <a:p>
            <a:pPr marL="812800" indent="-812800" fontAlgn="auto">
              <a:spcAft>
                <a:spcPts val="0"/>
              </a:spcAft>
              <a:buFontTx/>
              <a:buNone/>
            </a:pPr>
            <a:r>
              <a:rPr lang="he-IL" altLang="he-IL" sz="2400" dirty="0">
                <a:latin typeface="David" pitchFamily="34" charset="-79"/>
                <a:cs typeface="David" pitchFamily="34" charset="-79"/>
              </a:rPr>
              <a:t>	2. הכנס לתוכה את הערכים  הבאים:</a:t>
            </a:r>
          </a:p>
          <a:p>
            <a:pPr marL="812800" indent="-812800" fontAlgn="auto">
              <a:spcAft>
                <a:spcPts val="0"/>
              </a:spcAft>
              <a:buFontTx/>
              <a:buNone/>
            </a:pPr>
            <a:endParaRPr lang="he-IL" altLang="he-IL" sz="2400" dirty="0">
              <a:latin typeface="David" pitchFamily="34" charset="-79"/>
              <a:cs typeface="David" pitchFamily="34" charset="-79"/>
            </a:endParaRPr>
          </a:p>
          <a:p>
            <a:pPr marL="812800" indent="-812800" fontAlgn="auto">
              <a:spcAft>
                <a:spcPts val="0"/>
              </a:spcAft>
              <a:buFontTx/>
              <a:buNone/>
            </a:pPr>
            <a:endParaRPr lang="he-IL" altLang="he-IL" sz="2400" dirty="0">
              <a:latin typeface="David" pitchFamily="34" charset="-79"/>
              <a:cs typeface="David" pitchFamily="34" charset="-79"/>
            </a:endParaRPr>
          </a:p>
          <a:p>
            <a:pPr marL="812800" indent="-812800" fontAlgn="auto">
              <a:spcAft>
                <a:spcPts val="0"/>
              </a:spcAft>
              <a:buFontTx/>
              <a:buNone/>
            </a:pPr>
            <a:r>
              <a:rPr lang="en-US" altLang="he-IL" sz="2400" dirty="0">
                <a:latin typeface="David" pitchFamily="34" charset="-79"/>
                <a:cs typeface="David" pitchFamily="34" charset="-79"/>
              </a:rPr>
              <a:t>		         </a:t>
            </a:r>
            <a:endParaRPr lang="he-IL" altLang="he-IL" sz="2400" dirty="0">
              <a:latin typeface="David" pitchFamily="34" charset="-79"/>
              <a:cs typeface="David" pitchFamily="34" charset="-79"/>
            </a:endParaRPr>
          </a:p>
          <a:p>
            <a:pPr marL="812800" indent="-812800" fontAlgn="auto">
              <a:spcAft>
                <a:spcPts val="0"/>
              </a:spcAft>
              <a:buFontTx/>
              <a:buNone/>
            </a:pPr>
            <a:r>
              <a:rPr lang="he-IL" altLang="he-IL" sz="2400" dirty="0">
                <a:solidFill>
                  <a:schemeClr val="accent2"/>
                </a:solidFill>
                <a:latin typeface="David" pitchFamily="34" charset="-79"/>
                <a:cs typeface="David" pitchFamily="34" charset="-79"/>
              </a:rPr>
              <a:t>	</a:t>
            </a:r>
          </a:p>
          <a:p>
            <a:pPr marL="812800" indent="-812800" fontAlgn="auto">
              <a:spcAft>
                <a:spcPts val="0"/>
              </a:spcAft>
              <a:buFontTx/>
              <a:buNone/>
            </a:pPr>
            <a:r>
              <a:rPr lang="he-IL" altLang="he-IL" sz="2400" dirty="0">
                <a:solidFill>
                  <a:schemeClr val="accent2"/>
                </a:solidFill>
                <a:latin typeface="David" pitchFamily="34" charset="-79"/>
                <a:cs typeface="David" pitchFamily="34" charset="-79"/>
              </a:rPr>
              <a:t>	</a:t>
            </a:r>
            <a:r>
              <a:rPr lang="he-IL" altLang="he-IL" sz="2400" dirty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3.  הצג את שמות העובדים, סוג הרכב שלהם ועלות הקניה.</a:t>
            </a:r>
            <a:endParaRPr lang="en-US" altLang="he-IL" sz="2000" dirty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04864"/>
            <a:ext cx="700020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5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21" y="1341738"/>
            <a:ext cx="3750135" cy="1289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686800" cy="841248"/>
          </a:xfrm>
        </p:spPr>
        <p:txBody>
          <a:bodyPr>
            <a:normAutofit fontScale="90000"/>
          </a:bodyPr>
          <a:lstStyle/>
          <a:p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for numeric field – using keyword “where”</a:t>
            </a:r>
          </a:p>
        </p:txBody>
      </p:sp>
      <p:sp>
        <p:nvSpPr>
          <p:cNvPr id="226308" name="AutoShape 4"/>
          <p:cNvSpPr>
            <a:spLocks noChangeArrowheads="1"/>
          </p:cNvSpPr>
          <p:nvPr/>
        </p:nvSpPr>
        <p:spPr bwMode="auto">
          <a:xfrm>
            <a:off x="1998948" y="2708920"/>
            <a:ext cx="609600" cy="432048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1" name="מלבן מעוגל 10"/>
          <p:cNvSpPr/>
          <p:nvPr/>
        </p:nvSpPr>
        <p:spPr>
          <a:xfrm>
            <a:off x="440555" y="1988840"/>
            <a:ext cx="3123333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70" y="3199320"/>
            <a:ext cx="6543693" cy="145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71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3816424" cy="120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188640"/>
            <a:ext cx="8686800" cy="841248"/>
          </a:xfrm>
        </p:spPr>
        <p:txBody>
          <a:bodyPr>
            <a:normAutofit fontScale="90000"/>
          </a:bodyPr>
          <a:lstStyle/>
          <a:p>
            <a:r>
              <a:rPr lang="he-IL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for varchar/</a:t>
            </a:r>
            <a:r>
              <a:rPr lang="en-US" altLang="he-I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field</a:t>
            </a:r>
          </a:p>
        </p:txBody>
      </p:sp>
      <p:sp>
        <p:nvSpPr>
          <p:cNvPr id="226308" name="AutoShape 4"/>
          <p:cNvSpPr>
            <a:spLocks noChangeArrowheads="1"/>
          </p:cNvSpPr>
          <p:nvPr/>
        </p:nvSpPr>
        <p:spPr bwMode="auto">
          <a:xfrm>
            <a:off x="1998948" y="2636912"/>
            <a:ext cx="609600" cy="432048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96" y="3140968"/>
            <a:ext cx="8610600" cy="183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מלבן מעוגל 10"/>
          <p:cNvSpPr/>
          <p:nvPr/>
        </p:nvSpPr>
        <p:spPr>
          <a:xfrm>
            <a:off x="440555" y="2060848"/>
            <a:ext cx="3123333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4" y="1460773"/>
            <a:ext cx="5074894" cy="96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: the key word ‘like’</a:t>
            </a:r>
          </a:p>
        </p:txBody>
      </p:sp>
      <p:sp>
        <p:nvSpPr>
          <p:cNvPr id="226308" name="AutoShape 4"/>
          <p:cNvSpPr>
            <a:spLocks noChangeArrowheads="1"/>
          </p:cNvSpPr>
          <p:nvPr/>
        </p:nvSpPr>
        <p:spPr bwMode="auto">
          <a:xfrm>
            <a:off x="1998948" y="2636912"/>
            <a:ext cx="609600" cy="432048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1" name="מלבן מעוגל 10"/>
          <p:cNvSpPr/>
          <p:nvPr/>
        </p:nvSpPr>
        <p:spPr>
          <a:xfrm>
            <a:off x="440555" y="2060848"/>
            <a:ext cx="3411365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4" y="3109878"/>
            <a:ext cx="5074894" cy="1039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93503" y="4293096"/>
            <a:ext cx="7772400" cy="2286000"/>
          </a:xfrm>
          <a:prstGeom prst="rect">
            <a:avLst/>
          </a:prstGeom>
        </p:spPr>
        <p:txBody>
          <a:bodyPr/>
          <a:lstStyle>
            <a:lvl1pPr marL="342900" indent="-3429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l" rtl="0" fontAlgn="auto">
              <a:spcAft>
                <a:spcPts val="0"/>
              </a:spcAft>
            </a:pPr>
            <a:r>
              <a:rPr lang="en-US" altLang="he-I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alt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 pattern matching on strings</a:t>
            </a:r>
          </a:p>
          <a:p>
            <a:pPr marL="609600" indent="-609600" algn="l" rtl="0" fontAlgn="auto">
              <a:spcAft>
                <a:spcPts val="0"/>
              </a:spcAft>
            </a:pPr>
            <a:r>
              <a:rPr lang="en-US" alt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contain two special symbols:</a:t>
            </a:r>
          </a:p>
          <a:p>
            <a:pPr marL="990600" lvl="1" indent="-533400" algn="l" rtl="0" fontAlgn="auto">
              <a:spcAft>
                <a:spcPts val="0"/>
              </a:spcAft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 = any sequence of characters</a:t>
            </a:r>
          </a:p>
          <a:p>
            <a:pPr marL="990600" lvl="1" indent="-533400" algn="l" rtl="0" fontAlgn="auto">
              <a:spcAft>
                <a:spcPts val="0"/>
              </a:spcAft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  = any single character</a:t>
            </a:r>
          </a:p>
        </p:txBody>
      </p:sp>
    </p:spTree>
    <p:extLst>
      <p:ext uri="{BB962C8B-B14F-4D97-AF65-F5344CB8AC3E}">
        <p14:creationId xmlns:p14="http://schemas.microsoft.com/office/powerpoint/2010/main" val="205690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 selected fields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/>
          <a:lstStyle>
            <a:lvl1pPr marL="342900" indent="-3429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auto">
              <a:lnSpc>
                <a:spcPct val="90000"/>
              </a:lnSpc>
              <a:spcAft>
                <a:spcPts val="0"/>
              </a:spcAft>
            </a:pP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concatenate selected fields which are defined as varchar/</a:t>
            </a:r>
            <a:r>
              <a:rPr lang="en-US" altLang="he-I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endParaRPr lang="en-US" alt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auto">
              <a:lnSpc>
                <a:spcPct val="90000"/>
              </a:lnSpc>
              <a:spcAft>
                <a:spcPts val="0"/>
              </a:spcAft>
            </a:pPr>
            <a:endParaRPr lang="en-US" alt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99" y="2564904"/>
            <a:ext cx="4271959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21" y="3501008"/>
            <a:ext cx="7953758" cy="11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93" y="4911749"/>
            <a:ext cx="4271959" cy="778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21" y="6030694"/>
            <a:ext cx="424563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מלבן מעוגל 7"/>
          <p:cNvSpPr/>
          <p:nvPr/>
        </p:nvSpPr>
        <p:spPr>
          <a:xfrm>
            <a:off x="695794" y="3717032"/>
            <a:ext cx="2003998" cy="4601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מעוגל 8"/>
          <p:cNvSpPr/>
          <p:nvPr/>
        </p:nvSpPr>
        <p:spPr>
          <a:xfrm>
            <a:off x="695793" y="6030694"/>
            <a:ext cx="2835218" cy="4094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1019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case sensitive 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insensitive:</a:t>
            </a:r>
          </a:p>
          <a:p>
            <a:pPr lvl="1" algn="l" rtl="0">
              <a:lnSpc>
                <a:spcPct val="90000"/>
              </a:lnSpc>
            </a:pP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Same: SELECT |  Select  </a:t>
            </a:r>
            <a:r>
              <a:rPr lang="en-US" altLang="he-I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alt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>
              <a:lnSpc>
                <a:spcPct val="90000"/>
              </a:lnSpc>
            </a:pP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Same: Product  | product</a:t>
            </a:r>
          </a:p>
          <a:p>
            <a:pPr lvl="1" algn="l" rtl="0">
              <a:lnSpc>
                <a:spcPct val="90000"/>
              </a:lnSpc>
            </a:pP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Different: ‘Seattle’  | ‘</a:t>
            </a:r>
            <a:r>
              <a:rPr lang="en-US" altLang="he-I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seattle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algn="l" rtl="0">
              <a:lnSpc>
                <a:spcPct val="90000"/>
              </a:lnSpc>
            </a:pPr>
            <a:endParaRPr lang="en-US" alt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lnSpc>
                <a:spcPct val="90000"/>
              </a:lnSpc>
            </a:pP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Constants:</a:t>
            </a:r>
          </a:p>
          <a:p>
            <a:pPr lvl="1" algn="l" rtl="0">
              <a:lnSpc>
                <a:spcPct val="90000"/>
              </a:lnSpc>
            </a:pP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he-I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 - yes</a:t>
            </a:r>
          </a:p>
          <a:p>
            <a:pPr lvl="1" algn="l" rtl="0">
              <a:lnSpc>
                <a:spcPct val="90000"/>
              </a:lnSpc>
            </a:pP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he-I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- 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5288" y="188640"/>
            <a:ext cx="8229600" cy="1143000"/>
          </a:xfrm>
        </p:spPr>
        <p:txBody>
          <a:bodyPr/>
          <a:lstStyle/>
          <a:p>
            <a:pPr rtl="0" eaLnBrk="1" fontAlgn="auto" hangingPunct="1">
              <a:spcAft>
                <a:spcPts val="0"/>
              </a:spcAft>
              <a:defRPr/>
            </a:pPr>
            <a:r>
              <a:rPr lang="en-US" altLang="he-IL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3804" name="Rectangle 12"/>
          <p:cNvSpPr>
            <a:spLocks noGrp="1" noChangeArrowheads="1"/>
          </p:cNvSpPr>
          <p:nvPr>
            <p:ph idx="1"/>
          </p:nvPr>
        </p:nvSpPr>
        <p:spPr>
          <a:xfrm>
            <a:off x="395536" y="1916832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l" rtl="0" eaLnBrk="1" hangingPunct="1"/>
            <a:r>
              <a:rPr lang="en-GB" altLang="he-IL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altLang="he-IL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Introduction</a:t>
            </a:r>
          </a:p>
          <a:p>
            <a:pPr algn="l" rtl="0" eaLnBrk="1" hangingPunct="1"/>
            <a:r>
              <a:rPr lang="en-GB" altLang="he-IL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 group</a:t>
            </a:r>
            <a:r>
              <a:rPr lang="en-GB" altLang="he-IL" dirty="0">
                <a:solidFill>
                  <a:srgbClr val="EAEA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 rtl="0" eaLnBrk="1" hangingPunct="1"/>
            <a:r>
              <a:rPr lang="en-US" altLang="he-IL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in SQL</a:t>
            </a:r>
          </a:p>
          <a:p>
            <a:pPr algn="l" rtl="0"/>
            <a:r>
              <a:rPr lang="en-US" altLang="he-IL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  <a:p>
            <a:pPr algn="l" rtl="0"/>
            <a:r>
              <a:rPr lang="en-US" altLang="he-IL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Command</a:t>
            </a:r>
          </a:p>
          <a:p>
            <a:pPr algn="l" rtl="0"/>
            <a:r>
              <a:rPr lang="en-US" altLang="he-IL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Command</a:t>
            </a:r>
          </a:p>
          <a:p>
            <a:pPr algn="l" rtl="0"/>
            <a:r>
              <a:rPr lang="en-US" altLang="he-IL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(main query command)</a:t>
            </a:r>
          </a:p>
          <a:p>
            <a:pPr algn="l" rtl="0"/>
            <a:r>
              <a:rPr lang="en-US" altLang="he-IL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Conditions, concatenate, Operators</a:t>
            </a:r>
          </a:p>
          <a:p>
            <a:pPr algn="l" rtl="0"/>
            <a:r>
              <a:rPr lang="en-US" altLang="he-IL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Modifying Database (Insert, delete, update) </a:t>
            </a:r>
          </a:p>
          <a:p>
            <a:pPr algn="l" rtl="0"/>
            <a:endParaRPr lang="en-US" altLang="he-IL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969E6-C8CE-4B37-B56C-C2E300B69F2B}" type="slidenum">
              <a:rPr lang="he-IL" altLang="he-IL"/>
              <a:pPr>
                <a:defRPr/>
              </a:pPr>
              <a:t>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9107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04800" y="1340768"/>
            <a:ext cx="8686800" cy="5400600"/>
          </a:xfrm>
        </p:spPr>
        <p:txBody>
          <a:bodyPr/>
          <a:lstStyle/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</a:t>
            </a:r>
          </a:p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operator : adding specific amount for certain Column (Field).</a:t>
            </a:r>
          </a:p>
          <a:p>
            <a:pPr algn="l" rtl="0"/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470" y="2636912"/>
            <a:ext cx="5559018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843" y="3960862"/>
            <a:ext cx="555564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5624626" y="3573016"/>
            <a:ext cx="609600" cy="387846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3104043" y="5733256"/>
            <a:ext cx="609600" cy="432048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86" y="4797152"/>
            <a:ext cx="545574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86" y="6165304"/>
            <a:ext cx="545574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מלבן מעוגל 13"/>
          <p:cNvSpPr/>
          <p:nvPr/>
        </p:nvSpPr>
        <p:spPr>
          <a:xfrm>
            <a:off x="3995937" y="4803079"/>
            <a:ext cx="1440160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04800" y="1340768"/>
            <a:ext cx="8686800" cy="5400600"/>
          </a:xfrm>
        </p:spPr>
        <p:txBody>
          <a:bodyPr/>
          <a:lstStyle/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</a:t>
            </a:r>
          </a:p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operator : multiply specific amount for certain Column (Field).</a:t>
            </a:r>
          </a:p>
          <a:p>
            <a:pPr marL="0" indent="0" algn="l" rtl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3122675" y="4149080"/>
            <a:ext cx="609600" cy="432048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82" y="3086100"/>
            <a:ext cx="5313386" cy="990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36" y="4725144"/>
            <a:ext cx="531338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מלבן מעוגל 11"/>
          <p:cNvSpPr/>
          <p:nvPr/>
        </p:nvSpPr>
        <p:spPr>
          <a:xfrm>
            <a:off x="4139951" y="3110549"/>
            <a:ext cx="1308455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950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04800" y="1340768"/>
            <a:ext cx="8686800" cy="5400600"/>
          </a:xfrm>
        </p:spPr>
        <p:txBody>
          <a:bodyPr/>
          <a:lstStyle/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the reserved word ‘as’ to clarify the meaning of the manipulation on Field</a:t>
            </a:r>
          </a:p>
          <a:p>
            <a:pPr algn="l" rt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Columns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usage of the reserved word ‘as’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4682480" y="3501008"/>
            <a:ext cx="609600" cy="548904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0" y="2571748"/>
            <a:ext cx="8089551" cy="89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מלבן מעוגל 11"/>
          <p:cNvSpPr/>
          <p:nvPr/>
        </p:nvSpPr>
        <p:spPr>
          <a:xfrm>
            <a:off x="6228184" y="2571749"/>
            <a:ext cx="230425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149" y="4121920"/>
            <a:ext cx="463232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54" y="4368502"/>
            <a:ext cx="30861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מלבן מעוגל 8"/>
          <p:cNvSpPr/>
          <p:nvPr/>
        </p:nvSpPr>
        <p:spPr>
          <a:xfrm>
            <a:off x="708390" y="4509120"/>
            <a:ext cx="309356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מעוגל 9"/>
          <p:cNvSpPr/>
          <p:nvPr/>
        </p:nvSpPr>
        <p:spPr>
          <a:xfrm>
            <a:off x="4201567" y="4459321"/>
            <a:ext cx="4596373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897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04800" y="1340768"/>
            <a:ext cx="8686800" cy="5400600"/>
          </a:xfrm>
        </p:spPr>
        <p:txBody>
          <a:bodyPr/>
          <a:lstStyle/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</a:t>
            </a:r>
          </a:p>
          <a:p>
            <a:pPr algn="l"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null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– searching  specific null values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4382379" y="3717032"/>
            <a:ext cx="609600" cy="432048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20" y="2642650"/>
            <a:ext cx="7870518" cy="93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94" y="4231357"/>
            <a:ext cx="7839570" cy="1501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מלבן מעוגל 8"/>
          <p:cNvSpPr/>
          <p:nvPr/>
        </p:nvSpPr>
        <p:spPr>
          <a:xfrm>
            <a:off x="7674597" y="4443038"/>
            <a:ext cx="720080" cy="11462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מעוגל 7"/>
          <p:cNvSpPr/>
          <p:nvPr/>
        </p:nvSpPr>
        <p:spPr>
          <a:xfrm>
            <a:off x="2123728" y="3143931"/>
            <a:ext cx="864096" cy="3570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21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446727" y="4342435"/>
            <a:ext cx="5061377" cy="792088"/>
          </a:xfrm>
        </p:spPr>
        <p:txBody>
          <a:bodyPr/>
          <a:lstStyle/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simple Operators: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594" y="2708920"/>
            <a:ext cx="3816424" cy="120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מציין מיקום תוכן 1"/>
          <p:cNvSpPr txBox="1">
            <a:spLocks/>
          </p:cNvSpPr>
          <p:nvPr/>
        </p:nvSpPr>
        <p:spPr>
          <a:xfrm>
            <a:off x="383103" y="1421160"/>
            <a:ext cx="8686800" cy="53202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auto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</a:t>
            </a:r>
          </a:p>
          <a:p>
            <a:pPr algn="l" rtl="0" fontAlgn="auto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equal operator – choosing one vale from many values.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285022"/>
            <a:ext cx="10858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071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5" y="5264545"/>
            <a:ext cx="4951859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04800" y="1340768"/>
            <a:ext cx="8686800" cy="5400600"/>
          </a:xfrm>
        </p:spPr>
        <p:txBody>
          <a:bodyPr/>
          <a:lstStyle/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2 conditions in where sentence </a:t>
            </a:r>
            <a:r>
              <a:rPr lang="en-US" dirty="0"/>
              <a:t>.</a:t>
            </a:r>
          </a:p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logical operators: And , Or, Not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example</a:t>
            </a:r>
            <a:r>
              <a:rPr lang="en-US" dirty="0"/>
              <a:t>: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    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(logical)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 rot="16200000">
            <a:off x="5419328" y="5516573"/>
            <a:ext cx="609600" cy="432048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9" name="מלבן מעוגל 8"/>
          <p:cNvSpPr/>
          <p:nvPr/>
        </p:nvSpPr>
        <p:spPr>
          <a:xfrm>
            <a:off x="3131840" y="5729801"/>
            <a:ext cx="432048" cy="3581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204" y="2820773"/>
            <a:ext cx="4271959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5" y="3789040"/>
            <a:ext cx="7953758" cy="11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771" y="5298285"/>
            <a:ext cx="2325392" cy="908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מלבן מעוגל 12"/>
          <p:cNvSpPr/>
          <p:nvPr/>
        </p:nvSpPr>
        <p:spPr>
          <a:xfrm>
            <a:off x="2461458" y="3992881"/>
            <a:ext cx="1102429" cy="9201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מעוגל 13"/>
          <p:cNvSpPr/>
          <p:nvPr/>
        </p:nvSpPr>
        <p:spPr>
          <a:xfrm>
            <a:off x="3563886" y="3992880"/>
            <a:ext cx="720081" cy="9201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557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04800" y="1340768"/>
            <a:ext cx="8686800" cy="5400600"/>
          </a:xfrm>
        </p:spPr>
        <p:txBody>
          <a:bodyPr/>
          <a:lstStyle/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example:</a:t>
            </a:r>
          </a:p>
          <a:p>
            <a:pPr marL="0" indent="0" algn="l" rtl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(logical)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653133" y="3264538"/>
            <a:ext cx="609600" cy="596509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9" name="מלבן מעוגל 8"/>
          <p:cNvSpPr/>
          <p:nvPr/>
        </p:nvSpPr>
        <p:spPr>
          <a:xfrm>
            <a:off x="5076056" y="2638782"/>
            <a:ext cx="432048" cy="3581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553535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31614"/>
            <a:ext cx="2448272" cy="213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מלבן מעוגל 7"/>
          <p:cNvSpPr/>
          <p:nvPr/>
        </p:nvSpPr>
        <p:spPr>
          <a:xfrm>
            <a:off x="5076056" y="2636912"/>
            <a:ext cx="432048" cy="3581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040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992" y="2610093"/>
            <a:ext cx="4032448" cy="1086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04800" y="1340768"/>
            <a:ext cx="8686800" cy="5400600"/>
          </a:xfrm>
        </p:spPr>
        <p:txBody>
          <a:bodyPr/>
          <a:lstStyle/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example</a:t>
            </a:r>
          </a:p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NOT condition gets True, the whole condition is False:</a:t>
            </a:r>
          </a:p>
          <a:p>
            <a:pPr algn="l" rt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(logical)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4106416" y="3933056"/>
            <a:ext cx="609600" cy="596509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9" name="מלבן מעוגל 8"/>
          <p:cNvSpPr/>
          <p:nvPr/>
        </p:nvSpPr>
        <p:spPr>
          <a:xfrm>
            <a:off x="4283968" y="3154729"/>
            <a:ext cx="559296" cy="3581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97152"/>
            <a:ext cx="225121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20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04800" y="1340768"/>
            <a:ext cx="8686800" cy="5400600"/>
          </a:xfrm>
        </p:spPr>
        <p:txBody>
          <a:bodyPr/>
          <a:lstStyle/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Null example</a:t>
            </a:r>
          </a:p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also the reserved word ‘is’ with the words not null</a:t>
            </a:r>
          </a:p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we want to get all the customers who doesn’t have Fax(which is not null)</a:t>
            </a:r>
          </a:p>
          <a:p>
            <a:pPr algn="l" rt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(logical)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47" y="4194623"/>
            <a:ext cx="4049216" cy="103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581127"/>
            <a:ext cx="5791944" cy="2070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מלבן מעוגל 8"/>
          <p:cNvSpPr/>
          <p:nvPr/>
        </p:nvSpPr>
        <p:spPr>
          <a:xfrm>
            <a:off x="1648051" y="4797152"/>
            <a:ext cx="1088504" cy="3581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2534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38487"/>
            <a:ext cx="3456384" cy="93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04800" y="1340768"/>
            <a:ext cx="8686800" cy="5400600"/>
          </a:xfrm>
        </p:spPr>
        <p:txBody>
          <a:bodyPr/>
          <a:lstStyle/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IN</a:t>
            </a:r>
          </a:p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if specific values exists in group of values</a:t>
            </a:r>
          </a:p>
          <a:p>
            <a:pPr marL="0" indent="0" algn="l" rtl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operators</a:t>
            </a:r>
          </a:p>
        </p:txBody>
      </p:sp>
      <p:sp>
        <p:nvSpPr>
          <p:cNvPr id="9" name="מלבן מעוגל 8"/>
          <p:cNvSpPr/>
          <p:nvPr/>
        </p:nvSpPr>
        <p:spPr>
          <a:xfrm>
            <a:off x="2555776" y="3699355"/>
            <a:ext cx="360040" cy="3581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93096"/>
            <a:ext cx="44005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138487"/>
            <a:ext cx="1737931" cy="123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 noChangeArrowheads="1"/>
          </p:cNvSpPr>
          <p:nvPr/>
        </p:nvSpPr>
        <p:spPr bwMode="auto">
          <a:xfrm rot="16200000">
            <a:off x="4843267" y="2959707"/>
            <a:ext cx="609600" cy="1296143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" name="מלבן מעוגל 9"/>
          <p:cNvSpPr/>
          <p:nvPr/>
        </p:nvSpPr>
        <p:spPr>
          <a:xfrm>
            <a:off x="1043608" y="4690075"/>
            <a:ext cx="2024608" cy="179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מעוגל 11"/>
          <p:cNvSpPr/>
          <p:nvPr/>
        </p:nvSpPr>
        <p:spPr>
          <a:xfrm>
            <a:off x="1043608" y="5626178"/>
            <a:ext cx="1996988" cy="179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מעוגל 12"/>
          <p:cNvSpPr/>
          <p:nvPr/>
        </p:nvSpPr>
        <p:spPr>
          <a:xfrm>
            <a:off x="1043608" y="5986219"/>
            <a:ext cx="1996988" cy="179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893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86800" cy="883568"/>
          </a:xfrm>
        </p:spPr>
        <p:txBody>
          <a:bodyPr>
            <a:noAutofit/>
          </a:bodyPr>
          <a:lstStyle/>
          <a:p>
            <a:pPr rtl="0"/>
            <a:r>
              <a:rPr lang="en-US" altLang="he-IL" sz="3200" dirty="0"/>
              <a:t>Client/Server Networking Model</a:t>
            </a:r>
            <a:br>
              <a:rPr lang="en-US" altLang="he-IL" sz="3200" dirty="0"/>
            </a:br>
            <a:endParaRPr lang="en-US" altLang="he-IL" sz="3200" dirty="0"/>
          </a:p>
        </p:txBody>
      </p:sp>
      <p:pic>
        <p:nvPicPr>
          <p:cNvPr id="9219" name="Picture 7" descr="http://www.highteck.net/images/28-Client-Server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19290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089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4" y="3099012"/>
            <a:ext cx="3404300" cy="95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04800" y="1340768"/>
            <a:ext cx="8686800" cy="5400600"/>
          </a:xfrm>
        </p:spPr>
        <p:txBody>
          <a:bodyPr/>
          <a:lstStyle/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BETWEEN</a:t>
            </a:r>
          </a:p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if specific value exists in range of values</a:t>
            </a:r>
          </a:p>
          <a:p>
            <a:pPr marL="0" indent="0" algn="l" rtl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operators</a:t>
            </a:r>
          </a:p>
        </p:txBody>
      </p:sp>
      <p:sp>
        <p:nvSpPr>
          <p:cNvPr id="9" name="מלבן מעוגל 8"/>
          <p:cNvSpPr/>
          <p:nvPr/>
        </p:nvSpPr>
        <p:spPr>
          <a:xfrm>
            <a:off x="2011512" y="3657440"/>
            <a:ext cx="760287" cy="3581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93096"/>
            <a:ext cx="4752528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 noChangeArrowheads="1"/>
          </p:cNvSpPr>
          <p:nvPr/>
        </p:nvSpPr>
        <p:spPr bwMode="auto">
          <a:xfrm rot="16200000">
            <a:off x="4699248" y="2959707"/>
            <a:ext cx="609600" cy="1296143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099012"/>
            <a:ext cx="2664296" cy="140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23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>
                <a:latin typeface="Times New Roman" panose="02020603050405020304" pitchFamily="18" charset="0"/>
                <a:cs typeface="Times New Roman" panose="02020603050405020304" pitchFamily="18" charset="0"/>
              </a:rPr>
              <a:t>Eliminating Duplicates</a:t>
            </a:r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762000" y="2133600"/>
            <a:ext cx="4054475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he-IL" dirty="0">
                <a:solidFill>
                  <a:schemeClr val="accent2"/>
                </a:solidFill>
              </a:rPr>
              <a:t>SELECT</a:t>
            </a:r>
            <a:r>
              <a:rPr lang="en-US" altLang="he-IL" dirty="0"/>
              <a:t>   </a:t>
            </a:r>
            <a:r>
              <a:rPr lang="en-US" altLang="he-IL" dirty="0">
                <a:solidFill>
                  <a:srgbClr val="FF5050"/>
                </a:solidFill>
              </a:rPr>
              <a:t>DISTINCT</a:t>
            </a:r>
            <a:r>
              <a:rPr lang="en-US" altLang="he-IL" dirty="0"/>
              <a:t> category</a:t>
            </a:r>
          </a:p>
          <a:p>
            <a:pPr eaLnBrk="0" hangingPunct="0"/>
            <a:r>
              <a:rPr lang="en-US" altLang="he-IL" dirty="0">
                <a:solidFill>
                  <a:schemeClr val="accent2"/>
                </a:solidFill>
              </a:rPr>
              <a:t>FROM</a:t>
            </a:r>
            <a:r>
              <a:rPr lang="en-US" altLang="he-IL" dirty="0"/>
              <a:t>     Product</a:t>
            </a: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1524000" y="3733800"/>
            <a:ext cx="1698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e-IL"/>
              <a:t>Compare to:</a:t>
            </a: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838200" y="4876800"/>
            <a:ext cx="2589213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he-IL">
                <a:solidFill>
                  <a:schemeClr val="accent2"/>
                </a:solidFill>
              </a:rPr>
              <a:t>SELECT</a:t>
            </a:r>
            <a:r>
              <a:rPr lang="en-US" altLang="he-IL"/>
              <a:t>   category</a:t>
            </a:r>
          </a:p>
          <a:p>
            <a:pPr eaLnBrk="0" hangingPunct="0"/>
            <a:r>
              <a:rPr lang="en-US" altLang="he-IL">
                <a:solidFill>
                  <a:schemeClr val="accent2"/>
                </a:solidFill>
              </a:rPr>
              <a:t>FROM</a:t>
            </a:r>
            <a:r>
              <a:rPr lang="en-US" altLang="he-IL"/>
              <a:t>     Product</a:t>
            </a:r>
          </a:p>
        </p:txBody>
      </p:sp>
      <p:graphicFrame>
        <p:nvGraphicFramePr>
          <p:cNvPr id="231430" name="Group 6"/>
          <p:cNvGraphicFramePr>
            <a:graphicFrameLocks noGrp="1"/>
          </p:cNvGraphicFramePr>
          <p:nvPr/>
        </p:nvGraphicFramePr>
        <p:xfrm>
          <a:off x="6324600" y="4343400"/>
          <a:ext cx="1352550" cy="167640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31444" name="Group 20"/>
          <p:cNvGraphicFramePr>
            <a:graphicFrameLocks noGrp="1"/>
          </p:cNvGraphicFramePr>
          <p:nvPr/>
        </p:nvGraphicFramePr>
        <p:xfrm>
          <a:off x="6248400" y="1905000"/>
          <a:ext cx="1352550" cy="134112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31456" name="AutoShape 32"/>
          <p:cNvSpPr>
            <a:spLocks noChangeArrowheads="1"/>
          </p:cNvSpPr>
          <p:nvPr/>
        </p:nvSpPr>
        <p:spPr bwMode="auto">
          <a:xfrm>
            <a:off x="5181600" y="2362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31457" name="AutoShape 33"/>
          <p:cNvSpPr>
            <a:spLocks noChangeArrowheads="1"/>
          </p:cNvSpPr>
          <p:nvPr/>
        </p:nvSpPr>
        <p:spPr bwMode="auto">
          <a:xfrm>
            <a:off x="5105400" y="5029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Ordering the Results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41325" y="3068960"/>
            <a:ext cx="859902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e-IL" dirty="0"/>
              <a:t>* Ties are broken by the second attribute on the ORDER BY list, etc.</a:t>
            </a:r>
          </a:p>
          <a:p>
            <a:pPr eaLnBrk="0" hangingPunct="0"/>
            <a:r>
              <a:rPr lang="en-US" altLang="he-IL" dirty="0"/>
              <a:t>* Ordering is ascending, unless you specify the DESC keyword.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70" y="1340768"/>
            <a:ext cx="683895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20" y="4725144"/>
            <a:ext cx="6896100" cy="13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37122" y="3883896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rtl="0" fontAlgn="auto">
              <a:spcAft>
                <a:spcPts val="0"/>
              </a:spcAft>
            </a:pP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top records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2" y="1895998"/>
            <a:ext cx="3544418" cy="857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2" y="5783932"/>
            <a:ext cx="3544418" cy="813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01752" y="260648"/>
            <a:ext cx="8686800" cy="841248"/>
          </a:xfrm>
        </p:spPr>
        <p:txBody>
          <a:bodyPr/>
          <a:lstStyle/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תרגיל כיתה (המשך – על פי טבלת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</a:t>
            </a:r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 )</a:t>
            </a:r>
            <a:endParaRPr lang="he-I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4"/>
          <p:cNvSpPr txBox="1">
            <a:spLocks noChangeArrowheads="1"/>
          </p:cNvSpPr>
          <p:nvPr/>
        </p:nvSpPr>
        <p:spPr>
          <a:xfrm>
            <a:off x="323528" y="1124744"/>
            <a:ext cx="8590285" cy="5661248"/>
          </a:xfrm>
          <a:prstGeom prst="rect">
            <a:avLst/>
          </a:prstGeom>
        </p:spPr>
        <p:txBody>
          <a:bodyPr/>
          <a:lstStyle>
            <a:lvl1pPr marL="342900" indent="-3429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Clr>
                <a:srgbClr val="3333FF"/>
              </a:buClr>
              <a:buSzPct val="100000"/>
              <a:buFont typeface="+mj-lt"/>
              <a:buAutoNum type="arabicPeriod"/>
            </a:pPr>
            <a:r>
              <a:rPr lang="he-IL" altLang="he-IL" sz="2400" dirty="0">
                <a:latin typeface="David" pitchFamily="34" charset="-79"/>
                <a:cs typeface="David" pitchFamily="34" charset="-79"/>
              </a:rPr>
              <a:t>הצג מתוך טבלת </a:t>
            </a:r>
            <a:r>
              <a:rPr lang="en-US" altLang="he-IL" sz="2400" dirty="0">
                <a:latin typeface="David" pitchFamily="34" charset="-79"/>
                <a:cs typeface="David" pitchFamily="34" charset="-79"/>
              </a:rPr>
              <a:t>Vehicles</a:t>
            </a:r>
            <a:r>
              <a:rPr lang="he-IL" altLang="he-IL" sz="2400" dirty="0">
                <a:latin typeface="David" pitchFamily="34" charset="-79"/>
                <a:cs typeface="David" pitchFamily="34" charset="-79"/>
              </a:rPr>
              <a:t> את השדות: מזהה עובד, שמות העובדים (שם פרטי ושם משפחה) כשדה </a:t>
            </a:r>
            <a:r>
              <a:rPr lang="en-US" altLang="he-IL" sz="2400" dirty="0">
                <a:latin typeface="David" pitchFamily="34" charset="-79"/>
                <a:cs typeface="David" pitchFamily="34" charset="-79"/>
              </a:rPr>
              <a:t>Full Name</a:t>
            </a:r>
            <a:r>
              <a:rPr lang="he-IL" altLang="he-IL" sz="2400" dirty="0">
                <a:latin typeface="David" pitchFamily="34" charset="-79"/>
                <a:cs typeface="David" pitchFamily="34" charset="-79"/>
              </a:rPr>
              <a:t>, וסוגי הרכבים בהם הם נוהגים. </a:t>
            </a:r>
          </a:p>
          <a:p>
            <a:pPr marL="457200" indent="-457200" fontAlgn="auto">
              <a:spcAft>
                <a:spcPts val="0"/>
              </a:spcAft>
              <a:buClr>
                <a:srgbClr val="3333FF"/>
              </a:buClr>
              <a:buSzPct val="100000"/>
              <a:buFont typeface="+mj-lt"/>
              <a:buAutoNum type="arabicPeriod"/>
            </a:pPr>
            <a:r>
              <a:rPr lang="he-IL" altLang="he-IL" sz="2400" dirty="0">
                <a:latin typeface="David" pitchFamily="34" charset="-79"/>
                <a:cs typeface="David" pitchFamily="34" charset="-79"/>
              </a:rPr>
              <a:t>הצג את השם המלא של העובדים כ-</a:t>
            </a:r>
            <a:r>
              <a:rPr lang="en-US" altLang="he-IL" sz="2400" dirty="0">
                <a:latin typeface="David" pitchFamily="34" charset="-79"/>
                <a:cs typeface="David" pitchFamily="34" charset="-79"/>
              </a:rPr>
              <a:t>Full name</a:t>
            </a:r>
            <a:r>
              <a:rPr lang="he-IL" altLang="he-IL" sz="2400">
                <a:latin typeface="David" pitchFamily="34" charset="-79"/>
                <a:cs typeface="David" pitchFamily="34" charset="-79"/>
              </a:rPr>
              <a:t> הנוהגים </a:t>
            </a:r>
            <a:r>
              <a:rPr lang="he-IL" altLang="he-IL" sz="2400" dirty="0">
                <a:latin typeface="David" pitchFamily="34" charset="-79"/>
                <a:cs typeface="David" pitchFamily="34" charset="-79"/>
              </a:rPr>
              <a:t>ברכב </a:t>
            </a:r>
          </a:p>
          <a:p>
            <a:pPr marL="812800" indent="-812800" fontAlgn="auto">
              <a:spcAft>
                <a:spcPts val="0"/>
              </a:spcAft>
              <a:buFontTx/>
              <a:buNone/>
            </a:pPr>
            <a:r>
              <a:rPr lang="he-IL" altLang="he-IL" sz="2400" dirty="0">
                <a:latin typeface="David" pitchFamily="34" charset="-79"/>
                <a:cs typeface="David" pitchFamily="34" charset="-79"/>
              </a:rPr>
              <a:t>       ששמו מתחיל ב-'טו'.</a:t>
            </a:r>
          </a:p>
          <a:p>
            <a:pPr marL="457200" indent="-457200" fontAlgn="auto">
              <a:spcAft>
                <a:spcPts val="0"/>
              </a:spcAft>
              <a:buClr>
                <a:srgbClr val="3333FF"/>
              </a:buClr>
              <a:buSzPct val="100000"/>
              <a:buAutoNum type="arabicPeriod" startAt="3"/>
            </a:pPr>
            <a:r>
              <a:rPr lang="he-IL" altLang="he-IL" sz="2400" dirty="0">
                <a:latin typeface="David" pitchFamily="34" charset="-79"/>
                <a:cs typeface="David" pitchFamily="34" charset="-79"/>
              </a:rPr>
              <a:t>הצג את מזהה העובדים, שמם המלא כ-</a:t>
            </a:r>
            <a:r>
              <a:rPr lang="en-US" altLang="he-IL" sz="2400" dirty="0">
                <a:latin typeface="David" pitchFamily="34" charset="-79"/>
                <a:cs typeface="David" pitchFamily="34" charset="-79"/>
              </a:rPr>
              <a:t>Full name</a:t>
            </a:r>
            <a:r>
              <a:rPr lang="he-IL" altLang="he-IL" sz="2400" dirty="0">
                <a:latin typeface="David" pitchFamily="34" charset="-79"/>
                <a:cs typeface="David" pitchFamily="34" charset="-79"/>
              </a:rPr>
              <a:t> , ועלות הרכבים </a:t>
            </a:r>
          </a:p>
          <a:p>
            <a:pPr marL="0" indent="0" fontAlgn="auto">
              <a:spcAft>
                <a:spcPts val="0"/>
              </a:spcAft>
              <a:buClr>
                <a:srgbClr val="3333FF"/>
              </a:buClr>
              <a:buSzPct val="100000"/>
              <a:buNone/>
            </a:pPr>
            <a:r>
              <a:rPr lang="he-IL" altLang="he-IL" sz="2400" dirty="0">
                <a:latin typeface="David" pitchFamily="34" charset="-79"/>
                <a:cs typeface="David" pitchFamily="34" charset="-79"/>
              </a:rPr>
              <a:t>       הנוהגים ברכב בצבע לבן,  לפי ערך הרכב (מהגבוה ביותר לנמוך ביותר).</a:t>
            </a:r>
          </a:p>
          <a:p>
            <a:pPr marL="457200" indent="-457200" fontAlgn="auto">
              <a:spcAft>
                <a:spcPts val="0"/>
              </a:spcAft>
              <a:buClr>
                <a:srgbClr val="3333FF"/>
              </a:buClr>
              <a:buSzPct val="100000"/>
              <a:buAutoNum type="arabicPeriod" startAt="4"/>
            </a:pPr>
            <a:r>
              <a:rPr lang="he-IL" altLang="he-IL" sz="2400" dirty="0">
                <a:latin typeface="David" pitchFamily="34" charset="-79"/>
                <a:cs typeface="David" pitchFamily="34" charset="-79"/>
              </a:rPr>
              <a:t>הוסף רשומה חדשה לפי הערכים הבאים: מזהה עובד, שמכם הפרטי, שם </a:t>
            </a:r>
          </a:p>
          <a:p>
            <a:pPr marL="0" indent="0" fontAlgn="auto">
              <a:spcAft>
                <a:spcPts val="0"/>
              </a:spcAft>
              <a:buClr>
                <a:srgbClr val="3333FF"/>
              </a:buClr>
              <a:buSzPct val="100000"/>
              <a:buNone/>
            </a:pPr>
            <a:r>
              <a:rPr lang="he-IL" altLang="he-IL" sz="2400" dirty="0">
                <a:latin typeface="David" pitchFamily="34" charset="-79"/>
                <a:cs typeface="David" pitchFamily="34" charset="-79"/>
              </a:rPr>
              <a:t>       המשפחה, סוג הרכב – ערך ריק,  ערך הרכב – 35000, צבע הרכב – אדום.</a:t>
            </a:r>
          </a:p>
          <a:p>
            <a:pPr marL="0" indent="0" fontAlgn="auto">
              <a:spcAft>
                <a:spcPts val="0"/>
              </a:spcAft>
              <a:buClr>
                <a:srgbClr val="3333FF"/>
              </a:buClr>
              <a:buSzPct val="100000"/>
              <a:buNone/>
            </a:pPr>
            <a:r>
              <a:rPr lang="he-IL" altLang="he-IL" sz="2400" dirty="0">
                <a:latin typeface="David" pitchFamily="34" charset="-79"/>
                <a:cs typeface="David" pitchFamily="34" charset="-79"/>
              </a:rPr>
              <a:t>       בחר את הרשומות שערך הרכבים הוא בין: 5000 ל-30000.</a:t>
            </a:r>
          </a:p>
          <a:p>
            <a:pPr marL="457200" indent="-457200" fontAlgn="auto">
              <a:spcAft>
                <a:spcPts val="0"/>
              </a:spcAft>
              <a:buClr>
                <a:srgbClr val="3333FF"/>
              </a:buClr>
              <a:buSzPct val="100000"/>
              <a:buAutoNum type="arabicPeriod" startAt="5"/>
            </a:pPr>
            <a:r>
              <a:rPr lang="he-IL" altLang="he-IL" sz="2400" dirty="0">
                <a:latin typeface="David" pitchFamily="34" charset="-79"/>
                <a:cs typeface="David" pitchFamily="34" charset="-79"/>
              </a:rPr>
              <a:t>הצג את העובדים ששמם הפרטי מתחיל באות 'י' או שסוג רכבם מתחיל ב-'פו'.</a:t>
            </a:r>
          </a:p>
          <a:p>
            <a:pPr marL="457200" indent="-457200" fontAlgn="auto">
              <a:spcAft>
                <a:spcPts val="0"/>
              </a:spcAft>
              <a:buClr>
                <a:srgbClr val="3333FF"/>
              </a:buClr>
              <a:buSzPct val="100000"/>
              <a:buAutoNum type="arabicPeriod" startAt="5"/>
            </a:pPr>
            <a:r>
              <a:rPr lang="he-IL" altLang="he-IL" sz="2400" dirty="0">
                <a:latin typeface="David" pitchFamily="34" charset="-79"/>
                <a:cs typeface="David" pitchFamily="34" charset="-79"/>
              </a:rPr>
              <a:t>הצג את הרשומות שהערך בשדה סוג הרכב ריק.</a:t>
            </a:r>
          </a:p>
          <a:p>
            <a:pPr marL="457200" indent="-457200" fontAlgn="auto">
              <a:spcAft>
                <a:spcPts val="0"/>
              </a:spcAft>
              <a:buClr>
                <a:srgbClr val="3333FF"/>
              </a:buClr>
              <a:buSzPct val="100000"/>
              <a:buFont typeface="Wingdings 2"/>
              <a:buAutoNum type="arabicPeriod" startAt="5"/>
            </a:pPr>
            <a:r>
              <a:rPr lang="he-IL" altLang="he-IL" sz="2400" dirty="0">
                <a:latin typeface="David" pitchFamily="34" charset="-79"/>
                <a:cs typeface="David" pitchFamily="34" charset="-79"/>
              </a:rPr>
              <a:t>הצג את שמות העובדים, סוג הרכב שלהם ועלות הקניה</a:t>
            </a:r>
            <a:r>
              <a:rPr lang="he-IL" altLang="he-IL" sz="2400" dirty="0">
                <a:solidFill>
                  <a:schemeClr val="accent2"/>
                </a:solidFill>
                <a:latin typeface="David" pitchFamily="34" charset="-79"/>
                <a:cs typeface="David" pitchFamily="34" charset="-79"/>
              </a:rPr>
              <a:t>.</a:t>
            </a:r>
            <a:endParaRPr lang="en-US" altLang="he-IL" sz="2000" dirty="0">
              <a:latin typeface="David" pitchFamily="34" charset="-79"/>
              <a:cs typeface="David" pitchFamily="34" charset="-79"/>
            </a:endParaRPr>
          </a:p>
          <a:p>
            <a:pPr marL="457200" indent="-457200" fontAlgn="auto">
              <a:spcAft>
                <a:spcPts val="0"/>
              </a:spcAft>
              <a:buClr>
                <a:srgbClr val="3333FF"/>
              </a:buClr>
              <a:buSzPct val="100000"/>
              <a:buAutoNum type="arabicPeriod" startAt="5"/>
            </a:pPr>
            <a:endParaRPr lang="he-IL" altLang="he-IL" sz="2400" dirty="0">
              <a:latin typeface="David" pitchFamily="34" charset="-79"/>
              <a:cs typeface="David" pitchFamily="34" charset="-79"/>
            </a:endParaRPr>
          </a:p>
          <a:p>
            <a:pPr marL="0" indent="0" fontAlgn="auto">
              <a:spcAft>
                <a:spcPts val="0"/>
              </a:spcAft>
              <a:buClr>
                <a:srgbClr val="3333FF"/>
              </a:buClr>
              <a:buSzPct val="100000"/>
              <a:buNone/>
            </a:pPr>
            <a:r>
              <a:rPr lang="he-IL" altLang="he-IL" sz="2400" dirty="0">
                <a:latin typeface="David" pitchFamily="34" charset="-79"/>
                <a:cs typeface="David" pitchFamily="34" charset="-79"/>
              </a:rPr>
              <a:t> </a:t>
            </a:r>
          </a:p>
          <a:p>
            <a:pPr marL="0" indent="0" fontAlgn="auto">
              <a:spcAft>
                <a:spcPts val="0"/>
              </a:spcAft>
              <a:buClr>
                <a:srgbClr val="3333FF"/>
              </a:buClr>
              <a:buSzPct val="100000"/>
              <a:buNone/>
            </a:pPr>
            <a:endParaRPr lang="he-IL" altLang="he-IL" sz="2400" dirty="0">
              <a:latin typeface="David" pitchFamily="34" charset="-79"/>
              <a:cs typeface="David" pitchFamily="34" charset="-79"/>
            </a:endParaRPr>
          </a:p>
          <a:p>
            <a:pPr marL="457200" indent="-457200" fontAlgn="auto">
              <a:spcAft>
                <a:spcPts val="0"/>
              </a:spcAft>
              <a:buClr>
                <a:srgbClr val="3333FF"/>
              </a:buClr>
              <a:buSzPct val="100000"/>
              <a:buAutoNum type="arabicPeriod" startAt="4"/>
            </a:pPr>
            <a:endParaRPr lang="he-IL" altLang="he-IL" sz="2400" dirty="0">
              <a:latin typeface="David" pitchFamily="34" charset="-79"/>
              <a:cs typeface="David" pitchFamily="34" charset="-79"/>
            </a:endParaRPr>
          </a:p>
          <a:p>
            <a:pPr marL="812800" indent="-812800" fontAlgn="auto">
              <a:spcAft>
                <a:spcPts val="0"/>
              </a:spcAft>
              <a:buClr>
                <a:srgbClr val="3333FF"/>
              </a:buClr>
              <a:buSzPct val="100000"/>
              <a:buFont typeface="+mj-lt"/>
              <a:buAutoNum type="arabicPeriod" startAt="3"/>
            </a:pPr>
            <a:endParaRPr lang="he-IL" altLang="he-IL" sz="2400" dirty="0">
              <a:latin typeface="David" pitchFamily="34" charset="-79"/>
              <a:cs typeface="David" pitchFamily="34" charset="-79"/>
            </a:endParaRPr>
          </a:p>
          <a:p>
            <a:pPr marL="812800" indent="-812800" fontAlgn="auto">
              <a:spcAft>
                <a:spcPts val="0"/>
              </a:spcAft>
              <a:buFontTx/>
              <a:buNone/>
            </a:pPr>
            <a:endParaRPr lang="he-IL" altLang="he-IL" sz="2400" dirty="0">
              <a:latin typeface="David" pitchFamily="34" charset="-79"/>
              <a:cs typeface="David" pitchFamily="34" charset="-79"/>
            </a:endParaRPr>
          </a:p>
          <a:p>
            <a:pPr marL="457200" indent="-457200" fontAlgn="auto">
              <a:spcAft>
                <a:spcPts val="0"/>
              </a:spcAft>
              <a:buClr>
                <a:srgbClr val="3333FF"/>
              </a:buClr>
              <a:buFont typeface="+mj-lt"/>
              <a:buAutoNum type="arabicPeriod"/>
            </a:pPr>
            <a:endParaRPr lang="he-IL" altLang="he-IL" sz="2400" dirty="0">
              <a:latin typeface="David" pitchFamily="34" charset="-79"/>
              <a:cs typeface="David" pitchFamily="34" charset="-79"/>
            </a:endParaRPr>
          </a:p>
          <a:p>
            <a:pPr marL="812800" indent="-812800" fontAlgn="auto">
              <a:spcAft>
                <a:spcPts val="0"/>
              </a:spcAft>
              <a:buFontTx/>
              <a:buNone/>
            </a:pPr>
            <a:r>
              <a:rPr lang="he-IL" altLang="he-IL" sz="2400" dirty="0">
                <a:latin typeface="David" pitchFamily="34" charset="-79"/>
                <a:cs typeface="David" pitchFamily="34" charset="-79"/>
              </a:rPr>
              <a:t>	</a:t>
            </a:r>
          </a:p>
          <a:p>
            <a:pPr marL="812800" indent="-812800" fontAlgn="auto">
              <a:spcAft>
                <a:spcPts val="0"/>
              </a:spcAft>
              <a:buFontTx/>
              <a:buNone/>
            </a:pPr>
            <a:endParaRPr lang="he-IL" altLang="he-IL" sz="2400" dirty="0">
              <a:latin typeface="David" pitchFamily="34" charset="-79"/>
              <a:cs typeface="David" pitchFamily="34" charset="-79"/>
            </a:endParaRPr>
          </a:p>
          <a:p>
            <a:pPr marL="812800" indent="-812800" fontAlgn="auto">
              <a:spcAft>
                <a:spcPts val="0"/>
              </a:spcAft>
              <a:buFontTx/>
              <a:buNone/>
            </a:pPr>
            <a:endParaRPr lang="he-IL" altLang="he-IL" sz="2400" dirty="0">
              <a:latin typeface="David" pitchFamily="34" charset="-79"/>
              <a:cs typeface="David" pitchFamily="34" charset="-79"/>
            </a:endParaRPr>
          </a:p>
          <a:p>
            <a:pPr marL="812800" indent="-812800" fontAlgn="auto">
              <a:spcAft>
                <a:spcPts val="0"/>
              </a:spcAft>
              <a:buFontTx/>
              <a:buNone/>
            </a:pPr>
            <a:endParaRPr lang="he-IL" altLang="he-IL" sz="2400" dirty="0">
              <a:latin typeface="David" pitchFamily="34" charset="-79"/>
              <a:cs typeface="David" pitchFamily="34" charset="-79"/>
            </a:endParaRPr>
          </a:p>
          <a:p>
            <a:pPr marL="812800" indent="-812800" fontAlgn="auto">
              <a:spcAft>
                <a:spcPts val="0"/>
              </a:spcAft>
              <a:buFontTx/>
              <a:buNone/>
            </a:pPr>
            <a:r>
              <a:rPr lang="en-US" altLang="he-IL" sz="2400" dirty="0">
                <a:latin typeface="David" pitchFamily="34" charset="-79"/>
                <a:cs typeface="David" pitchFamily="34" charset="-79"/>
              </a:rPr>
              <a:t>		         </a:t>
            </a:r>
            <a:endParaRPr lang="he-IL" altLang="he-IL" sz="2400" dirty="0">
              <a:latin typeface="David" pitchFamily="34" charset="-79"/>
              <a:cs typeface="David" pitchFamily="34" charset="-79"/>
            </a:endParaRPr>
          </a:p>
          <a:p>
            <a:pPr marL="812800" indent="-812800" fontAlgn="auto">
              <a:spcAft>
                <a:spcPts val="0"/>
              </a:spcAft>
              <a:buFontTx/>
              <a:buNone/>
            </a:pPr>
            <a:r>
              <a:rPr lang="he-IL" altLang="he-IL" sz="2400" dirty="0">
                <a:solidFill>
                  <a:schemeClr val="accent2"/>
                </a:solidFill>
                <a:latin typeface="David" pitchFamily="34" charset="-79"/>
                <a:cs typeface="David" pitchFamily="34" charset="-79"/>
              </a:rPr>
              <a:t>	</a:t>
            </a:r>
          </a:p>
          <a:p>
            <a:pPr marL="812800" indent="-812800" fontAlgn="auto">
              <a:spcAft>
                <a:spcPts val="0"/>
              </a:spcAft>
              <a:buFontTx/>
              <a:buNone/>
            </a:pPr>
            <a:r>
              <a:rPr lang="he-IL" altLang="he-IL" sz="2400" dirty="0">
                <a:solidFill>
                  <a:schemeClr val="accent2"/>
                </a:solidFill>
                <a:latin typeface="David" pitchFamily="34" charset="-79"/>
                <a:cs typeface="David" pitchFamily="34" charset="-79"/>
              </a:rPr>
              <a:t>	</a:t>
            </a:r>
            <a:endParaRPr lang="en-US" altLang="he-IL" sz="2000" dirty="0">
              <a:latin typeface="David" pitchFamily="34" charset="-79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0264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(union)</a:t>
            </a:r>
            <a:endParaRPr lang="he-IL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4800" y="1554162"/>
            <a:ext cx="8686800" cy="5115198"/>
          </a:xfrm>
          <a:prstGeom prst="rect">
            <a:avLst/>
          </a:prstGeom>
        </p:spPr>
        <p:txBody>
          <a:bodyPr/>
          <a:lstStyle>
            <a:lvl1pPr marL="342900" indent="-3429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auto">
              <a:spcAft>
                <a:spcPts val="0"/>
              </a:spcAft>
              <a:buFontTx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UNION operator is used to combine the  result-set of </a:t>
            </a:r>
          </a:p>
          <a:p>
            <a:pPr algn="l" rtl="0" fontAlgn="auto">
              <a:spcAft>
                <a:spcPts val="0"/>
              </a:spcAft>
              <a:buFontTx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or more SELECT statements </a:t>
            </a:r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duplicates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 rtl="0" fontAlgn="auto">
              <a:spcAft>
                <a:spcPts val="0"/>
              </a:spcAft>
              <a:buFontTx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each SELECT statement within the UNION </a:t>
            </a:r>
          </a:p>
          <a:p>
            <a:pPr algn="l" rtl="0" fontAlgn="auto">
              <a:spcAft>
                <a:spcPts val="0"/>
              </a:spcAft>
              <a:buFontTx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have the same number of columns. </a:t>
            </a:r>
          </a:p>
          <a:p>
            <a:pPr algn="l" rtl="0" fontAlgn="auto">
              <a:spcAft>
                <a:spcPts val="0"/>
              </a:spcAft>
              <a:buFontTx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columns must also have similar data types. </a:t>
            </a:r>
          </a:p>
          <a:p>
            <a:pPr algn="l" rtl="0" fontAlgn="auto">
              <a:spcAft>
                <a:spcPts val="0"/>
              </a:spcAft>
              <a:buFontTx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the columns in each SELECT statement must be in </a:t>
            </a:r>
          </a:p>
          <a:p>
            <a:pPr algn="l" rtl="0" fontAlgn="auto">
              <a:spcAft>
                <a:spcPts val="0"/>
              </a:spcAft>
              <a:buFontTx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order</a:t>
            </a:r>
            <a:r>
              <a:rPr lang="en-US" dirty="0"/>
              <a:t>.</a:t>
            </a:r>
            <a:r>
              <a:rPr lang="en-US" altLang="he-IL" dirty="0"/>
              <a:t>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797152"/>
            <a:ext cx="576064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722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 txBox="1">
            <a:spLocks/>
          </p:cNvSpPr>
          <p:nvPr/>
        </p:nvSpPr>
        <p:spPr>
          <a:xfrm>
            <a:off x="454152" y="332656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Select (union all)</a:t>
            </a:r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482752" y="1268760"/>
            <a:ext cx="81937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dirty="0">
                <a:cs typeface="Times New Roman" panose="02020603050405020304" pitchFamily="18" charset="0"/>
              </a:rPr>
              <a:t>The UNION operator is used to combine the  result-set of </a:t>
            </a:r>
          </a:p>
          <a:p>
            <a:pPr fontAlgn="auto">
              <a:spcAft>
                <a:spcPts val="0"/>
              </a:spcAft>
            </a:pPr>
            <a:r>
              <a:rPr lang="en-US" dirty="0">
                <a:cs typeface="Times New Roman" panose="02020603050405020304" pitchFamily="18" charset="0"/>
              </a:rPr>
              <a:t>two or more SELECT statements </a:t>
            </a:r>
            <a:r>
              <a:rPr lang="en-US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with duplicates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568863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04" y="4365104"/>
            <a:ext cx="5721088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מלבן 8"/>
          <p:cNvSpPr/>
          <p:nvPr/>
        </p:nvSpPr>
        <p:spPr>
          <a:xfrm>
            <a:off x="594182" y="3687415"/>
            <a:ext cx="8193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dirty="0">
                <a:cs typeface="Times New Roman" panose="02020603050405020304" pitchFamily="18" charset="0"/>
              </a:rPr>
              <a:t>Example of UNION ALL with WHERE.</a:t>
            </a:r>
          </a:p>
        </p:txBody>
      </p:sp>
    </p:spTree>
    <p:extLst>
      <p:ext uri="{BB962C8B-B14F-4D97-AF65-F5344CB8AC3E}">
        <p14:creationId xmlns:p14="http://schemas.microsoft.com/office/powerpoint/2010/main" val="833579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Modifying the Database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buFontTx/>
              <a:buNone/>
            </a:pPr>
            <a:r>
              <a:rPr lang="en-US" altLang="he-IL" dirty="0"/>
              <a:t>Three kinds of modifications</a:t>
            </a:r>
          </a:p>
          <a:p>
            <a:pPr algn="l" rtl="0"/>
            <a:r>
              <a:rPr lang="en-US" altLang="he-IL" dirty="0"/>
              <a:t>Insertions</a:t>
            </a:r>
          </a:p>
          <a:p>
            <a:pPr algn="l" rtl="0"/>
            <a:r>
              <a:rPr lang="en-US" altLang="he-IL" dirty="0"/>
              <a:t>Deletions</a:t>
            </a:r>
          </a:p>
          <a:p>
            <a:pPr algn="l" rtl="0"/>
            <a:r>
              <a:rPr lang="en-US" altLang="he-IL" dirty="0"/>
              <a:t>Updates</a:t>
            </a:r>
          </a:p>
          <a:p>
            <a:pPr algn="l" rtl="0"/>
            <a:endParaRPr lang="en-US" altLang="he-IL" dirty="0"/>
          </a:p>
          <a:p>
            <a:pPr algn="l" rtl="0"/>
            <a:endParaRPr lang="en-US" altLang="he-IL" dirty="0"/>
          </a:p>
          <a:p>
            <a:pPr algn="l" rtl="0">
              <a:buFontTx/>
              <a:buNone/>
            </a:pPr>
            <a:r>
              <a:rPr lang="en-US" altLang="he-IL" dirty="0"/>
              <a:t>Sometimes they are all called “updates”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Insertions (</a:t>
            </a:r>
            <a:r>
              <a:rPr lang="en-US" altLang="he-IL" dirty="0" err="1"/>
              <a:t>progresive</a:t>
            </a:r>
            <a:r>
              <a:rPr lang="en-US" altLang="he-IL" dirty="0"/>
              <a:t>) </a:t>
            </a:r>
          </a:p>
        </p:txBody>
      </p:sp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1115616" y="2133600"/>
            <a:ext cx="5492750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he-IL" dirty="0">
                <a:solidFill>
                  <a:schemeClr val="accent2"/>
                </a:solidFill>
              </a:rPr>
              <a:t>INSERT   INTO</a:t>
            </a:r>
            <a:r>
              <a:rPr lang="en-US" altLang="he-IL" dirty="0"/>
              <a:t>   PRODUCT(name)</a:t>
            </a:r>
          </a:p>
          <a:p>
            <a:pPr eaLnBrk="0" hangingPunct="0"/>
            <a:endParaRPr lang="en-US" altLang="he-IL" dirty="0"/>
          </a:p>
          <a:p>
            <a:pPr eaLnBrk="0" hangingPunct="0"/>
            <a:r>
              <a:rPr lang="en-US" altLang="he-IL" dirty="0"/>
              <a:t>     </a:t>
            </a:r>
            <a:r>
              <a:rPr lang="en-US" altLang="he-IL" dirty="0">
                <a:solidFill>
                  <a:schemeClr val="accent2"/>
                </a:solidFill>
              </a:rPr>
              <a:t>SELECT  DISTINCT</a:t>
            </a:r>
            <a:r>
              <a:rPr lang="en-US" altLang="he-IL" dirty="0"/>
              <a:t>  </a:t>
            </a:r>
            <a:r>
              <a:rPr lang="en-US" altLang="he-IL" dirty="0" err="1"/>
              <a:t>Purchase.product</a:t>
            </a:r>
            <a:endParaRPr lang="en-US" altLang="he-IL" dirty="0"/>
          </a:p>
          <a:p>
            <a:pPr eaLnBrk="0" hangingPunct="0"/>
            <a:r>
              <a:rPr lang="en-US" altLang="he-IL" dirty="0"/>
              <a:t>     </a:t>
            </a:r>
            <a:r>
              <a:rPr lang="en-US" altLang="he-IL" dirty="0">
                <a:solidFill>
                  <a:schemeClr val="accent2"/>
                </a:solidFill>
              </a:rPr>
              <a:t>FROM </a:t>
            </a:r>
            <a:r>
              <a:rPr lang="en-US" altLang="he-IL" dirty="0"/>
              <a:t>     Purchase</a:t>
            </a:r>
          </a:p>
          <a:p>
            <a:pPr eaLnBrk="0" hangingPunct="0"/>
            <a:r>
              <a:rPr lang="en-US" altLang="he-IL" dirty="0"/>
              <a:t>     </a:t>
            </a:r>
            <a:r>
              <a:rPr lang="en-US" altLang="he-IL" dirty="0">
                <a:solidFill>
                  <a:schemeClr val="accent2"/>
                </a:solidFill>
              </a:rPr>
              <a:t>WHERE</a:t>
            </a:r>
            <a:r>
              <a:rPr lang="en-US" altLang="he-IL" dirty="0"/>
              <a:t>   </a:t>
            </a:r>
            <a:r>
              <a:rPr lang="en-US" altLang="he-IL" dirty="0" err="1"/>
              <a:t>Purchase.date</a:t>
            </a:r>
            <a:r>
              <a:rPr lang="en-US" altLang="he-IL" dirty="0"/>
              <a:t> &gt; “10/26/01”</a:t>
            </a:r>
          </a:p>
        </p:txBody>
      </p:sp>
      <p:sp>
        <p:nvSpPr>
          <p:cNvPr id="356356" name="Text Box 4"/>
          <p:cNvSpPr txBox="1">
            <a:spLocks noChangeArrowheads="1"/>
          </p:cNvSpPr>
          <p:nvPr/>
        </p:nvSpPr>
        <p:spPr bwMode="auto">
          <a:xfrm>
            <a:off x="990600" y="5257800"/>
            <a:ext cx="5551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e-IL" dirty="0"/>
              <a:t>The query replaces the VALUES keyword.</a:t>
            </a:r>
          </a:p>
          <a:p>
            <a:pPr eaLnBrk="0" hangingPunct="0"/>
            <a:r>
              <a:rPr lang="en-US" altLang="he-IL" dirty="0"/>
              <a:t>Here we insert </a:t>
            </a:r>
            <a:r>
              <a:rPr lang="en-US" altLang="he-IL" i="1" dirty="0"/>
              <a:t>many</a:t>
            </a:r>
            <a:r>
              <a:rPr lang="en-US" altLang="he-IL" dirty="0"/>
              <a:t> tuples into PRODUCT</a:t>
            </a:r>
          </a:p>
        </p:txBody>
      </p:sp>
    </p:spTree>
    <p:extLst>
      <p:ext uri="{BB962C8B-B14F-4D97-AF65-F5344CB8AC3E}">
        <p14:creationId xmlns:p14="http://schemas.microsoft.com/office/powerpoint/2010/main" val="2001379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Insertion: an Example</a:t>
            </a:r>
          </a:p>
        </p:txBody>
      </p:sp>
      <p:sp>
        <p:nvSpPr>
          <p:cNvPr id="358403" name="Text Box 3"/>
          <p:cNvSpPr txBox="1">
            <a:spLocks noChangeArrowheads="1"/>
          </p:cNvSpPr>
          <p:nvPr/>
        </p:nvSpPr>
        <p:spPr bwMode="auto">
          <a:xfrm>
            <a:off x="304800" y="2667000"/>
            <a:ext cx="778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he-IL">
                <a:solidFill>
                  <a:schemeClr val="accent2"/>
                </a:solidFill>
              </a:rPr>
              <a:t>prodName</a:t>
            </a:r>
            <a:r>
              <a:rPr lang="en-US" altLang="he-IL"/>
              <a:t> is foreign key in </a:t>
            </a:r>
            <a:r>
              <a:rPr lang="en-US" altLang="he-IL">
                <a:solidFill>
                  <a:schemeClr val="accent2"/>
                </a:solidFill>
              </a:rPr>
              <a:t>Product</a:t>
            </a:r>
            <a:r>
              <a:rPr lang="en-US" altLang="he-IL"/>
              <a:t>.</a:t>
            </a:r>
            <a:r>
              <a:rPr lang="en-US" altLang="he-IL">
                <a:solidFill>
                  <a:schemeClr val="accent2"/>
                </a:solidFill>
              </a:rPr>
              <a:t>name</a:t>
            </a:r>
          </a:p>
          <a:p>
            <a:pPr eaLnBrk="0" hangingPunct="0"/>
            <a:endParaRPr lang="en-US" altLang="he-IL"/>
          </a:p>
          <a:p>
            <a:pPr eaLnBrk="0" hangingPunct="0"/>
            <a:r>
              <a:rPr lang="en-US" altLang="he-IL"/>
              <a:t>Suppose database got corrupted and we need to fix it:</a:t>
            </a:r>
          </a:p>
        </p:txBody>
      </p:sp>
      <p:graphicFrame>
        <p:nvGraphicFramePr>
          <p:cNvPr id="358404" name="Group 4"/>
          <p:cNvGraphicFramePr>
            <a:graphicFrameLocks noGrp="1"/>
          </p:cNvGraphicFramePr>
          <p:nvPr/>
        </p:nvGraphicFramePr>
        <p:xfrm>
          <a:off x="533400" y="4572000"/>
          <a:ext cx="3505200" cy="119380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listPrice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gadgets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58418" name="Group 18"/>
          <p:cNvGraphicFramePr>
            <a:graphicFrameLocks noGrp="1"/>
          </p:cNvGraphicFramePr>
          <p:nvPr/>
        </p:nvGraphicFramePr>
        <p:xfrm>
          <a:off x="4800600" y="4343400"/>
          <a:ext cx="3276600" cy="1727200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prodName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buyerName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John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Smith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Smith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58440" name="Text Box 40"/>
          <p:cNvSpPr txBox="1">
            <a:spLocks noChangeArrowheads="1"/>
          </p:cNvSpPr>
          <p:nvPr/>
        </p:nvSpPr>
        <p:spPr bwMode="auto">
          <a:xfrm>
            <a:off x="685800" y="6172200"/>
            <a:ext cx="665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dirty="0"/>
              <a:t>Task: insert in </a:t>
            </a:r>
            <a:r>
              <a:rPr lang="en-US" altLang="he-IL" dirty="0">
                <a:solidFill>
                  <a:schemeClr val="accent2"/>
                </a:solidFill>
              </a:rPr>
              <a:t>Product</a:t>
            </a:r>
            <a:r>
              <a:rPr lang="en-US" altLang="he-IL" dirty="0"/>
              <a:t> all </a:t>
            </a:r>
            <a:r>
              <a:rPr lang="en-US" altLang="he-IL" dirty="0" err="1">
                <a:solidFill>
                  <a:schemeClr val="accent2"/>
                </a:solidFill>
              </a:rPr>
              <a:t>prodNames</a:t>
            </a:r>
            <a:r>
              <a:rPr lang="en-US" altLang="he-IL" dirty="0"/>
              <a:t> from </a:t>
            </a:r>
            <a:r>
              <a:rPr lang="en-US" altLang="he-IL" dirty="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358441" name="Rectangle 41"/>
          <p:cNvSpPr>
            <a:spLocks noChangeArrowheads="1"/>
          </p:cNvSpPr>
          <p:nvPr/>
        </p:nvSpPr>
        <p:spPr bwMode="auto">
          <a:xfrm>
            <a:off x="533400" y="4114800"/>
            <a:ext cx="113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58442" name="Rectangle 42"/>
          <p:cNvSpPr>
            <a:spLocks noChangeArrowheads="1"/>
          </p:cNvSpPr>
          <p:nvPr/>
        </p:nvSpPr>
        <p:spPr bwMode="auto">
          <a:xfrm>
            <a:off x="460424" y="1752600"/>
            <a:ext cx="5119688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he-IL" dirty="0">
                <a:solidFill>
                  <a:schemeClr val="accent2"/>
                </a:solidFill>
              </a:rPr>
              <a:t>Product(</a:t>
            </a:r>
            <a:r>
              <a:rPr lang="en-US" altLang="he-IL" u="sng" dirty="0">
                <a:solidFill>
                  <a:schemeClr val="accent2"/>
                </a:solidFill>
              </a:rPr>
              <a:t>name</a:t>
            </a:r>
            <a:r>
              <a:rPr lang="en-US" altLang="he-IL" dirty="0">
                <a:solidFill>
                  <a:schemeClr val="accent2"/>
                </a:solidFill>
              </a:rPr>
              <a:t>, </a:t>
            </a:r>
            <a:r>
              <a:rPr lang="en-US" altLang="he-IL" dirty="0" err="1">
                <a:solidFill>
                  <a:schemeClr val="accent2"/>
                </a:solidFill>
              </a:rPr>
              <a:t>listPrice</a:t>
            </a:r>
            <a:r>
              <a:rPr lang="en-US" altLang="he-IL" dirty="0">
                <a:solidFill>
                  <a:schemeClr val="accent2"/>
                </a:solidFill>
              </a:rPr>
              <a:t>, category)</a:t>
            </a:r>
          </a:p>
          <a:p>
            <a:pPr eaLnBrk="0" hangingPunct="0"/>
            <a:r>
              <a:rPr lang="en-US" altLang="he-IL" dirty="0">
                <a:solidFill>
                  <a:schemeClr val="accent2"/>
                </a:solidFill>
              </a:rPr>
              <a:t>Purchase(</a:t>
            </a:r>
            <a:r>
              <a:rPr lang="en-US" altLang="he-IL" dirty="0" err="1">
                <a:solidFill>
                  <a:schemeClr val="accent2"/>
                </a:solidFill>
              </a:rPr>
              <a:t>prodName</a:t>
            </a:r>
            <a:r>
              <a:rPr lang="en-US" altLang="he-IL" dirty="0">
                <a:solidFill>
                  <a:schemeClr val="accent2"/>
                </a:solidFill>
              </a:rPr>
              <a:t>, </a:t>
            </a:r>
            <a:r>
              <a:rPr lang="en-US" altLang="he-IL" dirty="0" err="1">
                <a:solidFill>
                  <a:schemeClr val="accent2"/>
                </a:solidFill>
              </a:rPr>
              <a:t>buyerName</a:t>
            </a:r>
            <a:r>
              <a:rPr lang="en-US" altLang="he-IL" dirty="0">
                <a:solidFill>
                  <a:schemeClr val="accent2"/>
                </a:solidFill>
              </a:rPr>
              <a:t>, price)</a:t>
            </a:r>
          </a:p>
        </p:txBody>
      </p:sp>
      <p:sp>
        <p:nvSpPr>
          <p:cNvPr id="358443" name="Rectangle 43"/>
          <p:cNvSpPr>
            <a:spLocks noChangeArrowheads="1"/>
          </p:cNvSpPr>
          <p:nvPr/>
        </p:nvSpPr>
        <p:spPr bwMode="auto">
          <a:xfrm>
            <a:off x="4800600" y="3886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>
                <a:solidFill>
                  <a:schemeClr val="accent2"/>
                </a:solidFill>
              </a:rPr>
              <a:t>Purchase</a:t>
            </a:r>
          </a:p>
        </p:txBody>
      </p:sp>
    </p:spTree>
    <p:extLst>
      <p:ext uri="{BB962C8B-B14F-4D97-AF65-F5344CB8AC3E}">
        <p14:creationId xmlns:p14="http://schemas.microsoft.com/office/powerpoint/2010/main" val="410138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Insertion: an Example</a:t>
            </a:r>
          </a:p>
        </p:txBody>
      </p:sp>
      <p:sp>
        <p:nvSpPr>
          <p:cNvPr id="360451" name="Text Box 3"/>
          <p:cNvSpPr txBox="1">
            <a:spLocks noChangeArrowheads="1"/>
          </p:cNvSpPr>
          <p:nvPr/>
        </p:nvSpPr>
        <p:spPr bwMode="auto">
          <a:xfrm>
            <a:off x="467544" y="1844824"/>
            <a:ext cx="7859216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altLang="he-IL" dirty="0">
                <a:solidFill>
                  <a:schemeClr val="accent2"/>
                </a:solidFill>
              </a:rPr>
              <a:t>INSERT   INTO</a:t>
            </a:r>
            <a:r>
              <a:rPr lang="en-US" altLang="he-IL" dirty="0"/>
              <a:t>   Product(name)</a:t>
            </a:r>
          </a:p>
          <a:p>
            <a:pPr eaLnBrk="0" hangingPunct="0"/>
            <a:endParaRPr lang="en-US" altLang="he-IL" dirty="0"/>
          </a:p>
          <a:p>
            <a:pPr eaLnBrk="0" hangingPunct="0"/>
            <a:r>
              <a:rPr lang="en-US" altLang="he-IL" dirty="0"/>
              <a:t> </a:t>
            </a:r>
            <a:r>
              <a:rPr lang="en-US" altLang="he-IL" dirty="0">
                <a:solidFill>
                  <a:schemeClr val="accent2"/>
                </a:solidFill>
              </a:rPr>
              <a:t>SELECT  DISTINCT</a:t>
            </a:r>
            <a:r>
              <a:rPr lang="en-US" altLang="he-IL" dirty="0"/>
              <a:t>  </a:t>
            </a:r>
            <a:r>
              <a:rPr lang="en-US" altLang="he-IL" dirty="0" err="1"/>
              <a:t>prodName</a:t>
            </a:r>
            <a:endParaRPr lang="en-US" altLang="he-IL" dirty="0"/>
          </a:p>
          <a:p>
            <a:pPr eaLnBrk="0" hangingPunct="0"/>
            <a:r>
              <a:rPr lang="en-US" altLang="he-IL" dirty="0"/>
              <a:t> </a:t>
            </a:r>
            <a:r>
              <a:rPr lang="en-US" altLang="he-IL" dirty="0">
                <a:solidFill>
                  <a:schemeClr val="accent2"/>
                </a:solidFill>
              </a:rPr>
              <a:t>FROM </a:t>
            </a:r>
            <a:r>
              <a:rPr lang="en-US" altLang="he-IL" dirty="0"/>
              <a:t>    Purchase</a:t>
            </a:r>
          </a:p>
          <a:p>
            <a:pPr eaLnBrk="0" hangingPunct="0"/>
            <a:r>
              <a:rPr lang="en-US" altLang="he-IL" dirty="0"/>
              <a:t> </a:t>
            </a:r>
            <a:r>
              <a:rPr lang="en-US" altLang="he-IL" dirty="0">
                <a:solidFill>
                  <a:schemeClr val="accent2"/>
                </a:solidFill>
              </a:rPr>
              <a:t>WHERE</a:t>
            </a:r>
            <a:r>
              <a:rPr lang="en-US" altLang="he-IL" dirty="0"/>
              <a:t>   </a:t>
            </a:r>
            <a:r>
              <a:rPr lang="en-US" altLang="he-IL" dirty="0" err="1"/>
              <a:t>prodName</a:t>
            </a:r>
            <a:r>
              <a:rPr lang="en-US" altLang="he-IL" dirty="0"/>
              <a:t>  </a:t>
            </a:r>
          </a:p>
          <a:p>
            <a:pPr eaLnBrk="0" hangingPunct="0"/>
            <a:r>
              <a:rPr lang="en-US" altLang="he-IL" dirty="0">
                <a:solidFill>
                  <a:schemeClr val="accent2"/>
                </a:solidFill>
              </a:rPr>
              <a:t>NOT IN</a:t>
            </a:r>
            <a:r>
              <a:rPr lang="en-US" altLang="he-IL" dirty="0"/>
              <a:t>    (</a:t>
            </a:r>
            <a:r>
              <a:rPr lang="en-US" altLang="he-IL" dirty="0">
                <a:solidFill>
                  <a:schemeClr val="accent2"/>
                </a:solidFill>
              </a:rPr>
              <a:t>SELECT</a:t>
            </a:r>
            <a:r>
              <a:rPr lang="en-US" altLang="he-IL" dirty="0"/>
              <a:t>  name </a:t>
            </a:r>
            <a:r>
              <a:rPr lang="en-US" altLang="he-IL" dirty="0">
                <a:solidFill>
                  <a:schemeClr val="accent2"/>
                </a:solidFill>
              </a:rPr>
              <a:t>FROM</a:t>
            </a:r>
            <a:r>
              <a:rPr lang="en-US" altLang="he-IL" dirty="0"/>
              <a:t>  Product)</a:t>
            </a:r>
          </a:p>
        </p:txBody>
      </p:sp>
      <p:graphicFrame>
        <p:nvGraphicFramePr>
          <p:cNvPr id="360452" name="Group 4"/>
          <p:cNvGraphicFramePr>
            <a:graphicFrameLocks noGrp="1"/>
          </p:cNvGraphicFramePr>
          <p:nvPr/>
        </p:nvGraphicFramePr>
        <p:xfrm>
          <a:off x="1676400" y="4419600"/>
          <a:ext cx="3505200" cy="179070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listPrice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Gadgets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35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>
                <a:latin typeface="Times New Roman" panose="02020603050405020304" pitchFamily="18" charset="0"/>
                <a:cs typeface="Times New Roman" panose="02020603050405020304" pitchFamily="18" charset="0"/>
              </a:rPr>
              <a:t>SQL Introduction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251520" y="1484784"/>
            <a:ext cx="842493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he-IL" b="1" dirty="0">
                <a:solidFill>
                  <a:srgbClr val="FF0000"/>
                </a:solidFill>
              </a:rPr>
              <a:t>SQL - </a:t>
            </a:r>
          </a:p>
          <a:p>
            <a:pPr eaLnBrk="0" hangingPunct="0"/>
            <a:r>
              <a:rPr lang="en-US" altLang="he-IL" b="1" dirty="0">
                <a:solidFill>
                  <a:srgbClr val="FF0000"/>
                </a:solidFill>
              </a:rPr>
              <a:t>S</a:t>
            </a:r>
            <a:r>
              <a:rPr lang="en-US" altLang="he-IL" dirty="0"/>
              <a:t>tandard </a:t>
            </a:r>
            <a:r>
              <a:rPr lang="en-US" altLang="he-IL" b="1" dirty="0">
                <a:solidFill>
                  <a:srgbClr val="FF0000"/>
                </a:solidFill>
              </a:rPr>
              <a:t>L</a:t>
            </a:r>
            <a:r>
              <a:rPr lang="en-US" altLang="he-IL" dirty="0"/>
              <a:t>anguage for </a:t>
            </a:r>
            <a:r>
              <a:rPr lang="en-US" altLang="he-IL" b="1" dirty="0">
                <a:solidFill>
                  <a:srgbClr val="FF0000"/>
                </a:solidFill>
              </a:rPr>
              <a:t>Q</a:t>
            </a:r>
            <a:r>
              <a:rPr lang="en-US" altLang="he-IL" dirty="0"/>
              <a:t>uerying and manipulating data</a:t>
            </a:r>
          </a:p>
          <a:p>
            <a:pPr eaLnBrk="0" hangingPunct="0"/>
            <a:endParaRPr lang="en-US" altLang="he-IL" dirty="0"/>
          </a:p>
          <a:p>
            <a:pPr eaLnBrk="0" hangingPunct="0"/>
            <a:r>
              <a:rPr lang="en-US" altLang="he-IL" dirty="0"/>
              <a:t>Deals with Server(s) </a:t>
            </a:r>
          </a:p>
          <a:p>
            <a:pPr eaLnBrk="0" hangingPunct="0"/>
            <a:endParaRPr lang="en-US" altLang="he-IL" dirty="0"/>
          </a:p>
          <a:p>
            <a:pPr eaLnBrk="0" hangingPunct="0"/>
            <a:endParaRPr lang="en-US" altLang="he-IL" dirty="0"/>
          </a:p>
          <a:p>
            <a:pPr eaLnBrk="0" hangingPunct="0"/>
            <a:r>
              <a:rPr lang="en-US" altLang="he-IL" dirty="0"/>
              <a:t>and Database(s)</a:t>
            </a:r>
          </a:p>
        </p:txBody>
      </p:sp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149332" y="5949280"/>
            <a:ext cx="18261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e-IL" dirty="0"/>
              <a:t>And Queries </a:t>
            </a:r>
          </a:p>
        </p:txBody>
      </p:sp>
      <p:sp>
        <p:nvSpPr>
          <p:cNvPr id="2" name="AutoShape 2" descr="תוצאת תמונה עבור ‪databases and tables‬‏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787" y="3769414"/>
            <a:ext cx="1743696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314" y="3590594"/>
            <a:ext cx="15906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314" y="4250942"/>
            <a:ext cx="1542946" cy="69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314" y="5056313"/>
            <a:ext cx="2152610" cy="633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787" y="2445246"/>
            <a:ext cx="1311913" cy="11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314" y="2445246"/>
            <a:ext cx="3104841" cy="102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39" y="5812918"/>
            <a:ext cx="2712735" cy="921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מחבר חץ ישר 3"/>
          <p:cNvCxnSpPr>
            <a:stCxn id="1028" idx="1"/>
          </p:cNvCxnSpPr>
          <p:nvPr/>
        </p:nvCxnSpPr>
        <p:spPr>
          <a:xfrm flipH="1">
            <a:off x="4389006" y="3881107"/>
            <a:ext cx="1023308" cy="19596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/>
          <p:cNvCxnSpPr/>
          <p:nvPr/>
        </p:nvCxnSpPr>
        <p:spPr>
          <a:xfrm flipH="1">
            <a:off x="4463988" y="4401815"/>
            <a:ext cx="1023308" cy="32332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/>
          <p:cNvCxnSpPr/>
          <p:nvPr/>
        </p:nvCxnSpPr>
        <p:spPr>
          <a:xfrm flipH="1">
            <a:off x="4393403" y="5106283"/>
            <a:ext cx="101891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Insertion: an Example</a:t>
            </a:r>
          </a:p>
        </p:txBody>
      </p:sp>
      <p:sp>
        <p:nvSpPr>
          <p:cNvPr id="362499" name="Text Box 3"/>
          <p:cNvSpPr txBox="1">
            <a:spLocks noChangeArrowheads="1"/>
          </p:cNvSpPr>
          <p:nvPr/>
        </p:nvSpPr>
        <p:spPr bwMode="auto">
          <a:xfrm>
            <a:off x="381000" y="1412776"/>
            <a:ext cx="8007424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altLang="he-IL" dirty="0">
                <a:solidFill>
                  <a:schemeClr val="accent2"/>
                </a:solidFill>
              </a:rPr>
              <a:t>INSERT   INTO</a:t>
            </a:r>
            <a:r>
              <a:rPr lang="en-US" altLang="he-IL" dirty="0"/>
              <a:t>   Product(name, </a:t>
            </a:r>
            <a:r>
              <a:rPr lang="en-US" altLang="he-IL" dirty="0" err="1"/>
              <a:t>listPrice</a:t>
            </a:r>
            <a:r>
              <a:rPr lang="en-US" altLang="he-IL" dirty="0"/>
              <a:t>)</a:t>
            </a:r>
          </a:p>
          <a:p>
            <a:pPr eaLnBrk="0" hangingPunct="0"/>
            <a:endParaRPr lang="en-US" altLang="he-IL" dirty="0"/>
          </a:p>
          <a:p>
            <a:pPr eaLnBrk="0" hangingPunct="0"/>
            <a:r>
              <a:rPr lang="en-US" altLang="he-IL" dirty="0"/>
              <a:t> </a:t>
            </a:r>
            <a:r>
              <a:rPr lang="en-US" altLang="he-IL" dirty="0">
                <a:solidFill>
                  <a:schemeClr val="accent2"/>
                </a:solidFill>
              </a:rPr>
              <a:t>SELECT  DISTINCT</a:t>
            </a:r>
            <a:r>
              <a:rPr lang="en-US" altLang="he-IL" dirty="0"/>
              <a:t>  </a:t>
            </a:r>
            <a:r>
              <a:rPr lang="en-US" altLang="he-IL" dirty="0" err="1"/>
              <a:t>prodName</a:t>
            </a:r>
            <a:r>
              <a:rPr lang="en-US" altLang="he-IL" dirty="0"/>
              <a:t>, price</a:t>
            </a:r>
          </a:p>
          <a:p>
            <a:pPr eaLnBrk="0" hangingPunct="0"/>
            <a:r>
              <a:rPr lang="en-US" altLang="he-IL" dirty="0"/>
              <a:t> </a:t>
            </a:r>
            <a:r>
              <a:rPr lang="en-US" altLang="he-IL" dirty="0">
                <a:solidFill>
                  <a:schemeClr val="accent2"/>
                </a:solidFill>
              </a:rPr>
              <a:t>FROM </a:t>
            </a:r>
            <a:r>
              <a:rPr lang="en-US" altLang="he-IL" dirty="0"/>
              <a:t> Purchase</a:t>
            </a:r>
          </a:p>
          <a:p>
            <a:pPr eaLnBrk="0" hangingPunct="0"/>
            <a:r>
              <a:rPr lang="en-US" altLang="he-IL" dirty="0"/>
              <a:t> </a:t>
            </a:r>
            <a:r>
              <a:rPr lang="en-US" altLang="he-IL" dirty="0">
                <a:solidFill>
                  <a:schemeClr val="accent2"/>
                </a:solidFill>
              </a:rPr>
              <a:t>WHERE</a:t>
            </a:r>
            <a:r>
              <a:rPr lang="en-US" altLang="he-IL" dirty="0"/>
              <a:t>   </a:t>
            </a:r>
            <a:r>
              <a:rPr lang="en-US" altLang="he-IL" dirty="0" err="1"/>
              <a:t>prodName</a:t>
            </a:r>
            <a:r>
              <a:rPr lang="en-US" altLang="he-IL" dirty="0"/>
              <a:t>  </a:t>
            </a:r>
          </a:p>
          <a:p>
            <a:pPr eaLnBrk="0" hangingPunct="0"/>
            <a:r>
              <a:rPr lang="en-US" altLang="he-IL" dirty="0">
                <a:solidFill>
                  <a:schemeClr val="accent2"/>
                </a:solidFill>
              </a:rPr>
              <a:t>NOT IN</a:t>
            </a:r>
            <a:r>
              <a:rPr lang="en-US" altLang="he-IL" dirty="0"/>
              <a:t> (</a:t>
            </a:r>
            <a:r>
              <a:rPr lang="en-US" altLang="he-IL" dirty="0">
                <a:solidFill>
                  <a:schemeClr val="accent2"/>
                </a:solidFill>
              </a:rPr>
              <a:t>SELECT</a:t>
            </a:r>
            <a:r>
              <a:rPr lang="en-US" altLang="he-IL" dirty="0"/>
              <a:t>  name </a:t>
            </a:r>
            <a:r>
              <a:rPr lang="en-US" altLang="he-IL" dirty="0">
                <a:solidFill>
                  <a:schemeClr val="accent2"/>
                </a:solidFill>
              </a:rPr>
              <a:t>FROM</a:t>
            </a:r>
            <a:r>
              <a:rPr lang="en-US" altLang="he-IL" dirty="0"/>
              <a:t>  Product)</a:t>
            </a:r>
          </a:p>
        </p:txBody>
      </p:sp>
      <p:graphicFrame>
        <p:nvGraphicFramePr>
          <p:cNvPr id="362500" name="Group 4"/>
          <p:cNvGraphicFramePr>
            <a:graphicFrameLocks noGrp="1"/>
          </p:cNvGraphicFramePr>
          <p:nvPr/>
        </p:nvGraphicFramePr>
        <p:xfrm>
          <a:off x="685800" y="4191000"/>
          <a:ext cx="3505200" cy="238760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listPrice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Gadgets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camera ??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225  ??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62522" name="Text Box 26"/>
          <p:cNvSpPr txBox="1">
            <a:spLocks noChangeArrowheads="1"/>
          </p:cNvSpPr>
          <p:nvPr/>
        </p:nvSpPr>
        <p:spPr bwMode="auto">
          <a:xfrm>
            <a:off x="4724400" y="6019800"/>
            <a:ext cx="4068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Depends on the implementation</a:t>
            </a:r>
          </a:p>
        </p:txBody>
      </p:sp>
      <p:sp>
        <p:nvSpPr>
          <p:cNvPr id="362523" name="Line 27"/>
          <p:cNvSpPr>
            <a:spLocks noChangeShapeType="1"/>
          </p:cNvSpPr>
          <p:nvPr/>
        </p:nvSpPr>
        <p:spPr bwMode="auto">
          <a:xfrm flipH="1">
            <a:off x="4267200" y="624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3026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Deletions</a:t>
            </a:r>
          </a:p>
        </p:txBody>
      </p:sp>
      <p:sp>
        <p:nvSpPr>
          <p:cNvPr id="364547" name="Text Box 3"/>
          <p:cNvSpPr txBox="1">
            <a:spLocks noChangeArrowheads="1"/>
          </p:cNvSpPr>
          <p:nvPr/>
        </p:nvSpPr>
        <p:spPr bwMode="auto">
          <a:xfrm>
            <a:off x="755576" y="2348880"/>
            <a:ext cx="5081588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he-IL" dirty="0">
                <a:solidFill>
                  <a:schemeClr val="accent2"/>
                </a:solidFill>
              </a:rPr>
              <a:t>DELETE    FROM</a:t>
            </a:r>
            <a:r>
              <a:rPr lang="en-US" altLang="he-IL" dirty="0"/>
              <a:t>    PURCHASE</a:t>
            </a:r>
          </a:p>
          <a:p>
            <a:pPr eaLnBrk="0" hangingPunct="0"/>
            <a:endParaRPr lang="en-US" altLang="he-IL" dirty="0"/>
          </a:p>
          <a:p>
            <a:pPr eaLnBrk="0" hangingPunct="0"/>
            <a:r>
              <a:rPr lang="en-US" altLang="he-IL" dirty="0">
                <a:solidFill>
                  <a:schemeClr val="accent2"/>
                </a:solidFill>
              </a:rPr>
              <a:t>WHERE </a:t>
            </a:r>
            <a:r>
              <a:rPr lang="en-US" altLang="he-IL" dirty="0"/>
              <a:t>   seller = ‘Joe’   AND</a:t>
            </a:r>
          </a:p>
          <a:p>
            <a:pPr eaLnBrk="0" hangingPunct="0"/>
            <a:r>
              <a:rPr lang="en-US" altLang="he-IL" dirty="0"/>
              <a:t>                  product = ‘Brooklyn Bridge’</a:t>
            </a: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683568" y="4572000"/>
            <a:ext cx="675858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he-IL" dirty="0"/>
              <a:t>Note:             there is no way to delete only a single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he-IL" dirty="0"/>
              <a:t>                      occurrence of a tuple that appears twice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he-IL" dirty="0"/>
              <a:t>                      in a relation.</a:t>
            </a:r>
          </a:p>
        </p:txBody>
      </p:sp>
      <p:sp>
        <p:nvSpPr>
          <p:cNvPr id="364549" name="Text Box 5"/>
          <p:cNvSpPr txBox="1">
            <a:spLocks noChangeArrowheads="1"/>
          </p:cNvSpPr>
          <p:nvPr/>
        </p:nvSpPr>
        <p:spPr bwMode="auto">
          <a:xfrm>
            <a:off x="685800" y="1676400"/>
            <a:ext cx="135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Example: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Updates</a:t>
            </a:r>
          </a:p>
        </p:txBody>
      </p:sp>
      <p:sp>
        <p:nvSpPr>
          <p:cNvPr id="366595" name="Text Box 3"/>
          <p:cNvSpPr txBox="1">
            <a:spLocks noChangeArrowheads="1"/>
          </p:cNvSpPr>
          <p:nvPr/>
        </p:nvSpPr>
        <p:spPr bwMode="auto">
          <a:xfrm>
            <a:off x="827584" y="2060848"/>
            <a:ext cx="403244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altLang="he-IL" dirty="0">
                <a:solidFill>
                  <a:schemeClr val="accent2"/>
                </a:solidFill>
              </a:rPr>
              <a:t>UPDATE</a:t>
            </a:r>
            <a:r>
              <a:rPr lang="en-US" altLang="he-IL" dirty="0"/>
              <a:t>   PRODUCT</a:t>
            </a:r>
          </a:p>
          <a:p>
            <a:pPr eaLnBrk="0" hangingPunct="0"/>
            <a:r>
              <a:rPr lang="en-US" altLang="he-IL" dirty="0">
                <a:solidFill>
                  <a:schemeClr val="accent2"/>
                </a:solidFill>
              </a:rPr>
              <a:t>SET</a:t>
            </a:r>
            <a:r>
              <a:rPr lang="en-US" altLang="he-IL" dirty="0"/>
              <a:t>    price = 25</a:t>
            </a:r>
          </a:p>
          <a:p>
            <a:pPr eaLnBrk="0" hangingPunct="0"/>
            <a:r>
              <a:rPr lang="en-US" altLang="he-IL" dirty="0">
                <a:solidFill>
                  <a:schemeClr val="accent2"/>
                </a:solidFill>
              </a:rPr>
              <a:t>WHERE</a:t>
            </a:r>
            <a:r>
              <a:rPr lang="en-US" altLang="he-IL" dirty="0"/>
              <a:t>  price =  19.99</a:t>
            </a:r>
          </a:p>
        </p:txBody>
      </p:sp>
      <p:sp>
        <p:nvSpPr>
          <p:cNvPr id="366596" name="Text Box 4"/>
          <p:cNvSpPr txBox="1">
            <a:spLocks noChangeArrowheads="1"/>
          </p:cNvSpPr>
          <p:nvPr/>
        </p:nvSpPr>
        <p:spPr bwMode="auto">
          <a:xfrm>
            <a:off x="736014" y="1480981"/>
            <a:ext cx="16440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dirty="0"/>
              <a:t>Example A: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7584" y="3501008"/>
            <a:ext cx="16440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dirty="0"/>
              <a:t>Example B: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227" y="4077072"/>
            <a:ext cx="5978525" cy="229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he-IL" dirty="0">
                <a:solidFill>
                  <a:schemeClr val="accent2"/>
                </a:solidFill>
              </a:rPr>
              <a:t>UPDATE</a:t>
            </a:r>
            <a:r>
              <a:rPr lang="en-US" altLang="he-IL" dirty="0"/>
              <a:t>   PRODUCT</a:t>
            </a:r>
          </a:p>
          <a:p>
            <a:pPr eaLnBrk="0" hangingPunct="0"/>
            <a:r>
              <a:rPr lang="en-US" altLang="he-IL" dirty="0">
                <a:solidFill>
                  <a:schemeClr val="accent2"/>
                </a:solidFill>
              </a:rPr>
              <a:t>SET</a:t>
            </a:r>
            <a:r>
              <a:rPr lang="en-US" altLang="he-IL" dirty="0"/>
              <a:t>    price = price/2</a:t>
            </a:r>
          </a:p>
          <a:p>
            <a:pPr eaLnBrk="0" hangingPunct="0"/>
            <a:r>
              <a:rPr lang="en-US" altLang="he-IL" dirty="0">
                <a:solidFill>
                  <a:schemeClr val="accent2"/>
                </a:solidFill>
              </a:rPr>
              <a:t>WHERE</a:t>
            </a:r>
            <a:r>
              <a:rPr lang="en-US" altLang="he-IL" dirty="0"/>
              <a:t>  Product.name  </a:t>
            </a:r>
            <a:r>
              <a:rPr lang="en-US" altLang="he-IL" dirty="0">
                <a:solidFill>
                  <a:schemeClr val="accent2"/>
                </a:solidFill>
              </a:rPr>
              <a:t>IN </a:t>
            </a:r>
            <a:r>
              <a:rPr lang="en-US" altLang="he-IL" dirty="0"/>
              <a:t> </a:t>
            </a:r>
          </a:p>
          <a:p>
            <a:pPr eaLnBrk="0" hangingPunct="0"/>
            <a:r>
              <a:rPr lang="en-US" altLang="he-IL" dirty="0"/>
              <a:t>                    (</a:t>
            </a:r>
            <a:r>
              <a:rPr lang="en-US" altLang="he-IL" dirty="0">
                <a:solidFill>
                  <a:schemeClr val="accent2"/>
                </a:solidFill>
              </a:rPr>
              <a:t>SELECT</a:t>
            </a:r>
            <a:r>
              <a:rPr lang="en-US" altLang="he-IL" dirty="0"/>
              <a:t> product</a:t>
            </a:r>
          </a:p>
          <a:p>
            <a:pPr eaLnBrk="0" hangingPunct="0"/>
            <a:r>
              <a:rPr lang="en-US" altLang="he-IL" dirty="0"/>
              <a:t>                      </a:t>
            </a:r>
            <a:r>
              <a:rPr lang="en-US" altLang="he-IL" dirty="0">
                <a:solidFill>
                  <a:schemeClr val="accent2"/>
                </a:solidFill>
              </a:rPr>
              <a:t>FROM    </a:t>
            </a:r>
            <a:r>
              <a:rPr lang="en-US" altLang="he-IL" dirty="0"/>
              <a:t>Purchase</a:t>
            </a:r>
          </a:p>
          <a:p>
            <a:pPr eaLnBrk="0" hangingPunct="0"/>
            <a:r>
              <a:rPr lang="en-US" altLang="he-IL" dirty="0"/>
              <a:t>                      </a:t>
            </a:r>
            <a:r>
              <a:rPr lang="en-US" altLang="he-IL" dirty="0">
                <a:solidFill>
                  <a:schemeClr val="accent2"/>
                </a:solidFill>
              </a:rPr>
              <a:t>WHERE</a:t>
            </a:r>
            <a:r>
              <a:rPr lang="en-US" altLang="he-IL" dirty="0"/>
              <a:t>  Date =‘Oct, 25, 1999’);</a:t>
            </a:r>
          </a:p>
        </p:txBody>
      </p:sp>
    </p:spTree>
    <p:extLst>
      <p:ext uri="{BB962C8B-B14F-4D97-AF65-F5344CB8AC3E}">
        <p14:creationId xmlns:p14="http://schemas.microsoft.com/office/powerpoint/2010/main" val="3076875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Updates </a:t>
            </a:r>
          </a:p>
        </p:txBody>
      </p:sp>
      <p:sp>
        <p:nvSpPr>
          <p:cNvPr id="366596" name="Text Box 4"/>
          <p:cNvSpPr txBox="1">
            <a:spLocks noChangeArrowheads="1"/>
          </p:cNvSpPr>
          <p:nvPr/>
        </p:nvSpPr>
        <p:spPr bwMode="auto">
          <a:xfrm>
            <a:off x="746125" y="1717675"/>
            <a:ext cx="16433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dirty="0"/>
              <a:t>Example C: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720080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430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0119-6E79-4E34-A20A-CCAE2BC89F2F}" type="slidenum">
              <a:rPr lang="en-US" altLang="he-IL"/>
              <a:pPr/>
              <a:t>44</a:t>
            </a:fld>
            <a:endParaRPr lang="en-US" altLang="he-IL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Deleting  or Modifying a Table</a:t>
            </a:r>
          </a:p>
        </p:txBody>
      </p:sp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1316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e-IL">
                <a:solidFill>
                  <a:srgbClr val="008000"/>
                </a:solidFill>
              </a:rPr>
              <a:t>Deleting:</a:t>
            </a:r>
            <a:endParaRPr lang="en-US" altLang="he-IL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2971800" y="3505200"/>
            <a:ext cx="4564063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he-IL" dirty="0"/>
              <a:t>     </a:t>
            </a:r>
            <a:r>
              <a:rPr lang="en-US" altLang="he-IL" dirty="0">
                <a:solidFill>
                  <a:schemeClr val="accent2"/>
                </a:solidFill>
              </a:rPr>
              <a:t>ALTER TABLE</a:t>
            </a:r>
            <a:r>
              <a:rPr lang="en-US" altLang="he-IL" dirty="0"/>
              <a:t>   Person</a:t>
            </a:r>
          </a:p>
          <a:p>
            <a:pPr eaLnBrk="0" hangingPunct="0"/>
            <a:r>
              <a:rPr lang="en-US" altLang="he-IL" dirty="0"/>
              <a:t>               </a:t>
            </a:r>
            <a:r>
              <a:rPr lang="en-US" altLang="he-IL" dirty="0">
                <a:solidFill>
                  <a:srgbClr val="FF0066"/>
                </a:solidFill>
              </a:rPr>
              <a:t>ADD </a:t>
            </a:r>
            <a:r>
              <a:rPr lang="en-US" altLang="he-IL" dirty="0"/>
              <a:t>  phone  </a:t>
            </a:r>
            <a:r>
              <a:rPr lang="en-US" altLang="he-IL" dirty="0">
                <a:solidFill>
                  <a:schemeClr val="accent2"/>
                </a:solidFill>
              </a:rPr>
              <a:t>CHAR</a:t>
            </a:r>
            <a:r>
              <a:rPr lang="en-US" altLang="he-IL" dirty="0"/>
              <a:t>(16);</a:t>
            </a:r>
          </a:p>
          <a:p>
            <a:pPr eaLnBrk="0" hangingPunct="0"/>
            <a:endParaRPr lang="en-US" altLang="he-IL" dirty="0"/>
          </a:p>
          <a:p>
            <a:pPr eaLnBrk="0" hangingPunct="0"/>
            <a:r>
              <a:rPr lang="en-US" altLang="he-IL" dirty="0"/>
              <a:t>     </a:t>
            </a:r>
            <a:r>
              <a:rPr lang="en-US" altLang="he-IL" dirty="0">
                <a:solidFill>
                  <a:schemeClr val="accent2"/>
                </a:solidFill>
              </a:rPr>
              <a:t>ALTER  TABLE</a:t>
            </a:r>
            <a:r>
              <a:rPr lang="en-US" altLang="he-IL" dirty="0"/>
              <a:t>   Person</a:t>
            </a:r>
          </a:p>
          <a:p>
            <a:pPr eaLnBrk="0" hangingPunct="0"/>
            <a:r>
              <a:rPr lang="en-US" altLang="he-IL" dirty="0"/>
              <a:t>               </a:t>
            </a:r>
            <a:r>
              <a:rPr lang="en-US" altLang="he-IL" dirty="0">
                <a:solidFill>
                  <a:srgbClr val="FF0066"/>
                </a:solidFill>
              </a:rPr>
              <a:t>DROP</a:t>
            </a:r>
            <a:r>
              <a:rPr lang="en-US" altLang="he-IL" dirty="0"/>
              <a:t>  age;</a:t>
            </a:r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304800" y="2895600"/>
            <a:ext cx="549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e-IL">
                <a:solidFill>
                  <a:srgbClr val="008000"/>
                </a:solidFill>
              </a:rPr>
              <a:t>Altering: </a:t>
            </a:r>
            <a:r>
              <a:rPr lang="en-US" altLang="he-IL"/>
              <a:t>(adding or removing an attribute).</a:t>
            </a:r>
          </a:p>
        </p:txBody>
      </p:sp>
      <p:sp>
        <p:nvSpPr>
          <p:cNvPr id="222215" name="Text Box 7"/>
          <p:cNvSpPr txBox="1">
            <a:spLocks noChangeArrowheads="1"/>
          </p:cNvSpPr>
          <p:nvPr/>
        </p:nvSpPr>
        <p:spPr bwMode="auto">
          <a:xfrm>
            <a:off x="1600200" y="4114800"/>
            <a:ext cx="134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Example:</a:t>
            </a:r>
          </a:p>
        </p:txBody>
      </p:sp>
      <p:sp>
        <p:nvSpPr>
          <p:cNvPr id="222216" name="Rectangle 8"/>
          <p:cNvSpPr>
            <a:spLocks noChangeArrowheads="1"/>
          </p:cNvSpPr>
          <p:nvPr/>
        </p:nvSpPr>
        <p:spPr bwMode="auto">
          <a:xfrm>
            <a:off x="2987824" y="2209800"/>
            <a:ext cx="20748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he-IL">
                <a:solidFill>
                  <a:schemeClr val="accent2"/>
                </a:solidFill>
              </a:rPr>
              <a:t>DROP</a:t>
            </a:r>
            <a:r>
              <a:rPr lang="en-US" altLang="he-IL"/>
              <a:t> Person; </a:t>
            </a:r>
          </a:p>
        </p:txBody>
      </p:sp>
      <p:sp>
        <p:nvSpPr>
          <p:cNvPr id="222217" name="Text Box 9"/>
          <p:cNvSpPr txBox="1">
            <a:spLocks noChangeArrowheads="1"/>
          </p:cNvSpPr>
          <p:nvPr/>
        </p:nvSpPr>
        <p:spPr bwMode="auto">
          <a:xfrm>
            <a:off x="1547664" y="2209800"/>
            <a:ext cx="134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014207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15616" y="457200"/>
            <a:ext cx="7872936" cy="668338"/>
          </a:xfrm>
        </p:spPr>
        <p:txBody>
          <a:bodyPr/>
          <a:lstStyle/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תרגיל כיתה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/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ש.ב (עפ"י טבלת</a:t>
            </a:r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Vehicles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)</a:t>
            </a:r>
          </a:p>
        </p:txBody>
      </p:sp>
      <p:sp>
        <p:nvSpPr>
          <p:cNvPr id="4" name="Rectangle 14"/>
          <p:cNvSpPr txBox="1">
            <a:spLocks noChangeArrowheads="1"/>
          </p:cNvSpPr>
          <p:nvPr/>
        </p:nvSpPr>
        <p:spPr>
          <a:xfrm>
            <a:off x="684213" y="1125538"/>
            <a:ext cx="8229600" cy="5256212"/>
          </a:xfrm>
          <a:prstGeom prst="rect">
            <a:avLst/>
          </a:prstGeom>
        </p:spPr>
        <p:txBody>
          <a:bodyPr/>
          <a:lstStyle>
            <a:lvl1pPr marL="342900" indent="-3429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2800" indent="-812800" fontAlgn="auto">
              <a:spcAft>
                <a:spcPts val="0"/>
              </a:spcAft>
              <a:buClr>
                <a:srgbClr val="3333FF"/>
              </a:buClr>
              <a:buSzPct val="100000"/>
              <a:buFont typeface="+mj-lt"/>
              <a:buAutoNum type="arabicPeriod"/>
            </a:pPr>
            <a:r>
              <a:rPr lang="he-IL" altLang="he-IL" sz="2400" dirty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הצג את שמות העובדים , וסוג הרכב שעלותם מעל 15000 ₪</a:t>
            </a:r>
          </a:p>
          <a:p>
            <a:pPr marL="812800" indent="-812800" fontAlgn="auto">
              <a:spcAft>
                <a:spcPts val="0"/>
              </a:spcAft>
              <a:buClr>
                <a:srgbClr val="3333FF"/>
              </a:buClr>
              <a:buSzPct val="100000"/>
              <a:buFont typeface="+mj-lt"/>
              <a:buAutoNum type="arabicPeriod"/>
            </a:pPr>
            <a:r>
              <a:rPr lang="he-IL" altLang="he-IL" sz="2400" dirty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הצג את שמות המשפחה של העובדים המסתיימת ב-"פלד", וגם את שמות המשפחה המכילים '</a:t>
            </a:r>
            <a:r>
              <a:rPr lang="he-IL" altLang="he-IL" sz="2400" dirty="0" err="1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רי</a:t>
            </a:r>
            <a:r>
              <a:rPr lang="he-IL" altLang="he-IL" sz="2400" dirty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'.</a:t>
            </a:r>
          </a:p>
          <a:p>
            <a:pPr marL="812800" indent="-812800" fontAlgn="auto">
              <a:spcAft>
                <a:spcPts val="0"/>
              </a:spcAft>
              <a:buClr>
                <a:srgbClr val="3333FF"/>
              </a:buClr>
              <a:buSzPct val="100000"/>
              <a:buFont typeface="+mj-lt"/>
              <a:buAutoNum type="arabicPeriod"/>
            </a:pPr>
            <a:r>
              <a:rPr lang="he-IL" altLang="he-IL" sz="2400" dirty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הוסף עמודה לטבלה בשם מחיר כולל מע"מ (</a:t>
            </a:r>
            <a:r>
              <a:rPr lang="en-US" altLang="he-IL" sz="2400" dirty="0" err="1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TotalPrice</a:t>
            </a:r>
            <a:r>
              <a:rPr lang="he-IL" altLang="he-IL" sz="2400" dirty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) וחשב לתוכה את עלות הרכב  כולל המע"מ (גובה המע"מ – 17%). </a:t>
            </a:r>
          </a:p>
          <a:p>
            <a:pPr marL="812800" indent="-812800" fontAlgn="auto">
              <a:spcAft>
                <a:spcPts val="0"/>
              </a:spcAft>
              <a:buClr>
                <a:srgbClr val="3333FF"/>
              </a:buClr>
              <a:buSzPct val="100000"/>
              <a:buFontTx/>
              <a:buAutoNum type="arabicPeriod" startAt="4"/>
            </a:pPr>
            <a:r>
              <a:rPr lang="he-IL" altLang="he-IL" sz="2400" dirty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צור טבלת גיבוי בשם </a:t>
            </a:r>
            <a:r>
              <a:rPr lang="en-US" altLang="he-IL" sz="2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Vehicles Backup</a:t>
            </a:r>
            <a:r>
              <a:rPr lang="he-IL" altLang="he-IL" sz="24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altLang="he-IL" sz="2400" dirty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לטבלה המקורית , </a:t>
            </a:r>
          </a:p>
          <a:p>
            <a:pPr marL="812800" indent="-812800" fontAlgn="auto">
              <a:spcAft>
                <a:spcPts val="0"/>
              </a:spcAft>
              <a:buNone/>
            </a:pPr>
            <a:r>
              <a:rPr lang="he-IL" altLang="he-IL" sz="2400" dirty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והכנס לתוכה את השדות: שם פרטי, שם משפחה, סוג הרכב ועלותו לגבי רכבים שעלותם (הכוללת) גבוהה מ-10000 ₪ ומעלה.</a:t>
            </a:r>
          </a:p>
          <a:p>
            <a:pPr marL="812800" indent="-812800" fontAlgn="auto">
              <a:spcAft>
                <a:spcPts val="0"/>
              </a:spcAft>
              <a:buNone/>
            </a:pPr>
            <a:r>
              <a:rPr lang="he-IL" altLang="he-IL" sz="2400" dirty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    עזרה: יש להשתמש בפקודה הבאה : </a:t>
            </a:r>
          </a:p>
          <a:p>
            <a:pPr marL="0" indent="0" algn="l" rtl="0" fontAlgn="auto">
              <a:spcAft>
                <a:spcPts val="0"/>
              </a:spcAft>
              <a:buNone/>
            </a:pPr>
            <a:r>
              <a:rPr lang="en-US" altLang="he-IL" sz="2400" dirty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Select   &lt;field1, field2…&gt; into &lt;new </a:t>
            </a:r>
            <a:r>
              <a:rPr lang="en-US" altLang="he-IL" sz="2400" dirty="0" err="1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TableName</a:t>
            </a:r>
            <a:r>
              <a:rPr lang="en-US" altLang="he-IL" sz="2400" dirty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&gt;</a:t>
            </a:r>
          </a:p>
          <a:p>
            <a:pPr marL="812800" indent="-812800" algn="l" fontAlgn="auto">
              <a:spcAft>
                <a:spcPts val="0"/>
              </a:spcAft>
              <a:buFontTx/>
              <a:buNone/>
            </a:pPr>
            <a:r>
              <a:rPr lang="en-US" altLang="he-IL" sz="2400" dirty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	    From    &lt;old </a:t>
            </a:r>
            <a:r>
              <a:rPr lang="en-US" altLang="he-IL" sz="2400" dirty="0" err="1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tableName</a:t>
            </a:r>
            <a:r>
              <a:rPr lang="en-US" altLang="he-IL" sz="2400" dirty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&gt;</a:t>
            </a:r>
          </a:p>
          <a:p>
            <a:pPr marL="812800" indent="-812800" algn="l" fontAlgn="auto">
              <a:spcAft>
                <a:spcPts val="0"/>
              </a:spcAft>
              <a:buFontTx/>
              <a:buNone/>
            </a:pPr>
            <a:r>
              <a:rPr lang="en-US" altLang="he-IL" sz="2400" dirty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		    Where  &lt;Condition&gt;</a:t>
            </a:r>
            <a:endParaRPr lang="he-IL" altLang="he-IL" sz="2400" dirty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pPr marL="812800" indent="-812800" fontAlgn="auto">
              <a:spcAft>
                <a:spcPts val="0"/>
              </a:spcAft>
              <a:buFontTx/>
              <a:buNone/>
            </a:pPr>
            <a:endParaRPr lang="he-IL" altLang="he-IL" sz="2400" dirty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pPr marL="812800" indent="-812800" fontAlgn="auto">
              <a:spcAft>
                <a:spcPts val="0"/>
              </a:spcAft>
              <a:buFontTx/>
              <a:buNone/>
            </a:pPr>
            <a:endParaRPr lang="en-US" altLang="he-IL" sz="2000" dirty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224645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01752" y="332656"/>
            <a:ext cx="8686800" cy="841248"/>
          </a:xfrm>
        </p:spPr>
        <p:txBody>
          <a:bodyPr/>
          <a:lstStyle/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תרגיל כיתה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/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ש.ב (המשך)</a:t>
            </a:r>
          </a:p>
        </p:txBody>
      </p:sp>
      <p:sp>
        <p:nvSpPr>
          <p:cNvPr id="3" name="מלבן 2"/>
          <p:cNvSpPr/>
          <p:nvPr/>
        </p:nvSpPr>
        <p:spPr>
          <a:xfrm>
            <a:off x="232239" y="1124744"/>
            <a:ext cx="87667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800" indent="-812800" algn="r" rtl="1" fontAlgn="auto">
              <a:spcAft>
                <a:spcPts val="0"/>
              </a:spcAft>
              <a:buClr>
                <a:srgbClr val="3333FF"/>
              </a:buClr>
              <a:buFont typeface="+mj-lt"/>
              <a:buAutoNum type="arabicPeriod" startAt="5"/>
            </a:pPr>
            <a:r>
              <a:rPr lang="he-IL" altLang="he-IL" dirty="0">
                <a:latin typeface="David" pitchFamily="34" charset="-79"/>
                <a:cs typeface="David" pitchFamily="34" charset="-79"/>
              </a:rPr>
              <a:t>הצג את 2 הרשומות העליונות העונות על הקריטריון של הרכבים </a:t>
            </a:r>
          </a:p>
          <a:p>
            <a:pPr marL="812800" indent="-812800" algn="r" rtl="1" fontAlgn="auto">
              <a:spcAft>
                <a:spcPts val="0"/>
              </a:spcAft>
              <a:buFontTx/>
              <a:buNone/>
            </a:pPr>
            <a:r>
              <a:rPr lang="he-IL" altLang="he-IL" dirty="0">
                <a:latin typeface="David" pitchFamily="34" charset="-79"/>
                <a:cs typeface="David" pitchFamily="34" charset="-79"/>
              </a:rPr>
              <a:t>            היקרים ביותר.</a:t>
            </a:r>
          </a:p>
          <a:p>
            <a:pPr marL="457200" indent="-457200" algn="r" rtl="1" fontAlgn="auto">
              <a:spcAft>
                <a:spcPts val="0"/>
              </a:spcAft>
              <a:buClr>
                <a:srgbClr val="3333FF"/>
              </a:buClr>
              <a:buFont typeface="+mj-lt"/>
              <a:buAutoNum type="arabicPeriod" startAt="6"/>
            </a:pPr>
            <a:r>
              <a:rPr lang="he-IL" altLang="he-IL" dirty="0">
                <a:latin typeface="David" pitchFamily="34" charset="-79"/>
                <a:cs typeface="David" pitchFamily="34" charset="-79"/>
              </a:rPr>
              <a:t>     עדכן את מחירו של הרכב השייך ליוגב ישראלי למחיר הגבוה ב-25 </a:t>
            </a:r>
          </a:p>
          <a:p>
            <a:pPr marL="812800" indent="-812800" algn="r" rtl="1" fontAlgn="auto">
              <a:spcAft>
                <a:spcPts val="0"/>
              </a:spcAft>
              <a:buFontTx/>
              <a:buNone/>
            </a:pPr>
            <a:r>
              <a:rPr lang="he-IL" altLang="he-IL" dirty="0">
                <a:latin typeface="David" pitchFamily="34" charset="-79"/>
                <a:cs typeface="David" pitchFamily="34" charset="-79"/>
              </a:rPr>
              <a:t>            אחוזים ממחירו הנוכחי.</a:t>
            </a:r>
          </a:p>
          <a:p>
            <a:pPr marL="812800" indent="-812800" algn="r" rtl="1" fontAlgn="auto">
              <a:spcAft>
                <a:spcPts val="0"/>
              </a:spcAft>
              <a:buClr>
                <a:srgbClr val="3333FF"/>
              </a:buClr>
              <a:buFont typeface="+mj-lt"/>
              <a:buAutoNum type="arabicPeriod" startAt="7"/>
            </a:pPr>
            <a:r>
              <a:rPr lang="he-IL" altLang="he-IL" dirty="0">
                <a:latin typeface="David" pitchFamily="34" charset="-79"/>
                <a:cs typeface="David" pitchFamily="34" charset="-79"/>
              </a:rPr>
              <a:t>עדכן את הרשומה שעלות הרכב בה ריקה במחיר 47000.</a:t>
            </a:r>
          </a:p>
          <a:p>
            <a:pPr marL="812800" indent="-812800" algn="r" rtl="1" fontAlgn="auto">
              <a:spcAft>
                <a:spcPts val="0"/>
              </a:spcAft>
              <a:buClr>
                <a:srgbClr val="3333FF"/>
              </a:buClr>
              <a:buFont typeface="+mj-lt"/>
              <a:buAutoNum type="arabicPeriod" startAt="8"/>
            </a:pPr>
            <a:r>
              <a:rPr lang="he-IL" altLang="he-IL" dirty="0">
                <a:latin typeface="David" pitchFamily="34" charset="-79"/>
                <a:cs typeface="David" pitchFamily="34" charset="-79"/>
              </a:rPr>
              <a:t>עדכן את השדה שם משפחת העובד ל-'רוזנברג' ברשומה שהשם הפרטי של העובד הינו אסתר.</a:t>
            </a:r>
          </a:p>
          <a:p>
            <a:pPr marL="812800" indent="-812800" algn="r" rtl="1" fontAlgn="auto">
              <a:spcAft>
                <a:spcPts val="0"/>
              </a:spcAft>
              <a:buClr>
                <a:srgbClr val="3333FF"/>
              </a:buClr>
              <a:buFont typeface="+mj-lt"/>
              <a:buAutoNum type="arabicPeriod" startAt="8"/>
            </a:pPr>
            <a:r>
              <a:rPr lang="he-IL" altLang="he-IL" dirty="0">
                <a:latin typeface="David" pitchFamily="34" charset="-79"/>
                <a:cs typeface="David" pitchFamily="34" charset="-79"/>
              </a:rPr>
              <a:t>עפ"י הידוע לך בשלב זה, כתוב </a:t>
            </a:r>
            <a:r>
              <a:rPr lang="he-IL" altLang="he-IL" dirty="0" err="1">
                <a:latin typeface="David" pitchFamily="34" charset="-79"/>
                <a:cs typeface="David" pitchFamily="34" charset="-79"/>
              </a:rPr>
              <a:t>שאילתא</a:t>
            </a:r>
            <a:r>
              <a:rPr lang="he-IL" altLang="he-IL" dirty="0">
                <a:latin typeface="David" pitchFamily="34" charset="-79"/>
                <a:cs typeface="David" pitchFamily="34" charset="-79"/>
              </a:rPr>
              <a:t> המציגה שדה בשם </a:t>
            </a:r>
            <a:r>
              <a:rPr lang="en-US" altLang="he-IL" dirty="0" err="1">
                <a:latin typeface="David" pitchFamily="34" charset="-79"/>
                <a:cs typeface="David" pitchFamily="34" charset="-79"/>
              </a:rPr>
              <a:t>VehiclesAverageCost</a:t>
            </a:r>
            <a:r>
              <a:rPr lang="en-US" altLang="he-IL" dirty="0">
                <a:latin typeface="David" pitchFamily="34" charset="-79"/>
                <a:cs typeface="David" pitchFamily="34" charset="-79"/>
              </a:rPr>
              <a:t> </a:t>
            </a:r>
            <a:r>
              <a:rPr lang="he-IL" altLang="he-IL" dirty="0">
                <a:latin typeface="David" pitchFamily="34" charset="-79"/>
                <a:cs typeface="David" pitchFamily="34" charset="-79"/>
              </a:rPr>
              <a:t>(ממוצע עלות רכבים ) המציגה את ממוצע עלות 3 הרכבים היקרים ביותר.</a:t>
            </a:r>
          </a:p>
          <a:p>
            <a:pPr algn="r" rtl="1" fontAlgn="auto">
              <a:spcAft>
                <a:spcPts val="0"/>
              </a:spcAft>
              <a:buClr>
                <a:srgbClr val="3333FF"/>
              </a:buClr>
            </a:pPr>
            <a:endParaRPr lang="he-IL" altLang="he-IL" dirty="0">
              <a:latin typeface="David" pitchFamily="34" charset="-79"/>
              <a:cs typeface="David" pitchFamily="34" charset="-79"/>
            </a:endParaRPr>
          </a:p>
          <a:p>
            <a:pPr algn="r" rtl="1" fontAlgn="auto">
              <a:spcAft>
                <a:spcPts val="0"/>
              </a:spcAft>
              <a:buClr>
                <a:srgbClr val="3333FF"/>
              </a:buClr>
            </a:pPr>
            <a:r>
              <a:rPr lang="he-IL" altLang="he-IL" dirty="0">
                <a:latin typeface="David" pitchFamily="34" charset="-79"/>
                <a:cs typeface="David" pitchFamily="34" charset="-79"/>
              </a:rPr>
              <a:t>* נא להעלות את שיעורי הבית כקובץ בפורמט </a:t>
            </a:r>
            <a:r>
              <a:rPr lang="en-US" altLang="he-IL" dirty="0" err="1">
                <a:latin typeface="David" pitchFamily="34" charset="-79"/>
                <a:cs typeface="David" pitchFamily="34" charset="-79"/>
              </a:rPr>
              <a:t>sql</a:t>
            </a:r>
            <a:r>
              <a:rPr lang="he-IL" altLang="he-IL" dirty="0">
                <a:latin typeface="David" pitchFamily="34" charset="-79"/>
                <a:cs typeface="David" pitchFamily="34" charset="-79"/>
              </a:rPr>
              <a:t>. </a:t>
            </a:r>
          </a:p>
          <a:p>
            <a:pPr algn="r" rtl="1" fontAlgn="auto">
              <a:spcAft>
                <a:spcPts val="0"/>
              </a:spcAft>
              <a:buClr>
                <a:srgbClr val="3333FF"/>
              </a:buClr>
            </a:pPr>
            <a:r>
              <a:rPr lang="he-IL" altLang="he-IL" dirty="0">
                <a:latin typeface="David" pitchFamily="34" charset="-79"/>
                <a:cs typeface="David" pitchFamily="34" charset="-79"/>
              </a:rPr>
              <a:t>* עבור כל פתרון נא לציין את מספר התרגיל. </a:t>
            </a:r>
          </a:p>
          <a:p>
            <a:pPr marL="812800" indent="-812800" algn="r" rtl="1" fontAlgn="auto">
              <a:spcAft>
                <a:spcPts val="0"/>
              </a:spcAft>
              <a:buFontTx/>
              <a:buAutoNum type="arabicPeriod" startAt="6"/>
            </a:pPr>
            <a:endParaRPr lang="he-IL" altLang="he-IL" dirty="0">
              <a:latin typeface="David" pitchFamily="34" charset="-79"/>
              <a:cs typeface="David" pitchFamily="34" charset="-79"/>
            </a:endParaRPr>
          </a:p>
          <a:p>
            <a:pPr marL="812800" indent="-812800" algn="r" rtl="1" fontAlgn="auto">
              <a:spcAft>
                <a:spcPts val="0"/>
              </a:spcAft>
              <a:buFontTx/>
              <a:buNone/>
            </a:pPr>
            <a:endParaRPr lang="he-IL" altLang="he-IL" dirty="0">
              <a:latin typeface="David" pitchFamily="34" charset="-79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0014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SQL – commands group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Definition Language (DDL)</a:t>
            </a:r>
          </a:p>
          <a:p>
            <a:pPr lvl="1" algn="l" rtl="0"/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Create/alter/delete tables and their attributes</a:t>
            </a:r>
          </a:p>
          <a:p>
            <a:pPr lvl="1" algn="l" rtl="0"/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lectures...</a:t>
            </a:r>
          </a:p>
          <a:p>
            <a:pPr algn="l" rtl="0"/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Language (DML)</a:t>
            </a:r>
          </a:p>
          <a:p>
            <a:pPr lvl="1" algn="l" rtl="0"/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one or more tables – discussed next !</a:t>
            </a:r>
          </a:p>
          <a:p>
            <a:pPr lvl="1" algn="l" rtl="0"/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Insert/delete/modify tuples in tables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in SQL</a:t>
            </a:r>
          </a:p>
        </p:txBody>
      </p:sp>
      <p:graphicFrame>
        <p:nvGraphicFramePr>
          <p:cNvPr id="211971" name="Group 3"/>
          <p:cNvGraphicFramePr>
            <a:graphicFrameLocks noGrp="1"/>
          </p:cNvGraphicFramePr>
          <p:nvPr/>
        </p:nvGraphicFramePr>
        <p:xfrm>
          <a:off x="1143000" y="2209800"/>
          <a:ext cx="7696200" cy="3556000"/>
        </p:xfrm>
        <a:graphic>
          <a:graphicData uri="http://schemas.openxmlformats.org/drawingml/2006/table">
            <a:tbl>
              <a:tblPr/>
              <a:tblGrid>
                <a:gridCol w="1924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12003" name="Text Box 35"/>
          <p:cNvSpPr txBox="1">
            <a:spLocks noChangeArrowheads="1"/>
          </p:cNvSpPr>
          <p:nvPr/>
        </p:nvSpPr>
        <p:spPr bwMode="auto">
          <a:xfrm>
            <a:off x="609600" y="1676400"/>
            <a:ext cx="113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12004" name="AutoShape 36"/>
          <p:cNvSpPr>
            <a:spLocks noChangeArrowheads="1"/>
          </p:cNvSpPr>
          <p:nvPr/>
        </p:nvSpPr>
        <p:spPr bwMode="auto">
          <a:xfrm>
            <a:off x="5984979" y="1082815"/>
            <a:ext cx="3032252" cy="649188"/>
          </a:xfrm>
          <a:prstGeom prst="wedgeEllipseCallout">
            <a:avLst>
              <a:gd name="adj1" fmla="val 7078"/>
              <a:gd name="adj2" fmla="val 121494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he-IL" dirty="0">
                <a:solidFill>
                  <a:srgbClr val="FF0000"/>
                </a:solidFill>
              </a:rPr>
              <a:t>Attribute names</a:t>
            </a:r>
          </a:p>
        </p:txBody>
      </p:sp>
      <p:sp>
        <p:nvSpPr>
          <p:cNvPr id="212005" name="AutoShape 37"/>
          <p:cNvSpPr>
            <a:spLocks noChangeArrowheads="1"/>
          </p:cNvSpPr>
          <p:nvPr/>
        </p:nvSpPr>
        <p:spPr bwMode="auto">
          <a:xfrm>
            <a:off x="2195736" y="1256898"/>
            <a:ext cx="2217737" cy="619125"/>
          </a:xfrm>
          <a:prstGeom prst="wedgeEllipseCallout">
            <a:avLst>
              <a:gd name="adj1" fmla="val -90484"/>
              <a:gd name="adj2" fmla="val 43302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he-IL" dirty="0"/>
              <a:t>Table name</a:t>
            </a:r>
          </a:p>
        </p:txBody>
      </p:sp>
      <p:sp>
        <p:nvSpPr>
          <p:cNvPr id="212006" name="AutoShape 38"/>
          <p:cNvSpPr>
            <a:spLocks noChangeArrowheads="1"/>
          </p:cNvSpPr>
          <p:nvPr/>
        </p:nvSpPr>
        <p:spPr bwMode="auto">
          <a:xfrm>
            <a:off x="3491880" y="5904012"/>
            <a:ext cx="3097621" cy="649188"/>
          </a:xfrm>
          <a:prstGeom prst="wedgeEllipseCallout">
            <a:avLst>
              <a:gd name="adj1" fmla="val -1884"/>
              <a:gd name="adj2" fmla="val -120514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he-IL" dirty="0">
                <a:solidFill>
                  <a:srgbClr val="3333FF"/>
                </a:solidFill>
              </a:rPr>
              <a:t>Records or rows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xmlns="" id="{F7D20A8B-CC51-4E09-A72F-E580E43CE6CE}"/>
              </a:ext>
            </a:extLst>
          </p:cNvPr>
          <p:cNvSpPr/>
          <p:nvPr/>
        </p:nvSpPr>
        <p:spPr>
          <a:xfrm>
            <a:off x="1143000" y="5085184"/>
            <a:ext cx="7696200" cy="680616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xmlns="" id="{82E51B82-D6FC-4E00-B3F3-2E40351A2A09}"/>
              </a:ext>
            </a:extLst>
          </p:cNvPr>
          <p:cNvSpPr/>
          <p:nvPr/>
        </p:nvSpPr>
        <p:spPr>
          <a:xfrm>
            <a:off x="6876256" y="2209800"/>
            <a:ext cx="1962944" cy="3556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04" grpId="0" animBg="1" autoUpdateAnimBg="0"/>
      <p:bldP spid="212005" grpId="0" animBg="1" autoUpdateAnimBg="0"/>
      <p:bldP spid="21200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>
                <a:latin typeface="Times New Roman" panose="02020603050405020304" pitchFamily="18" charset="0"/>
                <a:cs typeface="Times New Roman" panose="02020603050405020304" pitchFamily="18" charset="0"/>
              </a:rPr>
              <a:t>Tables Explained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001000" cy="41148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</a:pP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he-I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table is the table name and its attributes: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Product(</a:t>
            </a:r>
            <a:r>
              <a:rPr lang="en-US" altLang="he-IL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altLang="he-IL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Price, Category, </a:t>
            </a:r>
            <a:r>
              <a:rPr lang="en-US" altLang="he-IL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Manfacturer</a:t>
            </a:r>
            <a:r>
              <a:rPr lang="en-US" altLang="he-IL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 rtl="0">
              <a:lnSpc>
                <a:spcPct val="90000"/>
              </a:lnSpc>
            </a:pPr>
            <a:endParaRPr lang="en-US" alt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lnSpc>
                <a:spcPct val="90000"/>
              </a:lnSpc>
            </a:pP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he-I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attribute whose values are unique;</a:t>
            </a:r>
            <a:b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underline a key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altLang="he-IL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Product(</a:t>
            </a:r>
            <a:r>
              <a:rPr lang="en-US" altLang="he-IL" u="sng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altLang="he-IL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Price, Category, </a:t>
            </a:r>
            <a:r>
              <a:rPr lang="en-US" altLang="he-IL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Manfacturer</a:t>
            </a:r>
            <a:r>
              <a:rPr lang="en-US" altLang="he-IL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in SQL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54162"/>
            <a:ext cx="8686800" cy="5043190"/>
          </a:xfrm>
        </p:spPr>
        <p:txBody>
          <a:bodyPr>
            <a:normAutofit fontScale="70000" lnSpcReduction="20000"/>
          </a:bodyPr>
          <a:lstStyle/>
          <a:p>
            <a:pPr algn="l" rtl="0">
              <a:lnSpc>
                <a:spcPct val="90000"/>
              </a:lnSpc>
            </a:pP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 types:</a:t>
            </a:r>
          </a:p>
          <a:p>
            <a:pPr lvl="1" algn="l" rtl="0">
              <a:lnSpc>
                <a:spcPct val="90000"/>
              </a:lnSpc>
            </a:pP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Characters: CHAR(20), VARCHAR(50)</a:t>
            </a:r>
          </a:p>
          <a:p>
            <a:pPr lvl="1" algn="l" rtl="0">
              <a:lnSpc>
                <a:spcPct val="90000"/>
              </a:lnSpc>
            </a:pP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Numbers: INT, BIGINT, SMALLINT, FLOAT</a:t>
            </a:r>
          </a:p>
          <a:p>
            <a:pPr lvl="1" algn="l" rtl="0">
              <a:lnSpc>
                <a:spcPct val="90000"/>
              </a:lnSpc>
            </a:pP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Others: MONEY, DATETIME</a:t>
            </a:r>
          </a:p>
          <a:p>
            <a:pPr lvl="1" algn="l" rtl="0">
              <a:lnSpc>
                <a:spcPct val="90000"/>
              </a:lnSpc>
            </a:pPr>
            <a:endParaRPr lang="en-US" alt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lnSpc>
                <a:spcPct val="90000"/>
              </a:lnSpc>
            </a:pP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Data types description</a:t>
            </a:r>
          </a:p>
          <a:p>
            <a:pPr lvl="1" algn="l" rtl="0">
              <a:lnSpc>
                <a:spcPct val="90000"/>
              </a:lnSpc>
            </a:pPr>
            <a:endParaRPr lang="en-US" alt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spcBef>
                <a:spcPts val="600"/>
              </a:spcBef>
              <a:buClrTx/>
              <a:buNone/>
            </a:pPr>
            <a:r>
              <a:rPr lang="en-US" altLang="he-IL" sz="2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– integer number</a:t>
            </a:r>
          </a:p>
          <a:p>
            <a:pPr algn="l" rtl="0">
              <a:spcBef>
                <a:spcPts val="600"/>
              </a:spcBef>
              <a:buClrTx/>
              <a:buNone/>
            </a:pPr>
            <a:r>
              <a:rPr lang="en-US" altLang="he-IL" sz="2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DOUBLE  – float number</a:t>
            </a:r>
          </a:p>
          <a:p>
            <a:pPr algn="l" rtl="0">
              <a:spcBef>
                <a:spcPts val="600"/>
              </a:spcBef>
              <a:buClrTx/>
              <a:buNone/>
            </a:pPr>
            <a:endParaRPr lang="en-US" altLang="he-IL" sz="2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spcBef>
                <a:spcPts val="600"/>
              </a:spcBef>
              <a:buClrTx/>
              <a:buNone/>
            </a:pPr>
            <a:r>
              <a:rPr lang="en-US" altLang="he-IL" sz="2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VARCHAR – keeps till 255 characters</a:t>
            </a:r>
          </a:p>
          <a:p>
            <a:pPr marL="0" indent="0" algn="l" rtl="0">
              <a:spcBef>
                <a:spcPts val="600"/>
              </a:spcBef>
              <a:buClrTx/>
              <a:buNone/>
            </a:pPr>
            <a:r>
              <a:rPr lang="en-US" altLang="he-IL" sz="2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NVARCHAR – keeps over then 255 characters</a:t>
            </a:r>
          </a:p>
          <a:p>
            <a:pPr algn="l" rtl="0">
              <a:spcBef>
                <a:spcPts val="600"/>
              </a:spcBef>
              <a:buClrTx/>
              <a:buNone/>
            </a:pPr>
            <a:r>
              <a:rPr lang="en-US" altLang="he-IL" sz="2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CHAR – single character</a:t>
            </a:r>
          </a:p>
          <a:p>
            <a:pPr algn="l" rtl="0">
              <a:spcBef>
                <a:spcPts val="600"/>
              </a:spcBef>
              <a:buClrTx/>
              <a:buNone/>
            </a:pPr>
            <a:endParaRPr lang="en-US" altLang="he-IL" sz="2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spcBef>
                <a:spcPts val="600"/>
              </a:spcBef>
              <a:buClrTx/>
              <a:buNone/>
            </a:pPr>
            <a:r>
              <a:rPr lang="en-US" altLang="he-IL" sz="2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DATE –YYYY-MM-DD format</a:t>
            </a:r>
          </a:p>
          <a:p>
            <a:pPr algn="l" rtl="0">
              <a:spcBef>
                <a:spcPts val="600"/>
              </a:spcBef>
              <a:buClrTx/>
              <a:buNone/>
            </a:pPr>
            <a:r>
              <a:rPr lang="en-US" altLang="he-IL" sz="2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TIME –HH:MM:SS format</a:t>
            </a:r>
          </a:p>
          <a:p>
            <a:pPr lvl="1" algn="l" rtl="0">
              <a:lnSpc>
                <a:spcPct val="90000"/>
              </a:lnSpc>
            </a:pPr>
            <a:endParaRPr lang="en-US" alt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Explained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= Record</a:t>
            </a:r>
          </a:p>
          <a:p>
            <a:pPr lvl="1" algn="l" rtl="0"/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Restriction: all attributes are of atomic type</a:t>
            </a:r>
          </a:p>
          <a:p>
            <a:pPr algn="l" rtl="0"/>
            <a:endParaRPr lang="en-US" alt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table = a set of Records</a:t>
            </a:r>
          </a:p>
          <a:p>
            <a:pPr lvl="1" algn="l" rtl="0"/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 List…</a:t>
            </a:r>
          </a:p>
          <a:p>
            <a:pPr lvl="1" algn="l" rtl="0"/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…but it is unordered: </a:t>
            </a:r>
            <a:b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altLang="he-I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first()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 </a:t>
            </a:r>
            <a:r>
              <a:rPr lang="en-US" altLang="he-I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next()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 </a:t>
            </a:r>
            <a:r>
              <a:rPr lang="en-US" altLang="he-I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last()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טרק">
  <a:themeElements>
    <a:clrScheme name="טרק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טרק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טרק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8127</TotalTime>
  <Words>1529</Words>
  <Application>Microsoft Office PowerPoint</Application>
  <PresentationFormat>On-screen Show (4:3)</PresentationFormat>
  <Paragraphs>415</Paragraphs>
  <Slides>46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Aharoni</vt:lpstr>
      <vt:lpstr>Arial</vt:lpstr>
      <vt:lpstr>David</vt:lpstr>
      <vt:lpstr>Franklin Gothic Book</vt:lpstr>
      <vt:lpstr>Franklin Gothic Medium</vt:lpstr>
      <vt:lpstr>Tahoma</vt:lpstr>
      <vt:lpstr>Times New Roman</vt:lpstr>
      <vt:lpstr>Wingdings 2</vt:lpstr>
      <vt:lpstr>טרק</vt:lpstr>
      <vt:lpstr>SQL – Part 1</vt:lpstr>
      <vt:lpstr>Agenda</vt:lpstr>
      <vt:lpstr>Client/Server Networking Model </vt:lpstr>
      <vt:lpstr>SQL Introduction</vt:lpstr>
      <vt:lpstr>SQL – commands group</vt:lpstr>
      <vt:lpstr>Tables in SQL</vt:lpstr>
      <vt:lpstr>Tables Explained</vt:lpstr>
      <vt:lpstr>Data Types in SQL</vt:lpstr>
      <vt:lpstr>Tables Explained</vt:lpstr>
      <vt:lpstr>Data Definition Language</vt:lpstr>
      <vt:lpstr>Insertions (simple)</vt:lpstr>
      <vt:lpstr>Simple SQL Query – simple select</vt:lpstr>
      <vt:lpstr>Simple  SQL Query (select)</vt:lpstr>
      <vt:lpstr>תרגיל כיתה</vt:lpstr>
      <vt:lpstr>Condition for numeric field – using keyword “where”</vt:lpstr>
      <vt:lpstr> condition for varchar/nvarchar  field</vt:lpstr>
      <vt:lpstr> condition : the key word ‘like’</vt:lpstr>
      <vt:lpstr>Concatenate selected fields</vt:lpstr>
      <vt:lpstr>Using case sensitive </vt:lpstr>
      <vt:lpstr>operators</vt:lpstr>
      <vt:lpstr>operators</vt:lpstr>
      <vt:lpstr>The usage of the reserved word ‘as’</vt:lpstr>
      <vt:lpstr>operators</vt:lpstr>
      <vt:lpstr>operators</vt:lpstr>
      <vt:lpstr>Operators (logical)</vt:lpstr>
      <vt:lpstr>Operators (logical)</vt:lpstr>
      <vt:lpstr>Operators (logical)</vt:lpstr>
      <vt:lpstr>Operators (logical)</vt:lpstr>
      <vt:lpstr>Other operators</vt:lpstr>
      <vt:lpstr>Other operators</vt:lpstr>
      <vt:lpstr>Eliminating Duplicates</vt:lpstr>
      <vt:lpstr>Ordering the Results</vt:lpstr>
      <vt:lpstr>תרגיל כיתה (המשך – על פי טבלת Vehicles )</vt:lpstr>
      <vt:lpstr>Select (union)</vt:lpstr>
      <vt:lpstr>PowerPoint Presentation</vt:lpstr>
      <vt:lpstr>Modifying the Database</vt:lpstr>
      <vt:lpstr>Insertions (progresive) </vt:lpstr>
      <vt:lpstr>Insertion: an Example</vt:lpstr>
      <vt:lpstr>Insertion: an Example</vt:lpstr>
      <vt:lpstr>Insertion: an Example</vt:lpstr>
      <vt:lpstr>Deletions</vt:lpstr>
      <vt:lpstr>Updates</vt:lpstr>
      <vt:lpstr>Updates </vt:lpstr>
      <vt:lpstr>Deleting  or Modifying a Table</vt:lpstr>
      <vt:lpstr>תרגיל כיתה/ש.ב (עפ"י טבלת Vehicles)</vt:lpstr>
      <vt:lpstr>תרגיל כיתה/ש.ב (המשך)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abo akfy</cp:lastModifiedBy>
  <cp:revision>284</cp:revision>
  <dcterms:created xsi:type="dcterms:W3CDTF">2009-04-22T19:24:48Z</dcterms:created>
  <dcterms:modified xsi:type="dcterms:W3CDTF">2019-11-18T17:49:16Z</dcterms:modified>
</cp:coreProperties>
</file>