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>
      <p:cViewPr varScale="1">
        <p:scale>
          <a:sx n="91" d="100"/>
          <a:sy n="91" d="100"/>
        </p:scale>
        <p:origin x="124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5C1422-7FA6-4B5A-A4C7-0D4F53162D4E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1373A7-079E-462E-9DB6-9BF3B6493B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5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7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2383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8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253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9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2954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10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9518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11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4849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2EABF-D478-45A7-8715-6CACE0E61A84}" type="slidenum">
              <a:rPr lang="en-US" altLang="he-IL"/>
              <a:pPr/>
              <a:t>12</a:t>
            </a:fld>
            <a:endParaRPr lang="en-US" altLang="he-IL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50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1EA3A15-0C06-4F1D-B5A5-BC97D808B443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BD85D2-BC6D-441A-981B-31701F654EEF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1512168"/>
          </a:xfrm>
        </p:spPr>
        <p:txBody>
          <a:bodyPr>
            <a:noAutofit/>
          </a:bodyPr>
          <a:lstStyle/>
          <a:p>
            <a:pPr algn="ctr"/>
            <a:r>
              <a:rPr lang="en-US" altLang="he-IL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– Part 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546725" y="40989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he-IL" alt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271EEC6-F4C7-4EC3-958B-72E95AD6D010}"/>
              </a:ext>
            </a:extLst>
          </p:cNvPr>
          <p:cNvSpPr txBox="1">
            <a:spLocks noChangeArrowheads="1"/>
          </p:cNvSpPr>
          <p:nvPr/>
        </p:nvSpPr>
        <p:spPr>
          <a:xfrm>
            <a:off x="701957" y="3233410"/>
            <a:ext cx="7523278" cy="82809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he-I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6616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528" y="1412776"/>
            <a:ext cx="78772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Returns the  absolute  value in the field.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 rtl="0" eaLnBrk="0" hangingPunct="0"/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as ‘absolute number’</a:t>
            </a:r>
          </a:p>
          <a:p>
            <a:pPr algn="l" rtl="0" eaLnBrk="0" hangingPunct="0"/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 AS 'ROUND'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(5,14,15,18)</a:t>
            </a:r>
          </a:p>
          <a:p>
            <a:pPr algn="l" rtl="0"/>
            <a:endParaRPr lang="en-US" altLang="he-IL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'SQRT'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altLang="he-IL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he-IL" altLang="he-IL" dirty="0"/>
              <a:t>  </a:t>
            </a:r>
            <a:r>
              <a:rPr lang="en-US" altLang="he-IL" dirty="0"/>
              <a:t>Calculation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91319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3528" y="1124744"/>
            <a:ext cx="82089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Syntax: SUBSTR(STR, start, length)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part of the string.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86" y="295783"/>
            <a:ext cx="8686800" cy="841248"/>
          </a:xfrm>
        </p:spPr>
        <p:txBody>
          <a:bodyPr/>
          <a:lstStyle/>
          <a:p>
            <a:pPr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functions</a:t>
            </a:r>
          </a:p>
        </p:txBody>
      </p:sp>
      <p:sp>
        <p:nvSpPr>
          <p:cNvPr id="2" name="מלבן 1"/>
          <p:cNvSpPr/>
          <p:nvPr/>
        </p:nvSpPr>
        <p:spPr>
          <a:xfrm>
            <a:off x="387006" y="4163597"/>
            <a:ext cx="8081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the string length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Employees           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Where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96" y="5018957"/>
            <a:ext cx="2622478" cy="6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32"/>
          <p:cNvSpPr>
            <a:spLocks noChangeArrowheads="1"/>
          </p:cNvSpPr>
          <p:nvPr/>
        </p:nvSpPr>
        <p:spPr bwMode="auto">
          <a:xfrm>
            <a:off x="3563888" y="2204864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14146"/>
            <a:ext cx="3744416" cy="7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מלבן מעוגל 23"/>
          <p:cNvSpPr/>
          <p:nvPr/>
        </p:nvSpPr>
        <p:spPr>
          <a:xfrm>
            <a:off x="6299698" y="2276872"/>
            <a:ext cx="1296144" cy="37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2880320" cy="10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072966"/>
            <a:ext cx="40513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36" y="3068960"/>
            <a:ext cx="2303140" cy="79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4860032" y="3224119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29" name="מלבן מעוגל 28"/>
          <p:cNvSpPr/>
          <p:nvPr/>
        </p:nvSpPr>
        <p:spPr>
          <a:xfrm>
            <a:off x="5940152" y="3403305"/>
            <a:ext cx="1296144" cy="475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53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1752" y="1298448"/>
            <a:ext cx="82089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Syntax: REPLACE</a:t>
            </a:r>
            <a:r>
              <a:rPr lang="en-US" altLang="he-IL" sz="2400" dirty="0"/>
              <a:t>(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str, sub_s1,sub_s2</a:t>
            </a:r>
            <a:r>
              <a:rPr lang="en-US" altLang="he-IL" sz="2400" dirty="0"/>
              <a:t>)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Replace specific character in string by another character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(‘Gadi Rosen’, ‘d’, ‘b’)       Gabi Rosen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he-IL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Charindex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: 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Syntax: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CHARINDEX(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 </a:t>
            </a:r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Charindex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(‘d’, ‘Gadi Rosen’)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Search for ‘d’ in string ‘Gadi Rosen’, and return position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functions</a:t>
            </a:r>
          </a:p>
        </p:txBody>
      </p:sp>
      <p:sp>
        <p:nvSpPr>
          <p:cNvPr id="15" name="AutoShape 32">
            <a:extLst>
              <a:ext uri="{FF2B5EF4-FFF2-40B4-BE49-F238E27FC236}">
                <a16:creationId xmlns:a16="http://schemas.microsoft.com/office/drawing/2014/main" xmlns="" id="{D696CD47-EC0F-4B0C-B957-990CA93C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007121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396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389180"/>
            <a:ext cx="8686800" cy="841248"/>
          </a:xfrm>
        </p:spPr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/ time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237888"/>
            <a:ext cx="913436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standard types of  date / time 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TIME , DATETIME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– Stores the date in date format : YYYY-MM-DD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– Stores the time in time Format: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HH:MI:SS.nn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(0-7)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HH:MI:SS.nn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short range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perioud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from : </a:t>
            </a:r>
            <a:r>
              <a:rPr 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1900-01-01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till : </a:t>
            </a:r>
            <a:r>
              <a:rPr 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2079-06-06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from : </a:t>
            </a:r>
            <a:r>
              <a:rPr 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00:00:00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till : </a:t>
            </a:r>
            <a:r>
              <a:rPr 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23:59:59.999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9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389180"/>
            <a:ext cx="8686800" cy="841248"/>
          </a:xfrm>
        </p:spPr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/ time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4179" y="1237888"/>
            <a:ext cx="824026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Computer’s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AS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CurrentDate</a:t>
            </a:r>
            <a:endParaRPr lang="en-US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DateAdd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Adding days/ months/ years  to certain date 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BirthDate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DATEADD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(yy,2,BirthDate) AS 'New Birthdate'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 Employees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the difference between one date to another: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birthdate,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yy,birthdate,hiredate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'Hired at age'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 Employees</a:t>
            </a:r>
            <a:endParaRPr lang="en-US" altLang="he-IL" sz="24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6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389180"/>
            <a:ext cx="8686800" cy="841248"/>
          </a:xfrm>
        </p:spPr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/ time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2749" y="1237888"/>
            <a:ext cx="85377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Day() – Returns the Day in Month (between 1-31) of certain Date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birthdate,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(birthdate) AS 'Born in day'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FROM Employees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Month() – Returns the Month of certain Date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birthdate,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(birthdate) AS 'Born in day'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 Employees</a:t>
            </a:r>
          </a:p>
          <a:p>
            <a:pPr algn="l" rtl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the Year of certain Date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SELECT birthdate,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(birthdate) AS 'Born in day'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07609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124744"/>
            <a:ext cx="89644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To convert from data type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string: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to convert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string in Employee Table: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EmpString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FROM Employees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Cast/Convert – Convert from one data type to another  (Cast is an ANSI Function)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(10.6496 AS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returns 10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SELECT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3.14765) – returns 3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Cast/Convert for Date: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(GETDATE () AS char(12)) AS String 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 </a:t>
            </a:r>
            <a:r>
              <a:rPr 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10:46:31.737 2009-07-16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=&gt;  Jul 16 2009</a:t>
            </a:r>
          </a:p>
        </p:txBody>
      </p:sp>
    </p:spTree>
    <p:extLst>
      <p:ext uri="{BB962C8B-B14F-4D97-AF65-F5344CB8AC3E}">
        <p14:creationId xmlns:p14="http://schemas.microsoft.com/office/powerpoint/2010/main" val="12604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function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237888"/>
            <a:ext cx="89644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/>
            <a:r>
              <a:rPr lang="en-US" altLang="he-IL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replace all null values (by presentation only!!!)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when we want to present the employees that their area </a:t>
            </a:r>
          </a:p>
          <a:p>
            <a:pPr algn="l" rtl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present as unknown :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(Region, 'Unknown') AS Region</a:t>
            </a:r>
          </a:p>
          <a:p>
            <a:pPr algn="l" rtl="0"/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Employees</a:t>
            </a:r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top desired selected rows in table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(7)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Orders</a:t>
            </a:r>
          </a:p>
        </p:txBody>
      </p:sp>
    </p:spTree>
    <p:extLst>
      <p:ext uri="{BB962C8B-B14F-4D97-AF65-F5344CB8AC3E}">
        <p14:creationId xmlns:p14="http://schemas.microsoft.com/office/powerpoint/2010/main" val="149443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686800" cy="702960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 – שימוש בפונקציות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40960" cy="4493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1. נא להוריד את הקובץ 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Northwind.sql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מאתר הקורס.</a:t>
            </a:r>
          </a:p>
          <a:p>
            <a:pPr algn="r" rt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2. השתמש בטבלת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Order Details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וכתוב </a:t>
            </a:r>
            <a:r>
              <a:rPr lang="he-IL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שאילתא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המציגה את מחיר </a:t>
            </a:r>
          </a:p>
          <a:p>
            <a:pPr algn="r" rt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היחידה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UnitPrice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 , ואת מחיר היחידה בערכי מספר שלם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Integer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3. השתמש בטבלת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EMPLOYEES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וכתוב שאילתה המציגה את מספר העובדים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בטבלה.</a:t>
            </a: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4. השתמש בטבלת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Orders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וכתוב שאילתה המציגה את עמודת ביצוע ההזמנה </a:t>
            </a: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OrderDate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 , עמודת משלוח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shippedDate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), והפרש הזמן </a:t>
            </a:r>
            <a:r>
              <a:rPr lang="he-IL" sz="2200" u="sng" dirty="0">
                <a:latin typeface="David" panose="020E0502060401010101" pitchFamily="34" charset="-79"/>
                <a:cs typeface="David" panose="020E0502060401010101" pitchFamily="34" charset="-79"/>
              </a:rPr>
              <a:t>בימים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בין מועד </a:t>
            </a:r>
          </a:p>
          <a:p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ביצוע ההזמנה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OrderDate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 למשלוח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shippedDate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). קרא לעמודת הפרש </a:t>
            </a:r>
          </a:p>
          <a:p>
            <a:pPr algn="r" rtl="1"/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הזמן בשם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Duration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5. כתוב שאילתה הממירה את המחרוזת ' 2018-05-10' לטיפוס מסוג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datetime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, והצג את השנה כעמודה בשם: 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HireDateYear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6. לפניך טבלת נתונים אישיים.</a:t>
            </a:r>
          </a:p>
          <a:p>
            <a:pPr algn="r" rtl="1"/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61B1BC-92AB-42A9-BAFA-2D545205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20" y="5145832"/>
            <a:ext cx="7776864" cy="152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76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xmlns="" id="{77718B2F-D613-4286-A736-947269C52293}"/>
              </a:ext>
            </a:extLst>
          </p:cNvPr>
          <p:cNvSpPr/>
          <p:nvPr/>
        </p:nvSpPr>
        <p:spPr>
          <a:xfrm>
            <a:off x="331367" y="1124744"/>
            <a:ext cx="8686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צור את הטבלה בשם 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Personal_Details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וקלוט לתוכה את הנתונים כפי שהם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מופיעים.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6. כתוב שאילתה המציגה את השם הפרטי כעמודת '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First Name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' בנפרד, ואת שם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המשפחה  כעמודת '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Last Name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' בנפרד מתוך עמודת השם המלא  (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FullName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>
                <a:latin typeface="David" panose="020E0502060401010101" pitchFamily="34" charset="-79"/>
                <a:cs typeface="David" panose="020E0502060401010101" pitchFamily="34" charset="-79"/>
              </a:rPr>
              <a:t>7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 החלף את התו רווח (' ') בשם העיר '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Petah 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Tikva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' בתו  '_' . השתמש בפונקציה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Replace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8. הצג את מספר הלקוחות השונים מתוך עמודת </a:t>
            </a:r>
            <a:r>
              <a:rPr lang="en-US" sz="2200" dirty="0" err="1">
                <a:latin typeface="David" panose="020E0502060401010101" pitchFamily="34" charset="-79"/>
                <a:cs typeface="David" panose="020E0502060401010101" pitchFamily="34" charset="-79"/>
              </a:rPr>
              <a:t>EmployeeID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הקיימים בטבלת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Orders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, ותן שם מתאים לעמודה. שים לב: קיים יותר ממזהה אחד ללקוח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בעמודה.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9. הצג את הנתונים של 10% מהלקוחות הראשונים בטבלת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Customers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10. הצג מטבלת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Employees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את שם המשפחה והשם הפרטי של העובד בעמודה אחת </a:t>
            </a:r>
          </a:p>
          <a:p>
            <a:pPr>
              <a:buClr>
                <a:srgbClr val="3333FF"/>
              </a:buClr>
              <a:buSzPct val="100000"/>
            </a:pP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     כ-'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Full Name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' , ותאריך הולדתו של העובד , לעובדים ששנת הולדתם  1963.</a:t>
            </a:r>
          </a:p>
          <a:p>
            <a:pPr>
              <a:buClr>
                <a:srgbClr val="3333FF"/>
              </a:buClr>
              <a:buSzPct val="100000"/>
            </a:pPr>
            <a:endParaRPr lang="he-IL" sz="22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xmlns="" id="{F57212AE-1DE2-407B-B443-E0869788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32656"/>
            <a:ext cx="8686800" cy="702960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 כיתה – שימוש בפונקציות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8129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229600" cy="1143000"/>
          </a:xfrm>
        </p:spPr>
        <p:txBody>
          <a:bodyPr/>
          <a:lstStyle/>
          <a:p>
            <a:pPr rtl="0" eaLnBrk="1" fontAlgn="auto" hangingPunct="1">
              <a:spcAft>
                <a:spcPts val="0"/>
              </a:spcAft>
              <a:defRPr/>
            </a:pPr>
            <a:r>
              <a:rPr lang="en-US" altLang="he-IL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5616624"/>
          </a:xfrm>
        </p:spPr>
        <p:txBody>
          <a:bodyPr>
            <a:noAutofit/>
          </a:bodyPr>
          <a:lstStyle/>
          <a:p>
            <a:pPr algn="l" rtl="0" eaLnBrk="1" hangingPunct="1"/>
            <a:r>
              <a:rPr lang="en-GB" altLang="he-IL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Aggregate Functions (Count, Sum, Average,</a:t>
            </a:r>
          </a:p>
          <a:p>
            <a:pPr algn="l" rtl="0" eaLnBrk="1" hangingPunct="1"/>
            <a:r>
              <a:rPr lang="en-GB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min, max)</a:t>
            </a:r>
          </a:p>
          <a:p>
            <a:pPr algn="l" rtl="0" eaLnBrk="1" hangingPunct="1"/>
            <a:r>
              <a:rPr lang="en-GB" altLang="he-IL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Calculation Function (ABS, Round, Power, </a:t>
            </a:r>
            <a:r>
              <a:rPr lang="en-GB" altLang="he-IL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GB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rtl="0"/>
            <a:r>
              <a:rPr lang="en-US" altLang="he-IL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Character Functions</a:t>
            </a:r>
            <a:r>
              <a:rPr lang="en-US" altLang="he-I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 , Upp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er/Lower,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Replace etc.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altLang="he-I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</a:t>
            </a:r>
          </a:p>
          <a:p>
            <a:pPr algn="l" rtl="0"/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Functions (Cast, Convert)</a:t>
            </a:r>
          </a:p>
          <a:p>
            <a:pPr algn="l" rtl="0"/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Functions (</a:t>
            </a:r>
            <a:r>
              <a:rPr lang="en-US" altLang="he-IL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altLang="he-IL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Top)</a:t>
            </a:r>
          </a:p>
          <a:p>
            <a:pPr algn="l" rtl="0"/>
            <a:endParaRPr lang="en-US" altLang="he-IL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969E6-C8CE-4B37-B56C-C2E300B69F2B}" type="slidenum">
              <a:rPr lang="he-IL" altLang="he-IL"/>
              <a:pPr>
                <a:defRPr/>
              </a:pPr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136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412776"/>
            <a:ext cx="78710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Group functions.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value based on field value.</a:t>
            </a:r>
          </a:p>
          <a:p>
            <a:pPr algn="l" rtl="0" eaLnBrk="0" hangingPunct="0"/>
            <a:r>
              <a:rPr lang="en-US" altLang="he-I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 applies to duplicates, unless otherwise stated</a:t>
            </a:r>
          </a:p>
          <a:p>
            <a:pPr algn="l" rtl="0" eaLnBrk="0" hangingPunct="0"/>
            <a:endParaRPr lang="en-US" altLang="he-IL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items (records) in specific field: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if we want to know how many employees are in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 we can write: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87" y="4797152"/>
            <a:ext cx="5013125" cy="7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97152"/>
            <a:ext cx="2506562" cy="102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6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(count)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464" y="1196752"/>
            <a:ext cx="830708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know how many employees have a value in Region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we can write: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can combine between count function with other reserved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such as distinct.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when we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know how many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there are from 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area : 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6102478" cy="72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03669"/>
            <a:ext cx="223224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91880" y="4725144"/>
            <a:ext cx="511256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rtl="0" eaLnBrk="0" hangingPunct="0"/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Count(</a:t>
            </a:r>
            <a:r>
              <a:rPr lang="en-US" altLang="he-IL" dirty="0">
                <a:solidFill>
                  <a:schemeClr val="accent2"/>
                </a:solidFill>
              </a:rPr>
              <a:t>DISTINCT</a:t>
            </a:r>
            <a:r>
              <a:rPr lang="en-US" altLang="he-IL" dirty="0"/>
              <a:t> region)</a:t>
            </a:r>
          </a:p>
          <a:p>
            <a:pPr algn="l" rtl="0" eaLnBrk="0" hangingPunct="0"/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Employees</a:t>
            </a:r>
          </a:p>
        </p:txBody>
      </p:sp>
    </p:spTree>
    <p:extLst>
      <p:ext uri="{BB962C8B-B14F-4D97-AF65-F5344CB8AC3E}">
        <p14:creationId xmlns:p14="http://schemas.microsoft.com/office/powerpoint/2010/main" val="33526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6391" y="1268760"/>
            <a:ext cx="858408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summary values in group or in Field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if we want to calculate the summary of all products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‘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 in Products Table  we can write: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" y="3178440"/>
            <a:ext cx="4478018" cy="83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" y="4293096"/>
            <a:ext cx="7502354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61" y="3212976"/>
            <a:ext cx="1503015" cy="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32"/>
          <p:cNvSpPr>
            <a:spLocks noChangeArrowheads="1"/>
          </p:cNvSpPr>
          <p:nvPr/>
        </p:nvSpPr>
        <p:spPr bwMode="auto">
          <a:xfrm>
            <a:off x="5222048" y="32753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7168477" y="4509120"/>
            <a:ext cx="760287" cy="1993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24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11293"/>
              </p:ext>
            </p:extLst>
          </p:nvPr>
        </p:nvGraphicFramePr>
        <p:xfrm>
          <a:off x="467544" y="1988840"/>
          <a:ext cx="7845152" cy="2933611"/>
        </p:xfrm>
        <a:graphic>
          <a:graphicData uri="http://schemas.openxmlformats.org/drawingml/2006/table">
            <a:tbl>
              <a:tblPr/>
              <a:tblGrid>
                <a:gridCol w="1961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1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2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612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7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4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(sum)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7" y="1340768"/>
            <a:ext cx="32496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rgbClr val="FF0000"/>
                </a:solidFill>
              </a:rPr>
              <a:t>If I have Purchase table:</a:t>
            </a:r>
            <a:endParaRPr lang="en-US" altLang="he-IL" dirty="0"/>
          </a:p>
          <a:p>
            <a:pPr eaLnBrk="0" hangingPunct="0"/>
            <a:endParaRPr lang="en-US" altLang="he-IL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4" y="5029299"/>
            <a:ext cx="424847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Sum(price * quantity)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 Purchase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60032" y="5544393"/>
            <a:ext cx="4138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SELECT</a:t>
            </a:r>
            <a:r>
              <a:rPr lang="en-US" altLang="he-IL" dirty="0"/>
              <a:t>  Sum(price * quantity)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FROM</a:t>
            </a:r>
            <a:r>
              <a:rPr lang="en-US" altLang="he-IL" dirty="0"/>
              <a:t>      Purchase</a:t>
            </a:r>
          </a:p>
          <a:p>
            <a:pPr eaLnBrk="0" hangingPunct="0"/>
            <a:r>
              <a:rPr lang="en-US" altLang="he-IL" dirty="0">
                <a:solidFill>
                  <a:schemeClr val="accent2"/>
                </a:solidFill>
              </a:rPr>
              <a:t>WHERE </a:t>
            </a:r>
            <a:r>
              <a:rPr lang="en-US" altLang="he-IL" dirty="0"/>
              <a:t>  product = ‘bagel’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1925347" y="6082006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50  (= 20+30)</a:t>
            </a:r>
          </a:p>
        </p:txBody>
      </p:sp>
      <p:cxnSp>
        <p:nvCxnSpPr>
          <p:cNvPr id="5" name="מחבר חץ ישר 4"/>
          <p:cNvCxnSpPr>
            <a:endCxn id="13" idx="3"/>
          </p:cNvCxnSpPr>
          <p:nvPr/>
        </p:nvCxnSpPr>
        <p:spPr>
          <a:xfrm flipH="1">
            <a:off x="3798597" y="6310606"/>
            <a:ext cx="1061435" cy="0"/>
          </a:xfrm>
          <a:prstGeom prst="straightConnector1">
            <a:avLst/>
          </a:prstGeom>
          <a:ln w="317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3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3" y="3099968"/>
            <a:ext cx="7896471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379" y="1268760"/>
            <a:ext cx="83980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(AVG)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average value of the value of field/group.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if we want to calculate the average of all products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‘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UnitsInStock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 in Products Table  we can write: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</a:t>
            </a:r>
            <a:r>
              <a:rPr lang="en-US" altLang="he-I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19858" y="6021288"/>
            <a:ext cx="6854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he-IL" dirty="0"/>
              <a:t>Note: works only on numeric field, and avoiding nulls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5007471" cy="77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מלבן מעוגל 9"/>
          <p:cNvSpPr/>
          <p:nvPr/>
        </p:nvSpPr>
        <p:spPr>
          <a:xfrm>
            <a:off x="7337605" y="3099968"/>
            <a:ext cx="996449" cy="1784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55" y="5201745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5652120" y="5249113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2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3842" y="1268760"/>
            <a:ext cx="85266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maximum value in field. Works on numeric or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fields.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if we want to know which is the largest order item  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</a:t>
            </a:r>
            <a:r>
              <a:rPr lang="en-US" altLang="he-I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4788024" y="5342277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6" y="5149042"/>
            <a:ext cx="4086225" cy="8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58" y="5149042"/>
            <a:ext cx="2719534" cy="8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6" y="3120467"/>
            <a:ext cx="7283326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מלבן מעוגל 9"/>
          <p:cNvSpPr/>
          <p:nvPr/>
        </p:nvSpPr>
        <p:spPr>
          <a:xfrm>
            <a:off x="6444209" y="3120467"/>
            <a:ext cx="1296144" cy="1784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78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8" y="3140968"/>
            <a:ext cx="68865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850" y="1340768"/>
            <a:ext cx="85266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he-I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minimum value in the field. Works on numeric or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fields.</a:t>
            </a:r>
          </a:p>
          <a:p>
            <a:pPr algn="l" rtl="0" eaLnBrk="0" hangingPunct="0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if we want to know which is the largest order item  </a:t>
            </a:r>
          </a:p>
          <a:p>
            <a:pPr algn="l" rtl="0" eaLnBrk="0" hangingPunct="0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</a:t>
            </a:r>
            <a:r>
              <a:rPr lang="en-US" altLang="he-I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6514333" y="3120467"/>
            <a:ext cx="760287" cy="1784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4788024" y="5342277"/>
            <a:ext cx="488156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149042"/>
            <a:ext cx="4124325" cy="8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149042"/>
            <a:ext cx="2419350" cy="87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96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טרק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6821</TotalTime>
  <Words>1198</Words>
  <Application>Microsoft Office PowerPoint</Application>
  <PresentationFormat>On-screen Show (4:3)</PresentationFormat>
  <Paragraphs>214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Calibri</vt:lpstr>
      <vt:lpstr>David</vt:lpstr>
      <vt:lpstr>Franklin Gothic Book</vt:lpstr>
      <vt:lpstr>Franklin Gothic Medium</vt:lpstr>
      <vt:lpstr>Times New Roman</vt:lpstr>
      <vt:lpstr>Wingdings 2</vt:lpstr>
      <vt:lpstr>טרק</vt:lpstr>
      <vt:lpstr>SQL – Part 2</vt:lpstr>
      <vt:lpstr>Agenda</vt:lpstr>
      <vt:lpstr>Aggregate functions (count)</vt:lpstr>
      <vt:lpstr>Aggregate functions (count)</vt:lpstr>
      <vt:lpstr>Aggregate functions (sum)</vt:lpstr>
      <vt:lpstr>Aggregate functions (sum)</vt:lpstr>
      <vt:lpstr>Aggregation (average) </vt:lpstr>
      <vt:lpstr>Aggregation (Max) </vt:lpstr>
      <vt:lpstr>Aggregation (Min) </vt:lpstr>
      <vt:lpstr>  Calculation functions</vt:lpstr>
      <vt:lpstr>Character functions</vt:lpstr>
      <vt:lpstr>Character functions</vt:lpstr>
      <vt:lpstr>Date / time</vt:lpstr>
      <vt:lpstr>Date / time</vt:lpstr>
      <vt:lpstr>Date / time</vt:lpstr>
      <vt:lpstr>Conversion function</vt:lpstr>
      <vt:lpstr>General function</vt:lpstr>
      <vt:lpstr>תרגיל כיתה – שימוש בפונקציות</vt:lpstr>
      <vt:lpstr>תרגיל כיתה – שימוש בפונקציות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Part 2</dc:title>
  <dc:creator>rachel</dc:creator>
  <cp:lastModifiedBy>abo akfy</cp:lastModifiedBy>
  <cp:revision>37</cp:revision>
  <dcterms:created xsi:type="dcterms:W3CDTF">2018-05-06T09:15:17Z</dcterms:created>
  <dcterms:modified xsi:type="dcterms:W3CDTF">2019-11-20T11:18:52Z</dcterms:modified>
</cp:coreProperties>
</file>