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84"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65" r:id="rId20"/>
    <p:sldId id="266" r:id="rId21"/>
    <p:sldId id="264" r:id="rId22"/>
    <p:sldId id="283" r:id="rId23"/>
    <p:sldId id="262" r:id="rId24"/>
    <p:sldId id="263" r:id="rId25"/>
    <p:sldId id="259" r:id="rId26"/>
    <p:sldId id="260" r:id="rId27"/>
    <p:sldId id="258" r:id="rId28"/>
    <p:sldId id="2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876912-5A39-4C8F-917E-638037FA6035}" v="1" dt="2020-06-14T07:01:08.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014" autoAdjust="0"/>
    <p:restoredTop sz="96215" autoAdjust="0"/>
  </p:normalViewPr>
  <p:slideViewPr>
    <p:cSldViewPr snapToGrid="0">
      <p:cViewPr varScale="1">
        <p:scale>
          <a:sx n="101" d="100"/>
          <a:sy n="101" d="100"/>
        </p:scale>
        <p:origin x="126" y="216"/>
      </p:cViewPr>
      <p:guideLst/>
    </p:cSldViewPr>
  </p:slideViewPr>
  <p:outlineViewPr>
    <p:cViewPr>
      <p:scale>
        <a:sx n="50" d="100"/>
        <a:sy n="50" d="100"/>
      </p:scale>
      <p:origin x="0" y="-394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r Sheinkin" userId="ab23e2f0b62f2578" providerId="LiveId" clId="{8E876912-5A39-4C8F-917E-638037FA6035}"/>
    <pc:docChg chg="modSld">
      <pc:chgData name="Ofer Sheinkin" userId="ab23e2f0b62f2578" providerId="LiveId" clId="{8E876912-5A39-4C8F-917E-638037FA6035}" dt="2020-06-14T07:01:47.171" v="56" actId="114"/>
      <pc:docMkLst>
        <pc:docMk/>
      </pc:docMkLst>
      <pc:sldChg chg="addSp modSp mod">
        <pc:chgData name="Ofer Sheinkin" userId="ab23e2f0b62f2578" providerId="LiveId" clId="{8E876912-5A39-4C8F-917E-638037FA6035}" dt="2020-06-14T07:01:47.171" v="56" actId="114"/>
        <pc:sldMkLst>
          <pc:docMk/>
          <pc:sldMk cId="2552720869" sldId="284"/>
        </pc:sldMkLst>
        <pc:spChg chg="add mod">
          <ac:chgData name="Ofer Sheinkin" userId="ab23e2f0b62f2578" providerId="LiveId" clId="{8E876912-5A39-4C8F-917E-638037FA6035}" dt="2020-06-14T07:01:47.171" v="56" actId="114"/>
          <ac:spMkLst>
            <pc:docMk/>
            <pc:sldMk cId="2552720869" sldId="284"/>
            <ac:spMk id="4" creationId="{698D960D-61F7-4236-9471-31951D755B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914400" y="2130426"/>
            <a:ext cx="10363200" cy="1470025"/>
          </a:xfrm>
        </p:spPr>
        <p:txBody>
          <a:bodyPr/>
          <a:lstStyle/>
          <a:p>
            <a:r>
              <a:rPr lang="he-IL"/>
              <a:t>לחץ כדי לערוך סגנון כותרת של תבנית בסיס</a:t>
            </a:r>
            <a:endParaRPr lang="en-US"/>
          </a:p>
        </p:txBody>
      </p:sp>
      <p:sp>
        <p:nvSpPr>
          <p:cNvPr id="3" name="כותרת משנה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a:p>
        </p:txBody>
      </p:sp>
      <p:sp>
        <p:nvSpPr>
          <p:cNvPr id="6" name="מציין מיקום של מספר שקופית 5"/>
          <p:cNvSpPr>
            <a:spLocks noGrp="1"/>
          </p:cNvSpPr>
          <p:nvPr>
            <p:ph type="sldNum" sz="quarter" idx="12"/>
          </p:nvPr>
        </p:nvSpPr>
        <p:spPr>
          <a:xfrm>
            <a:off x="8737600" y="6356351"/>
            <a:ext cx="2844800" cy="365125"/>
          </a:xfrm>
        </p:spPr>
        <p:txBody>
          <a:bodyPr/>
          <a:lstStyle/>
          <a:p>
            <a:fld id="{179B06DE-0A62-4779-86FB-D96FECD967B7}" type="slidenum">
              <a:rPr lang="he-IL" smtClean="0"/>
              <a:t>‹#›</a:t>
            </a:fld>
            <a:endParaRPr lang="he-IL"/>
          </a:p>
        </p:txBody>
      </p:sp>
    </p:spTree>
    <p:extLst>
      <p:ext uri="{BB962C8B-B14F-4D97-AF65-F5344CB8AC3E}">
        <p14:creationId xmlns:p14="http://schemas.microsoft.com/office/powerpoint/2010/main" val="154719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מספר שקופית 5"/>
          <p:cNvSpPr>
            <a:spLocks noGrp="1"/>
          </p:cNvSpPr>
          <p:nvPr>
            <p:ph type="sldNum" sz="quarter" idx="12"/>
          </p:nvPr>
        </p:nvSpPr>
        <p:spPr/>
        <p:txBody>
          <a:bodyPr/>
          <a:lstStyle/>
          <a:p>
            <a:fld id="{179B06DE-0A62-4779-86FB-D96FECD967B7}" type="slidenum">
              <a:rPr lang="he-IL" smtClean="0"/>
              <a:t>‹#›</a:t>
            </a:fld>
            <a:endParaRPr lang="he-IL"/>
          </a:p>
        </p:txBody>
      </p:sp>
    </p:spTree>
    <p:extLst>
      <p:ext uri="{BB962C8B-B14F-4D97-AF65-F5344CB8AC3E}">
        <p14:creationId xmlns:p14="http://schemas.microsoft.com/office/powerpoint/2010/main" val="22247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English Title and Content">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rtl="0">
              <a:defRPr/>
            </a:lvl1pPr>
          </a:lstStyle>
          <a:p>
            <a:r>
              <a:rPr lang="he-IL"/>
              <a:t>לחץ כדי לערוך סגנון כותרת של תבנית בסיס</a:t>
            </a:r>
            <a:endParaRPr lang="en-US"/>
          </a:p>
        </p:txBody>
      </p:sp>
      <p:sp>
        <p:nvSpPr>
          <p:cNvPr id="3" name="מציין מיקום תוכן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מספר שקופית 5"/>
          <p:cNvSpPr>
            <a:spLocks noGrp="1"/>
          </p:cNvSpPr>
          <p:nvPr>
            <p:ph type="sldNum" sz="quarter" idx="12"/>
          </p:nvPr>
        </p:nvSpPr>
        <p:spPr/>
        <p:txBody>
          <a:bodyPr/>
          <a:lstStyle>
            <a:lvl1pPr rtl="0">
              <a:defRPr/>
            </a:lvl1pPr>
          </a:lstStyle>
          <a:p>
            <a:fld id="{179B06DE-0A62-4779-86FB-D96FECD967B7}" type="slidenum">
              <a:rPr lang="he-IL" smtClean="0"/>
              <a:pPr/>
              <a:t>‹#›</a:t>
            </a:fld>
            <a:endParaRPr lang="he-IL"/>
          </a:p>
        </p:txBody>
      </p:sp>
    </p:spTree>
    <p:extLst>
      <p:ext uri="{BB962C8B-B14F-4D97-AF65-F5344CB8AC3E}">
        <p14:creationId xmlns:p14="http://schemas.microsoft.com/office/powerpoint/2010/main" val="398404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963084" y="4406901"/>
            <a:ext cx="10363200" cy="1362075"/>
          </a:xfrm>
        </p:spPr>
        <p:txBody>
          <a:bodyPr anchor="t"/>
          <a:lstStyle>
            <a:lvl1pPr algn="r">
              <a:defRPr sz="4000" b="1" cap="all"/>
            </a:lvl1pPr>
          </a:lstStyle>
          <a:p>
            <a:r>
              <a:rPr lang="he-IL"/>
              <a:t>לחץ כדי לערוך סגנון כותרת של תבנית בסיס</a:t>
            </a:r>
            <a:endParaRPr lang="en-US" dirty="0"/>
          </a:p>
        </p:txBody>
      </p:sp>
      <p:sp>
        <p:nvSpPr>
          <p:cNvPr id="3" name="מציין מיקום טקסט 2"/>
          <p:cNvSpPr>
            <a:spLocks noGrp="1"/>
          </p:cNvSpPr>
          <p:nvPr>
            <p:ph type="body" idx="1"/>
          </p:nvPr>
        </p:nvSpPr>
        <p:spPr>
          <a:xfrm>
            <a:off x="963084" y="2906713"/>
            <a:ext cx="10363200" cy="1500187"/>
          </a:xfrm>
        </p:spPr>
        <p:txBody>
          <a:bodyPr anchor="b"/>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a:xfrm>
            <a:off x="609600" y="6356351"/>
            <a:ext cx="2844800" cy="365125"/>
          </a:xfrm>
          <a:prstGeom prst="rect">
            <a:avLst/>
          </a:prstGeom>
        </p:spPr>
        <p:txBody>
          <a:bodyPr/>
          <a:lstStyle/>
          <a:p>
            <a:fld id="{F24FE9CA-EBA4-4F95-AC69-261E2BAB2B02}" type="datetimeFigureOut">
              <a:rPr lang="he-IL" smtClean="0"/>
              <a:t>כ"ב/סיון/תש"ף</a:t>
            </a:fld>
            <a:endParaRPr lang="he-IL"/>
          </a:p>
        </p:txBody>
      </p:sp>
      <p:sp>
        <p:nvSpPr>
          <p:cNvPr id="5" name="מציין מיקום של כותרת תחתונה 4"/>
          <p:cNvSpPr>
            <a:spLocks noGrp="1"/>
          </p:cNvSpPr>
          <p:nvPr>
            <p:ph type="ftr" sz="quarter" idx="11"/>
          </p:nvPr>
        </p:nvSpPr>
        <p:spPr>
          <a:xfrm>
            <a:off x="623392" y="6356351"/>
            <a:ext cx="8544949"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179B06DE-0A62-4779-86FB-D96FECD967B7}" type="slidenum">
              <a:rPr lang="he-IL" smtClean="0"/>
              <a:t>‹#›</a:t>
            </a:fld>
            <a:endParaRPr lang="he-IL"/>
          </a:p>
        </p:txBody>
      </p:sp>
    </p:spTree>
    <p:extLst>
      <p:ext uri="{BB962C8B-B14F-4D97-AF65-F5344CB8AC3E}">
        <p14:creationId xmlns:p14="http://schemas.microsoft.com/office/powerpoint/2010/main" val="378712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p:cNvSpPr>
            <a:spLocks noGrp="1"/>
          </p:cNvSpPr>
          <p:nvPr>
            <p:ph type="dt" sz="half" idx="10"/>
          </p:nvPr>
        </p:nvSpPr>
        <p:spPr>
          <a:xfrm>
            <a:off x="609600" y="6356351"/>
            <a:ext cx="2844800" cy="365125"/>
          </a:xfrm>
          <a:prstGeom prst="rect">
            <a:avLst/>
          </a:prstGeom>
        </p:spPr>
        <p:txBody>
          <a:bodyPr/>
          <a:lstStyle/>
          <a:p>
            <a:fld id="{F24FE9CA-EBA4-4F95-AC69-261E2BAB2B02}" type="datetimeFigureOut">
              <a:rPr lang="he-IL" smtClean="0"/>
              <a:t>כ"ב/סיון/תש"ף</a:t>
            </a:fld>
            <a:endParaRPr lang="he-IL"/>
          </a:p>
        </p:txBody>
      </p:sp>
      <p:sp>
        <p:nvSpPr>
          <p:cNvPr id="6" name="מציין מיקום של כותרת תחתונה 5"/>
          <p:cNvSpPr>
            <a:spLocks noGrp="1"/>
          </p:cNvSpPr>
          <p:nvPr>
            <p:ph type="ftr" sz="quarter" idx="11"/>
          </p:nvPr>
        </p:nvSpPr>
        <p:spPr>
          <a:xfrm>
            <a:off x="623392" y="6356351"/>
            <a:ext cx="8544949" cy="365125"/>
          </a:xfrm>
          <a:prstGeom prst="rect">
            <a:avLst/>
          </a:prstGeom>
        </p:spPr>
        <p:txBody>
          <a:bodyPr/>
          <a:lstStyle/>
          <a:p>
            <a:endParaRPr lang="he-IL"/>
          </a:p>
        </p:txBody>
      </p:sp>
      <p:sp>
        <p:nvSpPr>
          <p:cNvPr id="7" name="מציין מיקום של מספר שקופית 6"/>
          <p:cNvSpPr>
            <a:spLocks noGrp="1"/>
          </p:cNvSpPr>
          <p:nvPr>
            <p:ph type="sldNum" sz="quarter" idx="12"/>
          </p:nvPr>
        </p:nvSpPr>
        <p:spPr/>
        <p:txBody>
          <a:bodyPr/>
          <a:lstStyle/>
          <a:p>
            <a:fld id="{179B06DE-0A62-4779-86FB-D96FECD967B7}" type="slidenum">
              <a:rPr lang="he-IL" smtClean="0"/>
              <a:t>‹#›</a:t>
            </a:fld>
            <a:endParaRPr lang="he-IL"/>
          </a:p>
        </p:txBody>
      </p:sp>
    </p:spTree>
    <p:extLst>
      <p:ext uri="{BB962C8B-B14F-4D97-AF65-F5344CB8AC3E}">
        <p14:creationId xmlns:p14="http://schemas.microsoft.com/office/powerpoint/2010/main" val="1468976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endParaRPr lang="en-US"/>
          </a:p>
        </p:txBody>
      </p:sp>
      <p:sp>
        <p:nvSpPr>
          <p:cNvPr id="3" name="מציין מיקום טקסט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p:cNvSpPr>
            <a:spLocks noGrp="1"/>
          </p:cNvSpPr>
          <p:nvPr>
            <p:ph type="dt" sz="half" idx="10"/>
          </p:nvPr>
        </p:nvSpPr>
        <p:spPr>
          <a:xfrm>
            <a:off x="609600" y="6356351"/>
            <a:ext cx="2844800" cy="365125"/>
          </a:xfrm>
          <a:prstGeom prst="rect">
            <a:avLst/>
          </a:prstGeom>
        </p:spPr>
        <p:txBody>
          <a:bodyPr/>
          <a:lstStyle/>
          <a:p>
            <a:fld id="{F24FE9CA-EBA4-4F95-AC69-261E2BAB2B02}" type="datetimeFigureOut">
              <a:rPr lang="he-IL" smtClean="0"/>
              <a:t>כ"ב/סיון/תש"ף</a:t>
            </a:fld>
            <a:endParaRPr lang="he-IL"/>
          </a:p>
        </p:txBody>
      </p:sp>
      <p:sp>
        <p:nvSpPr>
          <p:cNvPr id="8" name="מציין מיקום של כותרת תחתונה 7"/>
          <p:cNvSpPr>
            <a:spLocks noGrp="1"/>
          </p:cNvSpPr>
          <p:nvPr>
            <p:ph type="ftr" sz="quarter" idx="11"/>
          </p:nvPr>
        </p:nvSpPr>
        <p:spPr>
          <a:xfrm>
            <a:off x="623392" y="6356351"/>
            <a:ext cx="8544949" cy="365125"/>
          </a:xfrm>
          <a:prstGeom prst="rect">
            <a:avLst/>
          </a:prstGeom>
        </p:spPr>
        <p:txBody>
          <a:bodyPr/>
          <a:lstStyle/>
          <a:p>
            <a:endParaRPr lang="he-IL"/>
          </a:p>
        </p:txBody>
      </p:sp>
      <p:sp>
        <p:nvSpPr>
          <p:cNvPr id="9" name="מציין מיקום של מספר שקופית 8"/>
          <p:cNvSpPr>
            <a:spLocks noGrp="1"/>
          </p:cNvSpPr>
          <p:nvPr>
            <p:ph type="sldNum" sz="quarter" idx="12"/>
          </p:nvPr>
        </p:nvSpPr>
        <p:spPr/>
        <p:txBody>
          <a:bodyPr/>
          <a:lstStyle/>
          <a:p>
            <a:fld id="{179B06DE-0A62-4779-86FB-D96FECD967B7}" type="slidenum">
              <a:rPr lang="he-IL" smtClean="0"/>
              <a:t>‹#›</a:t>
            </a:fld>
            <a:endParaRPr lang="he-IL"/>
          </a:p>
        </p:txBody>
      </p:sp>
    </p:spTree>
    <p:extLst>
      <p:ext uri="{BB962C8B-B14F-4D97-AF65-F5344CB8AC3E}">
        <p14:creationId xmlns:p14="http://schemas.microsoft.com/office/powerpoint/2010/main" val="116810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p:cNvSpPr>
            <a:spLocks noGrp="1"/>
          </p:cNvSpPr>
          <p:nvPr>
            <p:ph type="dt" sz="half" idx="10"/>
          </p:nvPr>
        </p:nvSpPr>
        <p:spPr>
          <a:xfrm>
            <a:off x="609600" y="6356351"/>
            <a:ext cx="2844800" cy="365125"/>
          </a:xfrm>
          <a:prstGeom prst="rect">
            <a:avLst/>
          </a:prstGeom>
        </p:spPr>
        <p:txBody>
          <a:bodyPr/>
          <a:lstStyle/>
          <a:p>
            <a:fld id="{F24FE9CA-EBA4-4F95-AC69-261E2BAB2B02}" type="datetimeFigureOut">
              <a:rPr lang="he-IL" smtClean="0"/>
              <a:t>כ"ב/סיון/תש"ף</a:t>
            </a:fld>
            <a:endParaRPr lang="he-IL"/>
          </a:p>
        </p:txBody>
      </p:sp>
      <p:sp>
        <p:nvSpPr>
          <p:cNvPr id="4" name="מציין מיקום של כותרת תחתונה 3"/>
          <p:cNvSpPr>
            <a:spLocks noGrp="1"/>
          </p:cNvSpPr>
          <p:nvPr>
            <p:ph type="ftr" sz="quarter" idx="11"/>
          </p:nvPr>
        </p:nvSpPr>
        <p:spPr>
          <a:xfrm>
            <a:off x="623392" y="6356351"/>
            <a:ext cx="8544949" cy="365125"/>
          </a:xfrm>
          <a:prstGeom prst="rect">
            <a:avLst/>
          </a:prstGeom>
        </p:spPr>
        <p:txBody>
          <a:bodyPr/>
          <a:lstStyle/>
          <a:p>
            <a:endParaRPr lang="he-IL"/>
          </a:p>
        </p:txBody>
      </p:sp>
      <p:sp>
        <p:nvSpPr>
          <p:cNvPr id="5" name="מציין מיקום של מספר שקופית 4"/>
          <p:cNvSpPr>
            <a:spLocks noGrp="1"/>
          </p:cNvSpPr>
          <p:nvPr>
            <p:ph type="sldNum" sz="quarter" idx="12"/>
          </p:nvPr>
        </p:nvSpPr>
        <p:spPr/>
        <p:txBody>
          <a:bodyPr/>
          <a:lstStyle/>
          <a:p>
            <a:fld id="{179B06DE-0A62-4779-86FB-D96FECD967B7}" type="slidenum">
              <a:rPr lang="he-IL" smtClean="0"/>
              <a:t>‹#›</a:t>
            </a:fld>
            <a:endParaRPr lang="he-IL"/>
          </a:p>
        </p:txBody>
      </p:sp>
    </p:spTree>
    <p:extLst>
      <p:ext uri="{BB962C8B-B14F-4D97-AF65-F5344CB8AC3E}">
        <p14:creationId xmlns:p14="http://schemas.microsoft.com/office/powerpoint/2010/main" val="288810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a:off x="609600" y="6356351"/>
            <a:ext cx="2844800" cy="365125"/>
          </a:xfrm>
          <a:prstGeom prst="rect">
            <a:avLst/>
          </a:prstGeom>
        </p:spPr>
        <p:txBody>
          <a:bodyPr/>
          <a:lstStyle/>
          <a:p>
            <a:fld id="{F24FE9CA-EBA4-4F95-AC69-261E2BAB2B02}" type="datetimeFigureOut">
              <a:rPr lang="he-IL" smtClean="0"/>
              <a:t>כ"ב/סיון/תש"ף</a:t>
            </a:fld>
            <a:endParaRPr lang="he-IL"/>
          </a:p>
        </p:txBody>
      </p:sp>
      <p:sp>
        <p:nvSpPr>
          <p:cNvPr id="3" name="מציין מיקום של כותרת תחתונה 2"/>
          <p:cNvSpPr>
            <a:spLocks noGrp="1"/>
          </p:cNvSpPr>
          <p:nvPr>
            <p:ph type="ftr" sz="quarter" idx="11"/>
          </p:nvPr>
        </p:nvSpPr>
        <p:spPr>
          <a:xfrm>
            <a:off x="623392" y="6356351"/>
            <a:ext cx="8544949" cy="365125"/>
          </a:xfrm>
          <a:prstGeom prst="rect">
            <a:avLst/>
          </a:prstGeom>
        </p:spPr>
        <p:txBody>
          <a:bodyPr/>
          <a:lstStyle/>
          <a:p>
            <a:endParaRPr lang="he-IL"/>
          </a:p>
        </p:txBody>
      </p:sp>
      <p:sp>
        <p:nvSpPr>
          <p:cNvPr id="4" name="מציין מיקום של מספר שקופית 3"/>
          <p:cNvSpPr>
            <a:spLocks noGrp="1"/>
          </p:cNvSpPr>
          <p:nvPr>
            <p:ph type="sldNum" sz="quarter" idx="12"/>
          </p:nvPr>
        </p:nvSpPr>
        <p:spPr/>
        <p:txBody>
          <a:bodyPr/>
          <a:lstStyle/>
          <a:p>
            <a:fld id="{179B06DE-0A62-4779-86FB-D96FECD967B7}" type="slidenum">
              <a:rPr lang="he-IL" smtClean="0"/>
              <a:t>‹#›</a:t>
            </a:fld>
            <a:endParaRPr lang="he-IL"/>
          </a:p>
        </p:txBody>
      </p:sp>
    </p:spTree>
    <p:extLst>
      <p:ext uri="{BB962C8B-B14F-4D97-AF65-F5344CB8AC3E}">
        <p14:creationId xmlns:p14="http://schemas.microsoft.com/office/powerpoint/2010/main" val="160361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1" y="273050"/>
            <a:ext cx="4011084" cy="1162050"/>
          </a:xfrm>
        </p:spPr>
        <p:txBody>
          <a:bodyPr anchor="b"/>
          <a:lstStyle>
            <a:lvl1pPr algn="l">
              <a:defRPr sz="2000" b="1"/>
            </a:lvl1pPr>
          </a:lstStyle>
          <a:p>
            <a:r>
              <a:rPr lang="he-IL"/>
              <a:t>לחץ כדי לערוך סגנון כותרת של תבנית בסיס</a:t>
            </a:r>
            <a:endParaRPr lang="en-US"/>
          </a:p>
        </p:txBody>
      </p:sp>
      <p:sp>
        <p:nvSpPr>
          <p:cNvPr id="3" name="מציין מיקום תוכן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a:xfrm>
            <a:off x="609600" y="6356351"/>
            <a:ext cx="2844800" cy="365125"/>
          </a:xfrm>
          <a:prstGeom prst="rect">
            <a:avLst/>
          </a:prstGeom>
        </p:spPr>
        <p:txBody>
          <a:bodyPr/>
          <a:lstStyle/>
          <a:p>
            <a:fld id="{F24FE9CA-EBA4-4F95-AC69-261E2BAB2B02}" type="datetimeFigureOut">
              <a:rPr lang="he-IL" smtClean="0"/>
              <a:t>כ"ב/סיון/תש"ף</a:t>
            </a:fld>
            <a:endParaRPr lang="he-IL"/>
          </a:p>
        </p:txBody>
      </p:sp>
      <p:sp>
        <p:nvSpPr>
          <p:cNvPr id="6" name="מציין מיקום של כותרת תחתונה 5"/>
          <p:cNvSpPr>
            <a:spLocks noGrp="1"/>
          </p:cNvSpPr>
          <p:nvPr>
            <p:ph type="ftr" sz="quarter" idx="11"/>
          </p:nvPr>
        </p:nvSpPr>
        <p:spPr>
          <a:xfrm>
            <a:off x="623392" y="6356351"/>
            <a:ext cx="8544949" cy="365125"/>
          </a:xfrm>
          <a:prstGeom prst="rect">
            <a:avLst/>
          </a:prstGeom>
        </p:spPr>
        <p:txBody>
          <a:bodyPr/>
          <a:lstStyle/>
          <a:p>
            <a:endParaRPr lang="he-IL"/>
          </a:p>
        </p:txBody>
      </p:sp>
      <p:sp>
        <p:nvSpPr>
          <p:cNvPr id="7" name="מציין מיקום של מספר שקופית 6"/>
          <p:cNvSpPr>
            <a:spLocks noGrp="1"/>
          </p:cNvSpPr>
          <p:nvPr>
            <p:ph type="sldNum" sz="quarter" idx="12"/>
          </p:nvPr>
        </p:nvSpPr>
        <p:spPr/>
        <p:txBody>
          <a:bodyPr/>
          <a:lstStyle/>
          <a:p>
            <a:fld id="{179B06DE-0A62-4779-86FB-D96FECD967B7}" type="slidenum">
              <a:rPr lang="he-IL" smtClean="0"/>
              <a:t>‹#›</a:t>
            </a:fld>
            <a:endParaRPr lang="he-IL"/>
          </a:p>
        </p:txBody>
      </p:sp>
    </p:spTree>
    <p:extLst>
      <p:ext uri="{BB962C8B-B14F-4D97-AF65-F5344CB8AC3E}">
        <p14:creationId xmlns:p14="http://schemas.microsoft.com/office/powerpoint/2010/main" val="347488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מציין מיקום טקסט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6" name="מציין מיקום של מספר שקופית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B06DE-0A62-4779-86FB-D96FECD967B7}" type="slidenum">
              <a:rPr lang="he-IL" smtClean="0"/>
              <a:t>‹#›</a:t>
            </a:fld>
            <a:endParaRPr lang="he-IL"/>
          </a:p>
        </p:txBody>
      </p:sp>
      <p:sp>
        <p:nvSpPr>
          <p:cNvPr id="7" name="TextBox 6"/>
          <p:cNvSpPr txBox="1"/>
          <p:nvPr/>
        </p:nvSpPr>
        <p:spPr>
          <a:xfrm>
            <a:off x="527382" y="6413699"/>
            <a:ext cx="7968885" cy="307777"/>
          </a:xfrm>
          <a:prstGeom prst="rect">
            <a:avLst/>
          </a:prstGeom>
          <a:noFill/>
        </p:spPr>
        <p:txBody>
          <a:bodyPr wrap="square" rtlCol="0">
            <a:spAutoFit/>
          </a:bodyPr>
          <a:lstStyle/>
          <a:p>
            <a:pPr algn="l" rtl="0"/>
            <a:r>
              <a:rPr lang="en-US" sz="1400" b="1" i="1" dirty="0"/>
              <a:t>All Rights Reserved</a:t>
            </a:r>
            <a:r>
              <a:rPr lang="en-US" sz="1400" b="1" i="1" baseline="0" dirty="0"/>
              <a:t> and Copyright © 2017-2020 by Sheinkin Consulting ltd.</a:t>
            </a:r>
            <a:endParaRPr lang="en-US" sz="1400" b="1" i="1" dirty="0"/>
          </a:p>
        </p:txBody>
      </p:sp>
    </p:spTree>
    <p:extLst>
      <p:ext uri="{BB962C8B-B14F-4D97-AF65-F5344CB8AC3E}">
        <p14:creationId xmlns:p14="http://schemas.microsoft.com/office/powerpoint/2010/main" val="3757403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63" r:id="rId4"/>
    <p:sldLayoutId id="2147483664" r:id="rId5"/>
    <p:sldLayoutId id="2147483665" r:id="rId6"/>
    <p:sldLayoutId id="2147483666" r:id="rId7"/>
    <p:sldLayoutId id="2147483667" r:id="rId8"/>
    <p:sldLayoutId id="2147483668" r:id="rId9"/>
  </p:sldLayoutIdLst>
  <p:txStyles>
    <p:titleStyle>
      <a:lvl1pPr algn="ctr" defTabSz="914400" rtl="1" eaLnBrk="1" latinLnBrk="0" hangingPunct="1">
        <a:spcBef>
          <a:spcPct val="0"/>
        </a:spcBef>
        <a:buNone/>
        <a:defRPr sz="4400" b="1"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b="1" kern="1200">
          <a:solidFill>
            <a:schemeClr val="accent4">
              <a:lumMod val="50000"/>
            </a:schemeClr>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b="1" kern="1200">
          <a:solidFill>
            <a:schemeClr val="tx2">
              <a:lumMod val="50000"/>
            </a:schemeClr>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b="1" kern="1200">
          <a:solidFill>
            <a:schemeClr val="accent3">
              <a:lumMod val="50000"/>
            </a:schemeClr>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504258-F078-487D-A683-17B5404C44FB}"/>
              </a:ext>
            </a:extLst>
          </p:cNvPr>
          <p:cNvSpPr>
            <a:spLocks noGrp="1"/>
          </p:cNvSpPr>
          <p:nvPr>
            <p:ph type="ctrTitle"/>
          </p:nvPr>
        </p:nvSpPr>
        <p:spPr/>
        <p:txBody>
          <a:bodyPr/>
          <a:lstStyle/>
          <a:p>
            <a:pPr rtl="0"/>
            <a:r>
              <a:rPr lang="en-US" dirty="0"/>
              <a:t>DDoS – Distributed Denial </a:t>
            </a:r>
            <a:r>
              <a:rPr lang="en-US"/>
              <a:t>of Service</a:t>
            </a:r>
            <a:endParaRPr lang="he-IL" dirty="0"/>
          </a:p>
        </p:txBody>
      </p:sp>
      <p:sp>
        <p:nvSpPr>
          <p:cNvPr id="3" name="כותרת משנה 2">
            <a:extLst>
              <a:ext uri="{FF2B5EF4-FFF2-40B4-BE49-F238E27FC236}">
                <a16:creationId xmlns:a16="http://schemas.microsoft.com/office/drawing/2014/main" id="{75BEFD72-A36D-42F2-AD81-815A3521986A}"/>
              </a:ext>
            </a:extLst>
          </p:cNvPr>
          <p:cNvSpPr>
            <a:spLocks noGrp="1"/>
          </p:cNvSpPr>
          <p:nvPr>
            <p:ph type="subTitle" idx="1"/>
          </p:nvPr>
        </p:nvSpPr>
        <p:spPr/>
        <p:txBody>
          <a:bodyPr>
            <a:normAutofit/>
          </a:bodyPr>
          <a:lstStyle/>
          <a:p>
            <a:pPr lvl="0"/>
            <a:endParaRPr lang="en-US" sz="4400" b="1" kern="1200" dirty="0">
              <a:solidFill>
                <a:schemeClr val="tx1"/>
              </a:solidFill>
              <a:effectLst/>
              <a:latin typeface="+mj-lt"/>
              <a:ea typeface="+mj-ea"/>
              <a:cs typeface="+mj-cs"/>
            </a:endParaRPr>
          </a:p>
        </p:txBody>
      </p:sp>
    </p:spTree>
    <p:extLst>
      <p:ext uri="{BB962C8B-B14F-4D97-AF65-F5344CB8AC3E}">
        <p14:creationId xmlns:p14="http://schemas.microsoft.com/office/powerpoint/2010/main" val="2800098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E02BF-247A-4E37-B2CC-C4A56FB683C0}"/>
              </a:ext>
            </a:extLst>
          </p:cNvPr>
          <p:cNvSpPr>
            <a:spLocks noGrp="1"/>
          </p:cNvSpPr>
          <p:nvPr>
            <p:ph type="title"/>
          </p:nvPr>
        </p:nvSpPr>
        <p:spPr/>
        <p:txBody>
          <a:bodyPr/>
          <a:lstStyle/>
          <a:p>
            <a:pPr lvl="0"/>
            <a:r>
              <a:rPr lang="en-US" dirty="0"/>
              <a:t>8. DNS Flood</a:t>
            </a:r>
            <a:endParaRPr lang="he-IL" dirty="0"/>
          </a:p>
        </p:txBody>
      </p:sp>
      <p:sp>
        <p:nvSpPr>
          <p:cNvPr id="3" name="מציין מיקום תוכן 2">
            <a:extLst>
              <a:ext uri="{FF2B5EF4-FFF2-40B4-BE49-F238E27FC236}">
                <a16:creationId xmlns:a16="http://schemas.microsoft.com/office/drawing/2014/main" id="{DD48346B-017D-4D9D-9175-C4D973F56E0C}"/>
              </a:ext>
            </a:extLst>
          </p:cNvPr>
          <p:cNvSpPr>
            <a:spLocks noGrp="1"/>
          </p:cNvSpPr>
          <p:nvPr>
            <p:ph idx="1"/>
          </p:nvPr>
        </p:nvSpPr>
        <p:spPr/>
        <p:txBody>
          <a:bodyPr/>
          <a:lstStyle/>
          <a:p>
            <a:pPr lvl="0"/>
            <a:r>
              <a:rPr lang="en-US" dirty="0"/>
              <a:t>This one is a variant of UDP Flood that specifically homes in on DNS servers. </a:t>
            </a:r>
          </a:p>
          <a:p>
            <a:pPr lvl="0"/>
            <a:r>
              <a:rPr lang="en-US" dirty="0"/>
              <a:t>The malefactor generates a slew of fake DNS request packets resembling legitimate ones that appear to originate from a huge number of different IP addresses. </a:t>
            </a:r>
          </a:p>
          <a:p>
            <a:pPr lvl="0"/>
            <a:r>
              <a:rPr lang="en-US" dirty="0"/>
              <a:t>DNS Flood is one of the hardest denial-of-service raids to prevent and recover from.</a:t>
            </a:r>
          </a:p>
        </p:txBody>
      </p:sp>
    </p:spTree>
    <p:extLst>
      <p:ext uri="{BB962C8B-B14F-4D97-AF65-F5344CB8AC3E}">
        <p14:creationId xmlns:p14="http://schemas.microsoft.com/office/powerpoint/2010/main" val="220803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6061BB-59DF-4F28-BDC8-55DD50B9D37C}"/>
              </a:ext>
            </a:extLst>
          </p:cNvPr>
          <p:cNvSpPr>
            <a:spLocks noGrp="1"/>
          </p:cNvSpPr>
          <p:nvPr>
            <p:ph type="title"/>
          </p:nvPr>
        </p:nvSpPr>
        <p:spPr/>
        <p:txBody>
          <a:bodyPr/>
          <a:lstStyle/>
          <a:p>
            <a:pPr lvl="0"/>
            <a:r>
              <a:rPr lang="en-US" dirty="0"/>
              <a:t>9. VoIP Flood</a:t>
            </a:r>
            <a:endParaRPr lang="he-IL" dirty="0"/>
          </a:p>
        </p:txBody>
      </p:sp>
      <p:sp>
        <p:nvSpPr>
          <p:cNvPr id="3" name="מציין מיקום תוכן 2">
            <a:extLst>
              <a:ext uri="{FF2B5EF4-FFF2-40B4-BE49-F238E27FC236}">
                <a16:creationId xmlns:a16="http://schemas.microsoft.com/office/drawing/2014/main" id="{E2ECFAF7-AE36-423C-B548-D33D3318F1F3}"/>
              </a:ext>
            </a:extLst>
          </p:cNvPr>
          <p:cNvSpPr>
            <a:spLocks noGrp="1"/>
          </p:cNvSpPr>
          <p:nvPr>
            <p:ph idx="1"/>
          </p:nvPr>
        </p:nvSpPr>
        <p:spPr/>
        <p:txBody>
          <a:bodyPr/>
          <a:lstStyle/>
          <a:p>
            <a:pPr lvl="0"/>
            <a:r>
              <a:rPr lang="en-US" dirty="0"/>
              <a:t>This is a common form of UDP Flood that targets a Voice over Internet Protocol (VoIP) server. </a:t>
            </a:r>
          </a:p>
          <a:p>
            <a:pPr lvl="0"/>
            <a:r>
              <a:rPr lang="en-US" dirty="0"/>
              <a:t>The multitude of bogus VoIP requests sent from numerous IP addresses drain the victim server’s resources and knock it offline at the end of the day.</a:t>
            </a:r>
          </a:p>
        </p:txBody>
      </p:sp>
    </p:spTree>
    <p:extLst>
      <p:ext uri="{BB962C8B-B14F-4D97-AF65-F5344CB8AC3E}">
        <p14:creationId xmlns:p14="http://schemas.microsoft.com/office/powerpoint/2010/main" val="3919299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E8D54B-0452-457B-B14A-364FFFE8E620}"/>
              </a:ext>
            </a:extLst>
          </p:cNvPr>
          <p:cNvSpPr>
            <a:spLocks noGrp="1"/>
          </p:cNvSpPr>
          <p:nvPr>
            <p:ph type="title"/>
          </p:nvPr>
        </p:nvSpPr>
        <p:spPr/>
        <p:txBody>
          <a:bodyPr/>
          <a:lstStyle/>
          <a:p>
            <a:pPr lvl="0"/>
            <a:r>
              <a:rPr lang="en-US" dirty="0"/>
              <a:t>10. NTP Flood (NTP Amplification)</a:t>
            </a:r>
            <a:endParaRPr lang="he-IL" dirty="0"/>
          </a:p>
        </p:txBody>
      </p:sp>
      <p:sp>
        <p:nvSpPr>
          <p:cNvPr id="3" name="מציין מיקום תוכן 2">
            <a:extLst>
              <a:ext uri="{FF2B5EF4-FFF2-40B4-BE49-F238E27FC236}">
                <a16:creationId xmlns:a16="http://schemas.microsoft.com/office/drawing/2014/main" id="{DB71E6A8-2717-44F9-B8B8-D6E3547D285A}"/>
              </a:ext>
            </a:extLst>
          </p:cNvPr>
          <p:cNvSpPr>
            <a:spLocks noGrp="1"/>
          </p:cNvSpPr>
          <p:nvPr>
            <p:ph idx="1"/>
          </p:nvPr>
        </p:nvSpPr>
        <p:spPr/>
        <p:txBody>
          <a:bodyPr/>
          <a:lstStyle/>
          <a:p>
            <a:pPr lvl="0"/>
            <a:r>
              <a:rPr lang="en-US" dirty="0"/>
              <a:t>Network Time Protocol (NTP), one of the oldest networking protocols tasked with clock synchronization between electronic systems, is at the core of another DDoS attack vector. </a:t>
            </a:r>
          </a:p>
          <a:p>
            <a:pPr lvl="0"/>
            <a:r>
              <a:rPr lang="en-US" dirty="0"/>
              <a:t>The idea is to harness publicly-accessible NTP servers to overload a target network with a large number of UDP packets.</a:t>
            </a:r>
          </a:p>
        </p:txBody>
      </p:sp>
    </p:spTree>
    <p:extLst>
      <p:ext uri="{BB962C8B-B14F-4D97-AF65-F5344CB8AC3E}">
        <p14:creationId xmlns:p14="http://schemas.microsoft.com/office/powerpoint/2010/main" val="341949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687DB9-B861-417E-88B0-430FAC1F88AD}"/>
              </a:ext>
            </a:extLst>
          </p:cNvPr>
          <p:cNvSpPr>
            <a:spLocks noGrp="1"/>
          </p:cNvSpPr>
          <p:nvPr>
            <p:ph type="title"/>
          </p:nvPr>
        </p:nvSpPr>
        <p:spPr/>
        <p:txBody>
          <a:bodyPr/>
          <a:lstStyle/>
          <a:p>
            <a:pPr lvl="0"/>
            <a:r>
              <a:rPr lang="en-US" dirty="0"/>
              <a:t>11. CHARGEN Flood</a:t>
            </a:r>
            <a:endParaRPr lang="he-IL" dirty="0"/>
          </a:p>
        </p:txBody>
      </p:sp>
      <p:sp>
        <p:nvSpPr>
          <p:cNvPr id="3" name="מציין מיקום תוכן 2">
            <a:extLst>
              <a:ext uri="{FF2B5EF4-FFF2-40B4-BE49-F238E27FC236}">
                <a16:creationId xmlns:a16="http://schemas.microsoft.com/office/drawing/2014/main" id="{80C6CEC1-6088-4CB5-890B-BF9642B05A2B}"/>
              </a:ext>
            </a:extLst>
          </p:cNvPr>
          <p:cNvSpPr>
            <a:spLocks noGrp="1"/>
          </p:cNvSpPr>
          <p:nvPr>
            <p:ph idx="1"/>
          </p:nvPr>
        </p:nvSpPr>
        <p:spPr/>
        <p:txBody>
          <a:bodyPr>
            <a:normAutofit fontScale="92500"/>
          </a:bodyPr>
          <a:lstStyle/>
          <a:p>
            <a:pPr lvl="0"/>
            <a:r>
              <a:rPr lang="en-US" dirty="0"/>
              <a:t>Similarly to NTP, the Character Generator Protocol (CHARGEN) is an oldie whose emergence dates back to the 1980s. </a:t>
            </a:r>
          </a:p>
          <a:p>
            <a:pPr lvl="0"/>
            <a:r>
              <a:rPr lang="en-US" dirty="0"/>
              <a:t>In spite of this, it is still being used on some connected devices such as printers and photocopiers. </a:t>
            </a:r>
          </a:p>
          <a:p>
            <a:pPr lvl="0"/>
            <a:r>
              <a:rPr lang="en-US" dirty="0"/>
              <a:t>The attack comes down to sending tiny packets containing a victim server’s fabricated IP to devices with CHARGEN protocol enabled. </a:t>
            </a:r>
          </a:p>
          <a:p>
            <a:pPr lvl="0"/>
            <a:r>
              <a:rPr lang="en-US" dirty="0"/>
              <a:t>In response, the Internet-facing devices submit UDP packets to the server, thus flooding it with redundant data.</a:t>
            </a:r>
          </a:p>
        </p:txBody>
      </p:sp>
    </p:spTree>
    <p:extLst>
      <p:ext uri="{BB962C8B-B14F-4D97-AF65-F5344CB8AC3E}">
        <p14:creationId xmlns:p14="http://schemas.microsoft.com/office/powerpoint/2010/main" val="209083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7451DD-D77A-444F-AF0D-A4053F6F2830}"/>
              </a:ext>
            </a:extLst>
          </p:cNvPr>
          <p:cNvSpPr>
            <a:spLocks noGrp="1"/>
          </p:cNvSpPr>
          <p:nvPr>
            <p:ph type="title"/>
          </p:nvPr>
        </p:nvSpPr>
        <p:spPr/>
        <p:txBody>
          <a:bodyPr/>
          <a:lstStyle/>
          <a:p>
            <a:pPr lvl="0"/>
            <a:r>
              <a:rPr lang="en-US" dirty="0"/>
              <a:t>12. SSDP Flood</a:t>
            </a:r>
            <a:endParaRPr lang="he-IL" dirty="0"/>
          </a:p>
        </p:txBody>
      </p:sp>
      <p:sp>
        <p:nvSpPr>
          <p:cNvPr id="3" name="מציין מיקום תוכן 2">
            <a:extLst>
              <a:ext uri="{FF2B5EF4-FFF2-40B4-BE49-F238E27FC236}">
                <a16:creationId xmlns:a16="http://schemas.microsoft.com/office/drawing/2014/main" id="{1B7AD5ED-0D16-4EB2-B2E8-F10C5A1888A1}"/>
              </a:ext>
            </a:extLst>
          </p:cNvPr>
          <p:cNvSpPr>
            <a:spLocks noGrp="1"/>
          </p:cNvSpPr>
          <p:nvPr>
            <p:ph idx="1"/>
          </p:nvPr>
        </p:nvSpPr>
        <p:spPr/>
        <p:txBody>
          <a:bodyPr>
            <a:normAutofit lnSpcReduction="10000"/>
          </a:bodyPr>
          <a:lstStyle/>
          <a:p>
            <a:pPr lvl="0"/>
            <a:r>
              <a:rPr lang="en-US" dirty="0"/>
              <a:t>Malefactors can exploit networked devices running Universal Plug and Play (UPnP) services by executing a Simple Service Discovery Protocol (SSDP) reflection-based DDoS attack. </a:t>
            </a:r>
          </a:p>
          <a:p>
            <a:pPr lvl="0"/>
            <a:r>
              <a:rPr lang="en-US" dirty="0"/>
              <a:t>On a side note, SSDP is embedded in the UPnP protocol framework. </a:t>
            </a:r>
          </a:p>
          <a:p>
            <a:pPr lvl="0"/>
            <a:r>
              <a:rPr lang="en-US" dirty="0"/>
              <a:t>The attacker sends small UDP packets with a spoofed IP address of a target server to multiple devices running UPnP.</a:t>
            </a:r>
          </a:p>
          <a:p>
            <a:pPr lvl="0"/>
            <a:r>
              <a:rPr lang="en-US" dirty="0"/>
              <a:t>As a result, the server is flooded with requests from these devices to the point where it goes offline.</a:t>
            </a:r>
          </a:p>
        </p:txBody>
      </p:sp>
    </p:spTree>
    <p:extLst>
      <p:ext uri="{BB962C8B-B14F-4D97-AF65-F5344CB8AC3E}">
        <p14:creationId xmlns:p14="http://schemas.microsoft.com/office/powerpoint/2010/main" val="176046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8E812AF-A04A-447B-ADAB-EC3BBAB2581B}"/>
              </a:ext>
            </a:extLst>
          </p:cNvPr>
          <p:cNvSpPr>
            <a:spLocks noGrp="1"/>
          </p:cNvSpPr>
          <p:nvPr>
            <p:ph type="title"/>
          </p:nvPr>
        </p:nvSpPr>
        <p:spPr/>
        <p:txBody>
          <a:bodyPr/>
          <a:lstStyle/>
          <a:p>
            <a:pPr lvl="0"/>
            <a:r>
              <a:rPr lang="en-US" dirty="0"/>
              <a:t>13. SNMP Flood (SNMP Amplification)</a:t>
            </a:r>
            <a:endParaRPr lang="he-IL" dirty="0"/>
          </a:p>
        </p:txBody>
      </p:sp>
      <p:sp>
        <p:nvSpPr>
          <p:cNvPr id="3" name="מציין מיקום תוכן 2">
            <a:extLst>
              <a:ext uri="{FF2B5EF4-FFF2-40B4-BE49-F238E27FC236}">
                <a16:creationId xmlns:a16="http://schemas.microsoft.com/office/drawing/2014/main" id="{8494FD03-CD01-43FC-A01B-981F3D76982B}"/>
              </a:ext>
            </a:extLst>
          </p:cNvPr>
          <p:cNvSpPr>
            <a:spLocks noGrp="1"/>
          </p:cNvSpPr>
          <p:nvPr>
            <p:ph idx="1"/>
          </p:nvPr>
        </p:nvSpPr>
        <p:spPr/>
        <p:txBody>
          <a:bodyPr>
            <a:normAutofit lnSpcReduction="10000"/>
          </a:bodyPr>
          <a:lstStyle/>
          <a:p>
            <a:pPr lvl="0"/>
            <a:r>
              <a:rPr lang="en-US" dirty="0"/>
              <a:t>Tasked with harvesting and arranging data about connected devices, the Simple Network Management Protocol (SNMP) can become a pivot of another attack method. </a:t>
            </a:r>
          </a:p>
          <a:p>
            <a:pPr lvl="0"/>
            <a:r>
              <a:rPr lang="en-US" dirty="0"/>
              <a:t>Cybercriminals bombard a target server, switch, or router with numerous small packets coming from a fabricated IP address. </a:t>
            </a:r>
          </a:p>
          <a:p>
            <a:pPr lvl="0"/>
            <a:r>
              <a:rPr lang="en-US" dirty="0"/>
              <a:t>As more and more “listening” devices reply to that spoofed address, the network cannot cope with the immense quantity of these incoming responses.</a:t>
            </a:r>
          </a:p>
        </p:txBody>
      </p:sp>
    </p:spTree>
    <p:extLst>
      <p:ext uri="{BB962C8B-B14F-4D97-AF65-F5344CB8AC3E}">
        <p14:creationId xmlns:p14="http://schemas.microsoft.com/office/powerpoint/2010/main" val="1693997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B3C413-B2D3-408C-8305-947B3B0DF525}"/>
              </a:ext>
            </a:extLst>
          </p:cNvPr>
          <p:cNvSpPr>
            <a:spLocks noGrp="1"/>
          </p:cNvSpPr>
          <p:nvPr>
            <p:ph type="title"/>
          </p:nvPr>
        </p:nvSpPr>
        <p:spPr/>
        <p:txBody>
          <a:bodyPr/>
          <a:lstStyle/>
          <a:p>
            <a:pPr lvl="0"/>
            <a:r>
              <a:rPr lang="en-US" dirty="0"/>
              <a:t>14. HTTP Flood</a:t>
            </a:r>
            <a:endParaRPr lang="he-IL" dirty="0"/>
          </a:p>
        </p:txBody>
      </p:sp>
      <p:sp>
        <p:nvSpPr>
          <p:cNvPr id="3" name="מציין מיקום תוכן 2">
            <a:extLst>
              <a:ext uri="{FF2B5EF4-FFF2-40B4-BE49-F238E27FC236}">
                <a16:creationId xmlns:a16="http://schemas.microsoft.com/office/drawing/2014/main" id="{410CF0E4-0DE6-4B83-8157-C88EC2629E66}"/>
              </a:ext>
            </a:extLst>
          </p:cNvPr>
          <p:cNvSpPr>
            <a:spLocks noGrp="1"/>
          </p:cNvSpPr>
          <p:nvPr>
            <p:ph idx="1"/>
          </p:nvPr>
        </p:nvSpPr>
        <p:spPr/>
        <p:txBody>
          <a:bodyPr/>
          <a:lstStyle/>
          <a:p>
            <a:pPr lvl="0"/>
            <a:r>
              <a:rPr lang="en-US" dirty="0"/>
              <a:t>When executing an HTTP Flood DDoS attack, an adversary sends ostensibly legitimate GET or POST requests to a server or web application, siphoning off most or all of its resources.</a:t>
            </a:r>
          </a:p>
          <a:p>
            <a:pPr lvl="0"/>
            <a:r>
              <a:rPr lang="en-US" dirty="0"/>
              <a:t>This technique often involves botnets consisting of “zombie” computers previously contaminated with malware.</a:t>
            </a:r>
          </a:p>
        </p:txBody>
      </p:sp>
    </p:spTree>
    <p:extLst>
      <p:ext uri="{BB962C8B-B14F-4D97-AF65-F5344CB8AC3E}">
        <p14:creationId xmlns:p14="http://schemas.microsoft.com/office/powerpoint/2010/main" val="2261720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5CD873-1531-4B18-98C5-98FC287C3BE6}"/>
              </a:ext>
            </a:extLst>
          </p:cNvPr>
          <p:cNvSpPr>
            <a:spLocks noGrp="1"/>
          </p:cNvSpPr>
          <p:nvPr>
            <p:ph type="title"/>
          </p:nvPr>
        </p:nvSpPr>
        <p:spPr/>
        <p:txBody>
          <a:bodyPr/>
          <a:lstStyle/>
          <a:p>
            <a:pPr lvl="0"/>
            <a:r>
              <a:rPr lang="en-US" dirty="0"/>
              <a:t>15. Recursive HTTP GET Flood</a:t>
            </a:r>
            <a:endParaRPr lang="he-IL" dirty="0"/>
          </a:p>
        </p:txBody>
      </p:sp>
      <p:sp>
        <p:nvSpPr>
          <p:cNvPr id="3" name="מציין מיקום תוכן 2">
            <a:extLst>
              <a:ext uri="{FF2B5EF4-FFF2-40B4-BE49-F238E27FC236}">
                <a16:creationId xmlns:a16="http://schemas.microsoft.com/office/drawing/2014/main" id="{58614D13-F3E7-422D-AFD6-D9D63872945E}"/>
              </a:ext>
            </a:extLst>
          </p:cNvPr>
          <p:cNvSpPr>
            <a:spLocks noGrp="1"/>
          </p:cNvSpPr>
          <p:nvPr>
            <p:ph idx="1"/>
          </p:nvPr>
        </p:nvSpPr>
        <p:spPr/>
        <p:txBody>
          <a:bodyPr/>
          <a:lstStyle/>
          <a:p>
            <a:pPr lvl="0"/>
            <a:r>
              <a:rPr lang="en-US" dirty="0"/>
              <a:t>To perpetrate this attack, a malicious actor requests an array of web pages from a server, inspects the replies, and iteratively requests every website item to exhaust the server’s resources. </a:t>
            </a:r>
          </a:p>
          <a:p>
            <a:pPr lvl="0"/>
            <a:r>
              <a:rPr lang="en-US" dirty="0"/>
              <a:t>The exploitation looks like a series of legitimate queries and can be difficult to identify.</a:t>
            </a:r>
          </a:p>
        </p:txBody>
      </p:sp>
    </p:spTree>
    <p:extLst>
      <p:ext uri="{BB962C8B-B14F-4D97-AF65-F5344CB8AC3E}">
        <p14:creationId xmlns:p14="http://schemas.microsoft.com/office/powerpoint/2010/main" val="82500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80222A-4B56-44E1-AC52-685F438DDD79}"/>
              </a:ext>
            </a:extLst>
          </p:cNvPr>
          <p:cNvSpPr>
            <a:spLocks noGrp="1"/>
          </p:cNvSpPr>
          <p:nvPr>
            <p:ph type="title"/>
          </p:nvPr>
        </p:nvSpPr>
        <p:spPr/>
        <p:txBody>
          <a:bodyPr/>
          <a:lstStyle/>
          <a:p>
            <a:pPr lvl="0"/>
            <a:r>
              <a:rPr lang="en-US" dirty="0"/>
              <a:t>16. ICMP Flood</a:t>
            </a:r>
            <a:endParaRPr lang="he-IL" dirty="0"/>
          </a:p>
        </p:txBody>
      </p:sp>
      <p:sp>
        <p:nvSpPr>
          <p:cNvPr id="3" name="מציין מיקום תוכן 2">
            <a:extLst>
              <a:ext uri="{FF2B5EF4-FFF2-40B4-BE49-F238E27FC236}">
                <a16:creationId xmlns:a16="http://schemas.microsoft.com/office/drawing/2014/main" id="{58E184CE-8592-47C3-A8B9-779409DD0EAF}"/>
              </a:ext>
            </a:extLst>
          </p:cNvPr>
          <p:cNvSpPr>
            <a:spLocks noGrp="1"/>
          </p:cNvSpPr>
          <p:nvPr>
            <p:ph idx="1"/>
          </p:nvPr>
        </p:nvSpPr>
        <p:spPr/>
        <p:txBody>
          <a:bodyPr/>
          <a:lstStyle/>
          <a:p>
            <a:pPr lvl="0"/>
            <a:r>
              <a:rPr lang="en-US" dirty="0"/>
              <a:t>Also referred to as Ping Flood, this incursion aims to inundate a server or other network device with numerous spoofed Internet Control Message Protocol (ICMP) echo requests or pings. </a:t>
            </a:r>
          </a:p>
          <a:p>
            <a:pPr lvl="0"/>
            <a:r>
              <a:rPr lang="en-US" dirty="0"/>
              <a:t>Having received a certain number of ICMP pings, the network responds with the same number of reply packets. </a:t>
            </a:r>
          </a:p>
          <a:p>
            <a:pPr lvl="0"/>
            <a:r>
              <a:rPr lang="en-US" dirty="0"/>
              <a:t>Since this capability to respond is finite, the network reaches its performance threshold and becomes unresponsive.</a:t>
            </a:r>
            <a:endParaRPr lang="he-IL" dirty="0"/>
          </a:p>
        </p:txBody>
      </p:sp>
    </p:spTree>
    <p:extLst>
      <p:ext uri="{BB962C8B-B14F-4D97-AF65-F5344CB8AC3E}">
        <p14:creationId xmlns:p14="http://schemas.microsoft.com/office/powerpoint/2010/main" val="341308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257CE1-6EC8-40C2-9E8B-3FB13C60B40F}"/>
              </a:ext>
            </a:extLst>
          </p:cNvPr>
          <p:cNvSpPr>
            <a:spLocks noGrp="1"/>
          </p:cNvSpPr>
          <p:nvPr>
            <p:ph type="title"/>
          </p:nvPr>
        </p:nvSpPr>
        <p:spPr/>
        <p:txBody>
          <a:bodyPr/>
          <a:lstStyle/>
          <a:p>
            <a:pPr lvl="0"/>
            <a:r>
              <a:rPr lang="en-US" dirty="0"/>
              <a:t>17. Misused Application Attack</a:t>
            </a:r>
            <a:endParaRPr lang="he-IL" dirty="0"/>
          </a:p>
        </p:txBody>
      </p:sp>
      <p:sp>
        <p:nvSpPr>
          <p:cNvPr id="3" name="מציין מיקום תוכן 2">
            <a:extLst>
              <a:ext uri="{FF2B5EF4-FFF2-40B4-BE49-F238E27FC236}">
                <a16:creationId xmlns:a16="http://schemas.microsoft.com/office/drawing/2014/main" id="{CDA08E1A-1C2D-4E68-B8B3-8D3560C7AA78}"/>
              </a:ext>
            </a:extLst>
          </p:cNvPr>
          <p:cNvSpPr>
            <a:spLocks noGrp="1"/>
          </p:cNvSpPr>
          <p:nvPr>
            <p:ph idx="1"/>
          </p:nvPr>
        </p:nvSpPr>
        <p:spPr/>
        <p:txBody>
          <a:bodyPr/>
          <a:lstStyle/>
          <a:p>
            <a:pPr lvl="0"/>
            <a:r>
              <a:rPr lang="en-US" dirty="0"/>
              <a:t>Instead of using spoofed IP addresses, this attack parasitizes legitimate client computers running resource-intensive applications such as P2P tools. </a:t>
            </a:r>
          </a:p>
          <a:p>
            <a:pPr lvl="0"/>
            <a:r>
              <a:rPr lang="en-US" dirty="0"/>
              <a:t>Crooks reroute the traffic from these clients to the victim server to bring it down due to excessive processing load. </a:t>
            </a:r>
          </a:p>
          <a:p>
            <a:pPr lvl="0"/>
            <a:r>
              <a:rPr lang="en-US" dirty="0"/>
              <a:t>This DDoS technique is hard to prevent as the traffic originates on real machines previously compromised by the attackers.</a:t>
            </a:r>
          </a:p>
        </p:txBody>
      </p:sp>
    </p:spTree>
    <p:extLst>
      <p:ext uri="{BB962C8B-B14F-4D97-AF65-F5344CB8AC3E}">
        <p14:creationId xmlns:p14="http://schemas.microsoft.com/office/powerpoint/2010/main" val="173212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04C3D4-5B90-47A2-B8F3-66A16E0E205A}"/>
              </a:ext>
            </a:extLst>
          </p:cNvPr>
          <p:cNvSpPr>
            <a:spLocks noGrp="1"/>
          </p:cNvSpPr>
          <p:nvPr>
            <p:ph type="title"/>
          </p:nvPr>
        </p:nvSpPr>
        <p:spPr/>
        <p:txBody>
          <a:bodyPr/>
          <a:lstStyle/>
          <a:p>
            <a:r>
              <a:rPr lang="en-US" dirty="0"/>
              <a:t>DDoS Types</a:t>
            </a:r>
            <a:endParaRPr lang="he-IL" dirty="0"/>
          </a:p>
        </p:txBody>
      </p:sp>
      <p:sp>
        <p:nvSpPr>
          <p:cNvPr id="3" name="מציין מיקום תוכן 2">
            <a:extLst>
              <a:ext uri="{FF2B5EF4-FFF2-40B4-BE49-F238E27FC236}">
                <a16:creationId xmlns:a16="http://schemas.microsoft.com/office/drawing/2014/main" id="{16030FD5-EF96-467D-9A46-91082729C2E2}"/>
              </a:ext>
            </a:extLst>
          </p:cNvPr>
          <p:cNvSpPr>
            <a:spLocks noGrp="1"/>
          </p:cNvSpPr>
          <p:nvPr>
            <p:ph idx="1"/>
          </p:nvPr>
        </p:nvSpPr>
        <p:spPr/>
        <p:txBody>
          <a:bodyPr>
            <a:normAutofit lnSpcReduction="10000"/>
          </a:bodyPr>
          <a:lstStyle/>
          <a:p>
            <a:pPr lvl="0"/>
            <a:r>
              <a:rPr lang="en-US" dirty="0"/>
              <a:t>Volume-based (volumetric) </a:t>
            </a:r>
          </a:p>
          <a:p>
            <a:pPr lvl="1"/>
            <a:r>
              <a:rPr lang="en-US" dirty="0"/>
              <a:t>“classic” attacks that congest a target network’s bandwidth with a hefty amount of traffic packets.</a:t>
            </a:r>
          </a:p>
          <a:p>
            <a:pPr lvl="0"/>
            <a:r>
              <a:rPr lang="en-US" dirty="0"/>
              <a:t>Protocol attacks </a:t>
            </a:r>
          </a:p>
          <a:p>
            <a:pPr lvl="1"/>
            <a:r>
              <a:rPr lang="en-US" dirty="0"/>
              <a:t>Aimed at exhausting server or firewall resources.</a:t>
            </a:r>
          </a:p>
          <a:p>
            <a:pPr lvl="0"/>
            <a:r>
              <a:rPr lang="en-US" dirty="0"/>
              <a:t>Application layer (layer 7 DDoS) attacks </a:t>
            </a:r>
          </a:p>
          <a:p>
            <a:pPr lvl="1"/>
            <a:r>
              <a:rPr lang="en-US" dirty="0"/>
              <a:t>Zero in on specific web applications rather than the whole network. These ones are particularly hard to prevent and mitigate while being relatively easy to orchestrate.</a:t>
            </a:r>
          </a:p>
        </p:txBody>
      </p:sp>
      <p:sp>
        <p:nvSpPr>
          <p:cNvPr id="4" name="תיבת טקסט 3">
            <a:extLst>
              <a:ext uri="{FF2B5EF4-FFF2-40B4-BE49-F238E27FC236}">
                <a16:creationId xmlns:a16="http://schemas.microsoft.com/office/drawing/2014/main" id="{698D960D-61F7-4236-9471-31951D755B6F}"/>
              </a:ext>
            </a:extLst>
          </p:cNvPr>
          <p:cNvSpPr txBox="1"/>
          <p:nvPr/>
        </p:nvSpPr>
        <p:spPr>
          <a:xfrm>
            <a:off x="7780525" y="5939395"/>
            <a:ext cx="3801875" cy="369332"/>
          </a:xfrm>
          <a:prstGeom prst="rect">
            <a:avLst/>
          </a:prstGeom>
          <a:noFill/>
        </p:spPr>
        <p:txBody>
          <a:bodyPr wrap="none" rtlCol="1">
            <a:spAutoFit/>
          </a:bodyPr>
          <a:lstStyle/>
          <a:p>
            <a:pPr algn="r" rtl="1"/>
            <a:r>
              <a:rPr lang="he-IL" b="1" i="1" dirty="0"/>
              <a:t>מבוסס על כתבה ב- </a:t>
            </a:r>
            <a:r>
              <a:rPr lang="en-US" b="1" i="1" dirty="0"/>
              <a:t>Security Magazine</a:t>
            </a:r>
            <a:endParaRPr lang="he-IL" b="1" i="1" dirty="0"/>
          </a:p>
        </p:txBody>
      </p:sp>
    </p:spTree>
    <p:extLst>
      <p:ext uri="{BB962C8B-B14F-4D97-AF65-F5344CB8AC3E}">
        <p14:creationId xmlns:p14="http://schemas.microsoft.com/office/powerpoint/2010/main" val="2552720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558264-571F-4632-96C7-9731A30783BE}"/>
              </a:ext>
            </a:extLst>
          </p:cNvPr>
          <p:cNvSpPr>
            <a:spLocks noGrp="1"/>
          </p:cNvSpPr>
          <p:nvPr>
            <p:ph type="title"/>
          </p:nvPr>
        </p:nvSpPr>
        <p:spPr/>
        <p:txBody>
          <a:bodyPr/>
          <a:lstStyle/>
          <a:p>
            <a:pPr lvl="0"/>
            <a:r>
              <a:rPr lang="en-US" dirty="0"/>
              <a:t>18. IP Null Attack</a:t>
            </a:r>
            <a:endParaRPr lang="he-IL" dirty="0"/>
          </a:p>
        </p:txBody>
      </p:sp>
      <p:sp>
        <p:nvSpPr>
          <p:cNvPr id="3" name="מציין מיקום תוכן 2">
            <a:extLst>
              <a:ext uri="{FF2B5EF4-FFF2-40B4-BE49-F238E27FC236}">
                <a16:creationId xmlns:a16="http://schemas.microsoft.com/office/drawing/2014/main" id="{86EBE0C5-931B-4628-8867-71275B544FE4}"/>
              </a:ext>
            </a:extLst>
          </p:cNvPr>
          <p:cNvSpPr>
            <a:spLocks noGrp="1"/>
          </p:cNvSpPr>
          <p:nvPr>
            <p:ph idx="1"/>
          </p:nvPr>
        </p:nvSpPr>
        <p:spPr/>
        <p:txBody>
          <a:bodyPr/>
          <a:lstStyle/>
          <a:p>
            <a:pPr lvl="0"/>
            <a:r>
              <a:rPr lang="en-US" dirty="0"/>
              <a:t>This one is carried out by sending a slew of packets containing invalid IPv4 headers that are supposed to carry transport layer protocol details. </a:t>
            </a:r>
          </a:p>
          <a:p>
            <a:pPr lvl="0"/>
            <a:r>
              <a:rPr lang="en-US" dirty="0"/>
              <a:t>The trick is that threat actors set this header value to null.</a:t>
            </a:r>
          </a:p>
          <a:p>
            <a:pPr lvl="0"/>
            <a:r>
              <a:rPr lang="en-US" dirty="0"/>
              <a:t>Some servers cannot process these corrupt-looking packets properly and waste their resources trying to work out how to handle them.</a:t>
            </a:r>
          </a:p>
          <a:p>
            <a:pPr lvl="0"/>
            <a:endParaRPr lang="he-IL" dirty="0"/>
          </a:p>
        </p:txBody>
      </p:sp>
    </p:spTree>
    <p:extLst>
      <p:ext uri="{BB962C8B-B14F-4D97-AF65-F5344CB8AC3E}">
        <p14:creationId xmlns:p14="http://schemas.microsoft.com/office/powerpoint/2010/main" val="20439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41173F0-DC82-4F10-873D-0909E8F4E31C}"/>
              </a:ext>
            </a:extLst>
          </p:cNvPr>
          <p:cNvSpPr>
            <a:spLocks noGrp="1"/>
          </p:cNvSpPr>
          <p:nvPr>
            <p:ph type="title"/>
          </p:nvPr>
        </p:nvSpPr>
        <p:spPr/>
        <p:txBody>
          <a:bodyPr/>
          <a:lstStyle/>
          <a:p>
            <a:pPr lvl="0"/>
            <a:r>
              <a:rPr lang="en-US" dirty="0"/>
              <a:t>19. Smurf Attack</a:t>
            </a:r>
            <a:endParaRPr lang="he-IL" dirty="0"/>
          </a:p>
        </p:txBody>
      </p:sp>
      <p:sp>
        <p:nvSpPr>
          <p:cNvPr id="3" name="מציין מיקום תוכן 2">
            <a:extLst>
              <a:ext uri="{FF2B5EF4-FFF2-40B4-BE49-F238E27FC236}">
                <a16:creationId xmlns:a16="http://schemas.microsoft.com/office/drawing/2014/main" id="{498EC7DD-5339-4431-95E0-B52BAB5BF157}"/>
              </a:ext>
            </a:extLst>
          </p:cNvPr>
          <p:cNvSpPr>
            <a:spLocks noGrp="1"/>
          </p:cNvSpPr>
          <p:nvPr>
            <p:ph idx="1"/>
          </p:nvPr>
        </p:nvSpPr>
        <p:spPr/>
        <p:txBody>
          <a:bodyPr/>
          <a:lstStyle/>
          <a:p>
            <a:pPr lvl="0"/>
            <a:r>
              <a:rPr lang="en-US" dirty="0"/>
              <a:t>This one involves a malware strain called Smurf to inundate a computer network with ICMP ping requests carrying a spoofed IP address of the target. </a:t>
            </a:r>
          </a:p>
          <a:p>
            <a:pPr lvl="0"/>
            <a:r>
              <a:rPr lang="en-US" dirty="0"/>
              <a:t>The receiving devices are configured to reply to the IP in question, which may produce a flood of pings the server can’t process.</a:t>
            </a:r>
          </a:p>
        </p:txBody>
      </p:sp>
    </p:spTree>
    <p:extLst>
      <p:ext uri="{BB962C8B-B14F-4D97-AF65-F5344CB8AC3E}">
        <p14:creationId xmlns:p14="http://schemas.microsoft.com/office/powerpoint/2010/main" val="100269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250F75-4BA8-45B3-9B6F-94E0205FA1EB}"/>
              </a:ext>
            </a:extLst>
          </p:cNvPr>
          <p:cNvSpPr>
            <a:spLocks noGrp="1"/>
          </p:cNvSpPr>
          <p:nvPr>
            <p:ph type="title"/>
          </p:nvPr>
        </p:nvSpPr>
        <p:spPr/>
        <p:txBody>
          <a:bodyPr/>
          <a:lstStyle/>
          <a:p>
            <a:pPr lvl="0"/>
            <a:r>
              <a:rPr lang="en-US" dirty="0"/>
              <a:t>20. </a:t>
            </a:r>
            <a:r>
              <a:rPr lang="en-US" dirty="0" err="1"/>
              <a:t>Fraggle</a:t>
            </a:r>
            <a:r>
              <a:rPr lang="en-US" dirty="0"/>
              <a:t> Attack</a:t>
            </a:r>
            <a:endParaRPr lang="he-IL" dirty="0"/>
          </a:p>
        </p:txBody>
      </p:sp>
      <p:sp>
        <p:nvSpPr>
          <p:cNvPr id="3" name="מציין מיקום תוכן 2">
            <a:extLst>
              <a:ext uri="{FF2B5EF4-FFF2-40B4-BE49-F238E27FC236}">
                <a16:creationId xmlns:a16="http://schemas.microsoft.com/office/drawing/2014/main" id="{4201AD1D-BC3E-4553-A8A9-3DDD46EB915F}"/>
              </a:ext>
            </a:extLst>
          </p:cNvPr>
          <p:cNvSpPr>
            <a:spLocks noGrp="1"/>
          </p:cNvSpPr>
          <p:nvPr>
            <p:ph idx="1"/>
          </p:nvPr>
        </p:nvSpPr>
        <p:spPr/>
        <p:txBody>
          <a:bodyPr/>
          <a:lstStyle/>
          <a:p>
            <a:pPr lvl="0"/>
            <a:r>
              <a:rPr lang="en-US"/>
              <a:t>This DDoS technique follows a logic similar to the Smurf Attack, except that it deluges the intended victim with numerous UDP packets rather than ICMP echo requests.</a:t>
            </a:r>
            <a:endParaRPr lang="he-IL"/>
          </a:p>
        </p:txBody>
      </p:sp>
    </p:spTree>
    <p:extLst>
      <p:ext uri="{BB962C8B-B14F-4D97-AF65-F5344CB8AC3E}">
        <p14:creationId xmlns:p14="http://schemas.microsoft.com/office/powerpoint/2010/main" val="805064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7E4F99-2D2F-482D-8520-EC8C49944B6B}"/>
              </a:ext>
            </a:extLst>
          </p:cNvPr>
          <p:cNvSpPr>
            <a:spLocks noGrp="1"/>
          </p:cNvSpPr>
          <p:nvPr>
            <p:ph type="title"/>
          </p:nvPr>
        </p:nvSpPr>
        <p:spPr/>
        <p:txBody>
          <a:bodyPr/>
          <a:lstStyle/>
          <a:p>
            <a:pPr lvl="0"/>
            <a:r>
              <a:rPr lang="en-US" dirty="0"/>
              <a:t>21. Ping of Death Attack</a:t>
            </a:r>
            <a:endParaRPr lang="he-IL" dirty="0"/>
          </a:p>
        </p:txBody>
      </p:sp>
      <p:sp>
        <p:nvSpPr>
          <p:cNvPr id="3" name="מציין מיקום תוכן 2">
            <a:extLst>
              <a:ext uri="{FF2B5EF4-FFF2-40B4-BE49-F238E27FC236}">
                <a16:creationId xmlns:a16="http://schemas.microsoft.com/office/drawing/2014/main" id="{2533B7EB-E416-4DEF-AE08-CB134F1D39F7}"/>
              </a:ext>
            </a:extLst>
          </p:cNvPr>
          <p:cNvSpPr>
            <a:spLocks noGrp="1"/>
          </p:cNvSpPr>
          <p:nvPr>
            <p:ph idx="1"/>
          </p:nvPr>
        </p:nvSpPr>
        <p:spPr/>
        <p:txBody>
          <a:bodyPr/>
          <a:lstStyle/>
          <a:p>
            <a:pPr lvl="0"/>
            <a:r>
              <a:rPr lang="en-US" dirty="0"/>
              <a:t>To set this raid in motion, cybercrooks poison a victim network with unconventional ping packets whose size significantly exceeds the maximum allowed value (64 bytes).</a:t>
            </a:r>
          </a:p>
          <a:p>
            <a:pPr lvl="0"/>
            <a:r>
              <a:rPr lang="en-US" dirty="0"/>
              <a:t>This inconsistency causes the computer system to allocate too many resources for reassembling the rogue packets. </a:t>
            </a:r>
          </a:p>
          <a:p>
            <a:pPr lvl="0"/>
            <a:r>
              <a:rPr lang="en-US" dirty="0"/>
              <a:t>In the aftermath of this, the system may encounter a buffer overflow or even crash.</a:t>
            </a:r>
            <a:endParaRPr lang="he-IL" dirty="0"/>
          </a:p>
        </p:txBody>
      </p:sp>
    </p:spTree>
    <p:extLst>
      <p:ext uri="{BB962C8B-B14F-4D97-AF65-F5344CB8AC3E}">
        <p14:creationId xmlns:p14="http://schemas.microsoft.com/office/powerpoint/2010/main" val="894717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1B2A63-3A73-4FFF-BF00-F6408E78FCBF}"/>
              </a:ext>
            </a:extLst>
          </p:cNvPr>
          <p:cNvSpPr>
            <a:spLocks noGrp="1"/>
          </p:cNvSpPr>
          <p:nvPr>
            <p:ph type="title"/>
          </p:nvPr>
        </p:nvSpPr>
        <p:spPr/>
        <p:txBody>
          <a:bodyPr/>
          <a:lstStyle/>
          <a:p>
            <a:pPr lvl="0"/>
            <a:r>
              <a:rPr lang="en-US" dirty="0"/>
              <a:t>22. </a:t>
            </a:r>
            <a:r>
              <a:rPr lang="en-US" dirty="0" err="1"/>
              <a:t>Slowloris</a:t>
            </a:r>
            <a:endParaRPr lang="he-IL" dirty="0"/>
          </a:p>
        </p:txBody>
      </p:sp>
      <p:sp>
        <p:nvSpPr>
          <p:cNvPr id="3" name="מציין מיקום תוכן 2">
            <a:extLst>
              <a:ext uri="{FF2B5EF4-FFF2-40B4-BE49-F238E27FC236}">
                <a16:creationId xmlns:a16="http://schemas.microsoft.com/office/drawing/2014/main" id="{DC8389A6-31E1-4329-BEBD-2F69199C1D4F}"/>
              </a:ext>
            </a:extLst>
          </p:cNvPr>
          <p:cNvSpPr>
            <a:spLocks noGrp="1"/>
          </p:cNvSpPr>
          <p:nvPr>
            <p:ph idx="1"/>
          </p:nvPr>
        </p:nvSpPr>
        <p:spPr/>
        <p:txBody>
          <a:bodyPr>
            <a:normAutofit fontScale="92500" lnSpcReduction="10000"/>
          </a:bodyPr>
          <a:lstStyle/>
          <a:p>
            <a:pPr lvl="0"/>
            <a:r>
              <a:rPr lang="en-US" dirty="0"/>
              <a:t>This attack stands out from the crowd because it requires very low bandwidth and can be fulfilled using just one computer. </a:t>
            </a:r>
          </a:p>
          <a:p>
            <a:pPr lvl="0"/>
            <a:r>
              <a:rPr lang="en-US" dirty="0"/>
              <a:t>It works by initiating multiple concurrent connections to a web server and keeping them open for a long period of time. </a:t>
            </a:r>
          </a:p>
          <a:p>
            <a:pPr lvl="0"/>
            <a:r>
              <a:rPr lang="en-US" dirty="0"/>
              <a:t>The attacker sends partial requests and complements them with HTTP headers once a while to make sure they don’t reach a completion stage. </a:t>
            </a:r>
          </a:p>
          <a:p>
            <a:pPr lvl="0"/>
            <a:r>
              <a:rPr lang="en-US" dirty="0"/>
              <a:t>As a result, the server’s capability to maintain simultaneous connections is drained and it can no longer process connections from legitimate clients.</a:t>
            </a:r>
            <a:endParaRPr lang="he-IL" dirty="0"/>
          </a:p>
        </p:txBody>
      </p:sp>
    </p:spTree>
    <p:extLst>
      <p:ext uri="{BB962C8B-B14F-4D97-AF65-F5344CB8AC3E}">
        <p14:creationId xmlns:p14="http://schemas.microsoft.com/office/powerpoint/2010/main" val="677773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D3F2A9-A9C4-4263-861E-4CF3C31AEF99}"/>
              </a:ext>
            </a:extLst>
          </p:cNvPr>
          <p:cNvSpPr>
            <a:spLocks noGrp="1"/>
          </p:cNvSpPr>
          <p:nvPr>
            <p:ph type="title"/>
          </p:nvPr>
        </p:nvSpPr>
        <p:spPr/>
        <p:txBody>
          <a:bodyPr/>
          <a:lstStyle/>
          <a:p>
            <a:pPr lvl="0"/>
            <a:r>
              <a:rPr lang="en-US" dirty="0"/>
              <a:t>23. Low Orbit Ion Cannon (LOIC)</a:t>
            </a:r>
            <a:endParaRPr lang="he-IL" dirty="0"/>
          </a:p>
        </p:txBody>
      </p:sp>
      <p:sp>
        <p:nvSpPr>
          <p:cNvPr id="3" name="מציין מיקום תוכן 2">
            <a:extLst>
              <a:ext uri="{FF2B5EF4-FFF2-40B4-BE49-F238E27FC236}">
                <a16:creationId xmlns:a16="http://schemas.microsoft.com/office/drawing/2014/main" id="{75DDAD3C-6AD1-4D1F-8F3F-CAD78C32D0C6}"/>
              </a:ext>
            </a:extLst>
          </p:cNvPr>
          <p:cNvSpPr>
            <a:spLocks noGrp="1"/>
          </p:cNvSpPr>
          <p:nvPr>
            <p:ph idx="1"/>
          </p:nvPr>
        </p:nvSpPr>
        <p:spPr/>
        <p:txBody>
          <a:bodyPr/>
          <a:lstStyle/>
          <a:p>
            <a:pPr lvl="0"/>
            <a:r>
              <a:rPr lang="en-US" dirty="0"/>
              <a:t>Originally designed as a network stress testing tool, LOIC can be weaponized in real-world DDoS attacks. </a:t>
            </a:r>
          </a:p>
          <a:p>
            <a:pPr lvl="0"/>
            <a:r>
              <a:rPr lang="en-US" dirty="0"/>
              <a:t>Coded in C#, this open-source software deluges a server with a large number of packets (UPD, TCP, or HTTP) in an attempt to disrupt a target’s operation. </a:t>
            </a:r>
          </a:p>
          <a:p>
            <a:pPr lvl="0"/>
            <a:r>
              <a:rPr lang="en-US" dirty="0"/>
              <a:t>This onslaught is usually backed by a botnet consisting of thousands of machines and coordinated by a single user.</a:t>
            </a:r>
            <a:endParaRPr lang="he-IL" dirty="0"/>
          </a:p>
        </p:txBody>
      </p:sp>
    </p:spTree>
    <p:extLst>
      <p:ext uri="{BB962C8B-B14F-4D97-AF65-F5344CB8AC3E}">
        <p14:creationId xmlns:p14="http://schemas.microsoft.com/office/powerpoint/2010/main" val="1723911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AEED57-426B-467A-83BF-A68015E6211F}"/>
              </a:ext>
            </a:extLst>
          </p:cNvPr>
          <p:cNvSpPr>
            <a:spLocks noGrp="1"/>
          </p:cNvSpPr>
          <p:nvPr>
            <p:ph type="title"/>
          </p:nvPr>
        </p:nvSpPr>
        <p:spPr/>
        <p:txBody>
          <a:bodyPr/>
          <a:lstStyle/>
          <a:p>
            <a:pPr lvl="0"/>
            <a:r>
              <a:rPr lang="en-US" dirty="0"/>
              <a:t>24. High Orbit Ion Cannon (HOIC)</a:t>
            </a:r>
            <a:endParaRPr lang="he-IL" dirty="0"/>
          </a:p>
        </p:txBody>
      </p:sp>
      <p:sp>
        <p:nvSpPr>
          <p:cNvPr id="3" name="מציין מיקום תוכן 2">
            <a:extLst>
              <a:ext uri="{FF2B5EF4-FFF2-40B4-BE49-F238E27FC236}">
                <a16:creationId xmlns:a16="http://schemas.microsoft.com/office/drawing/2014/main" id="{FA93E277-0065-410A-B942-E31FC9AEEF2E}"/>
              </a:ext>
            </a:extLst>
          </p:cNvPr>
          <p:cNvSpPr>
            <a:spLocks noGrp="1"/>
          </p:cNvSpPr>
          <p:nvPr>
            <p:ph idx="1"/>
          </p:nvPr>
        </p:nvSpPr>
        <p:spPr/>
        <p:txBody>
          <a:bodyPr/>
          <a:lstStyle/>
          <a:p>
            <a:pPr lvl="0"/>
            <a:r>
              <a:rPr lang="en-US" dirty="0"/>
              <a:t>HOIC is a publicly accessible application that superseded the above-mentioned LOIC program and has a much bigger disruptive potential than its precursor. </a:t>
            </a:r>
          </a:p>
          <a:p>
            <a:pPr lvl="0"/>
            <a:r>
              <a:rPr lang="en-US" dirty="0"/>
              <a:t>It can be used to submit a plethora of GET and HTTP POST requests to a server concurrently, which ends up knocking a target website offline. </a:t>
            </a:r>
          </a:p>
          <a:p>
            <a:pPr lvl="0"/>
            <a:r>
              <a:rPr lang="en-US" dirty="0"/>
              <a:t>HOIC can affect up to 256 different domains at the same time.</a:t>
            </a:r>
            <a:endParaRPr lang="he-IL" dirty="0"/>
          </a:p>
        </p:txBody>
      </p:sp>
    </p:spTree>
    <p:extLst>
      <p:ext uri="{BB962C8B-B14F-4D97-AF65-F5344CB8AC3E}">
        <p14:creationId xmlns:p14="http://schemas.microsoft.com/office/powerpoint/2010/main" val="3261681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5CD640-CE30-4B9F-91CD-E92074FD2F0A}"/>
              </a:ext>
            </a:extLst>
          </p:cNvPr>
          <p:cNvSpPr>
            <a:spLocks noGrp="1"/>
          </p:cNvSpPr>
          <p:nvPr>
            <p:ph type="title"/>
          </p:nvPr>
        </p:nvSpPr>
        <p:spPr/>
        <p:txBody>
          <a:bodyPr/>
          <a:lstStyle/>
          <a:p>
            <a:pPr lvl="0"/>
            <a:r>
              <a:rPr lang="en-US" dirty="0"/>
              <a:t>25. </a:t>
            </a:r>
            <a:r>
              <a:rPr lang="en-US" dirty="0" err="1"/>
              <a:t>ReDoS</a:t>
            </a:r>
            <a:endParaRPr lang="he-IL" dirty="0"/>
          </a:p>
        </p:txBody>
      </p:sp>
      <p:sp>
        <p:nvSpPr>
          <p:cNvPr id="3" name="מציין מיקום תוכן 2">
            <a:extLst>
              <a:ext uri="{FF2B5EF4-FFF2-40B4-BE49-F238E27FC236}">
                <a16:creationId xmlns:a16="http://schemas.microsoft.com/office/drawing/2014/main" id="{1E6C4766-0221-4F7E-84BC-EFFD3FF3419D}"/>
              </a:ext>
            </a:extLst>
          </p:cNvPr>
          <p:cNvSpPr>
            <a:spLocks noGrp="1"/>
          </p:cNvSpPr>
          <p:nvPr>
            <p:ph idx="1"/>
          </p:nvPr>
        </p:nvSpPr>
        <p:spPr/>
        <p:txBody>
          <a:bodyPr/>
          <a:lstStyle/>
          <a:p>
            <a:r>
              <a:rPr lang="en-US" dirty="0" err="1"/>
              <a:t>ReDoS</a:t>
            </a:r>
            <a:r>
              <a:rPr lang="en-US" dirty="0"/>
              <a:t> stands for “regular expression denial-of-service.” Its goal is to overburden a program’s regular expression implementation with instances of highly complex string search patterns. </a:t>
            </a:r>
          </a:p>
          <a:p>
            <a:r>
              <a:rPr lang="en-US" dirty="0"/>
              <a:t>A malicious actor can trigger a regular expression processing scenario whose algorithmic complexity causes the target system to waste superfluous resources and slow down or crash.</a:t>
            </a:r>
            <a:endParaRPr lang="he-IL" dirty="0"/>
          </a:p>
        </p:txBody>
      </p:sp>
    </p:spTree>
    <p:extLst>
      <p:ext uri="{BB962C8B-B14F-4D97-AF65-F5344CB8AC3E}">
        <p14:creationId xmlns:p14="http://schemas.microsoft.com/office/powerpoint/2010/main" val="725461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5FC6BC-39E5-4995-82EE-D14A263DC747}"/>
              </a:ext>
            </a:extLst>
          </p:cNvPr>
          <p:cNvSpPr>
            <a:spLocks noGrp="1"/>
          </p:cNvSpPr>
          <p:nvPr>
            <p:ph type="title"/>
          </p:nvPr>
        </p:nvSpPr>
        <p:spPr/>
        <p:txBody>
          <a:bodyPr/>
          <a:lstStyle/>
          <a:p>
            <a:pPr lvl="0"/>
            <a:r>
              <a:rPr lang="en-US" dirty="0"/>
              <a:t>26. Zero-Day DDoS</a:t>
            </a:r>
            <a:endParaRPr lang="he-IL" dirty="0"/>
          </a:p>
        </p:txBody>
      </p:sp>
      <p:sp>
        <p:nvSpPr>
          <p:cNvPr id="3" name="מציין מיקום תוכן 2">
            <a:extLst>
              <a:ext uri="{FF2B5EF4-FFF2-40B4-BE49-F238E27FC236}">
                <a16:creationId xmlns:a16="http://schemas.microsoft.com/office/drawing/2014/main" id="{2BFE5B21-FAF1-4024-B08C-06867BAA6026}"/>
              </a:ext>
            </a:extLst>
          </p:cNvPr>
          <p:cNvSpPr>
            <a:spLocks noGrp="1"/>
          </p:cNvSpPr>
          <p:nvPr>
            <p:ph idx="1"/>
          </p:nvPr>
        </p:nvSpPr>
        <p:spPr/>
        <p:txBody>
          <a:bodyPr/>
          <a:lstStyle/>
          <a:p>
            <a:pPr lvl="0"/>
            <a:r>
              <a:rPr lang="en-US" dirty="0"/>
              <a:t>This term denotes an attack that takes advantage of uncatalogued vulnerabilities in a web server or computer network. </a:t>
            </a:r>
          </a:p>
          <a:p>
            <a:pPr lvl="0"/>
            <a:r>
              <a:rPr lang="en-US" dirty="0"/>
              <a:t>Unfortunately, such flaws are surfacing off and on, making the prevention a more challenging task.</a:t>
            </a:r>
          </a:p>
          <a:p>
            <a:pPr marL="0" lvl="0" indent="0">
              <a:buNone/>
            </a:pPr>
            <a:endParaRPr lang="en-US" dirty="0"/>
          </a:p>
          <a:p>
            <a:endParaRPr lang="he-IL" dirty="0"/>
          </a:p>
        </p:txBody>
      </p:sp>
    </p:spTree>
    <p:extLst>
      <p:ext uri="{BB962C8B-B14F-4D97-AF65-F5344CB8AC3E}">
        <p14:creationId xmlns:p14="http://schemas.microsoft.com/office/powerpoint/2010/main" val="75153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174B01-750C-4F6C-BBF0-CF3877BFB105}"/>
              </a:ext>
            </a:extLst>
          </p:cNvPr>
          <p:cNvSpPr>
            <a:spLocks noGrp="1"/>
          </p:cNvSpPr>
          <p:nvPr>
            <p:ph type="title"/>
          </p:nvPr>
        </p:nvSpPr>
        <p:spPr/>
        <p:txBody>
          <a:bodyPr/>
          <a:lstStyle/>
          <a:p>
            <a:pPr lvl="0"/>
            <a:r>
              <a:rPr lang="en-US" dirty="0"/>
              <a:t>1. SYN Flood</a:t>
            </a:r>
            <a:endParaRPr lang="he-IL" dirty="0"/>
          </a:p>
        </p:txBody>
      </p:sp>
      <p:sp>
        <p:nvSpPr>
          <p:cNvPr id="3" name="מציין מיקום תוכן 2">
            <a:extLst>
              <a:ext uri="{FF2B5EF4-FFF2-40B4-BE49-F238E27FC236}">
                <a16:creationId xmlns:a16="http://schemas.microsoft.com/office/drawing/2014/main" id="{65B6D00D-1CE9-4BC6-BA6A-9E57F32D88CD}"/>
              </a:ext>
            </a:extLst>
          </p:cNvPr>
          <p:cNvSpPr>
            <a:spLocks noGrp="1"/>
          </p:cNvSpPr>
          <p:nvPr>
            <p:ph idx="1"/>
          </p:nvPr>
        </p:nvSpPr>
        <p:spPr>
          <a:xfrm>
            <a:off x="609600" y="1600201"/>
            <a:ext cx="10972800" cy="5257799"/>
          </a:xfrm>
        </p:spPr>
        <p:txBody>
          <a:bodyPr>
            <a:normAutofit lnSpcReduction="10000"/>
          </a:bodyPr>
          <a:lstStyle/>
          <a:p>
            <a:pPr lvl="0"/>
            <a:r>
              <a:rPr lang="en-US" dirty="0"/>
              <a:t>This attack exploits the TCP three-way handshake, a technique used to establish any connection between a client, a host, and a server using the TCP protocol. </a:t>
            </a:r>
          </a:p>
          <a:p>
            <a:pPr lvl="0"/>
            <a:r>
              <a:rPr lang="en-US" dirty="0"/>
              <a:t>Normally, a client submits a SYN (synchronize) message to the server to request a connection.</a:t>
            </a:r>
          </a:p>
          <a:p>
            <a:pPr lvl="0"/>
            <a:r>
              <a:rPr lang="en-US" dirty="0"/>
              <a:t>When a SYN Flood attack is underway, criminals send a plethora of these messages from a spoofed IP address. </a:t>
            </a:r>
          </a:p>
          <a:p>
            <a:pPr lvl="0"/>
            <a:r>
              <a:rPr lang="en-US" dirty="0"/>
              <a:t>As a result, the receiving server becomes incapable of processing and storing so many SYN packets and denies service to real clients.</a:t>
            </a:r>
          </a:p>
        </p:txBody>
      </p:sp>
    </p:spTree>
    <p:extLst>
      <p:ext uri="{BB962C8B-B14F-4D97-AF65-F5344CB8AC3E}">
        <p14:creationId xmlns:p14="http://schemas.microsoft.com/office/powerpoint/2010/main" val="288792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130B0C-3081-42B1-8A25-E372BB3A4A7B}"/>
              </a:ext>
            </a:extLst>
          </p:cNvPr>
          <p:cNvSpPr>
            <a:spLocks noGrp="1"/>
          </p:cNvSpPr>
          <p:nvPr>
            <p:ph type="title"/>
          </p:nvPr>
        </p:nvSpPr>
        <p:spPr/>
        <p:txBody>
          <a:bodyPr/>
          <a:lstStyle/>
          <a:p>
            <a:pPr lvl="0"/>
            <a:r>
              <a:rPr lang="en-US" dirty="0"/>
              <a:t>2. LAND attack</a:t>
            </a:r>
            <a:endParaRPr lang="he-IL" dirty="0"/>
          </a:p>
        </p:txBody>
      </p:sp>
      <p:sp>
        <p:nvSpPr>
          <p:cNvPr id="3" name="מציין מיקום תוכן 2">
            <a:extLst>
              <a:ext uri="{FF2B5EF4-FFF2-40B4-BE49-F238E27FC236}">
                <a16:creationId xmlns:a16="http://schemas.microsoft.com/office/drawing/2014/main" id="{CC260C8B-50DD-47E0-8E19-A27B2FCA4781}"/>
              </a:ext>
            </a:extLst>
          </p:cNvPr>
          <p:cNvSpPr>
            <a:spLocks noGrp="1"/>
          </p:cNvSpPr>
          <p:nvPr>
            <p:ph idx="1"/>
          </p:nvPr>
        </p:nvSpPr>
        <p:spPr/>
        <p:txBody>
          <a:bodyPr/>
          <a:lstStyle/>
          <a:p>
            <a:pPr lvl="0"/>
            <a:r>
              <a:rPr lang="en-US" dirty="0"/>
              <a:t>To perform a Local Area Network Denial (LAND) attack, a threat actor sends a fabricated SYN message in which the source and destination IP addresses are the same. </a:t>
            </a:r>
          </a:p>
          <a:p>
            <a:pPr lvl="0"/>
            <a:r>
              <a:rPr lang="en-US" dirty="0"/>
              <a:t>When the server tries to respond to this message, it gets into a loop by recurrently generating replies to itself. </a:t>
            </a:r>
          </a:p>
          <a:p>
            <a:pPr lvl="0"/>
            <a:r>
              <a:rPr lang="en-US" dirty="0"/>
              <a:t>This leads to an error scenario, and the target host may eventually crash.</a:t>
            </a:r>
          </a:p>
        </p:txBody>
      </p:sp>
    </p:spTree>
    <p:extLst>
      <p:ext uri="{BB962C8B-B14F-4D97-AF65-F5344CB8AC3E}">
        <p14:creationId xmlns:p14="http://schemas.microsoft.com/office/powerpoint/2010/main" val="312502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CEA3CC2-76BD-4E61-BB11-0160E821343B}"/>
              </a:ext>
            </a:extLst>
          </p:cNvPr>
          <p:cNvSpPr>
            <a:spLocks noGrp="1"/>
          </p:cNvSpPr>
          <p:nvPr>
            <p:ph type="title"/>
          </p:nvPr>
        </p:nvSpPr>
        <p:spPr/>
        <p:txBody>
          <a:bodyPr/>
          <a:lstStyle/>
          <a:p>
            <a:pPr lvl="0"/>
            <a:r>
              <a:rPr lang="en-US" dirty="0"/>
              <a:t>3. SYN-ACK Flood</a:t>
            </a:r>
            <a:endParaRPr lang="he-IL" dirty="0"/>
          </a:p>
        </p:txBody>
      </p:sp>
      <p:sp>
        <p:nvSpPr>
          <p:cNvPr id="3" name="מציין מיקום תוכן 2">
            <a:extLst>
              <a:ext uri="{FF2B5EF4-FFF2-40B4-BE49-F238E27FC236}">
                <a16:creationId xmlns:a16="http://schemas.microsoft.com/office/drawing/2014/main" id="{E2BB8025-0E0A-4A6B-938B-ADEFD8159FEC}"/>
              </a:ext>
            </a:extLst>
          </p:cNvPr>
          <p:cNvSpPr>
            <a:spLocks noGrp="1"/>
          </p:cNvSpPr>
          <p:nvPr>
            <p:ph idx="1"/>
          </p:nvPr>
        </p:nvSpPr>
        <p:spPr/>
        <p:txBody>
          <a:bodyPr/>
          <a:lstStyle/>
          <a:p>
            <a:pPr lvl="0"/>
            <a:r>
              <a:rPr lang="en-US" dirty="0"/>
              <a:t>The logic of this attack vector is to abuse the TCP communication stage where the server generates a SYN-ACK packet to acknowledge the client’s request. </a:t>
            </a:r>
          </a:p>
          <a:p>
            <a:pPr lvl="0"/>
            <a:r>
              <a:rPr lang="en-US" dirty="0"/>
              <a:t>To execute this onslaught, crooks inundate the CPU and RAM resources of the server with a bevy of rogue SYN-ACK packets.</a:t>
            </a:r>
          </a:p>
        </p:txBody>
      </p:sp>
    </p:spTree>
    <p:extLst>
      <p:ext uri="{BB962C8B-B14F-4D97-AF65-F5344CB8AC3E}">
        <p14:creationId xmlns:p14="http://schemas.microsoft.com/office/powerpoint/2010/main" val="243674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911945-8AF1-4287-B44F-7D981A85EB12}"/>
              </a:ext>
            </a:extLst>
          </p:cNvPr>
          <p:cNvSpPr>
            <a:spLocks noGrp="1"/>
          </p:cNvSpPr>
          <p:nvPr>
            <p:ph type="title"/>
          </p:nvPr>
        </p:nvSpPr>
        <p:spPr/>
        <p:txBody>
          <a:bodyPr/>
          <a:lstStyle/>
          <a:p>
            <a:pPr lvl="0"/>
            <a:r>
              <a:rPr lang="en-US" dirty="0"/>
              <a:t>4. ACK &amp; PUSH ACK Flood</a:t>
            </a:r>
            <a:endParaRPr lang="he-IL" dirty="0"/>
          </a:p>
        </p:txBody>
      </p:sp>
      <p:sp>
        <p:nvSpPr>
          <p:cNvPr id="3" name="מציין מיקום תוכן 2">
            <a:extLst>
              <a:ext uri="{FF2B5EF4-FFF2-40B4-BE49-F238E27FC236}">
                <a16:creationId xmlns:a16="http://schemas.microsoft.com/office/drawing/2014/main" id="{F2D27315-D690-40C2-A19F-C2ECF835FCFC}"/>
              </a:ext>
            </a:extLst>
          </p:cNvPr>
          <p:cNvSpPr>
            <a:spLocks noGrp="1"/>
          </p:cNvSpPr>
          <p:nvPr>
            <p:ph idx="1"/>
          </p:nvPr>
        </p:nvSpPr>
        <p:spPr/>
        <p:txBody>
          <a:bodyPr/>
          <a:lstStyle/>
          <a:p>
            <a:pPr lvl="0"/>
            <a:r>
              <a:rPr lang="en-US" dirty="0"/>
              <a:t>Once the TCP three-way handshake has resulted in establishing a connection between a host and a client, ACK or PUSH ACK packets are sent back and forth until the session is terminated. </a:t>
            </a:r>
          </a:p>
          <a:p>
            <a:pPr lvl="0"/>
            <a:r>
              <a:rPr lang="en-US" dirty="0"/>
              <a:t>A server targeted by this type of a DDoS attack cannot identify the origin of falsified packets and wastes all of its processing capacity trying to determine how to handle them.</a:t>
            </a:r>
          </a:p>
        </p:txBody>
      </p:sp>
    </p:spTree>
    <p:extLst>
      <p:ext uri="{BB962C8B-B14F-4D97-AF65-F5344CB8AC3E}">
        <p14:creationId xmlns:p14="http://schemas.microsoft.com/office/powerpoint/2010/main" val="62735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68F2103-6890-4A12-88B9-5875B30BA601}"/>
              </a:ext>
            </a:extLst>
          </p:cNvPr>
          <p:cNvSpPr>
            <a:spLocks noGrp="1"/>
          </p:cNvSpPr>
          <p:nvPr>
            <p:ph type="title"/>
          </p:nvPr>
        </p:nvSpPr>
        <p:spPr/>
        <p:txBody>
          <a:bodyPr/>
          <a:lstStyle/>
          <a:p>
            <a:pPr lvl="0"/>
            <a:r>
              <a:rPr lang="en-US" dirty="0"/>
              <a:t>5. Fragmented ACK Flood</a:t>
            </a:r>
            <a:endParaRPr lang="he-IL" dirty="0"/>
          </a:p>
        </p:txBody>
      </p:sp>
      <p:sp>
        <p:nvSpPr>
          <p:cNvPr id="3" name="מציין מיקום תוכן 2">
            <a:extLst>
              <a:ext uri="{FF2B5EF4-FFF2-40B4-BE49-F238E27FC236}">
                <a16:creationId xmlns:a16="http://schemas.microsoft.com/office/drawing/2014/main" id="{7C2A27E8-6F4A-4803-8CF9-630775908EBF}"/>
              </a:ext>
            </a:extLst>
          </p:cNvPr>
          <p:cNvSpPr>
            <a:spLocks noGrp="1"/>
          </p:cNvSpPr>
          <p:nvPr>
            <p:ph idx="1"/>
          </p:nvPr>
        </p:nvSpPr>
        <p:spPr/>
        <p:txBody>
          <a:bodyPr>
            <a:normAutofit lnSpcReduction="10000"/>
          </a:bodyPr>
          <a:lstStyle/>
          <a:p>
            <a:pPr lvl="0"/>
            <a:r>
              <a:rPr lang="en-US" dirty="0"/>
              <a:t>This attack is a knockoff of the above-mentioned ACK &amp; PUSH ACK Flood technique. </a:t>
            </a:r>
          </a:p>
          <a:p>
            <a:pPr lvl="0"/>
            <a:r>
              <a:rPr lang="en-US" dirty="0"/>
              <a:t>It boils down to deluging a target network with a comparatively small number of fragmented ACK packets that have a maximum allowed size, usually 1500 bytes each.</a:t>
            </a:r>
          </a:p>
          <a:p>
            <a:pPr lvl="0"/>
            <a:r>
              <a:rPr lang="en-US" dirty="0"/>
              <a:t>Network equipment such as routers ends up running out of resources trying to reassemble these packets. </a:t>
            </a:r>
          </a:p>
          <a:p>
            <a:pPr lvl="0"/>
            <a:r>
              <a:rPr lang="en-US" dirty="0"/>
              <a:t>Furthermore, fragmented packets can slip below the radar of intrusion prevention systems (IPS) and firewalls.</a:t>
            </a:r>
          </a:p>
        </p:txBody>
      </p:sp>
    </p:spTree>
    <p:extLst>
      <p:ext uri="{BB962C8B-B14F-4D97-AF65-F5344CB8AC3E}">
        <p14:creationId xmlns:p14="http://schemas.microsoft.com/office/powerpoint/2010/main" val="169643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21248D-FD6F-49F5-8A1D-6370161CBDF2}"/>
              </a:ext>
            </a:extLst>
          </p:cNvPr>
          <p:cNvSpPr>
            <a:spLocks noGrp="1"/>
          </p:cNvSpPr>
          <p:nvPr>
            <p:ph type="title"/>
          </p:nvPr>
        </p:nvSpPr>
        <p:spPr/>
        <p:txBody>
          <a:bodyPr/>
          <a:lstStyle/>
          <a:p>
            <a:pPr lvl="0"/>
            <a:r>
              <a:rPr lang="en-US" dirty="0"/>
              <a:t>6. Spoofed Session Flood (Fake Session Attack)</a:t>
            </a:r>
            <a:endParaRPr lang="he-IL" dirty="0"/>
          </a:p>
        </p:txBody>
      </p:sp>
      <p:sp>
        <p:nvSpPr>
          <p:cNvPr id="3" name="מציין מיקום תוכן 2">
            <a:extLst>
              <a:ext uri="{FF2B5EF4-FFF2-40B4-BE49-F238E27FC236}">
                <a16:creationId xmlns:a16="http://schemas.microsoft.com/office/drawing/2014/main" id="{E7FC66EE-2764-45E9-B86D-84C18A806434}"/>
              </a:ext>
            </a:extLst>
          </p:cNvPr>
          <p:cNvSpPr>
            <a:spLocks noGrp="1"/>
          </p:cNvSpPr>
          <p:nvPr>
            <p:ph idx="1"/>
          </p:nvPr>
        </p:nvSpPr>
        <p:spPr/>
        <p:txBody>
          <a:bodyPr/>
          <a:lstStyle/>
          <a:p>
            <a:pPr lvl="0"/>
            <a:r>
              <a:rPr lang="en-US" dirty="0"/>
              <a:t>In order to circumvent network protection tools, cybercriminals may forge a TCP session more efficiently by submitting a bogus SYN packet, a series of ACK packets, and at least one RST (reset) or FIN (connection termination) packet. This tactic allows crooks to get around defenses that only keep tabs on incoming traffic rather than analyzing return traffic.</a:t>
            </a:r>
          </a:p>
        </p:txBody>
      </p:sp>
    </p:spTree>
    <p:extLst>
      <p:ext uri="{BB962C8B-B14F-4D97-AF65-F5344CB8AC3E}">
        <p14:creationId xmlns:p14="http://schemas.microsoft.com/office/powerpoint/2010/main" val="401877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41003D2-3B1E-4CFA-AF2D-D1E7E2D59676}"/>
              </a:ext>
            </a:extLst>
          </p:cNvPr>
          <p:cNvSpPr>
            <a:spLocks noGrp="1"/>
          </p:cNvSpPr>
          <p:nvPr>
            <p:ph type="title"/>
          </p:nvPr>
        </p:nvSpPr>
        <p:spPr/>
        <p:txBody>
          <a:bodyPr/>
          <a:lstStyle/>
          <a:p>
            <a:pPr lvl="0"/>
            <a:r>
              <a:rPr lang="en-US" dirty="0"/>
              <a:t>7. UDP Flood</a:t>
            </a:r>
            <a:endParaRPr lang="he-IL" dirty="0"/>
          </a:p>
        </p:txBody>
      </p:sp>
      <p:sp>
        <p:nvSpPr>
          <p:cNvPr id="3" name="מציין מיקום תוכן 2">
            <a:extLst>
              <a:ext uri="{FF2B5EF4-FFF2-40B4-BE49-F238E27FC236}">
                <a16:creationId xmlns:a16="http://schemas.microsoft.com/office/drawing/2014/main" id="{FF98B2AC-C5BB-404F-AD20-01A41749A6B6}"/>
              </a:ext>
            </a:extLst>
          </p:cNvPr>
          <p:cNvSpPr>
            <a:spLocks noGrp="1"/>
          </p:cNvSpPr>
          <p:nvPr>
            <p:ph idx="1"/>
          </p:nvPr>
        </p:nvSpPr>
        <p:spPr/>
        <p:txBody>
          <a:bodyPr/>
          <a:lstStyle/>
          <a:p>
            <a:pPr lvl="0"/>
            <a:r>
              <a:rPr lang="en-US" dirty="0"/>
              <a:t>As the name suggests, this DDoS attack leverages multiple User Datagram Protocol (UDP) packets. For the record, UDP connections lack a handshaking mechanism (unlike TCP), and therefore the IP address verification options are very limited. When this exploitation is in full swing, the volume of dummy packets exceeds the target server’s maximum capacity for processing and responding to requests.</a:t>
            </a:r>
          </a:p>
        </p:txBody>
      </p:sp>
    </p:spTree>
    <p:extLst>
      <p:ext uri="{BB962C8B-B14F-4D97-AF65-F5344CB8AC3E}">
        <p14:creationId xmlns:p14="http://schemas.microsoft.com/office/powerpoint/2010/main" val="2004711491"/>
      </p:ext>
    </p:extLst>
  </p:cSld>
  <p:clrMapOvr>
    <a:masterClrMapping/>
  </p:clrMapOvr>
</p:sld>
</file>

<file path=ppt/theme/theme1.xml><?xml version="1.0" encoding="utf-8"?>
<a:theme xmlns:a="http://schemas.openxmlformats.org/drawingml/2006/main" name="Ofers Course 2017-20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מצגת1" id="{86018CCA-0806-4171-9678-FD7D562372AA}" vid="{F925BB0F-4D6B-4406-A9FF-B73EB113DC25}"/>
    </a:ext>
  </a:extLst>
</a:theme>
</file>

<file path=docProps/app.xml><?xml version="1.0" encoding="utf-8"?>
<Properties xmlns="http://schemas.openxmlformats.org/officeDocument/2006/extended-properties" xmlns:vt="http://schemas.openxmlformats.org/officeDocument/2006/docPropsVTypes">
  <Template>תבנית קורס 2020 </Template>
  <TotalTime>20</TotalTime>
  <Words>1859</Words>
  <Application>Microsoft Office PowerPoint</Application>
  <PresentationFormat>מסך רחב</PresentationFormat>
  <Paragraphs>103</Paragraphs>
  <Slides>28</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28</vt:i4>
      </vt:variant>
    </vt:vector>
  </HeadingPairs>
  <TitlesOfParts>
    <vt:vector size="31" baseType="lpstr">
      <vt:lpstr>Arial</vt:lpstr>
      <vt:lpstr>Calibri</vt:lpstr>
      <vt:lpstr>Ofers Course 2017-2019</vt:lpstr>
      <vt:lpstr>DDoS – Distributed Denial of Service</vt:lpstr>
      <vt:lpstr>DDoS Types</vt:lpstr>
      <vt:lpstr>1. SYN Flood</vt:lpstr>
      <vt:lpstr>2. LAND attack</vt:lpstr>
      <vt:lpstr>3. SYN-ACK Flood</vt:lpstr>
      <vt:lpstr>4. ACK &amp; PUSH ACK Flood</vt:lpstr>
      <vt:lpstr>5. Fragmented ACK Flood</vt:lpstr>
      <vt:lpstr>6. Spoofed Session Flood (Fake Session Attack)</vt:lpstr>
      <vt:lpstr>7. UDP Flood</vt:lpstr>
      <vt:lpstr>8. DNS Flood</vt:lpstr>
      <vt:lpstr>9. VoIP Flood</vt:lpstr>
      <vt:lpstr>10. NTP Flood (NTP Amplification)</vt:lpstr>
      <vt:lpstr>11. CHARGEN Flood</vt:lpstr>
      <vt:lpstr>12. SSDP Flood</vt:lpstr>
      <vt:lpstr>13. SNMP Flood (SNMP Amplification)</vt:lpstr>
      <vt:lpstr>14. HTTP Flood</vt:lpstr>
      <vt:lpstr>15. Recursive HTTP GET Flood</vt:lpstr>
      <vt:lpstr>16. ICMP Flood</vt:lpstr>
      <vt:lpstr>17. Misused Application Attack</vt:lpstr>
      <vt:lpstr>18. IP Null Attack</vt:lpstr>
      <vt:lpstr>19. Smurf Attack</vt:lpstr>
      <vt:lpstr>20. Fraggle Attack</vt:lpstr>
      <vt:lpstr>21. Ping of Death Attack</vt:lpstr>
      <vt:lpstr>22. Slowloris</vt:lpstr>
      <vt:lpstr>23. Low Orbit Ion Cannon (LOIC)</vt:lpstr>
      <vt:lpstr>24. High Orbit Ion Cannon (HOIC)</vt:lpstr>
      <vt:lpstr>25. ReDoS</vt:lpstr>
      <vt:lpstr>26. Zero-Day DDoS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dc:title>
  <dc:creator>Ofer Sheinkin</dc:creator>
  <cp:lastModifiedBy>Ofer Sheinkin</cp:lastModifiedBy>
  <cp:revision>2</cp:revision>
  <dcterms:created xsi:type="dcterms:W3CDTF">2020-06-14T03:23:27Z</dcterms:created>
  <dcterms:modified xsi:type="dcterms:W3CDTF">2020-06-14T07:01:51Z</dcterms:modified>
</cp:coreProperties>
</file>