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19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 עבר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85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24FE9CA-EBA4-4F95-AC69-261E2BAB2B02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1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24FE9CA-EBA4-4F95-AC69-261E2BAB2B02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9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24FE9CA-EBA4-4F95-AC69-261E2BAB2B02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10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24FE9CA-EBA4-4F95-AC69-261E2BAB2B02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1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24FE9CA-EBA4-4F95-AC69-261E2BAB2B02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6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24FE9CA-EBA4-4F95-AC69-261E2BAB2B02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7382" y="6413699"/>
            <a:ext cx="796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i="1" dirty="0"/>
              <a:t>All Rights Reserved</a:t>
            </a:r>
            <a:r>
              <a:rPr lang="en-US" sz="1400" b="1" i="1" baseline="0" dirty="0"/>
              <a:t> and Copyright © 2017-2020 by Sheinkin Consulting ltd.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75740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ctr" defTabSz="914400" rtl="1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640A4F-F466-40C8-B8CF-9DFAD0ED1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 in the Middle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998536-1857-433F-A02B-AEF36CF2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תרגיל כתה</a:t>
            </a:r>
          </a:p>
        </p:txBody>
      </p:sp>
    </p:spTree>
    <p:extLst>
      <p:ext uri="{BB962C8B-B14F-4D97-AF65-F5344CB8AC3E}">
        <p14:creationId xmlns:p14="http://schemas.microsoft.com/office/powerpoint/2010/main" val="32993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89DA40D1-B38B-4FD0-A85D-F69E7F78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e-IL" dirty="0"/>
              <a:t>מתקפת </a:t>
            </a:r>
            <a:r>
              <a:rPr lang="en-US" dirty="0"/>
              <a:t>Man in the Middle</a:t>
            </a:r>
          </a:p>
        </p:txBody>
      </p:sp>
      <p:pic>
        <p:nvPicPr>
          <p:cNvPr id="1026" name="Picture 2" descr="All you should know about Man- in - the middle attack">
            <a:extLst>
              <a:ext uri="{FF2B5EF4-FFF2-40B4-BE49-F238E27FC236}">
                <a16:creationId xmlns:a16="http://schemas.microsoft.com/office/drawing/2014/main" id="{1D7BE721-F9A3-4B3A-AD9E-80E685ADDA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207357"/>
            <a:ext cx="5384800" cy="331165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518B9962-15E7-4A9A-8264-E0B90D5A4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המתקפה מבוססת על יירוט והתערבות בתקשורת בין שני גורמים על ידי גורם שלישי</a:t>
            </a:r>
          </a:p>
          <a:p>
            <a:r>
              <a:rPr lang="he-IL" dirty="0"/>
              <a:t>במקור – המיירט היה מתחבר בין שני הגורמים המקוריים</a:t>
            </a:r>
          </a:p>
          <a:p>
            <a:r>
              <a:rPr lang="he-IL" dirty="0"/>
              <a:t>היירוט ניתן לביצוע גם על ידי שינויי ניתוב מסלול התקשורת</a:t>
            </a:r>
          </a:p>
          <a:p>
            <a:r>
              <a:rPr lang="he-IL" dirty="0"/>
              <a:t>שמות מקובלים</a:t>
            </a:r>
          </a:p>
          <a:p>
            <a:pPr lvl="1"/>
            <a:r>
              <a:rPr lang="en-US" dirty="0"/>
              <a:t>A</a:t>
            </a:r>
            <a:r>
              <a:rPr lang="he-IL" dirty="0"/>
              <a:t> – </a:t>
            </a:r>
            <a:r>
              <a:rPr lang="en-US" dirty="0"/>
              <a:t>Alice</a:t>
            </a:r>
            <a:endParaRPr lang="he-IL" dirty="0"/>
          </a:p>
          <a:p>
            <a:pPr lvl="1"/>
            <a:r>
              <a:rPr lang="en-US" dirty="0"/>
              <a:t>B</a:t>
            </a:r>
            <a:r>
              <a:rPr lang="he-IL" dirty="0"/>
              <a:t> – </a:t>
            </a:r>
            <a:r>
              <a:rPr lang="en-US" dirty="0"/>
              <a:t>Bob</a:t>
            </a:r>
            <a:endParaRPr lang="he-IL" dirty="0"/>
          </a:p>
          <a:p>
            <a:pPr lvl="1"/>
            <a:r>
              <a:rPr lang="en-US" dirty="0"/>
              <a:t>Eavesdropper</a:t>
            </a:r>
            <a:r>
              <a:rPr lang="he-IL" dirty="0"/>
              <a:t> – </a:t>
            </a:r>
            <a:r>
              <a:rPr lang="en-US" dirty="0"/>
              <a:t>Eve</a:t>
            </a:r>
            <a:r>
              <a:rPr lang="he-IL" dirty="0"/>
              <a:t> (מאזין)</a:t>
            </a:r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8BFA14E-4B1E-4B57-BF70-8C581F61A7F9}"/>
              </a:ext>
            </a:extLst>
          </p:cNvPr>
          <p:cNvSpPr txBox="1"/>
          <p:nvPr/>
        </p:nvSpPr>
        <p:spPr>
          <a:xfrm>
            <a:off x="5217953" y="2340528"/>
            <a:ext cx="7168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ALICE</a:t>
            </a:r>
            <a:endParaRPr lang="he-IL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7273C2C-1CB8-492F-B616-4E0C02A9F9E5}"/>
              </a:ext>
            </a:extLst>
          </p:cNvPr>
          <p:cNvSpPr txBox="1"/>
          <p:nvPr/>
        </p:nvSpPr>
        <p:spPr>
          <a:xfrm>
            <a:off x="714463" y="2340528"/>
            <a:ext cx="5998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BOB</a:t>
            </a:r>
            <a:endParaRPr lang="he-IL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4AE8EF4-22B7-4E15-BF21-316E6CE8DAD1}"/>
              </a:ext>
            </a:extLst>
          </p:cNvPr>
          <p:cNvSpPr txBox="1"/>
          <p:nvPr/>
        </p:nvSpPr>
        <p:spPr>
          <a:xfrm>
            <a:off x="3172437" y="4984458"/>
            <a:ext cx="5453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EVE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84171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DC42A9C4-E914-404E-AF15-2C66DA52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שינויי ניתוב מסלול – ברשת מקומית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8170B85-B8D6-4311-AE7A-6196183F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ברשת מקומית – </a:t>
            </a:r>
            <a:r>
              <a:rPr lang="en-US" dirty="0"/>
              <a:t>Arp Spoofing</a:t>
            </a:r>
            <a:endParaRPr lang="he-IL" dirty="0"/>
          </a:p>
          <a:p>
            <a:pPr lvl="1"/>
            <a:r>
              <a:rPr lang="en-US" dirty="0"/>
              <a:t>ARP</a:t>
            </a:r>
            <a:r>
              <a:rPr lang="he-IL" dirty="0"/>
              <a:t> – פרוטוקול לתרגום כתובת </a:t>
            </a:r>
            <a:r>
              <a:rPr lang="en-US" dirty="0"/>
              <a:t>IP</a:t>
            </a:r>
            <a:r>
              <a:rPr lang="he-IL" dirty="0"/>
              <a:t> (שכבה 3) לכתובת </a:t>
            </a:r>
            <a:r>
              <a:rPr lang="en-US" dirty="0"/>
              <a:t>MAC</a:t>
            </a:r>
            <a:r>
              <a:rPr lang="he-IL" dirty="0"/>
              <a:t> (שכבה 2)</a:t>
            </a:r>
            <a:r>
              <a:rPr lang="en-US" dirty="0"/>
              <a:t> </a:t>
            </a:r>
            <a:r>
              <a:rPr lang="he-IL" dirty="0"/>
              <a:t>לצורך משלוח ההודעה</a:t>
            </a:r>
          </a:p>
          <a:p>
            <a:pPr lvl="1"/>
            <a:r>
              <a:rPr lang="en-US" dirty="0"/>
              <a:t>ALICE</a:t>
            </a:r>
            <a:r>
              <a:rPr lang="he-IL" dirty="0"/>
              <a:t> מבקשת את ה-</a:t>
            </a:r>
            <a:r>
              <a:rPr lang="en-US" dirty="0"/>
              <a:t>MAC</a:t>
            </a:r>
            <a:r>
              <a:rPr lang="he-IL" dirty="0"/>
              <a:t> של </a:t>
            </a:r>
            <a:r>
              <a:rPr lang="en-US" dirty="0"/>
              <a:t>BOB</a:t>
            </a:r>
            <a:r>
              <a:rPr lang="he-IL" dirty="0"/>
              <a:t> אבל מקבלת את ה-</a:t>
            </a:r>
            <a:r>
              <a:rPr lang="en-US" dirty="0"/>
              <a:t>MAC</a:t>
            </a:r>
            <a:r>
              <a:rPr lang="he-IL" dirty="0"/>
              <a:t> של </a:t>
            </a:r>
            <a:r>
              <a:rPr lang="en-US" dirty="0"/>
              <a:t>EVE</a:t>
            </a:r>
          </a:p>
          <a:p>
            <a:pPr lvl="1"/>
            <a:r>
              <a:rPr lang="en-US" dirty="0"/>
              <a:t>BOB</a:t>
            </a:r>
            <a:r>
              <a:rPr lang="he-IL" dirty="0"/>
              <a:t> מבקש את ה-</a:t>
            </a:r>
            <a:r>
              <a:rPr lang="en-US" dirty="0"/>
              <a:t>MAC</a:t>
            </a:r>
            <a:r>
              <a:rPr lang="he-IL" dirty="0"/>
              <a:t> של </a:t>
            </a:r>
            <a:r>
              <a:rPr lang="en-US" dirty="0"/>
              <a:t>ALICE</a:t>
            </a:r>
            <a:r>
              <a:rPr lang="he-IL" dirty="0"/>
              <a:t> בכדי להחזיר לה תשובה, אבל מקבל את ה-</a:t>
            </a:r>
            <a:r>
              <a:rPr lang="en-US" dirty="0"/>
              <a:t>MAC</a:t>
            </a:r>
            <a:r>
              <a:rPr lang="he-IL" dirty="0"/>
              <a:t> של </a:t>
            </a:r>
            <a:r>
              <a:rPr lang="en-US" dirty="0"/>
              <a:t>EVE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לצפייה בטבלת מיפוי כתובות </a:t>
            </a:r>
            <a:r>
              <a:rPr lang="en-US" dirty="0"/>
              <a:t>MAC</a:t>
            </a:r>
            <a:endParaRPr lang="he-IL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arp</a:t>
            </a:r>
            <a:r>
              <a:rPr lang="en-US" dirty="0"/>
              <a:t> -a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68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41C0E5-E21E-4741-885D-EE79234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שינוי נתיב – התחזות </a:t>
            </a:r>
            <a:r>
              <a:rPr lang="en-US" dirty="0"/>
              <a:t>DNS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963D46-30AA-4BFC-AFBF-65D82448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he-IL" dirty="0"/>
              <a:t> הוא מנגנון המיפוי משמות (כגון </a:t>
            </a:r>
            <a:r>
              <a:rPr lang="en-US" dirty="0">
                <a:hlinkClick r:id="rId2"/>
              </a:rPr>
              <a:t>www.google.com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לכתובות </a:t>
            </a:r>
            <a:r>
              <a:rPr lang="en-US" dirty="0"/>
              <a:t>IP</a:t>
            </a:r>
            <a:endParaRPr lang="he-IL" dirty="0"/>
          </a:p>
          <a:p>
            <a:r>
              <a:rPr lang="he-IL" dirty="0"/>
              <a:t>המנגנון מבוזר וניתן להשתלט על חלקים ממנו</a:t>
            </a:r>
          </a:p>
          <a:p>
            <a:r>
              <a:rPr lang="he-IL" dirty="0"/>
              <a:t>במקרה שמצליחים </a:t>
            </a:r>
            <a:r>
              <a:rPr lang="en-US" dirty="0"/>
              <a:t>ALICE</a:t>
            </a:r>
            <a:r>
              <a:rPr lang="he-IL" dirty="0"/>
              <a:t> תקבל מיפוי לכתובת </a:t>
            </a:r>
            <a:r>
              <a:rPr lang="en-US" dirty="0"/>
              <a:t>IP</a:t>
            </a:r>
            <a:r>
              <a:rPr lang="he-IL" dirty="0"/>
              <a:t> של </a:t>
            </a:r>
            <a:r>
              <a:rPr lang="en-US" dirty="0"/>
              <a:t>EVE</a:t>
            </a:r>
            <a:r>
              <a:rPr lang="he-IL" dirty="0"/>
              <a:t> כשתבקש מיפוי לכתובת של </a:t>
            </a:r>
            <a:r>
              <a:rPr lang="en-US" dirty="0"/>
              <a:t>BOB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81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733A9B-7C95-4DF3-A604-C1A3957E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אפשריות של התוקף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F3B596-1B08-4FFB-B3CC-2FCC2629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הקלטת תעבורה</a:t>
            </a:r>
          </a:p>
          <a:p>
            <a:pPr lvl="1"/>
            <a:r>
              <a:rPr lang="he-IL" dirty="0"/>
              <a:t>שימוש מאוחר יותר</a:t>
            </a:r>
          </a:p>
          <a:p>
            <a:pPr lvl="1"/>
            <a:r>
              <a:rPr lang="he-IL" dirty="0"/>
              <a:t>פיתוח סיסמאות</a:t>
            </a:r>
          </a:p>
          <a:p>
            <a:r>
              <a:rPr lang="he-IL" dirty="0"/>
              <a:t>שינוי התעבורה</a:t>
            </a:r>
          </a:p>
          <a:p>
            <a:pPr lvl="1"/>
            <a:r>
              <a:rPr lang="he-IL" dirty="0"/>
              <a:t>החלפת מספרי חשבון </a:t>
            </a:r>
            <a:r>
              <a:rPr lang="he-IL" dirty="0" err="1"/>
              <a:t>בטרנזאקציה</a:t>
            </a:r>
            <a:r>
              <a:rPr lang="he-IL" dirty="0"/>
              <a:t>  כספית</a:t>
            </a:r>
          </a:p>
          <a:p>
            <a:pPr lvl="1"/>
            <a:r>
              <a:rPr lang="he-IL" dirty="0"/>
              <a:t>שינוי כתובת מסירה</a:t>
            </a:r>
          </a:p>
        </p:txBody>
      </p:sp>
    </p:spTree>
    <p:extLst>
      <p:ext uri="{BB962C8B-B14F-4D97-AF65-F5344CB8AC3E}">
        <p14:creationId xmlns:p14="http://schemas.microsoft.com/office/powerpoint/2010/main" val="40929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0330F-4EFF-4425-B06B-B5A3B089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התרגיל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EFA537-308B-4841-A113-FCB596CF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כאמור בתקיפת </a:t>
            </a:r>
            <a:r>
              <a:rPr lang="en-US" dirty="0"/>
              <a:t>Man in the Middle</a:t>
            </a:r>
            <a:r>
              <a:rPr lang="he-IL" dirty="0"/>
              <a:t> קיימים שני חלקים</a:t>
            </a:r>
          </a:p>
          <a:p>
            <a:pPr lvl="1"/>
            <a:r>
              <a:rPr lang="he-IL" dirty="0"/>
              <a:t>שינוי ניתוב (לא יבוצע בתרגיל זה)</a:t>
            </a:r>
          </a:p>
          <a:p>
            <a:pPr lvl="1"/>
            <a:r>
              <a:rPr lang="he-IL" dirty="0"/>
              <a:t>פעולות על מידע מועבר</a:t>
            </a:r>
          </a:p>
        </p:txBody>
      </p:sp>
    </p:spTree>
    <p:extLst>
      <p:ext uri="{BB962C8B-B14F-4D97-AF65-F5344CB8AC3E}">
        <p14:creationId xmlns:p14="http://schemas.microsoft.com/office/powerpoint/2010/main" val="32948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8E6749-5A07-4CE2-A65D-5E5447F2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נדרש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F647A7-DC7B-497E-B402-B035DE23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באמצעות הקוד של תוכנת הלקוח ותוכנת השרת </a:t>
            </a:r>
            <a:r>
              <a:rPr lang="he-IL" dirty="0" err="1"/>
              <a:t>בפייתון</a:t>
            </a:r>
            <a:r>
              <a:rPr lang="he-IL" dirty="0"/>
              <a:t> שהועברו בשיעור הקודם עליכם לכתוב 3 תוכניות:</a:t>
            </a:r>
          </a:p>
          <a:p>
            <a:pPr lvl="1"/>
            <a:r>
              <a:rPr lang="he-IL" dirty="0"/>
              <a:t>תוכנת שרת </a:t>
            </a:r>
          </a:p>
          <a:p>
            <a:pPr lvl="2"/>
            <a:r>
              <a:rPr lang="he-IL" dirty="0"/>
              <a:t>ניתן להשתמש במקורית</a:t>
            </a:r>
          </a:p>
          <a:p>
            <a:pPr lvl="1"/>
            <a:r>
              <a:rPr lang="he-IL" dirty="0"/>
              <a:t>תוכנת לקוח</a:t>
            </a:r>
          </a:p>
          <a:p>
            <a:pPr lvl="2"/>
            <a:r>
              <a:rPr lang="he-IL" dirty="0"/>
              <a:t>נשנה את מספר הפורט יעד בכדי </a:t>
            </a:r>
            <a:r>
              <a:rPr lang="he-IL" dirty="0" err="1"/>
              <a:t>לסמלץ</a:t>
            </a:r>
            <a:r>
              <a:rPr lang="he-IL" dirty="0"/>
              <a:t> את ה- </a:t>
            </a:r>
            <a:r>
              <a:rPr lang="en-US" dirty="0" err="1"/>
              <a:t>MitM</a:t>
            </a:r>
            <a:endParaRPr lang="he-IL" dirty="0"/>
          </a:p>
          <a:p>
            <a:pPr lvl="2"/>
            <a:r>
              <a:rPr lang="he-IL" dirty="0"/>
              <a:t>על כל הודעה מתקבלת נבצע את הפעולה הבאה:</a:t>
            </a:r>
          </a:p>
          <a:p>
            <a:pPr lvl="3"/>
            <a:r>
              <a:rPr lang="he-IL" dirty="0"/>
              <a:t>נחליף סדר תווים מימין לשמאל – כלומר </a:t>
            </a:r>
            <a:r>
              <a:rPr lang="en-US" dirty="0"/>
              <a:t>Hello World</a:t>
            </a:r>
            <a:r>
              <a:rPr lang="he-IL" dirty="0"/>
              <a:t> יהפוך ל </a:t>
            </a:r>
            <a:r>
              <a:rPr lang="en-US" dirty="0" err="1"/>
              <a:t>dlroW</a:t>
            </a:r>
            <a:r>
              <a:rPr lang="en-US" dirty="0"/>
              <a:t> </a:t>
            </a:r>
            <a:r>
              <a:rPr lang="en-US" dirty="0" err="1"/>
              <a:t>olleH</a:t>
            </a:r>
            <a:endParaRPr lang="he-IL" dirty="0"/>
          </a:p>
          <a:p>
            <a:pPr lvl="3"/>
            <a:r>
              <a:rPr lang="he-IL" dirty="0"/>
              <a:t>נשלח לשרת המקורי</a:t>
            </a:r>
          </a:p>
        </p:txBody>
      </p:sp>
    </p:spTree>
    <p:extLst>
      <p:ext uri="{BB962C8B-B14F-4D97-AF65-F5344CB8AC3E}">
        <p14:creationId xmlns:p14="http://schemas.microsoft.com/office/powerpoint/2010/main" val="363624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F7421F-5266-4BBA-8AD2-25065352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שרטוט המערכת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299F8AD-E1B4-4661-AA4B-ADB3CB7795F4}"/>
              </a:ext>
            </a:extLst>
          </p:cNvPr>
          <p:cNvSpPr/>
          <p:nvPr/>
        </p:nvSpPr>
        <p:spPr>
          <a:xfrm>
            <a:off x="1493240" y="3129094"/>
            <a:ext cx="1166070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לקוח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85C1071-A217-4082-AFEC-A6C78F28E0E9}"/>
              </a:ext>
            </a:extLst>
          </p:cNvPr>
          <p:cNvSpPr/>
          <p:nvPr/>
        </p:nvSpPr>
        <p:spPr>
          <a:xfrm>
            <a:off x="4539842" y="3129094"/>
            <a:ext cx="1166070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MitM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AAF7F61-06C2-4084-9F69-C2DDC2A35B16}"/>
              </a:ext>
            </a:extLst>
          </p:cNvPr>
          <p:cNvSpPr/>
          <p:nvPr/>
        </p:nvSpPr>
        <p:spPr>
          <a:xfrm>
            <a:off x="7586444" y="3089246"/>
            <a:ext cx="1166070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שרת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780273D-8242-4E8B-8C01-5A02E669C8FF}"/>
              </a:ext>
            </a:extLst>
          </p:cNvPr>
          <p:cNvSpPr txBox="1"/>
          <p:nvPr/>
        </p:nvSpPr>
        <p:spPr>
          <a:xfrm>
            <a:off x="3446477" y="2782669"/>
            <a:ext cx="16036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IP: </a:t>
            </a:r>
            <a:r>
              <a:rPr lang="he-IL" dirty="0"/>
              <a:t>127.0.0.1</a:t>
            </a:r>
          </a:p>
          <a:p>
            <a:r>
              <a:rPr lang="en-US" dirty="0"/>
              <a:t>Port: 4000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8F0F76E-826F-4F46-ACCF-4D289C23E0A3}"/>
              </a:ext>
            </a:extLst>
          </p:cNvPr>
          <p:cNvSpPr txBox="1"/>
          <p:nvPr/>
        </p:nvSpPr>
        <p:spPr>
          <a:xfrm>
            <a:off x="6384721" y="2701961"/>
            <a:ext cx="16036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IP: </a:t>
            </a:r>
            <a:r>
              <a:rPr lang="he-IL" dirty="0"/>
              <a:t>127.0.0.1</a:t>
            </a:r>
          </a:p>
          <a:p>
            <a:r>
              <a:rPr lang="en-US" dirty="0"/>
              <a:t>Port: 4500</a:t>
            </a:r>
            <a:endParaRPr lang="he-IL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953F94BE-423A-4950-B2BF-25A32B3D208F}"/>
              </a:ext>
            </a:extLst>
          </p:cNvPr>
          <p:cNvCxnSpPr/>
          <p:nvPr/>
        </p:nvCxnSpPr>
        <p:spPr>
          <a:xfrm>
            <a:off x="2785145" y="3429000"/>
            <a:ext cx="16106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271F6C17-BE48-412E-B9E4-4DD7F913B2B1}"/>
              </a:ext>
            </a:extLst>
          </p:cNvPr>
          <p:cNvCxnSpPr/>
          <p:nvPr/>
        </p:nvCxnSpPr>
        <p:spPr>
          <a:xfrm>
            <a:off x="5848524" y="3429000"/>
            <a:ext cx="16106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5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ers Course 2017-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C2101FFD-80E0-4D77-9B9F-B3133DAA7059}" vid="{D190E6B3-685A-4007-87E4-C208B837DD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293</Words>
  <Application>Microsoft Office PowerPoint</Application>
  <PresentationFormat>מסך רחב</PresentationFormat>
  <Paragraphs>53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1" baseType="lpstr">
      <vt:lpstr>Arial</vt:lpstr>
      <vt:lpstr>Calibri</vt:lpstr>
      <vt:lpstr>Ofers Course 2017-2019</vt:lpstr>
      <vt:lpstr>Man in the Middle</vt:lpstr>
      <vt:lpstr>מתקפת Man in the Middle</vt:lpstr>
      <vt:lpstr>שינויי ניתוב מסלול – ברשת מקומית</vt:lpstr>
      <vt:lpstr>שינוי נתיב – התחזות DNS</vt:lpstr>
      <vt:lpstr>פעולות אפשריות של התוקף</vt:lpstr>
      <vt:lpstr>התרגיל</vt:lpstr>
      <vt:lpstr>מה נדרש</vt:lpstr>
      <vt:lpstr>שרטוט המערכת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 in the Middle</dc:title>
  <dc:creator>Ofer Sheinkin</dc:creator>
  <cp:lastModifiedBy>Ofer Sheinkin</cp:lastModifiedBy>
  <cp:revision>4</cp:revision>
  <dcterms:created xsi:type="dcterms:W3CDTF">2020-05-11T03:23:23Z</dcterms:created>
  <dcterms:modified xsi:type="dcterms:W3CDTF">2020-05-11T03:52:41Z</dcterms:modified>
</cp:coreProperties>
</file>