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3"/>
  </p:notesMasterIdLst>
  <p:sldIdLst>
    <p:sldId id="256" r:id="rId2"/>
    <p:sldId id="292" r:id="rId3"/>
    <p:sldId id="350" r:id="rId4"/>
    <p:sldId id="349" r:id="rId5"/>
    <p:sldId id="335" r:id="rId6"/>
    <p:sldId id="337" r:id="rId7"/>
    <p:sldId id="323" r:id="rId8"/>
    <p:sldId id="324" r:id="rId9"/>
    <p:sldId id="325" r:id="rId10"/>
    <p:sldId id="326" r:id="rId11"/>
    <p:sldId id="329" r:id="rId12"/>
    <p:sldId id="330" r:id="rId13"/>
    <p:sldId id="365" r:id="rId14"/>
    <p:sldId id="327" r:id="rId15"/>
    <p:sldId id="333" r:id="rId16"/>
    <p:sldId id="364" r:id="rId17"/>
    <p:sldId id="366" r:id="rId18"/>
    <p:sldId id="367" r:id="rId19"/>
    <p:sldId id="347" r:id="rId20"/>
    <p:sldId id="348" r:id="rId21"/>
    <p:sldId id="368" r:id="rId22"/>
    <p:sldId id="378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22" r:id="rId3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99"/>
    <a:srgbClr val="FFFF66"/>
    <a:srgbClr val="99FF66"/>
    <a:srgbClr val="FFFF00"/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444" autoAdjust="0"/>
  </p:normalViewPr>
  <p:slideViewPr>
    <p:cSldViewPr>
      <p:cViewPr varScale="1">
        <p:scale>
          <a:sx n="108" d="100"/>
          <a:sy n="108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D6F6943-BE3F-4DCC-B3EF-52BE4AAC9F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8189580-BAF0-4A16-A86C-F034161E79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977889-6304-4A03-A0D4-C3A89240973D}" type="datetimeFigureOut">
              <a:rPr lang="he-IL"/>
              <a:pPr>
                <a:defRPr/>
              </a:pPr>
              <a:t>כ"ד/כסלו/תשע"ח</a:t>
            </a:fld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96E1AD3-539E-41B0-8B47-501294FB571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A5B7EF8-0A26-460C-89D8-8CEDC410FD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9B0BE326-20AF-47E8-9039-054A8CB43E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252FB6F0-3B92-4D4A-B6D6-0E5525491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B4618463-645B-4F7F-A0DB-9715953E71AB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E4BD910C-3C37-4B0B-BC9D-2C4A3FB61976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E32167-3CEC-4BC8-BF52-F86DCA052046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43400A1-E5AD-4CBC-950F-BDC679E86422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4FFB51DB-7DCC-4DC3-A336-14147A47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B2D528-C166-4B9F-99DB-F5E717942382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651270CD-E09A-4EDA-9AC6-F07B6AA0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36BBEA0F-8E41-41E9-A8AC-BF6F8391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4193E-7F80-40FF-B48C-9DE40A0459F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9155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EED3F17-F733-44C5-AF1D-57BA7C59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36941-14E4-400C-8AD9-EE60971240E6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DF2E13F-F187-43A6-8299-6B1A2871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9CA070D-A681-42FE-B32D-7ECCEC4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9F189-CCA2-45DA-8B0F-5B297F6DF59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23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5FD4860-2286-4626-84FE-2AB754BB4858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56C4130-21D4-455F-8ED6-46DEFD7661D4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1BDB51F-6060-429C-B32C-EA5D83E8E268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047DD7-C463-402A-AF96-EFECE9B3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FC452-7FF9-4941-A9D9-0E3A655C561D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08C3AD-1329-417B-BBA5-5B048145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620A8D-EB1E-4BE1-82A8-D538DE85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59D8CBE6-46DE-4432-B298-DF076402289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7465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7796820E-5D1D-47EC-86BA-33698C84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857CD-C67B-4209-B8FF-1CC238898A84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D9610-3A87-4002-A339-8C357334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4E593B6-A5E6-45BE-9F70-9FE42F4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B4E78-F002-4262-B74A-2DE3AB21201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757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2D19CFC3-69BE-48F9-821E-64D38718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3B8D-92C5-4C49-B75C-9F45A9622654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D6A5EDC-C287-4662-AE9D-D6106EF2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2ECABC0-5050-4BA8-ACBF-0834F623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AC994-4D0C-450C-9CE7-97803848B3F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0661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AAB5318-1AB5-4BA6-83C0-EC2A9721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E0414-AEC2-4C7C-B450-F44FF585800F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DC68C92-84BA-45AC-B751-8497D8F0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6BF30A-186B-4D04-BD16-9896F011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D7D27-41C5-430D-8647-0CD4EC1EAAB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929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CFED14D-EA09-4EC7-8E43-6C1AF9AA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13759-1BB6-4260-B29E-601155AFE871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50DCF6A-E7BC-4C0A-B0A7-FA09BB80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3D95A42-420E-4E7A-A317-9D2E38B5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69CFF-5B9D-4A1B-87DE-489518B88A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983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9486556-1F8B-4515-AE73-7BDA4A7D70AD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0A3B96E-837E-4A4B-B6ED-708F5757A8A6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1D2CC9E-0F1D-4003-9573-3DCE751F73C7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CB1CE699-D0DA-4576-80FC-F3B107BD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84EDE-8918-48DF-B08D-2C674AEC8374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B6CCF386-0417-4AC8-8316-E0597A446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6CA215E-F9B2-46FC-9366-FDA59D63FCE8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1181CEC-0505-41AE-B0DE-71EBEA6B5E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F960A0FD-C5AB-488A-AA3D-BC784B88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48FD6FD-9184-4C50-A596-5AEC77CEAA85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DE9968-625B-487A-8B7F-C23B71415D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E43EC-C10A-4BFE-A0DD-25511A86B12B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2580B086-C4E5-4EAA-BC46-E8BF350DCE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913FBB50-5CA7-4CBD-8C69-BC403849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8F43D7-3CFD-42B2-A65E-0BD6E0DAC1CF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AD634E7D-AEF2-426E-927C-CD28796A0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90B323-A97B-4EE1-AB9B-B19478D1CDCF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7FEBDA6A-A967-4DA9-8FB4-47FF97013A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D02E90DE-C1C8-4BA0-A007-38E5DA14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50461-3F8B-41C2-9571-35189F91541D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F159829-B53C-4CFB-BF54-112BA69A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3F611CA-DBC1-4986-82CA-F0F825F3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A146C-9C82-4BF2-B540-56C34DAD048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3485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A5872-9D21-44DC-A1EE-F03A569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977A4-3EA8-4E37-BDED-6CB848B67458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ACEAE-E732-4B69-9239-F0383E5B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53F2-E698-4FC5-AEC0-FD59FDC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40EB1-B17E-4065-88EB-F41A2E8DA5B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723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711BA0CD-B23E-48E0-A0EC-70A8601D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B3A13-F5DC-4571-ABBA-6DFC88454A70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93C4630-4F40-4EB1-BDCE-59D1474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3831F5A-F363-4CF6-9A84-2E7144F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0F447-2FD1-4317-BD80-546F97AAFAB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566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2E6F8AD-FB8E-4F9B-B79E-B7F4F78543A5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8ACF2AD-3FDC-42DF-B012-E423C2E0AB9A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2204611-DA60-4F4B-8C25-CB27218E2FA1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1AC5FC4-B117-44B2-862C-EC33BDAB6C9F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99610FCA-59F8-4043-B93F-8761679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5A2F3A-4B3A-4601-A200-08EBEB9FE717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EE893A86-D3A3-4530-B01A-40DF7409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A66B7D6E-487B-4EA1-A108-859F9A2A0D69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A8645E08-724F-4FAE-8CCD-CD9AC70490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4B85D9D6-A325-4633-977D-04AF10DBF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3475F8A5-4281-49CD-AB41-5C8844F78C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57E4DC6-CB3C-4C24-A6E8-29F5B973E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12B88-96F5-4D08-9D97-E27CF8BC8AE8}" type="datetime1">
              <a:rPr lang="en-US"/>
              <a:pPr>
                <a:defRPr/>
              </a:pPr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AD97C-1E80-4B14-B140-A561CD218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D1592-1123-4F1B-869D-C1E760DC7744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D23243-406B-459A-B982-5281D2777258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5BC89-9BB3-450A-9966-B0963224D9A0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CF153DF-707C-4EA0-A666-28DA59DD2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A46BCE04-A43F-48CC-B88E-F668DE066369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4" r:id="rId2"/>
    <p:sldLayoutId id="2147484152" r:id="rId3"/>
    <p:sldLayoutId id="2147484153" r:id="rId4"/>
    <p:sldLayoutId id="2147484154" r:id="rId5"/>
    <p:sldLayoutId id="2147484145" r:id="rId6"/>
    <p:sldLayoutId id="2147484155" r:id="rId7"/>
    <p:sldLayoutId id="2147484146" r:id="rId8"/>
    <p:sldLayoutId id="2147484156" r:id="rId9"/>
    <p:sldLayoutId id="2147484147" r:id="rId10"/>
    <p:sldLayoutId id="2147484157" r:id="rId11"/>
    <p:sldLayoutId id="2147484148" r:id="rId12"/>
    <p:sldLayoutId id="2147484149" r:id="rId13"/>
    <p:sldLayoutId id="214748415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EB3-4FBA-45DD-9A2F-1137C37C4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7696200" cy="1828800"/>
          </a:xfrm>
        </p:spPr>
        <p:txBody>
          <a:bodyPr>
            <a:normAutofit fontScale="90000"/>
          </a:bodyPr>
          <a:lstStyle/>
          <a:p>
            <a:pPr algn="r" rtl="1" eaLnBrk="1" hangingPunct="1">
              <a:defRPr/>
            </a:pPr>
            <a:r>
              <a:rPr lang="en-US" sz="3600" cap="none" dirty="0"/>
              <a:t>C#</a:t>
            </a:r>
            <a:br>
              <a:rPr lang="he-IL" sz="3600" cap="none" dirty="0"/>
            </a:br>
            <a:br>
              <a:rPr lang="he-IL" sz="3600" cap="none" dirty="0"/>
            </a:br>
            <a:r>
              <a:rPr lang="he-IL" sz="3600" cap="none" dirty="0"/>
              <a:t>תכנות מכוון עצמים – שיטות המקבלות ומחזירות פרמטרים ובנאים</a:t>
            </a:r>
            <a:endParaRPr lang="en-US" sz="3600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9FC15422-22F2-4DFD-BD89-3B36EBEF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2FDFA04-656E-430E-8A2A-CD2C0CD8E757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B5CBE1F-5404-4090-B03B-C9169988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dirty="0"/>
              <a:t>בנאי המקבל פרמטרים</a:t>
            </a:r>
            <a:endParaRPr lang="en-US" altLang="he-IL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9A21447-0E0F-4972-B1C6-7446E40D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613775" cy="50292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היינו רוצים לייצר אובייקט כך שיהיו לו ערכים עם יצירתו (ולא 0 בכל השדות)</a:t>
            </a:r>
          </a:p>
          <a:p>
            <a:pPr algn="r" rtl="1" eaLnBrk="1" hangingPunct="1"/>
            <a:r>
              <a:rPr lang="he-IL" altLang="he-IL"/>
              <a:t>ניתן לתת ערכים לאובייקט בתוך הבנאי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1800"/>
              <a:t>   </a:t>
            </a:r>
            <a:r>
              <a:rPr lang="he-IL" altLang="he-IL" sz="1800"/>
              <a:t>       </a:t>
            </a:r>
            <a:r>
              <a:rPr lang="en-US" altLang="he-IL" sz="2400" noProof="1"/>
              <a:t>public Clock()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 noProof="1"/>
              <a:t>        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 noProof="1"/>
              <a:t>            </a:t>
            </a:r>
            <a:r>
              <a:rPr lang="he-IL" altLang="he-IL" sz="2400"/>
              <a:t> </a:t>
            </a:r>
            <a:r>
              <a:rPr lang="en-US" altLang="he-IL" sz="2400" noProof="1"/>
              <a:t>Console.WriteLine("In Clock::Clock");</a:t>
            </a:r>
            <a:endParaRPr lang="en-US" altLang="he-IL" sz="240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/>
              <a:t>	         hours = 10;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/>
              <a:t>	         minutes = 30;</a:t>
            </a:r>
            <a:endParaRPr lang="en-US" altLang="he-IL" sz="2400" noProof="1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 noProof="1"/>
              <a:t>        }</a:t>
            </a:r>
            <a:endParaRPr lang="he-IL" altLang="he-IL" sz="3700"/>
          </a:p>
          <a:p>
            <a:pPr algn="r" rtl="1" eaLnBrk="1" hangingPunct="1"/>
            <a:r>
              <a:rPr lang="he-IL" altLang="he-IL"/>
              <a:t>היינו רוצים שהערכים הניתנים בבנאי יהיו ערכים שונים בכל יצירת אובייקט</a:t>
            </a:r>
          </a:p>
          <a:p>
            <a:pPr algn="r" rtl="1" eaLnBrk="1" hangingPunct="1"/>
            <a:r>
              <a:rPr lang="he-IL" altLang="he-IL"/>
              <a:t>לכן הבנאי צריך לקבל פרמטרים</a:t>
            </a:r>
          </a:p>
          <a:p>
            <a:pPr algn="r" rtl="1" eaLnBrk="1" hangingPunct="1"/>
            <a:endParaRPr lang="he-IL" altLang="he-IL"/>
          </a:p>
          <a:p>
            <a:pPr algn="r" rtl="1" eaLnBrk="1" hangingPunct="1"/>
            <a:endParaRPr lang="he-IL" altLang="he-IL"/>
          </a:p>
          <a:p>
            <a:pPr algn="r" rtl="1" eaLnBrk="1" hangingPunct="1"/>
            <a:endParaRPr lang="en-US" alt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102C7912-4270-49DC-8600-03CC140E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9D47D7F-A5CB-4308-A3B7-7361C4AC70D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EDE469D-D5E6-4242-9FC4-823D2381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בנאי המקבל פרמטרים (2)</a:t>
            </a:r>
            <a:endParaRPr lang="en-US" altLang="he-IL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8BEDB7-082A-491A-83F5-FAAC337B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613775" cy="50292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יש להחליט מהם הפרמטרים שהבנאי יקבל, ומאיזה סוג כל פרמטר</a:t>
            </a:r>
          </a:p>
          <a:p>
            <a:pPr algn="r" rtl="1" eaLnBrk="1" hangingPunct="1">
              <a:lnSpc>
                <a:spcPct val="105000"/>
              </a:lnSpc>
            </a:pPr>
            <a:r>
              <a:rPr lang="he-IL" altLang="he-IL"/>
              <a:t>דוגמא: הבנאי של "שעון" יקבל 2 מספרים: שעה ודקות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he-IL" altLang="he-IL" sz="1800"/>
              <a:t>          </a:t>
            </a:r>
            <a:r>
              <a:rPr lang="en-US" altLang="he-IL" sz="2400" noProof="1"/>
              <a:t>public Clock(</a:t>
            </a:r>
            <a:r>
              <a:rPr lang="en-US" altLang="he-IL" sz="2400"/>
              <a:t>int h, int m</a:t>
            </a:r>
            <a:r>
              <a:rPr lang="en-US" altLang="he-IL" sz="2400" noProof="1"/>
              <a:t>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 noProof="1"/>
              <a:t>        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 noProof="1"/>
              <a:t>           </a:t>
            </a:r>
            <a:r>
              <a:rPr lang="he-IL" altLang="he-IL" sz="2400"/>
              <a:t> </a:t>
            </a:r>
            <a:r>
              <a:rPr lang="en-US" altLang="he-IL" sz="2400" noProof="1"/>
              <a:t> Console.WriteLine("In Clock::Clock");</a:t>
            </a:r>
            <a:endParaRPr lang="en-US" altLang="he-IL" sz="240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/>
              <a:t>	         hours = h;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/>
              <a:t>	         minutes = m;</a:t>
            </a:r>
            <a:endParaRPr lang="en-US" altLang="he-IL" sz="2400" noProof="1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400" noProof="1"/>
              <a:t>        }</a:t>
            </a:r>
            <a:endParaRPr lang="en-US" altLang="he-IL" sz="2400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2400"/>
          </a:p>
          <a:p>
            <a:pPr algn="r" rtl="1" eaLnBrk="1" hangingPunct="1"/>
            <a:r>
              <a:rPr lang="he-IL" altLang="he-IL"/>
              <a:t>כעת יצירת אובייקט מטיפוס "שעון" תשים בתכונות האובייקט ערכים אלו</a:t>
            </a:r>
            <a:endParaRPr lang="en-US" altLang="he-IL"/>
          </a:p>
          <a:p>
            <a:pPr algn="r" rtl="1" eaLnBrk="1" hangingPunct="1"/>
            <a:endParaRPr lang="he-IL" altLang="he-IL"/>
          </a:p>
          <a:p>
            <a:pPr algn="r" rtl="1" eaLnBrk="1" hangingPunct="1"/>
            <a:endParaRPr lang="he-IL" altLang="he-IL"/>
          </a:p>
          <a:p>
            <a:pPr algn="r" rtl="1" eaLnBrk="1" hangingPunct="1"/>
            <a:endParaRPr lang="he-IL" altLang="he-IL"/>
          </a:p>
          <a:p>
            <a:pPr algn="r" rtl="1" eaLnBrk="1" hangingPunct="1"/>
            <a:endParaRPr lang="en-US" alt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22">
            <a:extLst>
              <a:ext uri="{FF2B5EF4-FFF2-40B4-BE49-F238E27FC236}">
                <a16:creationId xmlns:a16="http://schemas.microsoft.com/office/drawing/2014/main" id="{820EF622-0BFD-41A9-9A9C-E9C91B02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F856C4B-6E34-4994-8685-2828E41D82B3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C937E97-76A3-4E7D-AE40-B2C85F2C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בנאי המקבל פרמטרים - דוגמא</a:t>
            </a:r>
            <a:endParaRPr lang="en-US" altLang="he-IL"/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F76A6174-8E81-4180-B1A6-DABCB8A2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8600" y="1600200"/>
            <a:ext cx="8153400" cy="4525963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600" dirty="0"/>
              <a:t>    </a:t>
            </a:r>
            <a:r>
              <a:rPr lang="en-US" altLang="he-IL" sz="1600" noProof="1"/>
              <a:t>class Clock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private int minutes, hours;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public Clock()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Console.WriteLine("In Clock::Clock");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public Clock(int h, int m)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Console.WriteLine("In Clock::Clock(int h, int m)");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hours = h;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minutes = m;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public  string  ToString()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…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} </a:t>
            </a:r>
            <a:r>
              <a:rPr lang="en-US" altLang="he-IL" sz="1600" noProof="1">
                <a:solidFill>
                  <a:srgbClr val="009900"/>
                </a:solidFill>
              </a:rPr>
              <a:t>// class Clock</a:t>
            </a:r>
            <a:endParaRPr lang="en-US" altLang="he-IL" sz="1600" dirty="0">
              <a:solidFill>
                <a:srgbClr val="009900"/>
              </a:solidFill>
            </a:endParaRPr>
          </a:p>
        </p:txBody>
      </p:sp>
      <p:sp>
        <p:nvSpPr>
          <p:cNvPr id="283652" name="Rectangle 4">
            <a:extLst>
              <a:ext uri="{FF2B5EF4-FFF2-40B4-BE49-F238E27FC236}">
                <a16:creationId xmlns:a16="http://schemas.microsoft.com/office/drawing/2014/main" id="{B878F773-73D5-4BAD-9882-21ACB4F52F71}"/>
              </a:ext>
            </a:extLst>
          </p:cNvPr>
          <p:cNvSpPr>
            <a:spLocks/>
          </p:cNvSpPr>
          <p:nvPr/>
        </p:nvSpPr>
        <p:spPr bwMode="auto">
          <a:xfrm>
            <a:off x="4953000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600"/>
              <a:t>       </a:t>
            </a:r>
            <a:r>
              <a:rPr lang="en-US" altLang="he-IL" sz="1600" noProof="1"/>
              <a:t>static void Main(string[] args)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Clock c1 = new Clock();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Clock c2 = new Clock(12, 30);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Console.WriteLine("c1 time is: {0}“,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			c1.toString());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Console.WriteLine("\nc2 time is: {0}“, 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			c2.toString());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</a:t>
            </a:r>
            <a:r>
              <a:rPr lang="he-IL" altLang="he-IL" sz="1600"/>
              <a:t>{</a:t>
            </a:r>
            <a:endParaRPr lang="en-US" altLang="he-IL" sz="1600"/>
          </a:p>
        </p:txBody>
      </p:sp>
      <p:sp>
        <p:nvSpPr>
          <p:cNvPr id="283653" name="Oval 5">
            <a:extLst>
              <a:ext uri="{FF2B5EF4-FFF2-40B4-BE49-F238E27FC236}">
                <a16:creationId xmlns:a16="http://schemas.microsoft.com/office/drawing/2014/main" id="{FB1C23E1-679B-4F5E-A2B9-A090D194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38862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283654" name="Group 6">
            <a:extLst>
              <a:ext uri="{FF2B5EF4-FFF2-40B4-BE49-F238E27FC236}">
                <a16:creationId xmlns:a16="http://schemas.microsoft.com/office/drawing/2014/main" id="{688A36C8-31D7-46CA-B9FC-9432364D6FD0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5784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3670" name="Group 22">
            <a:extLst>
              <a:ext uri="{FF2B5EF4-FFF2-40B4-BE49-F238E27FC236}">
                <a16:creationId xmlns:a16="http://schemas.microsoft.com/office/drawing/2014/main" id="{13002FDA-16AB-4310-BAFC-E769FD2E5665}"/>
              </a:ext>
            </a:extLst>
          </p:cNvPr>
          <p:cNvGraphicFramePr>
            <a:graphicFrameLocks noGrp="1"/>
          </p:cNvGraphicFramePr>
          <p:nvPr/>
        </p:nvGraphicFramePr>
        <p:xfrm>
          <a:off x="2671763" y="4389438"/>
          <a:ext cx="2747963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3686" name="Text Box 38">
            <a:extLst>
              <a:ext uri="{FF2B5EF4-FFF2-40B4-BE49-F238E27FC236}">
                <a16:creationId xmlns:a16="http://schemas.microsoft.com/office/drawing/2014/main" id="{60F09830-C63C-44A1-BD89-DB261548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150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283687" name="Group 39">
            <a:extLst>
              <a:ext uri="{FF2B5EF4-FFF2-40B4-BE49-F238E27FC236}">
                <a16:creationId xmlns:a16="http://schemas.microsoft.com/office/drawing/2014/main" id="{6B26C8F8-DCBC-4DAC-9ACB-9489161B212E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4389438"/>
          <a:ext cx="2747962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3703" name="Group 55">
            <a:extLst>
              <a:ext uri="{FF2B5EF4-FFF2-40B4-BE49-F238E27FC236}">
                <a16:creationId xmlns:a16="http://schemas.microsoft.com/office/drawing/2014/main" id="{E70E2885-421E-47CA-B827-9B4E5EE45E4E}"/>
              </a:ext>
            </a:extLst>
          </p:cNvPr>
          <p:cNvGraphicFramePr>
            <a:graphicFrameLocks noGrp="1"/>
          </p:cNvGraphicFramePr>
          <p:nvPr/>
        </p:nvGraphicFramePr>
        <p:xfrm>
          <a:off x="2671763" y="4389438"/>
          <a:ext cx="2747963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3719" name="Group 71">
            <a:extLst>
              <a:ext uri="{FF2B5EF4-FFF2-40B4-BE49-F238E27FC236}">
                <a16:creationId xmlns:a16="http://schemas.microsoft.com/office/drawing/2014/main" id="{692134E7-A402-4EFE-A2D0-58FF6AADD114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64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3767" name="Group 119">
            <a:extLst>
              <a:ext uri="{FF2B5EF4-FFF2-40B4-BE49-F238E27FC236}">
                <a16:creationId xmlns:a16="http://schemas.microsoft.com/office/drawing/2014/main" id="{E59E42F1-8655-4B94-8149-006464631140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64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3783" name="Group 135">
            <a:extLst>
              <a:ext uri="{FF2B5EF4-FFF2-40B4-BE49-F238E27FC236}">
                <a16:creationId xmlns:a16="http://schemas.microsoft.com/office/drawing/2014/main" id="{30475DBD-627A-40A4-8142-FD9136E3FEBE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64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3801" name="Text Box 153">
            <a:extLst>
              <a:ext uri="{FF2B5EF4-FFF2-40B4-BE49-F238E27FC236}">
                <a16:creationId xmlns:a16="http://schemas.microsoft.com/office/drawing/2014/main" id="{A1805F20-AE4B-40EE-B68D-DFEF617B5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62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12    30</a:t>
            </a:r>
          </a:p>
        </p:txBody>
      </p:sp>
      <p:pic>
        <p:nvPicPr>
          <p:cNvPr id="20573" name="Picture 154">
            <a:extLst>
              <a:ext uri="{FF2B5EF4-FFF2-40B4-BE49-F238E27FC236}">
                <a16:creationId xmlns:a16="http://schemas.microsoft.com/office/drawing/2014/main" id="{D17AAA2E-47BD-4D8E-A5E8-6A3DF5A8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0"/>
            <a:ext cx="3429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8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283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283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83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8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8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83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83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83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83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83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83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83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283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283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283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283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28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8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283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nimBg="1"/>
      <p:bldP spid="283686" grpId="0"/>
      <p:bldP spid="283801" grpId="0"/>
      <p:bldP spid="2838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B728B2F-2067-45AF-8C69-8C441B58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/>
              <a:t>בדיקת תקינות בבנאי</a:t>
            </a:r>
            <a:endParaRPr lang="en-US" altLang="he-IL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A9DB2B4-B029-4FF6-BA70-7F6D457D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5029200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altLang="he-IL"/>
              <a:t>לא היינו רוצים שמישהו שינסה לייצר אובייקט "שעון" באופן הבא יצליח: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/>
              <a:t>Clock c1 = new Clock(30, 30);</a:t>
            </a:r>
          </a:p>
          <a:p>
            <a:pPr algn="r" rtl="1">
              <a:lnSpc>
                <a:spcPct val="90000"/>
              </a:lnSpc>
            </a:pPr>
            <a:r>
              <a:rPr lang="he-IL" altLang="he-IL"/>
              <a:t>לכן חשוב שתהייה בדיקת תקינות גם בבנאי, ולכן נעדיף במימוש לקרוא ל- </a:t>
            </a:r>
            <a:r>
              <a:rPr lang="en-US" altLang="he-IL"/>
              <a:t>setter</a:t>
            </a:r>
            <a:r>
              <a:rPr lang="he-IL" altLang="he-IL"/>
              <a:t>'ים שכבר מבצעים בדיקות אלו (לא נרצה לשכפל את הקוד)</a:t>
            </a:r>
          </a:p>
          <a:p>
            <a:pPr algn="r" rtl="1">
              <a:lnSpc>
                <a:spcPct val="90000"/>
              </a:lnSpc>
            </a:pPr>
            <a:r>
              <a:rPr lang="he-IL" altLang="he-IL"/>
              <a:t>לכן הבנאי של </a:t>
            </a:r>
            <a:r>
              <a:rPr lang="en-US" altLang="he-IL"/>
              <a:t>Clock</a:t>
            </a:r>
            <a:r>
              <a:rPr lang="he-IL" altLang="he-IL"/>
              <a:t> יראה כך: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public Clock(int h, int m)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setHours(h);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setMinutes(m);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}</a:t>
            </a:r>
            <a:endParaRPr lang="en-US" altLang="he-IL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10A2F74F-1860-43B5-8381-172A6F7B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FCCD961-EF75-4444-94C6-85D3F4609EF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F4205F1-9D6D-41F0-BCDE-895631AF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העמסת בנאים</a:t>
            </a:r>
            <a:endParaRPr lang="en-US" altLang="he-IL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D29B9AD-BC4D-4EE1-A6AE-A627FD093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/>
            <a:endParaRPr lang="he-IL" altLang="he-IL"/>
          </a:p>
          <a:p>
            <a:pPr algn="r" rtl="1" eaLnBrk="1" hangingPunct="1"/>
            <a:r>
              <a:rPr lang="he-IL" altLang="he-IL"/>
              <a:t>ראינו בדוגמא האחרונה שיש למחלקה 2 בנאים ובכל מקרה הקומפיילר יודע לפנות לגירסא המתאימה לפי רשימת הפרמטרים שהבנאי מקבל</a:t>
            </a:r>
          </a:p>
          <a:p>
            <a:pPr algn="r" rtl="1" eaLnBrk="1" hangingPunct="1"/>
            <a:r>
              <a:rPr lang="he-IL" altLang="he-IL"/>
              <a:t>אם ננסה לייצר אובייקט שמקבל רק פרמטר 1, נקבל שגיאת קומפילציה, משום שאין בנאי כזה</a:t>
            </a:r>
          </a:p>
          <a:p>
            <a:pPr algn="r" rtl="1" eaLnBrk="1" hangingPunct="1"/>
            <a:r>
              <a:rPr lang="he-IL" altLang="he-IL" b="1"/>
              <a:t>העמסת פונקציות</a:t>
            </a:r>
            <a:r>
              <a:rPr lang="he-IL" altLang="he-IL"/>
              <a:t> - כאשר יש כמה שיטות עם אותו השם (בנאי במקרה זה) שמקבלות פרמטרים שונים</a:t>
            </a:r>
            <a:endParaRPr lang="en-US" altLang="he-I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194EE008-3670-4F8E-A743-434142A1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7408968-263B-4E16-A255-54BE9070B58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B3FB96D-07A9-490D-BC99-A7A7AA1F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sz="4000"/>
              <a:t>העמסת בנאים - כבר אין מתנות חינם...</a:t>
            </a:r>
            <a:endParaRPr lang="en-US" altLang="he-IL" sz="40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423CF47-F9CD-4AD7-93D4-4D03485F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/>
            <a:endParaRPr lang="he-IL" altLang="he-IL"/>
          </a:p>
          <a:p>
            <a:pPr algn="r" rtl="1" eaLnBrk="1" hangingPunct="1"/>
            <a:r>
              <a:rPr lang="he-IL" altLang="he-IL"/>
              <a:t>ראינו כי בכל מחלקה אנחנו מקבלים בנאי במתנה שאינו מקבל פרמטרים ושם 0 בכל השדות</a:t>
            </a:r>
          </a:p>
          <a:p>
            <a:pPr algn="r" rtl="1" eaLnBrk="1" hangingPunct="1"/>
            <a:r>
              <a:rPr lang="he-IL" altLang="he-IL"/>
              <a:t>אבל - לאחר שהגדרנו בנאי נוסף, כבר אין לנו את הבנאי שקיבלנו במתנה.. לכן כדי לייצר אובייקט שאינו מקבל פרמטרים עלינו לכתוב בעצמנו בנאי שאינו מקבל פרמטרים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5D7EFBE-7895-46C2-8E0B-D11A04DE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 sz="4000"/>
              <a:t>האם תמיד נרצה בנאי שלא מקבל פרמטרים?</a:t>
            </a:r>
            <a:endParaRPr lang="en-US" altLang="he-IL" sz="40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59B0786-A10D-460F-99AF-EE60CE29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/>
            <a:r>
              <a:rPr lang="he-IL" altLang="he-IL" dirty="0"/>
              <a:t>כאשר יש בנאי שלא מקבל פרמטרים מקובל שהוא יאפס את כל השדות</a:t>
            </a:r>
          </a:p>
          <a:p>
            <a:pPr algn="r" rtl="1" eaLnBrk="1" hangingPunct="1"/>
            <a:r>
              <a:rPr lang="he-IL" altLang="he-IL" dirty="0"/>
              <a:t>לא תמיד נרצה שיהיה לנו בנאי המאפס את כל ערכי השדות שכן אז לא תהייה משמעות לאובייקט:</a:t>
            </a:r>
          </a:p>
          <a:p>
            <a:pPr lvl="1" algn="r" rtl="1" eaLnBrk="1" hangingPunct="1"/>
            <a:r>
              <a:rPr lang="he-IL" altLang="he-IL" dirty="0"/>
              <a:t>למשל אובייקט "תאריך": האם יש משמעות לתאריך 0.0.0??</a:t>
            </a:r>
          </a:p>
          <a:p>
            <a:pPr lvl="1" algn="r" rtl="1" eaLnBrk="1" hangingPunct="1"/>
            <a:r>
              <a:rPr lang="he-IL" altLang="he-IL" dirty="0"/>
              <a:t>למשל אובייקט "שחקן כדורסל":</a:t>
            </a:r>
            <a:r>
              <a:rPr lang="en-US" altLang="he-IL" dirty="0"/>
              <a:t> </a:t>
            </a:r>
            <a:r>
              <a:rPr lang="he-IL" altLang="he-IL" dirty="0"/>
              <a:t>האם יש משמעות לאובייקט שגובהו 0.0 שמו "" ותאריך לידתו 0.0.0?</a:t>
            </a:r>
          </a:p>
          <a:p>
            <a:pPr lvl="1" algn="r" rtl="1" eaLnBrk="1" hangingPunct="1"/>
            <a:r>
              <a:rPr lang="he-IL" altLang="he-IL" dirty="0"/>
              <a:t>למשל עבור אובייקט "שעון", דווקא כן מקובל ששעון מאופס הוא 00:00</a:t>
            </a:r>
            <a:endParaRPr lang="en-US" altLang="he-IL" dirty="0"/>
          </a:p>
          <a:p>
            <a:pPr algn="r" rtl="1"/>
            <a:endParaRPr lang="en-US" altLang="he-IL" dirty="0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DDCD9FD-C893-41A2-8AA4-BBCFDBD8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AB7F873-B71B-4C4A-BE3B-7FCBE21238B7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he-IL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541D60E6-9BEF-4E3F-8950-7FE3715F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AB7F873-B71B-4C4A-BE3B-7FCBE21238B7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he-IL" sz="1200" dirty="0">
              <a:solidFill>
                <a:srgbClr val="FFFFFF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8EF5AFD-EA0F-41DD-A38A-7785630E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pPr algn="r" rtl="1"/>
            <a:r>
              <a:rPr lang="he-IL" altLang="he-IL"/>
              <a:t>העברת אובייקטים לפונקציות או שיטות</a:t>
            </a:r>
            <a:endParaRPr lang="en-US" altLang="he-IL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AC16CCF-5C8F-47C9-A3DE-0B0ED516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/>
            <a:endParaRPr lang="he-IL" altLang="he-IL"/>
          </a:p>
          <a:p>
            <a:pPr algn="r" rtl="1"/>
            <a:r>
              <a:rPr lang="he-IL" altLang="he-IL"/>
              <a:t>כאשר פונקציה או שיטה מקבלת כפרמטר אובייקט, הוא תמיד מועבר </a:t>
            </a:r>
            <a:r>
              <a:rPr lang="en-US" altLang="he-IL"/>
              <a:t>by reference</a:t>
            </a:r>
            <a:r>
              <a:rPr lang="he-IL" altLang="he-IL"/>
              <a:t>, אפילו אם לא ציינו את המילה </a:t>
            </a:r>
            <a:r>
              <a:rPr lang="en-US" altLang="he-IL"/>
              <a:t>ref</a:t>
            </a:r>
            <a:endParaRPr lang="he-IL" altLang="he-IL"/>
          </a:p>
          <a:p>
            <a:pPr algn="r" rtl="1"/>
            <a:r>
              <a:rPr lang="he-IL" altLang="he-IL"/>
              <a:t>השמה בין אובייקטים משנה את ההפניה</a:t>
            </a:r>
            <a:endParaRPr lang="en-US" alt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4A8C7E18-C5AA-427A-BD93-343BF190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2193C55-A384-40E7-A7E4-F97AEAC22D8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F3702E1-A109-4158-A867-6801553D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763000" cy="990600"/>
          </a:xfrm>
        </p:spPr>
        <p:txBody>
          <a:bodyPr/>
          <a:lstStyle/>
          <a:p>
            <a:pPr algn="r" rtl="1"/>
            <a:r>
              <a:rPr lang="he-IL" altLang="he-IL"/>
              <a:t>העברת אובייקט לפונקציה - דוגמא</a:t>
            </a:r>
            <a:endParaRPr lang="en-US" altLang="he-IL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90304E7-779C-409A-8185-BCF794367D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-381000" y="1600200"/>
            <a:ext cx="4000500" cy="5105400"/>
          </a:xfrm>
        </p:spPr>
        <p:txBody>
          <a:bodyPr/>
          <a:lstStyle/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400"/>
              <a:t>    </a:t>
            </a:r>
            <a:r>
              <a:rPr lang="en-US" altLang="he-IL" sz="1400"/>
              <a:t>   </a:t>
            </a:r>
            <a:r>
              <a:rPr lang="en-US" altLang="he-IL" sz="1400" noProof="1">
                <a:solidFill>
                  <a:schemeClr val="hlink"/>
                </a:solidFill>
              </a:rPr>
              <a:t>class</a:t>
            </a:r>
            <a:r>
              <a:rPr lang="en-US" altLang="he-IL" sz="1400" noProof="1"/>
              <a:t> Point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</a:t>
            </a:r>
            <a:r>
              <a:rPr lang="he-IL" altLang="he-IL" sz="1400"/>
              <a:t> </a:t>
            </a:r>
            <a:r>
              <a:rPr lang="he-IL" altLang="he-IL" sz="1400" noProof="1"/>
              <a:t>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400" noProof="1"/>
              <a:t>        </a:t>
            </a:r>
            <a:r>
              <a:rPr lang="he-IL" altLang="he-IL" sz="1400"/>
              <a:t>    </a:t>
            </a:r>
            <a:r>
              <a:rPr lang="en-US" altLang="he-IL" sz="1400" noProof="1">
                <a:solidFill>
                  <a:schemeClr val="hlink"/>
                </a:solidFill>
              </a:rPr>
              <a:t>private int</a:t>
            </a:r>
            <a:r>
              <a:rPr lang="en-US" altLang="he-IL" sz="1400" noProof="1"/>
              <a:t> x, y;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400"/>
              <a:t>            </a:t>
            </a:r>
            <a:r>
              <a:rPr lang="en-US" altLang="he-IL" sz="1400" noProof="1">
                <a:solidFill>
                  <a:schemeClr val="hlink"/>
                </a:solidFill>
              </a:rPr>
              <a:t>public int</a:t>
            </a:r>
            <a:r>
              <a:rPr lang="en-US" altLang="he-IL" sz="1400" noProof="1"/>
              <a:t> </a:t>
            </a:r>
            <a:r>
              <a:rPr lang="en-US" altLang="he-IL" sz="1400"/>
              <a:t>get</a:t>
            </a:r>
            <a:r>
              <a:rPr lang="en-US" altLang="he-IL" sz="1400" noProof="1"/>
              <a:t>X</a:t>
            </a:r>
            <a:r>
              <a:rPr lang="en-US" altLang="he-IL" sz="1400"/>
              <a:t>()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    	          </a:t>
            </a:r>
            <a:r>
              <a:rPr lang="en-US" altLang="he-IL" sz="1400">
                <a:solidFill>
                  <a:schemeClr val="hlink"/>
                </a:solidFill>
              </a:rPr>
              <a:t>return</a:t>
            </a:r>
            <a:r>
              <a:rPr lang="en-US" altLang="he-IL" sz="1400"/>
              <a:t> x;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</a:t>
            </a:r>
            <a:r>
              <a:rPr lang="en-US" altLang="he-IL" sz="1400">
                <a:solidFill>
                  <a:schemeClr val="hlink"/>
                </a:solidFill>
              </a:rPr>
              <a:t>public void</a:t>
            </a:r>
            <a:r>
              <a:rPr lang="en-US" altLang="he-IL" sz="1400"/>
              <a:t> setX(</a:t>
            </a:r>
            <a:r>
              <a:rPr lang="en-US" altLang="he-IL" sz="1400">
                <a:solidFill>
                  <a:schemeClr val="hlink"/>
                </a:solidFill>
              </a:rPr>
              <a:t>int</a:t>
            </a:r>
            <a:r>
              <a:rPr lang="en-US" altLang="he-IL" sz="1400"/>
              <a:t> newX)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    x = newX;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>
                <a:solidFill>
                  <a:schemeClr val="hlink"/>
                </a:solidFill>
              </a:rPr>
              <a:t>	      </a:t>
            </a:r>
            <a:r>
              <a:rPr lang="en-US" altLang="he-IL" sz="1400" noProof="1">
                <a:solidFill>
                  <a:schemeClr val="hlink"/>
                </a:solidFill>
              </a:rPr>
              <a:t>public int</a:t>
            </a:r>
            <a:r>
              <a:rPr lang="en-US" altLang="he-IL" sz="1400" noProof="1"/>
              <a:t> </a:t>
            </a:r>
            <a:r>
              <a:rPr lang="en-US" altLang="he-IL" sz="1400"/>
              <a:t>getY()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    	          </a:t>
            </a:r>
            <a:r>
              <a:rPr lang="en-US" altLang="he-IL" sz="1400">
                <a:solidFill>
                  <a:schemeClr val="hlink"/>
                </a:solidFill>
              </a:rPr>
              <a:t>return</a:t>
            </a:r>
            <a:r>
              <a:rPr lang="en-US" altLang="he-IL" sz="1400"/>
              <a:t> y;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</a:t>
            </a:r>
            <a:r>
              <a:rPr lang="en-US" altLang="he-IL" sz="1400">
                <a:solidFill>
                  <a:schemeClr val="hlink"/>
                </a:solidFill>
              </a:rPr>
              <a:t>public void</a:t>
            </a:r>
            <a:r>
              <a:rPr lang="en-US" altLang="he-IL" sz="1400"/>
              <a:t> setY(</a:t>
            </a:r>
            <a:r>
              <a:rPr lang="en-US" altLang="he-IL" sz="1400">
                <a:solidFill>
                  <a:schemeClr val="hlink"/>
                </a:solidFill>
              </a:rPr>
              <a:t>int</a:t>
            </a:r>
            <a:r>
              <a:rPr lang="en-US" altLang="he-IL" sz="1400"/>
              <a:t> newY)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    y = newY;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>
              <a:solidFill>
                <a:schemeClr val="hlink"/>
              </a:solidFill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>
                <a:solidFill>
                  <a:schemeClr val="hlink"/>
                </a:solidFill>
              </a:rPr>
              <a:t>	</a:t>
            </a:r>
            <a:endParaRPr lang="en-US" altLang="he-IL" sz="1400" noProof="1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</a:t>
            </a:r>
            <a:endParaRPr lang="en-US" altLang="he-IL" sz="1400"/>
          </a:p>
        </p:txBody>
      </p:sp>
      <p:sp>
        <p:nvSpPr>
          <p:cNvPr id="313348" name="Text Box 4">
            <a:extLst>
              <a:ext uri="{FF2B5EF4-FFF2-40B4-BE49-F238E27FC236}">
                <a16:creationId xmlns:a16="http://schemas.microsoft.com/office/drawing/2014/main" id="{02DC9FEB-7BD5-4825-A3C4-8D8AD90E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549400"/>
            <a:ext cx="502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1400" dirty="0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public static void</a:t>
            </a:r>
            <a:r>
              <a:rPr lang="en-US" altLang="he-IL" sz="1400" noProof="1"/>
              <a:t> destroyPoint(Point p)</a:t>
            </a:r>
          </a:p>
          <a:p>
            <a:pPr algn="l" eaLnBrk="1" hangingPunct="1"/>
            <a:r>
              <a:rPr lang="en-US" altLang="he-IL" sz="1400" noProof="1"/>
              <a:t>        {</a:t>
            </a:r>
          </a:p>
          <a:p>
            <a:pPr algn="l" eaLnBrk="1" hangingPunct="1"/>
            <a:r>
              <a:rPr lang="en-US" altLang="he-IL" sz="1400" noProof="1"/>
              <a:t>            p.</a:t>
            </a:r>
            <a:r>
              <a:rPr lang="en-US" altLang="he-IL" sz="1400" dirty="0"/>
              <a:t>set</a:t>
            </a:r>
            <a:r>
              <a:rPr lang="en-US" altLang="he-IL" sz="1400" noProof="1"/>
              <a:t>X</a:t>
            </a:r>
            <a:r>
              <a:rPr lang="en-US" altLang="he-IL" sz="1400" dirty="0"/>
              <a:t>(</a:t>
            </a:r>
            <a:r>
              <a:rPr lang="en-US" altLang="he-IL" sz="1400" noProof="1"/>
              <a:t>10</a:t>
            </a:r>
            <a:r>
              <a:rPr lang="en-US" altLang="he-IL" sz="1400" dirty="0"/>
              <a:t>)</a:t>
            </a:r>
            <a:r>
              <a:rPr lang="en-US" altLang="he-IL" sz="1400" noProof="1"/>
              <a:t>;</a:t>
            </a:r>
          </a:p>
          <a:p>
            <a:pPr algn="l" eaLnBrk="1" hangingPunct="1"/>
            <a:r>
              <a:rPr lang="en-US" altLang="he-IL" sz="1400" noProof="1"/>
              <a:t>            p.</a:t>
            </a:r>
            <a:r>
              <a:rPr lang="en-US" altLang="he-IL" sz="1400" dirty="0"/>
              <a:t>set</a:t>
            </a:r>
            <a:r>
              <a:rPr lang="en-US" altLang="he-IL" sz="1400" noProof="1"/>
              <a:t>Y</a:t>
            </a:r>
            <a:r>
              <a:rPr lang="en-US" altLang="he-IL" sz="1400" dirty="0"/>
              <a:t>(</a:t>
            </a:r>
            <a:r>
              <a:rPr lang="en-US" altLang="he-IL" sz="1400" noProof="1"/>
              <a:t>10</a:t>
            </a:r>
            <a:r>
              <a:rPr lang="en-US" altLang="he-IL" sz="1400" dirty="0"/>
              <a:t>)</a:t>
            </a:r>
            <a:r>
              <a:rPr lang="en-US" altLang="he-IL" sz="1400" noProof="1"/>
              <a:t>;</a:t>
            </a:r>
          </a:p>
          <a:p>
            <a:pPr algn="l" eaLnBrk="1" hangingPunct="1"/>
            <a:r>
              <a:rPr lang="en-US" altLang="he-IL" sz="1400" noProof="1"/>
              <a:t>        }</a:t>
            </a:r>
          </a:p>
          <a:p>
            <a:pPr algn="l" eaLnBrk="1" hangingPunct="1"/>
            <a:endParaRPr lang="en-US" altLang="he-IL" sz="1400" noProof="1"/>
          </a:p>
          <a:p>
            <a:pPr algn="l" eaLnBrk="1" hangingPunct="1"/>
            <a:r>
              <a:rPr lang="en-US" altLang="he-IL" sz="1400" noProof="1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static void</a:t>
            </a:r>
            <a:r>
              <a:rPr lang="en-US" altLang="he-IL" sz="1400" noProof="1"/>
              <a:t> Main(string[] args)</a:t>
            </a:r>
          </a:p>
          <a:p>
            <a:pPr algn="l" eaLnBrk="1" hangingPunct="1"/>
            <a:r>
              <a:rPr lang="en-US" altLang="he-IL" sz="1400" noProof="1"/>
              <a:t>        {</a:t>
            </a:r>
            <a:endParaRPr lang="en-US" altLang="he-IL" sz="1400" dirty="0"/>
          </a:p>
          <a:p>
            <a:pPr algn="l" eaLnBrk="1" hangingPunct="1"/>
            <a:endParaRPr lang="en-US" altLang="he-IL" sz="1400" noProof="1"/>
          </a:p>
          <a:p>
            <a:pPr algn="l" eaLnBrk="1" hangingPunct="1"/>
            <a:r>
              <a:rPr lang="en-US" altLang="he-IL" sz="1400" noProof="1"/>
              <a:t>            Point p1 = </a:t>
            </a:r>
            <a:r>
              <a:rPr lang="en-US" altLang="he-IL" sz="1400" noProof="1">
                <a:solidFill>
                  <a:schemeClr val="hlink"/>
                </a:solidFill>
              </a:rPr>
              <a:t>new</a:t>
            </a:r>
            <a:r>
              <a:rPr lang="en-US" altLang="he-IL" sz="1400" noProof="1"/>
              <a:t> Point(2, 3);</a:t>
            </a:r>
          </a:p>
          <a:p>
            <a:pPr algn="l" eaLnBrk="1" hangingPunct="1"/>
            <a:r>
              <a:rPr lang="en-US" altLang="he-IL" sz="1400" noProof="1"/>
              <a:t>            </a:t>
            </a:r>
            <a:r>
              <a:rPr lang="en-US" altLang="he-IL" sz="1400" noProof="1">
                <a:solidFill>
                  <a:schemeClr val="hlink"/>
                </a:solidFill>
              </a:rPr>
              <a:t>Console.WriteLine</a:t>
            </a:r>
            <a:r>
              <a:rPr lang="en-US" altLang="he-IL" sz="1400" noProof="1"/>
              <a:t>(</a:t>
            </a:r>
          </a:p>
          <a:p>
            <a:pPr algn="l" eaLnBrk="1" hangingPunct="1"/>
            <a:r>
              <a:rPr lang="en-US" altLang="he-IL" sz="1400" noProof="1"/>
              <a:t>	$"The orig point is {p1.ToString()}</a:t>
            </a:r>
            <a:r>
              <a:rPr lang="he-IL" altLang="he-IL" sz="1400" noProof="1"/>
              <a:t>"</a:t>
            </a:r>
            <a:r>
              <a:rPr lang="en-US" altLang="he-IL" sz="1400" noProof="1"/>
              <a:t>);</a:t>
            </a:r>
          </a:p>
          <a:p>
            <a:pPr algn="l" eaLnBrk="1" hangingPunct="1"/>
            <a:endParaRPr lang="en-US" altLang="he-IL" sz="1400" noProof="1"/>
          </a:p>
          <a:p>
            <a:pPr algn="l" eaLnBrk="1" hangingPunct="1"/>
            <a:r>
              <a:rPr lang="en-US" altLang="he-IL" sz="1400" noProof="1"/>
              <a:t>            destroyPoint(p1);</a:t>
            </a:r>
          </a:p>
          <a:p>
            <a:pPr algn="l" eaLnBrk="1" hangingPunct="1"/>
            <a:r>
              <a:rPr lang="en-US" altLang="he-IL" sz="1400" noProof="1"/>
              <a:t>            </a:t>
            </a:r>
            <a:r>
              <a:rPr lang="en-US" altLang="he-IL" sz="1400" noProof="1">
                <a:solidFill>
                  <a:schemeClr val="hlink"/>
                </a:solidFill>
              </a:rPr>
              <a:t>Console.WriteLine</a:t>
            </a:r>
            <a:r>
              <a:rPr lang="en-US" altLang="he-IL" sz="1400" noProof="1"/>
              <a:t>(</a:t>
            </a:r>
          </a:p>
          <a:p>
            <a:pPr algn="l" eaLnBrk="1" hangingPunct="1"/>
            <a:r>
              <a:rPr lang="en-US" altLang="he-IL" sz="1400" noProof="1"/>
              <a:t>	“The point after change is {p1.ToString()}</a:t>
            </a:r>
            <a:r>
              <a:rPr lang="he-IL" altLang="he-IL" sz="1400" noProof="1"/>
              <a:t>"</a:t>
            </a:r>
            <a:endParaRPr lang="en-US" altLang="he-IL" sz="1400" noProof="1"/>
          </a:p>
          <a:p>
            <a:pPr algn="l" eaLnBrk="1" hangingPunct="1"/>
            <a:r>
              <a:rPr lang="en-US" altLang="he-IL" sz="1400" noProof="1"/>
              <a:t>	);</a:t>
            </a:r>
          </a:p>
          <a:p>
            <a:pPr algn="l" eaLnBrk="1" hangingPunct="1"/>
            <a:r>
              <a:rPr lang="en-US" altLang="he-IL" sz="1400" noProof="1"/>
              <a:t>         }</a:t>
            </a:r>
            <a:endParaRPr lang="en-US" altLang="he-IL" sz="1400" dirty="0"/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6F3022CB-3B89-47E2-BB3E-A3508C62C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67400"/>
            <a:ext cx="3352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3350" name="Group 6">
            <a:extLst>
              <a:ext uri="{FF2B5EF4-FFF2-40B4-BE49-F238E27FC236}">
                <a16:creationId xmlns:a16="http://schemas.microsoft.com/office/drawing/2014/main" id="{F5F9D17E-A664-40A9-B311-1F42D41D8A5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153400" y="28194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x=2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3358" name="Line 14">
            <a:extLst>
              <a:ext uri="{FF2B5EF4-FFF2-40B4-BE49-F238E27FC236}">
                <a16:creationId xmlns:a16="http://schemas.microsoft.com/office/drawing/2014/main" id="{A1969ABA-2B37-414A-9D06-BCB46003B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048000"/>
            <a:ext cx="19812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3359" name="Line 15">
            <a:extLst>
              <a:ext uri="{FF2B5EF4-FFF2-40B4-BE49-F238E27FC236}">
                <a16:creationId xmlns:a16="http://schemas.microsoft.com/office/drawing/2014/main" id="{6B66A7DB-9820-46E3-8AAF-1A8767921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905000"/>
            <a:ext cx="762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313360" name="Group 16">
            <a:extLst>
              <a:ext uri="{FF2B5EF4-FFF2-40B4-BE49-F238E27FC236}">
                <a16:creationId xmlns:a16="http://schemas.microsoft.com/office/drawing/2014/main" id="{59E8072D-65BF-44C4-B16C-10C76E4DAE71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28194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3368" name="Group 24">
            <a:extLst>
              <a:ext uri="{FF2B5EF4-FFF2-40B4-BE49-F238E27FC236}">
                <a16:creationId xmlns:a16="http://schemas.microsoft.com/office/drawing/2014/main" id="{24D8FCEB-7579-4DEA-BE95-B364BE94CB9B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28194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3376" name="Rectangle 32">
            <a:extLst>
              <a:ext uri="{FF2B5EF4-FFF2-40B4-BE49-F238E27FC236}">
                <a16:creationId xmlns:a16="http://schemas.microsoft.com/office/drawing/2014/main" id="{DEAF1209-143F-4528-AF44-B0BBFB519FCB}"/>
              </a:ext>
            </a:extLst>
          </p:cNvPr>
          <p:cNvSpPr>
            <a:spLocks/>
          </p:cNvSpPr>
          <p:nvPr/>
        </p:nvSpPr>
        <p:spPr bwMode="auto">
          <a:xfrm>
            <a:off x="2057400" y="1189038"/>
            <a:ext cx="40005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he-IL" altLang="he-IL" sz="1400" dirty="0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he-IL" altLang="he-IL" sz="14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400" noProof="1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public</a:t>
            </a:r>
            <a:r>
              <a:rPr lang="en-US" altLang="he-IL" sz="1400" noProof="1"/>
              <a:t> Point(</a:t>
            </a:r>
            <a:r>
              <a:rPr lang="en-US" altLang="he-IL" sz="1400" noProof="1">
                <a:solidFill>
                  <a:schemeClr val="hlink"/>
                </a:solidFill>
              </a:rPr>
              <a:t>int</a:t>
            </a:r>
            <a:r>
              <a:rPr lang="en-US" altLang="he-IL" sz="1400" noProof="1"/>
              <a:t> new</a:t>
            </a:r>
            <a:r>
              <a:rPr lang="en-US" altLang="he-IL" sz="1400" dirty="0"/>
              <a:t>X</a:t>
            </a:r>
            <a:r>
              <a:rPr lang="en-US" altLang="he-IL" sz="1400" noProof="1"/>
              <a:t>, </a:t>
            </a:r>
            <a:r>
              <a:rPr lang="en-US" altLang="he-IL" sz="1400" noProof="1">
                <a:solidFill>
                  <a:schemeClr val="hlink"/>
                </a:solidFill>
              </a:rPr>
              <a:t>int</a:t>
            </a:r>
            <a:r>
              <a:rPr lang="en-US" altLang="he-IL" sz="1400" noProof="1"/>
              <a:t> new</a:t>
            </a:r>
            <a:r>
              <a:rPr lang="en-US" altLang="he-IL" sz="1400" dirty="0"/>
              <a:t>Y</a:t>
            </a:r>
            <a:r>
              <a:rPr lang="en-US" altLang="he-IL" sz="1400" noProof="1"/>
              <a:t>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x = new</a:t>
            </a:r>
            <a:r>
              <a:rPr lang="en-US" altLang="he-IL" sz="1400" dirty="0"/>
              <a:t>X</a:t>
            </a:r>
            <a:r>
              <a:rPr lang="en-US" altLang="he-IL" sz="1400" noProof="1"/>
              <a:t>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y = new</a:t>
            </a:r>
            <a:r>
              <a:rPr lang="en-US" altLang="he-IL" sz="1400" dirty="0"/>
              <a:t>Y</a:t>
            </a:r>
            <a:r>
              <a:rPr lang="en-US" altLang="he-IL" sz="1400" noProof="1"/>
              <a:t>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  <a:endParaRPr lang="en-US" altLang="he-IL" sz="1400" dirty="0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400" dirty="0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dirty="0">
                <a:solidFill>
                  <a:schemeClr val="hlink"/>
                </a:solidFill>
              </a:rPr>
              <a:t>	  </a:t>
            </a:r>
            <a:r>
              <a:rPr lang="en-US" altLang="he-IL" sz="1400" noProof="1">
                <a:solidFill>
                  <a:schemeClr val="hlink"/>
                </a:solidFill>
              </a:rPr>
              <a:t>public</a:t>
            </a:r>
            <a:r>
              <a:rPr lang="en-US" altLang="he-IL" sz="1400" noProof="1"/>
              <a:t> Point(</a:t>
            </a:r>
            <a:r>
              <a:rPr lang="en-US" altLang="he-IL" sz="1400" dirty="0">
                <a:solidFill>
                  <a:schemeClr val="hlink"/>
                </a:solidFill>
              </a:rPr>
              <a:t>Point other</a:t>
            </a:r>
            <a:r>
              <a:rPr lang="en-US" altLang="he-IL" sz="1400" noProof="1"/>
              <a:t>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x = </a:t>
            </a:r>
            <a:r>
              <a:rPr lang="en-US" altLang="he-IL" sz="1400" dirty="0"/>
              <a:t>other.</a:t>
            </a:r>
            <a:r>
              <a:rPr lang="en-US" altLang="he-IL" sz="1400" noProof="1"/>
              <a:t>x;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y = </a:t>
            </a:r>
            <a:r>
              <a:rPr lang="en-US" altLang="he-IL" sz="1400" dirty="0"/>
              <a:t>other.</a:t>
            </a:r>
            <a:r>
              <a:rPr lang="en-US" altLang="he-IL" sz="1400" noProof="1"/>
              <a:t>y;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public string</a:t>
            </a:r>
            <a:r>
              <a:rPr lang="en-US" altLang="he-IL" sz="1400" noProof="1"/>
              <a:t>  ToString()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return “(“+ x + “, “ + y + “)”;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}</a:t>
            </a:r>
            <a:r>
              <a:rPr lang="en-US" altLang="he-IL" sz="1400" dirty="0"/>
              <a:t>  </a:t>
            </a:r>
            <a:r>
              <a:rPr lang="en-US" altLang="he-IL" sz="1400" dirty="0">
                <a:solidFill>
                  <a:srgbClr val="009900"/>
                </a:solidFill>
              </a:rPr>
              <a:t>// class Point0</a:t>
            </a:r>
          </a:p>
        </p:txBody>
      </p:sp>
      <p:sp>
        <p:nvSpPr>
          <p:cNvPr id="26658" name="Line 33">
            <a:extLst>
              <a:ext uri="{FF2B5EF4-FFF2-40B4-BE49-F238E27FC236}">
                <a16:creationId xmlns:a16="http://schemas.microsoft.com/office/drawing/2014/main" id="{DD99F307-5007-4DA0-BE08-81B26ED0F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59" name="Line 34">
            <a:extLst>
              <a:ext uri="{FF2B5EF4-FFF2-40B4-BE49-F238E27FC236}">
                <a16:creationId xmlns:a16="http://schemas.microsoft.com/office/drawing/2014/main" id="{9A14FF74-5368-4E39-A6BA-51292A5CA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5240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13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13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13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13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13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13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13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13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3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13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13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13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13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13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13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133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133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133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13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13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13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133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133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133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13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13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13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1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1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1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1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1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1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13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13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13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13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13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13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13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13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13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13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13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13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13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13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13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133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133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133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13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13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13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133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133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133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1A38137-F524-4656-8289-E7317296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4FECC59-2300-4B0F-840A-419B4CC2CAC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73BB99A-14D1-4CA4-91B7-5B12928D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בנאי העתקה </a:t>
            </a:r>
            <a:r>
              <a:rPr lang="en-US" altLang="he-IL"/>
              <a:t>(copy constructor)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E336E82-C0FC-4F96-B7EA-A485006D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en-US" altLang="he-IL" sz="2500"/>
              <a:t>copy constructor</a:t>
            </a:r>
            <a:r>
              <a:rPr lang="he-IL" altLang="he-IL" sz="2500"/>
              <a:t> הוא מקרה פרטי של בנאי שהפרמטר שהוא מקבל הוא אובייקט אחר מאותו הטיפוס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500"/>
              <a:t>מטרתו לייצר אובייקט נוסף זהה לאובייקט שהתקבל כפרמטר</a:t>
            </a:r>
          </a:p>
          <a:p>
            <a:pPr algn="r" rtl="1" eaLnBrk="1" hangingPunct="1">
              <a:lnSpc>
                <a:spcPct val="105000"/>
              </a:lnSpc>
            </a:pPr>
            <a:r>
              <a:rPr lang="he-IL" altLang="he-IL" sz="2500"/>
              <a:t>דוגמא: בנאי ההעתקה של "שעון"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he-IL" altLang="he-IL" sz="1600"/>
              <a:t>          </a:t>
            </a:r>
            <a:r>
              <a:rPr lang="en-US" altLang="he-IL" sz="2000" noProof="1"/>
              <a:t>public Clock(</a:t>
            </a:r>
            <a:r>
              <a:rPr lang="en-US" altLang="he-IL" sz="2000"/>
              <a:t>Clock other</a:t>
            </a:r>
            <a:r>
              <a:rPr lang="en-US" altLang="he-IL" sz="2000" noProof="1"/>
              <a:t>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000" noProof="1"/>
              <a:t>        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000" noProof="1"/>
              <a:t>           </a:t>
            </a:r>
            <a:r>
              <a:rPr lang="he-IL" altLang="he-IL" sz="2000"/>
              <a:t> </a:t>
            </a:r>
            <a:r>
              <a:rPr lang="en-US" altLang="he-IL" sz="2000" noProof="1"/>
              <a:t> Console.WriteLine("In </a:t>
            </a:r>
            <a:r>
              <a:rPr lang="en-US" altLang="he-IL" sz="2000"/>
              <a:t>copy </a:t>
            </a:r>
            <a:r>
              <a:rPr lang="en-US" altLang="he-IL" sz="2000" noProof="1"/>
              <a:t>Clock::Clock");</a:t>
            </a:r>
            <a:endParaRPr lang="en-US" altLang="he-IL" sz="200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000"/>
              <a:t>	         hours = other.hours;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000"/>
              <a:t>	         minutes = other.minutes;</a:t>
            </a:r>
            <a:endParaRPr lang="en-US" altLang="he-IL" sz="2000" noProof="1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2000" noProof="1"/>
              <a:t>        }</a:t>
            </a:r>
            <a:endParaRPr lang="en-US" altLang="he-IL" sz="2000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2000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500"/>
              <a:t>כעת יצירת אובייקט מטיפוס "שעון" תשים בתכונות האובייקט את הערכים של </a:t>
            </a:r>
            <a:r>
              <a:rPr lang="en-US" altLang="he-IL" sz="2500"/>
              <a:t>other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ED9E1-592B-45DA-B9C8-363C2BDC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E9BB313-0ACC-48F8-AB2A-E3DCE4EA90F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970CFBE-1229-4D34-BE85-AA14C4EB59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ביחידה זו נלמד:</a:t>
            </a:r>
            <a:endParaRPr lang="en-US" altLang="he-IL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748B4FF-358A-4582-9A75-59847C2C38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השיטה </a:t>
            </a:r>
            <a:r>
              <a:rPr lang="en-US" altLang="he-IL"/>
              <a:t>toString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שיטות הקוראות לשיטות אחרות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בנאי </a:t>
            </a:r>
            <a:r>
              <a:rPr lang="en-US" altLang="he-IL"/>
              <a:t>(constructor)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בנאי המקבל פרמטרים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העמסת שיטות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בנאי העתקה </a:t>
            </a:r>
            <a:r>
              <a:rPr lang="en-US" altLang="he-IL"/>
              <a:t>(copy constructor)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</a:t>
            </a:r>
            <a:r>
              <a:rPr lang="en-US" altLang="he-IL"/>
              <a:t>this</a:t>
            </a:r>
            <a:endParaRPr lang="he-IL" alt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22">
            <a:extLst>
              <a:ext uri="{FF2B5EF4-FFF2-40B4-BE49-F238E27FC236}">
                <a16:creationId xmlns:a16="http://schemas.microsoft.com/office/drawing/2014/main" id="{EB4A65DD-46BF-4BE9-B6E1-B2AF32BC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BFDA791-8CC9-44FB-9B43-39B5C48E31E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E163CBD-CC27-401F-BAFA-5E1EC0C7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בנאי העתקה - דוגמא</a:t>
            </a:r>
            <a:endParaRPr lang="en-US" altLang="he-IL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3801490F-D4C6-48E2-A19F-74CEBC02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8600" y="1646238"/>
            <a:ext cx="8153400" cy="4525962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400" dirty="0"/>
              <a:t>    </a:t>
            </a:r>
            <a:r>
              <a:rPr lang="en-US" altLang="he-IL" sz="1400" noProof="1"/>
              <a:t>class Clock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private int minutes, hours;</a:t>
            </a:r>
            <a:endParaRPr lang="en-US" altLang="he-IL" sz="1400" dirty="0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public Clock(int h, int m)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	 }</a:t>
            </a:r>
            <a:r>
              <a:rPr lang="en-US" altLang="he-IL" sz="1000" noProof="1"/>
              <a:t>	</a:t>
            </a:r>
            <a:endParaRPr lang="en-US" altLang="he-IL" sz="14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    hours = h;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    minutes = 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public Clock(</a:t>
            </a:r>
            <a:r>
              <a:rPr lang="en-US" altLang="he-IL" sz="1400" dirty="0"/>
              <a:t>Clock other</a:t>
            </a:r>
            <a:r>
              <a:rPr lang="en-US" altLang="he-IL" sz="1400" noProof="1"/>
              <a:t>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   </a:t>
            </a:r>
            <a:r>
              <a:rPr lang="he-IL" altLang="he-IL" sz="1400" dirty="0"/>
              <a:t> </a:t>
            </a:r>
            <a:r>
              <a:rPr lang="en-US" altLang="he-IL" sz="1400" noProof="1"/>
              <a:t> Console.WriteLine("In </a:t>
            </a:r>
            <a:r>
              <a:rPr lang="en-US" altLang="he-IL" sz="1400" dirty="0"/>
              <a:t>copy </a:t>
            </a:r>
            <a:r>
              <a:rPr lang="en-US" altLang="he-IL" sz="1400" noProof="1"/>
              <a:t>Clock::Clock");</a:t>
            </a:r>
            <a:endParaRPr lang="en-US" altLang="he-IL" sz="1400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1400" dirty="0"/>
              <a:t>	       hours = </a:t>
            </a:r>
            <a:r>
              <a:rPr lang="en-US" altLang="he-IL" sz="1400" dirty="0" err="1"/>
              <a:t>other.hours</a:t>
            </a:r>
            <a:r>
              <a:rPr lang="en-US" altLang="he-IL" sz="1400" dirty="0"/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1400" dirty="0"/>
              <a:t>	       minutes = </a:t>
            </a:r>
            <a:r>
              <a:rPr lang="en-US" altLang="he-IL" sz="1400" dirty="0" err="1"/>
              <a:t>other.minutes</a:t>
            </a:r>
            <a:r>
              <a:rPr lang="en-US" altLang="he-IL" sz="1400" dirty="0"/>
              <a:t>;</a:t>
            </a:r>
            <a:endParaRPr lang="en-US" altLang="he-IL" sz="1400" noProof="1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public  string  ToString()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    … 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} </a:t>
            </a:r>
            <a:r>
              <a:rPr lang="en-US" altLang="he-IL" sz="1400" noProof="1">
                <a:solidFill>
                  <a:srgbClr val="009900"/>
                </a:solidFill>
              </a:rPr>
              <a:t>// class Clock</a:t>
            </a:r>
            <a:endParaRPr lang="en-US" altLang="he-IL" sz="1400" dirty="0">
              <a:solidFill>
                <a:srgbClr val="009900"/>
              </a:solidFill>
            </a:endParaRP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68B1B016-6096-4FF7-BC20-F954CBA6AF4C}"/>
              </a:ext>
            </a:extLst>
          </p:cNvPr>
          <p:cNvSpPr>
            <a:spLocks/>
          </p:cNvSpPr>
          <p:nvPr/>
        </p:nvSpPr>
        <p:spPr bwMode="auto">
          <a:xfrm>
            <a:off x="5638800" y="1646238"/>
            <a:ext cx="8153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400" dirty="0"/>
              <a:t>       </a:t>
            </a:r>
            <a:r>
              <a:rPr lang="en-US" altLang="he-IL" sz="1400" noProof="1"/>
              <a:t>static void Main(string[] args)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Clock c1 = new Clock(</a:t>
            </a:r>
            <a:r>
              <a:rPr lang="en-US" altLang="he-IL" sz="1400" dirty="0"/>
              <a:t>20, 30</a:t>
            </a:r>
            <a:r>
              <a:rPr lang="en-US" altLang="he-IL" sz="1400" noProof="1"/>
              <a:t>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Clock c2 = new Clock(</a:t>
            </a:r>
            <a:r>
              <a:rPr lang="en-US" altLang="he-IL" sz="1400" dirty="0"/>
              <a:t>c1</a:t>
            </a:r>
            <a:r>
              <a:rPr lang="en-US" altLang="he-IL" sz="1400" noProof="1"/>
              <a:t>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Console.WriteLine($"c1 time is: 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		{c1.ToString()}</a:t>
            </a:r>
            <a:r>
              <a:rPr lang="he-IL" altLang="he-IL" sz="1400" noProof="1"/>
              <a:t>"</a:t>
            </a:r>
            <a:r>
              <a:rPr lang="en-US" altLang="he-IL" sz="1400" noProof="1"/>
              <a:t>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Console.WriteLine("c2 time is: 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		{c2.ToString()}</a:t>
            </a:r>
            <a:r>
              <a:rPr lang="he-IL" altLang="he-IL" sz="1400" noProof="1"/>
              <a:t>"</a:t>
            </a:r>
            <a:r>
              <a:rPr lang="en-US" altLang="he-IL" sz="1400" noProof="1"/>
              <a:t>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</a:t>
            </a:r>
            <a:r>
              <a:rPr lang="he-IL" altLang="he-IL" sz="1400" dirty="0"/>
              <a:t>{</a:t>
            </a:r>
            <a:endParaRPr lang="en-US" altLang="he-IL" sz="1400" dirty="0"/>
          </a:p>
        </p:txBody>
      </p:sp>
      <p:sp>
        <p:nvSpPr>
          <p:cNvPr id="303109" name="Oval 5">
            <a:extLst>
              <a:ext uri="{FF2B5EF4-FFF2-40B4-BE49-F238E27FC236}">
                <a16:creationId xmlns:a16="http://schemas.microsoft.com/office/drawing/2014/main" id="{10A143F1-CD71-4968-9FAE-C4AC19D9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38862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303110" name="Group 6">
            <a:extLst>
              <a:ext uri="{FF2B5EF4-FFF2-40B4-BE49-F238E27FC236}">
                <a16:creationId xmlns:a16="http://schemas.microsoft.com/office/drawing/2014/main" id="{01ADDBE4-E433-46DF-826E-99D2834753E7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5784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126" name="Group 22">
            <a:extLst>
              <a:ext uri="{FF2B5EF4-FFF2-40B4-BE49-F238E27FC236}">
                <a16:creationId xmlns:a16="http://schemas.microsoft.com/office/drawing/2014/main" id="{802AB558-DAC5-449A-9EF1-58F64FD131C5}"/>
              </a:ext>
            </a:extLst>
          </p:cNvPr>
          <p:cNvGraphicFramePr>
            <a:graphicFrameLocks noGrp="1"/>
          </p:cNvGraphicFramePr>
          <p:nvPr/>
        </p:nvGraphicFramePr>
        <p:xfrm>
          <a:off x="2824163" y="2743200"/>
          <a:ext cx="2747962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3142" name="Text Box 38">
            <a:extLst>
              <a:ext uri="{FF2B5EF4-FFF2-40B4-BE49-F238E27FC236}">
                <a16:creationId xmlns:a16="http://schemas.microsoft.com/office/drawing/2014/main" id="{625EBF78-13B7-4AA6-952E-E1288E3AA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150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303143" name="Group 39">
            <a:extLst>
              <a:ext uri="{FF2B5EF4-FFF2-40B4-BE49-F238E27FC236}">
                <a16:creationId xmlns:a16="http://schemas.microsoft.com/office/drawing/2014/main" id="{DB49B523-590A-462F-A0E9-4ACE8BD942DD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2743200"/>
          <a:ext cx="2747963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159" name="Group 55">
            <a:extLst>
              <a:ext uri="{FF2B5EF4-FFF2-40B4-BE49-F238E27FC236}">
                <a16:creationId xmlns:a16="http://schemas.microsoft.com/office/drawing/2014/main" id="{FEB8CFB3-5B35-4F1D-8A99-95813D8CDA52}"/>
              </a:ext>
            </a:extLst>
          </p:cNvPr>
          <p:cNvGraphicFramePr>
            <a:graphicFrameLocks noGrp="1"/>
          </p:cNvGraphicFramePr>
          <p:nvPr/>
        </p:nvGraphicFramePr>
        <p:xfrm>
          <a:off x="2824163" y="2743200"/>
          <a:ext cx="2747962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175" name="Group 71">
            <a:extLst>
              <a:ext uri="{FF2B5EF4-FFF2-40B4-BE49-F238E27FC236}">
                <a16:creationId xmlns:a16="http://schemas.microsoft.com/office/drawing/2014/main" id="{84E9142A-8FE7-44F0-9750-F4B395B6C4F7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64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191" name="Group 87">
            <a:extLst>
              <a:ext uri="{FF2B5EF4-FFF2-40B4-BE49-F238E27FC236}">
                <a16:creationId xmlns:a16="http://schemas.microsoft.com/office/drawing/2014/main" id="{34EAD882-7CE8-43D1-980F-5C8DF87165C7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64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207" name="Group 103">
            <a:extLst>
              <a:ext uri="{FF2B5EF4-FFF2-40B4-BE49-F238E27FC236}">
                <a16:creationId xmlns:a16="http://schemas.microsoft.com/office/drawing/2014/main" id="{F7D3EA75-0331-490D-9B0C-586220A03572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64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764" name="Picture 121">
            <a:extLst>
              <a:ext uri="{FF2B5EF4-FFF2-40B4-BE49-F238E27FC236}">
                <a16:creationId xmlns:a16="http://schemas.microsoft.com/office/drawing/2014/main" id="{4D1549B1-7701-4F5F-9822-61BFD1BE4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08113"/>
            <a:ext cx="33528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3227" name="Group 123">
            <a:extLst>
              <a:ext uri="{FF2B5EF4-FFF2-40B4-BE49-F238E27FC236}">
                <a16:creationId xmlns:a16="http://schemas.microsoft.com/office/drawing/2014/main" id="{92947718-9AB8-444A-8BED-4F68A4917D55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5626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244" name="Group 140">
            <a:extLst>
              <a:ext uri="{FF2B5EF4-FFF2-40B4-BE49-F238E27FC236}">
                <a16:creationId xmlns:a16="http://schemas.microsoft.com/office/drawing/2014/main" id="{DEA2FA44-137E-4854-AABB-36FB03CF2513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5626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3261" name="Text Box 157">
            <a:extLst>
              <a:ext uri="{FF2B5EF4-FFF2-40B4-BE49-F238E27FC236}">
                <a16:creationId xmlns:a16="http://schemas.microsoft.com/office/drawing/2014/main" id="{068B66C2-48A7-4531-BB0F-82203971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478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20    30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90E40-CD8D-4AD4-B2F2-0AE9402CFD55}"/>
              </a:ext>
            </a:extLst>
          </p:cNvPr>
          <p:cNvCxnSpPr/>
          <p:nvPr/>
        </p:nvCxnSpPr>
        <p:spPr>
          <a:xfrm>
            <a:off x="2286000" y="3962400"/>
            <a:ext cx="358140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3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303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0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0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0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0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0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0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0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0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0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03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03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03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03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03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03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03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03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03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0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0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0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03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03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03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0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30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0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303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303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30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303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303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303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30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nimBg="1"/>
      <p:bldP spid="303142" grpId="0"/>
      <p:bldP spid="303261" grpId="0"/>
      <p:bldP spid="303261" grpId="1"/>
      <p:bldP spid="303261" grpId="2"/>
      <p:bldP spid="303261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6">
            <a:extLst>
              <a:ext uri="{FF2B5EF4-FFF2-40B4-BE49-F238E27FC236}">
                <a16:creationId xmlns:a16="http://schemas.microsoft.com/office/drawing/2014/main" id="{2C147DF9-E8BB-43F5-A34C-9C930911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167B83E-FDEC-4321-9290-B43E34AF0F5B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09252" name="Text Box 4">
            <a:extLst>
              <a:ext uri="{FF2B5EF4-FFF2-40B4-BE49-F238E27FC236}">
                <a16:creationId xmlns:a16="http://schemas.microsoft.com/office/drawing/2014/main" id="{1DE89913-3860-41D9-817E-E9BB9EBF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549400"/>
            <a:ext cx="52578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1400" dirty="0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public static void</a:t>
            </a:r>
            <a:r>
              <a:rPr lang="en-US" altLang="he-IL" sz="1400" noProof="1"/>
              <a:t> destroyPoint(Point p)</a:t>
            </a:r>
          </a:p>
          <a:p>
            <a:pPr algn="l" eaLnBrk="1" hangingPunct="1"/>
            <a:r>
              <a:rPr lang="en-US" altLang="he-IL" sz="1400" noProof="1"/>
              <a:t>        {</a:t>
            </a:r>
          </a:p>
          <a:p>
            <a:pPr algn="l" eaLnBrk="1" hangingPunct="1"/>
            <a:r>
              <a:rPr lang="en-US" altLang="he-IL" sz="1400" noProof="1"/>
              <a:t>            p.</a:t>
            </a:r>
            <a:r>
              <a:rPr lang="en-US" altLang="he-IL" sz="1400" dirty="0"/>
              <a:t>set</a:t>
            </a:r>
            <a:r>
              <a:rPr lang="en-US" altLang="he-IL" sz="1400" noProof="1"/>
              <a:t>X</a:t>
            </a:r>
            <a:r>
              <a:rPr lang="en-US" altLang="he-IL" sz="1400" dirty="0"/>
              <a:t>(</a:t>
            </a:r>
            <a:r>
              <a:rPr lang="en-US" altLang="he-IL" sz="1400" noProof="1"/>
              <a:t>10</a:t>
            </a:r>
            <a:r>
              <a:rPr lang="en-US" altLang="he-IL" sz="1400" dirty="0"/>
              <a:t>)</a:t>
            </a:r>
            <a:r>
              <a:rPr lang="en-US" altLang="he-IL" sz="1400" noProof="1"/>
              <a:t>;</a:t>
            </a:r>
          </a:p>
          <a:p>
            <a:pPr algn="l" eaLnBrk="1" hangingPunct="1"/>
            <a:r>
              <a:rPr lang="en-US" altLang="he-IL" sz="1400" noProof="1"/>
              <a:t>            p.</a:t>
            </a:r>
            <a:r>
              <a:rPr lang="en-US" altLang="he-IL" sz="1400" dirty="0"/>
              <a:t>set</a:t>
            </a:r>
            <a:r>
              <a:rPr lang="en-US" altLang="he-IL" sz="1400" noProof="1"/>
              <a:t>Y</a:t>
            </a:r>
            <a:r>
              <a:rPr lang="en-US" altLang="he-IL" sz="1400" dirty="0"/>
              <a:t>(</a:t>
            </a:r>
            <a:r>
              <a:rPr lang="en-US" altLang="he-IL" sz="1400" noProof="1"/>
              <a:t>10</a:t>
            </a:r>
            <a:r>
              <a:rPr lang="en-US" altLang="he-IL" sz="1400" dirty="0"/>
              <a:t>)</a:t>
            </a:r>
            <a:r>
              <a:rPr lang="en-US" altLang="he-IL" sz="1400" noProof="1"/>
              <a:t>;</a:t>
            </a:r>
          </a:p>
          <a:p>
            <a:pPr algn="l" eaLnBrk="1" hangingPunct="1"/>
            <a:r>
              <a:rPr lang="en-US" altLang="he-IL" sz="1400" noProof="1"/>
              <a:t>        }</a:t>
            </a:r>
          </a:p>
          <a:p>
            <a:pPr algn="l" eaLnBrk="1" hangingPunct="1"/>
            <a:endParaRPr lang="en-US" altLang="he-IL" sz="1400" noProof="1"/>
          </a:p>
          <a:p>
            <a:pPr algn="l" eaLnBrk="1" hangingPunct="1"/>
            <a:r>
              <a:rPr lang="en-US" altLang="he-IL" sz="1400" noProof="1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static void</a:t>
            </a:r>
            <a:r>
              <a:rPr lang="en-US" altLang="he-IL" sz="1400" noProof="1"/>
              <a:t> Main(string[] args)</a:t>
            </a:r>
          </a:p>
          <a:p>
            <a:pPr algn="l" eaLnBrk="1" hangingPunct="1"/>
            <a:r>
              <a:rPr lang="en-US" altLang="he-IL" sz="1400" noProof="1"/>
              <a:t>        {</a:t>
            </a:r>
            <a:endParaRPr lang="en-US" altLang="he-IL" sz="1400" dirty="0"/>
          </a:p>
          <a:p>
            <a:pPr algn="l" eaLnBrk="1" hangingPunct="1"/>
            <a:endParaRPr lang="en-US" altLang="he-IL" sz="1400" noProof="1"/>
          </a:p>
          <a:p>
            <a:pPr algn="l" eaLnBrk="1" hangingPunct="1"/>
            <a:r>
              <a:rPr lang="en-US" altLang="he-IL" sz="1400" noProof="1"/>
              <a:t>            Point p1 = </a:t>
            </a:r>
            <a:r>
              <a:rPr lang="en-US" altLang="he-IL" sz="1400" noProof="1">
                <a:solidFill>
                  <a:schemeClr val="hlink"/>
                </a:solidFill>
              </a:rPr>
              <a:t>new</a:t>
            </a:r>
            <a:r>
              <a:rPr lang="en-US" altLang="he-IL" sz="1400" noProof="1"/>
              <a:t> Point(2, 3);</a:t>
            </a:r>
          </a:p>
          <a:p>
            <a:pPr algn="l" eaLnBrk="1" hangingPunct="1"/>
            <a:r>
              <a:rPr lang="en-US" altLang="he-IL" sz="1400" noProof="1"/>
              <a:t>            Console.WriteLine($"The orig point is </a:t>
            </a:r>
          </a:p>
          <a:p>
            <a:pPr algn="l" eaLnBrk="1" hangingPunct="1"/>
            <a:r>
              <a:rPr lang="en-US" altLang="he-IL" sz="1400" noProof="1"/>
              <a:t>		{p1.ToString()}“ );</a:t>
            </a:r>
          </a:p>
          <a:p>
            <a:pPr algn="l" eaLnBrk="1" hangingPunct="1"/>
            <a:endParaRPr lang="en-US" altLang="he-IL" sz="1400" noProof="1"/>
          </a:p>
          <a:p>
            <a:pPr algn="l" eaLnBrk="1" hangingPunct="1"/>
            <a:r>
              <a:rPr lang="en-US" altLang="he-IL" sz="1400" noProof="1"/>
              <a:t>            destroyPoint(</a:t>
            </a:r>
            <a:r>
              <a:rPr lang="en-US" altLang="he-IL" sz="1400" b="1" dirty="0">
                <a:solidFill>
                  <a:schemeClr val="hlink"/>
                </a:solidFill>
              </a:rPr>
              <a:t>                             </a:t>
            </a:r>
            <a:r>
              <a:rPr lang="en-US" altLang="he-IL" sz="1400" noProof="1"/>
              <a:t>);</a:t>
            </a:r>
          </a:p>
          <a:p>
            <a:pPr algn="l" eaLnBrk="1" hangingPunct="1"/>
            <a:r>
              <a:rPr lang="en-US" altLang="he-IL" sz="1400" noProof="1"/>
              <a:t>            Console.WriteLine(</a:t>
            </a:r>
          </a:p>
          <a:p>
            <a:pPr algn="l" eaLnBrk="1" hangingPunct="1"/>
            <a:r>
              <a:rPr lang="en-US" altLang="he-IL" sz="1400" noProof="1"/>
              <a:t>              “The point after change is {p1.ToString()}“);</a:t>
            </a:r>
          </a:p>
          <a:p>
            <a:pPr algn="l" eaLnBrk="1" hangingPunct="1"/>
            <a:r>
              <a:rPr lang="en-US" altLang="he-IL" sz="1400" noProof="1"/>
              <a:t>        }</a:t>
            </a:r>
            <a:endParaRPr lang="en-US" altLang="he-IL" sz="1400" dirty="0"/>
          </a:p>
        </p:txBody>
      </p:sp>
      <p:graphicFrame>
        <p:nvGraphicFramePr>
          <p:cNvPr id="309341" name="Group 93">
            <a:extLst>
              <a:ext uri="{FF2B5EF4-FFF2-40B4-BE49-F238E27FC236}">
                <a16:creationId xmlns:a16="http://schemas.microsoft.com/office/drawing/2014/main" id="{126C214B-90FC-488B-BB09-38531AC0D710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19812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08" name="Rectangle 2">
            <a:extLst>
              <a:ext uri="{FF2B5EF4-FFF2-40B4-BE49-F238E27FC236}">
                <a16:creationId xmlns:a16="http://schemas.microsoft.com/office/drawing/2014/main" id="{66B78F4E-3A5E-4501-A5C2-0E79FBFD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pPr algn="r" rtl="1"/>
            <a:r>
              <a:rPr lang="he-IL" altLang="he-IL" sz="4000"/>
              <a:t>העברת עותק אובייקט לפונקציה - דוגמא</a:t>
            </a:r>
            <a:endParaRPr lang="en-US" altLang="he-IL" sz="4000"/>
          </a:p>
        </p:txBody>
      </p:sp>
      <p:sp>
        <p:nvSpPr>
          <p:cNvPr id="29709" name="Rectangle 3">
            <a:extLst>
              <a:ext uri="{FF2B5EF4-FFF2-40B4-BE49-F238E27FC236}">
                <a16:creationId xmlns:a16="http://schemas.microsoft.com/office/drawing/2014/main" id="{3EAFF3EB-9E30-484C-9109-A064D98635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-304800" y="1600200"/>
            <a:ext cx="4000500" cy="4525963"/>
          </a:xfrm>
        </p:spPr>
        <p:txBody>
          <a:bodyPr/>
          <a:lstStyle/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>
                <a:solidFill>
                  <a:schemeClr val="hlink"/>
                </a:solidFill>
              </a:rPr>
              <a:t>      class</a:t>
            </a:r>
            <a:r>
              <a:rPr lang="en-US" altLang="he-IL" sz="1400" noProof="1"/>
              <a:t> Point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 noProof="1"/>
              <a:t>        </a:t>
            </a:r>
            <a:r>
              <a:rPr lang="he-IL" altLang="he-IL" sz="1400"/>
              <a:t>    </a:t>
            </a:r>
            <a:r>
              <a:rPr lang="en-US" altLang="he-IL" sz="1400" noProof="1">
                <a:solidFill>
                  <a:schemeClr val="hlink"/>
                </a:solidFill>
              </a:rPr>
              <a:t>private int</a:t>
            </a:r>
            <a:r>
              <a:rPr lang="en-US" altLang="he-IL" sz="1400" noProof="1"/>
              <a:t> x, y;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400"/>
              <a:t>            </a:t>
            </a:r>
            <a:r>
              <a:rPr lang="en-US" altLang="he-IL" sz="1400" noProof="1">
                <a:solidFill>
                  <a:schemeClr val="hlink"/>
                </a:solidFill>
              </a:rPr>
              <a:t>public int</a:t>
            </a:r>
            <a:r>
              <a:rPr lang="en-US" altLang="he-IL" sz="1400" noProof="1"/>
              <a:t> </a:t>
            </a:r>
            <a:r>
              <a:rPr lang="en-US" altLang="he-IL" sz="1400"/>
              <a:t>get</a:t>
            </a:r>
            <a:r>
              <a:rPr lang="en-US" altLang="he-IL" sz="1400" noProof="1"/>
              <a:t>X</a:t>
            </a:r>
            <a:r>
              <a:rPr lang="en-US" altLang="he-IL" sz="1400"/>
              <a:t>()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    	          </a:t>
            </a:r>
            <a:r>
              <a:rPr lang="en-US" altLang="he-IL" sz="1400">
                <a:solidFill>
                  <a:schemeClr val="hlink"/>
                </a:solidFill>
              </a:rPr>
              <a:t>return</a:t>
            </a:r>
            <a:r>
              <a:rPr lang="en-US" altLang="he-IL" sz="1400"/>
              <a:t> x;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</a:t>
            </a:r>
            <a:r>
              <a:rPr lang="en-US" altLang="he-IL" sz="1400">
                <a:solidFill>
                  <a:schemeClr val="hlink"/>
                </a:solidFill>
              </a:rPr>
              <a:t>public void</a:t>
            </a:r>
            <a:r>
              <a:rPr lang="en-US" altLang="he-IL" sz="1400"/>
              <a:t> setX(</a:t>
            </a:r>
            <a:r>
              <a:rPr lang="en-US" altLang="he-IL" sz="1400">
                <a:solidFill>
                  <a:schemeClr val="hlink"/>
                </a:solidFill>
              </a:rPr>
              <a:t>int</a:t>
            </a:r>
            <a:r>
              <a:rPr lang="en-US" altLang="he-IL" sz="1400"/>
              <a:t> newX)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    x = newX;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4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>
                <a:solidFill>
                  <a:schemeClr val="hlink"/>
                </a:solidFill>
              </a:rPr>
              <a:t>	      </a:t>
            </a:r>
            <a:r>
              <a:rPr lang="en-US" altLang="he-IL" sz="1400" noProof="1">
                <a:solidFill>
                  <a:schemeClr val="hlink"/>
                </a:solidFill>
              </a:rPr>
              <a:t>public int</a:t>
            </a:r>
            <a:r>
              <a:rPr lang="en-US" altLang="he-IL" sz="1400" noProof="1"/>
              <a:t> </a:t>
            </a:r>
            <a:r>
              <a:rPr lang="en-US" altLang="he-IL" sz="1400"/>
              <a:t>getY()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    	          </a:t>
            </a:r>
            <a:r>
              <a:rPr lang="en-US" altLang="he-IL" sz="1400">
                <a:solidFill>
                  <a:schemeClr val="hlink"/>
                </a:solidFill>
              </a:rPr>
              <a:t>return</a:t>
            </a:r>
            <a:r>
              <a:rPr lang="en-US" altLang="he-IL" sz="1400"/>
              <a:t> y;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</a:t>
            </a:r>
            <a:r>
              <a:rPr lang="en-US" altLang="he-IL" sz="1400">
                <a:solidFill>
                  <a:schemeClr val="hlink"/>
                </a:solidFill>
              </a:rPr>
              <a:t>public void</a:t>
            </a:r>
            <a:r>
              <a:rPr lang="en-US" altLang="he-IL" sz="1400"/>
              <a:t> setY(</a:t>
            </a:r>
            <a:r>
              <a:rPr lang="en-US" altLang="he-IL" sz="1400">
                <a:solidFill>
                  <a:schemeClr val="hlink"/>
                </a:solidFill>
              </a:rPr>
              <a:t>int</a:t>
            </a:r>
            <a:r>
              <a:rPr lang="en-US" altLang="he-IL" sz="1400"/>
              <a:t> newY)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{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    y = newY;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400"/>
              <a:t>	      }</a:t>
            </a:r>
          </a:p>
        </p:txBody>
      </p:sp>
      <p:graphicFrame>
        <p:nvGraphicFramePr>
          <p:cNvPr id="309266" name="Group 18">
            <a:extLst>
              <a:ext uri="{FF2B5EF4-FFF2-40B4-BE49-F238E27FC236}">
                <a16:creationId xmlns:a16="http://schemas.microsoft.com/office/drawing/2014/main" id="{F97A5D2B-A68F-4C32-9F34-378E321DF84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153400" y="28194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x=2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9267" name="Line 19">
            <a:extLst>
              <a:ext uri="{FF2B5EF4-FFF2-40B4-BE49-F238E27FC236}">
                <a16:creationId xmlns:a16="http://schemas.microsoft.com/office/drawing/2014/main" id="{0A29CE8D-A3AC-4EEA-B166-C6AD160AC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200400"/>
            <a:ext cx="19050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9268" name="Line 20">
            <a:extLst>
              <a:ext uri="{FF2B5EF4-FFF2-40B4-BE49-F238E27FC236}">
                <a16:creationId xmlns:a16="http://schemas.microsoft.com/office/drawing/2014/main" id="{C270EF23-7E0B-4758-B8E2-5B080F3890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1828800"/>
            <a:ext cx="762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9301" name="Rectangle 53">
            <a:extLst>
              <a:ext uri="{FF2B5EF4-FFF2-40B4-BE49-F238E27FC236}">
                <a16:creationId xmlns:a16="http://schemas.microsoft.com/office/drawing/2014/main" id="{D0B0688F-D44D-4222-8BC8-8D649C8F85F8}"/>
              </a:ext>
            </a:extLst>
          </p:cNvPr>
          <p:cNvSpPr>
            <a:spLocks/>
          </p:cNvSpPr>
          <p:nvPr/>
        </p:nvSpPr>
        <p:spPr bwMode="auto">
          <a:xfrm>
            <a:off x="2019300" y="1189038"/>
            <a:ext cx="40005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he-IL" altLang="he-IL" sz="1400" dirty="0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he-IL" altLang="he-IL" sz="14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400" noProof="1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public</a:t>
            </a:r>
            <a:r>
              <a:rPr lang="en-US" altLang="he-IL" sz="1400" noProof="1"/>
              <a:t> Point(</a:t>
            </a:r>
            <a:r>
              <a:rPr lang="en-US" altLang="he-IL" sz="1400" noProof="1">
                <a:solidFill>
                  <a:schemeClr val="hlink"/>
                </a:solidFill>
              </a:rPr>
              <a:t>int</a:t>
            </a:r>
            <a:r>
              <a:rPr lang="en-US" altLang="he-IL" sz="1400" noProof="1"/>
              <a:t> newX, </a:t>
            </a:r>
            <a:r>
              <a:rPr lang="en-US" altLang="he-IL" sz="1400" noProof="1">
                <a:solidFill>
                  <a:schemeClr val="hlink"/>
                </a:solidFill>
              </a:rPr>
              <a:t>int</a:t>
            </a:r>
            <a:r>
              <a:rPr lang="en-US" altLang="he-IL" sz="1400" noProof="1"/>
              <a:t> newY)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x = newX;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y = newY;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he-IL" altLang="he-IL" sz="1400" dirty="0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400" dirty="0">
                <a:solidFill>
                  <a:schemeClr val="hlink"/>
                </a:solidFill>
              </a:rPr>
              <a:t>	 </a:t>
            </a:r>
            <a:r>
              <a:rPr lang="en-US" altLang="he-IL" sz="1400" noProof="1">
                <a:solidFill>
                  <a:schemeClr val="hlink"/>
                </a:solidFill>
              </a:rPr>
              <a:t>public</a:t>
            </a:r>
            <a:r>
              <a:rPr lang="en-US" altLang="he-IL" sz="1400" noProof="1"/>
              <a:t> Point(</a:t>
            </a:r>
            <a:r>
              <a:rPr lang="en-US" altLang="he-IL" sz="1400" dirty="0">
                <a:solidFill>
                  <a:schemeClr val="hlink"/>
                </a:solidFill>
              </a:rPr>
              <a:t>Point other</a:t>
            </a:r>
            <a:r>
              <a:rPr lang="en-US" altLang="he-IL" sz="1400" noProof="1"/>
              <a:t>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x = </a:t>
            </a:r>
            <a:r>
              <a:rPr lang="en-US" altLang="he-IL" sz="1400" dirty="0"/>
              <a:t>other.</a:t>
            </a:r>
            <a:r>
              <a:rPr lang="en-US" altLang="he-IL" sz="1400" noProof="1"/>
              <a:t>x;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    y = </a:t>
            </a:r>
            <a:r>
              <a:rPr lang="en-US" altLang="he-IL" sz="1400" dirty="0"/>
              <a:t>other.</a:t>
            </a:r>
            <a:r>
              <a:rPr lang="en-US" altLang="he-IL" sz="1400" noProof="1"/>
              <a:t>y;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4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</a:t>
            </a:r>
            <a:r>
              <a:rPr lang="en-US" altLang="he-IL" sz="1400" noProof="1">
                <a:solidFill>
                  <a:schemeClr val="hlink"/>
                </a:solidFill>
              </a:rPr>
              <a:t>public  string  </a:t>
            </a:r>
            <a:r>
              <a:rPr lang="en-US" altLang="he-IL" sz="1400" noProof="1"/>
              <a:t> ToString()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	          return “(“+ x + “, “ + y + “)”;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    }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noProof="1"/>
              <a:t>    }</a:t>
            </a:r>
            <a:r>
              <a:rPr lang="en-US" altLang="he-IL" sz="1400" dirty="0"/>
              <a:t>  </a:t>
            </a:r>
            <a:r>
              <a:rPr lang="en-US" altLang="he-IL" sz="1400" dirty="0">
                <a:solidFill>
                  <a:srgbClr val="009900"/>
                </a:solidFill>
              </a:rPr>
              <a:t>// class Point0</a:t>
            </a:r>
          </a:p>
        </p:txBody>
      </p:sp>
      <p:sp>
        <p:nvSpPr>
          <p:cNvPr id="29721" name="Line 54">
            <a:extLst>
              <a:ext uri="{FF2B5EF4-FFF2-40B4-BE49-F238E27FC236}">
                <a16:creationId xmlns:a16="http://schemas.microsoft.com/office/drawing/2014/main" id="{8ABD12E9-81E6-4417-96C0-0691AED63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524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22" name="Line 55">
            <a:extLst>
              <a:ext uri="{FF2B5EF4-FFF2-40B4-BE49-F238E27FC236}">
                <a16:creationId xmlns:a16="http://schemas.microsoft.com/office/drawing/2014/main" id="{F5D383AF-84FE-43BC-B5A8-2FCE94605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5240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309304" name="Group 56">
            <a:extLst>
              <a:ext uri="{FF2B5EF4-FFF2-40B4-BE49-F238E27FC236}">
                <a16:creationId xmlns:a16="http://schemas.microsoft.com/office/drawing/2014/main" id="{E69F3610-99D2-44DD-B790-A100DDE35596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19812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x=2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9312" name="Group 64">
            <a:extLst>
              <a:ext uri="{FF2B5EF4-FFF2-40B4-BE49-F238E27FC236}">
                <a16:creationId xmlns:a16="http://schemas.microsoft.com/office/drawing/2014/main" id="{2B2F6743-6F74-4C8C-8827-21D993FAFCA5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19812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9320" name="Group 72">
            <a:extLst>
              <a:ext uri="{FF2B5EF4-FFF2-40B4-BE49-F238E27FC236}">
                <a16:creationId xmlns:a16="http://schemas.microsoft.com/office/drawing/2014/main" id="{D262A5EB-C7CB-4D3D-92C1-9516292D4D3A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1981200"/>
          <a:ext cx="685800" cy="7016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47" name="Picture 81">
            <a:extLst>
              <a:ext uri="{FF2B5EF4-FFF2-40B4-BE49-F238E27FC236}">
                <a16:creationId xmlns:a16="http://schemas.microsoft.com/office/drawing/2014/main" id="{9675D60D-1BDF-4F21-8368-CFDF331E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638800"/>
            <a:ext cx="4267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330" name="Text Box 82">
            <a:extLst>
              <a:ext uri="{FF2B5EF4-FFF2-40B4-BE49-F238E27FC236}">
                <a16:creationId xmlns:a16="http://schemas.microsoft.com/office/drawing/2014/main" id="{61AE7516-1E1C-422F-A686-0F2DCBF1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400" b="1">
                <a:solidFill>
                  <a:schemeClr val="hlink"/>
                </a:solidFill>
              </a:rPr>
              <a:t>new</a:t>
            </a:r>
            <a:r>
              <a:rPr lang="en-US" altLang="he-IL" sz="1400" b="1"/>
              <a:t> Point(</a:t>
            </a:r>
            <a:r>
              <a:rPr lang="en-US" altLang="he-IL" sz="1400" b="1" noProof="1"/>
              <a:t>p1</a:t>
            </a:r>
            <a:r>
              <a:rPr lang="en-US" altLang="he-IL" sz="1400" b="1"/>
              <a:t>)</a:t>
            </a:r>
          </a:p>
        </p:txBody>
      </p:sp>
      <p:sp>
        <p:nvSpPr>
          <p:cNvPr id="309350" name="Line 102">
            <a:extLst>
              <a:ext uri="{FF2B5EF4-FFF2-40B4-BE49-F238E27FC236}">
                <a16:creationId xmlns:a16="http://schemas.microsoft.com/office/drawing/2014/main" id="{D1E3806A-D8FC-440B-9CA4-8E88504B0D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667000"/>
            <a:ext cx="838200" cy="167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9360" name="Line 112">
            <a:extLst>
              <a:ext uri="{FF2B5EF4-FFF2-40B4-BE49-F238E27FC236}">
                <a16:creationId xmlns:a16="http://schemas.microsoft.com/office/drawing/2014/main" id="{2E3B4809-FB2A-40AA-AF47-7870B6427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895600"/>
            <a:ext cx="38100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9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09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9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0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9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09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9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09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09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09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09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09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09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09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09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09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09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09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09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09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09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09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09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09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09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" fill="hold"/>
                                        <p:tgtEl>
                                          <p:spTgt spid="30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0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09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09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09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0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09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09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09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09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09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09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09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09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09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309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09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09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09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0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0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0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0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0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0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9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9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0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0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0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0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0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0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309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309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309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30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309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09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09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09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09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09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09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30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09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09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09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09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09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09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09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309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09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09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09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09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092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092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092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6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2C4B2BF-C0A0-4938-98A2-B04AA700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he-IL" altLang="he-IL"/>
              <a:t>דוגמא: העברת אוביקט לפונקציה</a:t>
            </a:r>
            <a:endParaRPr lang="en-US" altLang="he-IL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558132F3-90F5-4425-ACA1-FF941909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0" y="1600200"/>
            <a:ext cx="4267200" cy="5105400"/>
          </a:xfrm>
        </p:spPr>
        <p:txBody>
          <a:bodyPr/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        </a:t>
            </a:r>
            <a:r>
              <a:rPr lang="en-US" altLang="he-IL" sz="1600" noProof="1"/>
              <a:t>public static void foo1()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int i = 5;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Number  n = new Number();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n.setI(10);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foo2(n, i);</a:t>
            </a:r>
          </a:p>
          <a:p>
            <a:pPr>
              <a:lnSpc>
                <a:spcPct val="60000"/>
              </a:lnSpc>
              <a:buNone/>
            </a:pPr>
            <a:r>
              <a:rPr lang="en-US" altLang="he-IL" sz="1600" noProof="1"/>
              <a:t>            Console.WriteLine($"{n.getI()}");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public static void foo2(Number  n, int i)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n.setI(30);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i = 10;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Number num = new Number();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n = num;</a:t>
            </a:r>
          </a:p>
          <a:p>
            <a:pPr>
              <a:lnSpc>
                <a:spcPct val="60000"/>
              </a:lnSpc>
              <a:buNone/>
            </a:pPr>
            <a:r>
              <a:rPr lang="en-US" altLang="he-IL" sz="1600" noProof="1"/>
              <a:t>            Console.WriteLine($"{n.getI()}");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static void Main(string[] args)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foo1();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  <a:endParaRPr lang="en-US" altLang="he-IL" sz="1600" dirty="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C4B362F3-BA2B-4B50-BA27-52AC5EF7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3213"/>
            <a:ext cx="4267200" cy="1976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he-IL" sz="1600" noProof="1"/>
              <a:t>public class Number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he-IL" sz="1600" noProof="1"/>
              <a:t>{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he-IL" sz="1600" noProof="1"/>
              <a:t>     private int i;</a:t>
            </a:r>
          </a:p>
          <a:p>
            <a:pPr algn="l" eaLnBrk="1" hangingPunct="1">
              <a:lnSpc>
                <a:spcPct val="85000"/>
              </a:lnSpc>
            </a:pPr>
            <a:endParaRPr lang="he-IL" altLang="he-IL" sz="1600"/>
          </a:p>
          <a:p>
            <a:pPr algn="l" eaLnBrk="1" hangingPunct="1">
              <a:lnSpc>
                <a:spcPct val="85000"/>
              </a:lnSpc>
            </a:pPr>
            <a:r>
              <a:rPr lang="en-US" altLang="he-IL" sz="1600" noProof="1"/>
              <a:t>     public Number() {i=15;}</a:t>
            </a:r>
          </a:p>
          <a:p>
            <a:pPr algn="l" eaLnBrk="1" hangingPunct="1">
              <a:lnSpc>
                <a:spcPct val="85000"/>
              </a:lnSpc>
            </a:pPr>
            <a:endParaRPr lang="en-US" altLang="he-IL" sz="1600" noProof="1"/>
          </a:p>
          <a:p>
            <a:pPr algn="l" eaLnBrk="1" hangingPunct="1">
              <a:lnSpc>
                <a:spcPct val="85000"/>
              </a:lnSpc>
            </a:pPr>
            <a:r>
              <a:rPr lang="en-US" altLang="he-IL" sz="1600" noProof="1"/>
              <a:t>     public int getI() {return i;}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he-IL" sz="1600" noProof="1"/>
              <a:t>     public void setI(int value) {i = value;}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he-IL" sz="1600" noProof="1"/>
              <a:t>}</a:t>
            </a:r>
            <a:endParaRPr lang="en-US" altLang="he-IL" sz="1600"/>
          </a:p>
        </p:txBody>
      </p:sp>
      <p:sp>
        <p:nvSpPr>
          <p:cNvPr id="315397" name="Text Box 5">
            <a:extLst>
              <a:ext uri="{FF2B5EF4-FFF2-40B4-BE49-F238E27FC236}">
                <a16:creationId xmlns:a16="http://schemas.microsoft.com/office/drawing/2014/main" id="{2644DC97-70C9-4B28-8F76-C18264AA1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28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>
                <a:solidFill>
                  <a:srgbClr val="FF0000"/>
                </a:solidFill>
              </a:rPr>
              <a:t>5</a:t>
            </a:r>
            <a:endParaRPr lang="en-US" altLang="he-IL">
              <a:solidFill>
                <a:srgbClr val="FF0000"/>
              </a:solidFill>
            </a:endParaRPr>
          </a:p>
        </p:txBody>
      </p:sp>
      <p:sp>
        <p:nvSpPr>
          <p:cNvPr id="315398" name="Line 6">
            <a:extLst>
              <a:ext uri="{FF2B5EF4-FFF2-40B4-BE49-F238E27FC236}">
                <a16:creationId xmlns:a16="http://schemas.microsoft.com/office/drawing/2014/main" id="{78D258E5-2196-4EB7-B6EE-A1364CC3B0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2209800"/>
            <a:ext cx="1219200" cy="76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315408" name="Group 16">
            <a:extLst>
              <a:ext uri="{FF2B5EF4-FFF2-40B4-BE49-F238E27FC236}">
                <a16:creationId xmlns:a16="http://schemas.microsoft.com/office/drawing/2014/main" id="{5B07C104-03D4-4FB4-9C32-0A40D6EA95EE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18288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410" name="Group 18">
            <a:extLst>
              <a:ext uri="{FF2B5EF4-FFF2-40B4-BE49-F238E27FC236}">
                <a16:creationId xmlns:a16="http://schemas.microsoft.com/office/drawing/2014/main" id="{A3004AF0-4967-4D08-837E-D46191D0451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18288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16" name="Line 24">
            <a:extLst>
              <a:ext uri="{FF2B5EF4-FFF2-40B4-BE49-F238E27FC236}">
                <a16:creationId xmlns:a16="http://schemas.microsoft.com/office/drawing/2014/main" id="{A1786F36-1033-46F3-815A-C9B0AB8EA5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2209800"/>
            <a:ext cx="3200400" cy="1524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5417" name="Text Box 25">
            <a:extLst>
              <a:ext uri="{FF2B5EF4-FFF2-40B4-BE49-F238E27FC236}">
                <a16:creationId xmlns:a16="http://schemas.microsoft.com/office/drawing/2014/main" id="{D4AD74C1-CF5E-48F7-8337-76E2FD6C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4432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>
                <a:solidFill>
                  <a:srgbClr val="FF0000"/>
                </a:solidFill>
              </a:rPr>
              <a:t>5</a:t>
            </a:r>
            <a:endParaRPr lang="en-US" altLang="he-IL">
              <a:solidFill>
                <a:srgbClr val="FF0000"/>
              </a:solidFill>
            </a:endParaRPr>
          </a:p>
        </p:txBody>
      </p:sp>
      <p:graphicFrame>
        <p:nvGraphicFramePr>
          <p:cNvPr id="315425" name="Group 33">
            <a:extLst>
              <a:ext uri="{FF2B5EF4-FFF2-40B4-BE49-F238E27FC236}">
                <a16:creationId xmlns:a16="http://schemas.microsoft.com/office/drawing/2014/main" id="{3A7DBBED-0A2E-4EE5-83AE-71D0998F819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18288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32" name="Text Box 40">
            <a:extLst>
              <a:ext uri="{FF2B5EF4-FFF2-40B4-BE49-F238E27FC236}">
                <a16:creationId xmlns:a16="http://schemas.microsoft.com/office/drawing/2014/main" id="{93740EE6-DFFA-4C3D-9CDE-1FE39B81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>
                <a:solidFill>
                  <a:srgbClr val="FF0000"/>
                </a:solidFill>
              </a:rPr>
              <a:t>10</a:t>
            </a:r>
            <a:endParaRPr lang="en-US" altLang="he-IL">
              <a:solidFill>
                <a:srgbClr val="FF0000"/>
              </a:solidFill>
            </a:endParaRPr>
          </a:p>
        </p:txBody>
      </p:sp>
      <p:sp>
        <p:nvSpPr>
          <p:cNvPr id="315433" name="Line 41">
            <a:extLst>
              <a:ext uri="{FF2B5EF4-FFF2-40B4-BE49-F238E27FC236}">
                <a16:creationId xmlns:a16="http://schemas.microsoft.com/office/drawing/2014/main" id="{95344227-319E-489D-BD22-61A4FF26C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343400"/>
            <a:ext cx="1295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315434" name="Group 42">
            <a:extLst>
              <a:ext uri="{FF2B5EF4-FFF2-40B4-BE49-F238E27FC236}">
                <a16:creationId xmlns:a16="http://schemas.microsoft.com/office/drawing/2014/main" id="{24A342FB-0497-4D2F-9834-178F30B04D6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1910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40" name="Line 48">
            <a:extLst>
              <a:ext uri="{FF2B5EF4-FFF2-40B4-BE49-F238E27FC236}">
                <a16:creationId xmlns:a16="http://schemas.microsoft.com/office/drawing/2014/main" id="{4BAA01C1-7C51-4357-998D-F3529C578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886200"/>
            <a:ext cx="2971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0756" name="Picture 50">
            <a:extLst>
              <a:ext uri="{FF2B5EF4-FFF2-40B4-BE49-F238E27FC236}">
                <a16:creationId xmlns:a16="http://schemas.microsoft.com/office/drawing/2014/main" id="{6B9940D7-ABBA-4931-AB20-6D5409B9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0200"/>
            <a:ext cx="41148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443" name="Rectangle 51">
            <a:extLst>
              <a:ext uri="{FF2B5EF4-FFF2-40B4-BE49-F238E27FC236}">
                <a16:creationId xmlns:a16="http://schemas.microsoft.com/office/drawing/2014/main" id="{35B47353-8CC1-4312-8610-BADA63EC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3810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השמה  בין אובייקטים משנה את ההפניה</a:t>
            </a:r>
          </a:p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ולא את תוכן את האובייקט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0" name="Slide Number Placeholder 22">
            <a:extLst>
              <a:ext uri="{FF2B5EF4-FFF2-40B4-BE49-F238E27FC236}">
                <a16:creationId xmlns:a16="http://schemas.microsoft.com/office/drawing/2014/main" id="{397D3A31-736C-404E-8359-CFC26FDF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fld id="{1D1554EA-C27D-458C-A8A6-4C92F4FE4FE3}" type="slidenum">
              <a:rPr lang="he-IL" altLang="he-IL" sz="1800" b="0">
                <a:solidFill>
                  <a:schemeClr val="bg1"/>
                </a:solidFill>
              </a:rPr>
              <a:pPr algn="l" eaLnBrk="1" hangingPunct="1">
                <a:lnSpc>
                  <a:spcPct val="90000"/>
                </a:lnSpc>
              </a:pPr>
              <a:t>22</a:t>
            </a:fld>
            <a:endParaRPr lang="en-US" altLang="he-IL" sz="13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315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7" grpId="1"/>
      <p:bldP spid="315417" grpId="0"/>
      <p:bldP spid="315417" grpId="1"/>
      <p:bldP spid="315417" grpId="2"/>
      <p:bldP spid="315432" grpId="0"/>
      <p:bldP spid="315432" grpId="1"/>
      <p:bldP spid="3154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FFD4383E-71B6-4DF6-9F76-BD293CCD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1E653E1-0AF7-41D9-852B-51B910F47DD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0DCA924-9B1C-484C-ADFC-89F90978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/>
              <a:t>המילה השמורה </a:t>
            </a:r>
            <a:r>
              <a:rPr lang="en-US" altLang="he-IL"/>
              <a:t>this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7396295-FE31-48E7-A643-DAD05A4B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pPr algn="r" rtl="1"/>
            <a:r>
              <a:rPr lang="en-US" altLang="he-IL"/>
              <a:t>this</a:t>
            </a:r>
            <a:r>
              <a:rPr lang="he-IL" altLang="he-IL"/>
              <a:t> היא מילה שמורה לשימוש בתוך מחלקה המציינת את האובייקט הנוכחי</a:t>
            </a:r>
          </a:p>
          <a:p>
            <a:pPr lvl="1" algn="r" rtl="1"/>
            <a:r>
              <a:rPr lang="he-IL" altLang="he-IL"/>
              <a:t>כאשר אובייקט קורא לשיטה, יש ערך לכל תכונותיו. המילה </a:t>
            </a:r>
            <a:r>
              <a:rPr lang="en-US" altLang="he-IL"/>
              <a:t>this</a:t>
            </a:r>
            <a:r>
              <a:rPr lang="he-IL" altLang="he-IL"/>
              <a:t> מתייחסת לאובייקט בשלמותו בתוך השיטה</a:t>
            </a:r>
          </a:p>
          <a:p>
            <a:pPr lvl="1" algn="r" rtl="1"/>
            <a:endParaRPr lang="he-IL" altLang="he-IL"/>
          </a:p>
          <a:p>
            <a:pPr algn="r" rtl="1"/>
            <a:r>
              <a:rPr lang="he-IL" altLang="he-IL"/>
              <a:t>למשל, עבור המחלקה </a:t>
            </a:r>
            <a:r>
              <a:rPr lang="en-US" altLang="he-IL"/>
              <a:t>Clock</a:t>
            </a:r>
            <a:r>
              <a:rPr lang="he-IL" altLang="he-IL"/>
              <a:t> ניתן לכתוב את הבנאי באחת מ-2 הדרכים הבאות:</a:t>
            </a:r>
          </a:p>
          <a:p>
            <a:pPr algn="r" rtl="1"/>
            <a:endParaRPr lang="he-IL" altLang="he-IL"/>
          </a:p>
          <a:p>
            <a:pPr>
              <a:buFont typeface="Wingdings" panose="05000000000000000000" pitchFamily="2" charset="2"/>
              <a:buNone/>
            </a:pPr>
            <a:r>
              <a:rPr lang="he-IL" altLang="he-IL" sz="2100" b="1"/>
              <a:t>       </a:t>
            </a:r>
            <a:endParaRPr lang="en-US" altLang="he-IL" sz="1800" b="1"/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71D1364A-B8D8-4631-BD6C-892311A9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08588"/>
            <a:ext cx="4114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b="1"/>
              <a:t>        </a:t>
            </a:r>
            <a:r>
              <a:rPr lang="en-US" altLang="he-IL" b="1" noProof="1"/>
              <a:t>public Clock(int  h, int  m)</a:t>
            </a:r>
          </a:p>
          <a:p>
            <a:pPr algn="l" eaLnBrk="1" hangingPunct="1"/>
            <a:r>
              <a:rPr lang="en-US" altLang="he-IL" b="1" noProof="1"/>
              <a:t>        {</a:t>
            </a:r>
          </a:p>
          <a:p>
            <a:pPr algn="l" eaLnBrk="1" hangingPunct="1"/>
            <a:r>
              <a:rPr lang="en-US" altLang="he-IL" b="1" noProof="1"/>
              <a:t>            </a:t>
            </a:r>
            <a:r>
              <a:rPr lang="en-US" altLang="he-IL" b="1" noProof="1">
                <a:solidFill>
                  <a:srgbClr val="0070C0"/>
                </a:solidFill>
              </a:rPr>
              <a:t>this.</a:t>
            </a:r>
            <a:r>
              <a:rPr lang="en-US" altLang="he-IL" b="1" noProof="1"/>
              <a:t>hours = h;</a:t>
            </a:r>
          </a:p>
          <a:p>
            <a:pPr algn="l" eaLnBrk="1" hangingPunct="1"/>
            <a:r>
              <a:rPr lang="en-US" altLang="he-IL" b="1" noProof="1"/>
              <a:t>            </a:t>
            </a:r>
            <a:r>
              <a:rPr lang="en-US" altLang="he-IL" b="1" noProof="1">
                <a:solidFill>
                  <a:srgbClr val="0070C0"/>
                </a:solidFill>
              </a:rPr>
              <a:t>this.</a:t>
            </a:r>
            <a:r>
              <a:rPr lang="en-US" altLang="he-IL" b="1" noProof="1"/>
              <a:t>minutes = m;</a:t>
            </a:r>
          </a:p>
          <a:p>
            <a:pPr algn="l" eaLnBrk="1" hangingPunct="1"/>
            <a:r>
              <a:rPr lang="en-US" altLang="he-IL" b="1" noProof="1"/>
              <a:t>        }</a:t>
            </a:r>
            <a:endParaRPr lang="en-US" altLang="he-IL" b="1"/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EE03AF7E-14C3-4491-9183-92AE8FF9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08588"/>
            <a:ext cx="41148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b="1"/>
              <a:t>        </a:t>
            </a:r>
            <a:r>
              <a:rPr lang="en-US" altLang="he-IL" b="1" noProof="1"/>
              <a:t>public Clock(int  h, int  m)</a:t>
            </a:r>
          </a:p>
          <a:p>
            <a:pPr algn="l" eaLnBrk="1" hangingPunct="1"/>
            <a:r>
              <a:rPr lang="en-US" altLang="he-IL" b="1" noProof="1"/>
              <a:t>        {</a:t>
            </a:r>
          </a:p>
          <a:p>
            <a:pPr algn="l" eaLnBrk="1" hangingPunct="1"/>
            <a:r>
              <a:rPr lang="en-US" altLang="he-IL" b="1" noProof="1"/>
              <a:t>            hours = h;</a:t>
            </a:r>
          </a:p>
          <a:p>
            <a:pPr algn="l" eaLnBrk="1" hangingPunct="1"/>
            <a:r>
              <a:rPr lang="en-US" altLang="he-IL" b="1" noProof="1"/>
              <a:t>            minutes = m;</a:t>
            </a:r>
          </a:p>
          <a:p>
            <a:pPr algn="l" eaLnBrk="1" hangingPunct="1"/>
            <a:r>
              <a:rPr lang="en-US" altLang="he-IL" b="1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b="1"/>
          </a:p>
        </p:txBody>
      </p:sp>
      <p:sp>
        <p:nvSpPr>
          <p:cNvPr id="101382" name="AutoShape 6">
            <a:extLst>
              <a:ext uri="{FF2B5EF4-FFF2-40B4-BE49-F238E27FC236}">
                <a16:creationId xmlns:a16="http://schemas.microsoft.com/office/drawing/2014/main" id="{C78CEC8A-FA4B-4704-81CA-E6EEFE21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638800"/>
            <a:ext cx="1524000" cy="609600"/>
          </a:xfrm>
          <a:prstGeom prst="wedgeRectCallout">
            <a:avLst>
              <a:gd name="adj1" fmla="val 89273"/>
              <a:gd name="adj2" fmla="val -1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פניה לשדה </a:t>
            </a:r>
          </a:p>
          <a:p>
            <a:pPr algn="ctr" rtl="1" eaLnBrk="1" hangingPunct="1"/>
            <a:r>
              <a:rPr lang="en-US" altLang="he-IL" b="1">
                <a:solidFill>
                  <a:schemeClr val="bg1"/>
                </a:solidFill>
              </a:rPr>
              <a:t>id</a:t>
            </a:r>
            <a:r>
              <a:rPr lang="he-IL" altLang="he-IL" b="1">
                <a:solidFill>
                  <a:schemeClr val="bg1"/>
                </a:solidFill>
              </a:rPr>
              <a:t> באובייקט</a:t>
            </a:r>
            <a:endParaRPr lang="en-US" altLang="he-IL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AD0A656-2364-4795-8800-898033B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79F89B6-F425-4E69-B1B2-C7FF96C51BD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0BCD537-D039-4716-A70A-78AF3133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/>
              <a:t>שימושים ב- </a:t>
            </a:r>
            <a:r>
              <a:rPr lang="en-US" altLang="he-IL"/>
              <a:t>this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E50C794-8F34-465A-BDA6-FDAFFB74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00200"/>
            <a:ext cx="8766175" cy="4525963"/>
          </a:xfrm>
        </p:spPr>
        <p:txBody>
          <a:bodyPr/>
          <a:lstStyle/>
          <a:p>
            <a:pPr marL="552450" indent="-552450" algn="r" rtl="1"/>
            <a:endParaRPr lang="he-IL" altLang="he-IL"/>
          </a:p>
          <a:p>
            <a:pPr marL="552450" indent="-552450" algn="r" rtl="1"/>
            <a:r>
              <a:rPr lang="he-IL" altLang="he-IL"/>
              <a:t>ל- </a:t>
            </a:r>
            <a:r>
              <a:rPr lang="en-US" altLang="he-IL"/>
              <a:t>this</a:t>
            </a:r>
            <a:r>
              <a:rPr lang="he-IL" altLang="he-IL"/>
              <a:t> 2 שימושים עיקריים:</a:t>
            </a:r>
          </a:p>
          <a:p>
            <a:pPr marL="552450" indent="-552450" algn="r" rtl="1"/>
            <a:endParaRPr lang="he-IL" altLang="he-IL"/>
          </a:p>
          <a:p>
            <a:pPr marL="862013" lvl="1" indent="-495300" algn="r" rtl="1">
              <a:buFont typeface="Wingdings 2" panose="05020102010507070707" pitchFamily="18" charset="2"/>
              <a:buAutoNum type="arabicPeriod"/>
            </a:pPr>
            <a:r>
              <a:rPr lang="he-IL" altLang="he-IL"/>
              <a:t>לאפשר להעביר פרמטרים לשיטות עם שמות משמעותיים</a:t>
            </a:r>
          </a:p>
          <a:p>
            <a:pPr marL="862013" lvl="1" indent="-495300" algn="r" rtl="1">
              <a:buFont typeface="Wingdings 2" panose="05020102010507070707" pitchFamily="18" charset="2"/>
              <a:buAutoNum type="arabicPeriod"/>
            </a:pPr>
            <a:r>
              <a:rPr lang="he-IL" altLang="he-IL"/>
              <a:t>קריאה מבנאי אחד לאחר</a:t>
            </a:r>
            <a:endParaRPr lang="en-US" altLang="he-I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34240D8-D72A-44EE-9E2F-FE549910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B3A7E10-06D2-46FA-9F93-15123C10626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3CDFBB5-6C36-48FA-9F7C-FA67163E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/>
              <a:t>העברת פרמטרים עם שם משמעותי</a:t>
            </a:r>
            <a:endParaRPr lang="en-US" altLang="he-IL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987A7CB-0B71-4DDE-8D75-93028629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461375" cy="4953000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altLang="he-IL"/>
              <a:t>לבנאי ולשיטות שעושות </a:t>
            </a:r>
            <a:r>
              <a:rPr lang="en-US" altLang="he-IL"/>
              <a:t>set</a:t>
            </a:r>
            <a:r>
              <a:rPr lang="he-IL" altLang="he-IL"/>
              <a:t> אנחנו שולחים פרמטרים שאנו מבצעים השמה מהם לתכונות</a:t>
            </a:r>
          </a:p>
          <a:p>
            <a:pPr algn="r" rtl="1">
              <a:lnSpc>
                <a:spcPct val="90000"/>
              </a:lnSpc>
            </a:pPr>
            <a:r>
              <a:rPr lang="he-IL" altLang="he-IL"/>
              <a:t>את השמות של הפרמטרים הללו לרוב קיצרנו, כדי לא לייצר התנגשות בין השם של התכונה לשם של הפרמטר</a:t>
            </a:r>
          </a:p>
          <a:p>
            <a:pPr algn="r" rtl="1">
              <a:lnSpc>
                <a:spcPct val="90000"/>
              </a:lnSpc>
            </a:pPr>
            <a:r>
              <a:rPr lang="he-IL" altLang="he-IL"/>
              <a:t>דוגמא:</a:t>
            </a:r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lvl="1" algn="r" rtl="1">
              <a:lnSpc>
                <a:spcPct val="90000"/>
              </a:lnSpc>
            </a:pPr>
            <a:r>
              <a:rPr lang="en-US" altLang="he-IL"/>
              <a:t>h</a:t>
            </a:r>
            <a:r>
              <a:rPr lang="he-IL" altLang="he-IL"/>
              <a:t> ו- </a:t>
            </a:r>
            <a:r>
              <a:rPr lang="en-US" altLang="he-IL"/>
              <a:t>m</a:t>
            </a:r>
            <a:r>
              <a:rPr lang="he-IL" altLang="he-IL"/>
              <a:t> הם שמות מקוצרים ולא בעלי משמעות</a:t>
            </a:r>
          </a:p>
          <a:p>
            <a:pPr lvl="1" algn="r" rtl="1">
              <a:lnSpc>
                <a:spcPct val="90000"/>
              </a:lnSpc>
            </a:pPr>
            <a:r>
              <a:rPr lang="he-IL" altLang="he-IL"/>
              <a:t>היינו רוצים לקרוא להם בשמות שבאמת מייצגים את הנתונים שהם מחזיקים</a:t>
            </a:r>
            <a:endParaRPr lang="en-US" altLang="he-IL"/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8FCFD864-3244-4F58-A9A7-DB3D50C3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60788"/>
            <a:ext cx="41148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b="1"/>
              <a:t>        </a:t>
            </a:r>
            <a:r>
              <a:rPr lang="en-US" altLang="he-IL" b="1" noProof="1"/>
              <a:t>public  Clock(int h, int  m)</a:t>
            </a:r>
          </a:p>
          <a:p>
            <a:pPr algn="l" eaLnBrk="1" hangingPunct="1"/>
            <a:r>
              <a:rPr lang="en-US" altLang="he-IL" b="1" noProof="1"/>
              <a:t>        {</a:t>
            </a:r>
          </a:p>
          <a:p>
            <a:pPr algn="l" eaLnBrk="1" hangingPunct="1"/>
            <a:r>
              <a:rPr lang="en-US" altLang="he-IL" b="1" noProof="1"/>
              <a:t>             hours = h;</a:t>
            </a:r>
          </a:p>
          <a:p>
            <a:pPr algn="l" eaLnBrk="1" hangingPunct="1"/>
            <a:r>
              <a:rPr lang="en-US" altLang="he-IL" b="1" noProof="1"/>
              <a:t>             minutes = m;</a:t>
            </a:r>
          </a:p>
          <a:p>
            <a:pPr algn="l" eaLnBrk="1" hangingPunct="1"/>
            <a:r>
              <a:rPr lang="en-US" altLang="he-IL" b="1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9AFC807-2F6D-47C7-B602-60A8F537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78366D0-1557-4EE5-922D-38EE3A316BF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041A30B-524E-4F4E-A6DC-483716E2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/>
          <a:lstStyle/>
          <a:p>
            <a:pPr algn="r" rtl="1"/>
            <a:r>
              <a:rPr lang="he-IL" altLang="he-IL"/>
              <a:t>העברת פרמטרים עם שם משמעותי </a:t>
            </a:r>
            <a:r>
              <a:rPr lang="he-IL" altLang="he-IL" sz="4000"/>
              <a:t>(2)</a:t>
            </a:r>
            <a:endParaRPr lang="en-US" altLang="he-IL" sz="400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1427B20-4985-4FC0-9B65-4687BEBC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/>
            <a:r>
              <a:rPr lang="he-IL" altLang="he-IL"/>
              <a:t>כלומר, היינו רוצים שהשיטה תראה:</a:t>
            </a:r>
          </a:p>
          <a:p>
            <a:pPr algn="r" rtl="1"/>
            <a:endParaRPr lang="he-IL" altLang="he-IL"/>
          </a:p>
          <a:p>
            <a:pPr algn="r" rtl="1"/>
            <a:endParaRPr lang="he-IL" altLang="he-IL"/>
          </a:p>
          <a:p>
            <a:pPr algn="r" rtl="1"/>
            <a:endParaRPr lang="he-IL" altLang="he-IL"/>
          </a:p>
          <a:p>
            <a:pPr algn="r" rtl="1"/>
            <a:r>
              <a:rPr lang="he-IL" altLang="he-IL"/>
              <a:t>הבעיה: </a:t>
            </a:r>
          </a:p>
          <a:p>
            <a:pPr lvl="1" algn="r" rtl="1"/>
            <a:r>
              <a:rPr lang="he-IL" altLang="he-IL"/>
              <a:t>הקומפיילר לא ידע מתי אנחנו מתייחסים לפרמטר </a:t>
            </a:r>
            <a:r>
              <a:rPr lang="en-US" altLang="he-IL"/>
              <a:t>hours</a:t>
            </a:r>
            <a:r>
              <a:rPr lang="he-IL" altLang="he-IL"/>
              <a:t> ומתי לתכונה </a:t>
            </a:r>
            <a:r>
              <a:rPr lang="en-US" altLang="he-IL"/>
              <a:t>hours</a:t>
            </a:r>
            <a:r>
              <a:rPr lang="he-IL" altLang="he-IL"/>
              <a:t>... מבחינתו יש עדיפות לפרמטר, ולכן למעשה הוא אינו מעדכן את ערך התכונה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en-US" altLang="he-IL" sz="2100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63DD92F7-EF05-4220-A98A-FB58DD97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57150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b="1"/>
              <a:t>        </a:t>
            </a:r>
            <a:r>
              <a:rPr lang="en-US" altLang="he-IL" b="1" noProof="1"/>
              <a:t>public  Clock(int  hours</a:t>
            </a:r>
            <a:r>
              <a:rPr lang="en-US" altLang="he-IL" b="1"/>
              <a:t>,</a:t>
            </a:r>
            <a:r>
              <a:rPr lang="en-US" altLang="he-IL" b="1" noProof="1"/>
              <a:t> int  minutes)</a:t>
            </a:r>
          </a:p>
          <a:p>
            <a:pPr algn="l" eaLnBrk="1" hangingPunct="1"/>
            <a:r>
              <a:rPr lang="en-US" altLang="he-IL" b="1" noProof="1"/>
              <a:t>        {</a:t>
            </a:r>
          </a:p>
          <a:p>
            <a:pPr algn="l" eaLnBrk="1" hangingPunct="1"/>
            <a:r>
              <a:rPr lang="en-US" altLang="he-IL" b="1" noProof="1"/>
              <a:t>              hours = hours;</a:t>
            </a:r>
          </a:p>
          <a:p>
            <a:pPr algn="l" eaLnBrk="1" hangingPunct="1"/>
            <a:r>
              <a:rPr lang="en-US" altLang="he-IL" b="1" noProof="1"/>
              <a:t>              minutes = minutes;</a:t>
            </a:r>
          </a:p>
          <a:p>
            <a:pPr algn="l" eaLnBrk="1" hangingPunct="1"/>
            <a:r>
              <a:rPr lang="en-US" altLang="he-IL" b="1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F51A91F-F8E5-4F60-9E35-B7CC2CFB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B81E9DC-8038-4756-BEEA-57FECCFEB6A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34376C5-1D27-4A03-9D08-B4496F8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990600"/>
          </a:xfrm>
        </p:spPr>
        <p:txBody>
          <a:bodyPr/>
          <a:lstStyle/>
          <a:p>
            <a:pPr algn="r" rtl="1"/>
            <a:r>
              <a:rPr lang="he-IL" altLang="he-IL"/>
              <a:t>העברת פרמטרים עם שם משמעותי </a:t>
            </a:r>
            <a:r>
              <a:rPr lang="he-IL" altLang="he-IL" sz="4000"/>
              <a:t>(3)</a:t>
            </a:r>
            <a:endParaRPr lang="en-US" altLang="he-IL" sz="400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56E664B-5474-47DD-A3DC-67ABBC8C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/>
            <a:r>
              <a:rPr lang="he-IL" altLang="he-IL"/>
              <a:t>הפתרון:</a:t>
            </a:r>
          </a:p>
          <a:p>
            <a:pPr lvl="1" algn="r" rtl="1"/>
            <a:r>
              <a:rPr lang="he-IL" altLang="he-IL"/>
              <a:t>להשתמש ב- </a:t>
            </a:r>
            <a:r>
              <a:rPr lang="en-US" altLang="he-IL"/>
              <a:t>this</a:t>
            </a:r>
            <a:r>
              <a:rPr lang="he-IL" altLang="he-IL"/>
              <a:t> כאשר רוצים לפנות לתכונה</a:t>
            </a:r>
            <a:endParaRPr lang="en-US" altLang="he-IL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68841DC2-40C6-41F7-BFBF-20425B161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32125"/>
            <a:ext cx="5638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b="1"/>
              <a:t> </a:t>
            </a:r>
            <a:r>
              <a:rPr lang="en-US" altLang="he-IL" b="1"/>
              <a:t>      </a:t>
            </a:r>
            <a:r>
              <a:rPr lang="en-US" altLang="he-IL" b="1" noProof="1"/>
              <a:t>public  Clock(int  hours</a:t>
            </a:r>
            <a:r>
              <a:rPr lang="en-US" altLang="he-IL" b="1"/>
              <a:t>,</a:t>
            </a:r>
            <a:r>
              <a:rPr lang="en-US" altLang="he-IL" b="1" noProof="1"/>
              <a:t> int  minutes)</a:t>
            </a:r>
          </a:p>
          <a:p>
            <a:pPr algn="l" eaLnBrk="1" hangingPunct="1"/>
            <a:r>
              <a:rPr lang="en-US" altLang="he-IL" b="1" noProof="1"/>
              <a:t>        {</a:t>
            </a:r>
          </a:p>
          <a:p>
            <a:pPr algn="l" eaLnBrk="1" hangingPunct="1"/>
            <a:r>
              <a:rPr lang="en-US" altLang="he-IL" b="1" noProof="1"/>
              <a:t>              </a:t>
            </a:r>
            <a:r>
              <a:rPr lang="en-US" altLang="he-IL" b="1" noProof="1">
                <a:solidFill>
                  <a:srgbClr val="0070C0"/>
                </a:solidFill>
              </a:rPr>
              <a:t>this.</a:t>
            </a:r>
            <a:r>
              <a:rPr lang="en-US" altLang="he-IL" b="1" noProof="1"/>
              <a:t>hours = hours;</a:t>
            </a:r>
          </a:p>
          <a:p>
            <a:pPr algn="l" eaLnBrk="1" hangingPunct="1"/>
            <a:r>
              <a:rPr lang="en-US" altLang="he-IL" b="1" noProof="1"/>
              <a:t>              </a:t>
            </a:r>
            <a:r>
              <a:rPr lang="en-US" altLang="he-IL" b="1" noProof="1">
                <a:solidFill>
                  <a:srgbClr val="0070C0"/>
                </a:solidFill>
              </a:rPr>
              <a:t>this.</a:t>
            </a:r>
            <a:r>
              <a:rPr lang="en-US" altLang="he-IL" b="1" noProof="1"/>
              <a:t>minutes = minutes;</a:t>
            </a:r>
          </a:p>
          <a:p>
            <a:pPr algn="l" eaLnBrk="1" hangingPunct="1"/>
            <a:r>
              <a:rPr lang="en-US" altLang="he-IL" b="1" noProof="1"/>
              <a:t>        }</a:t>
            </a:r>
            <a:endParaRPr lang="en-US" altLang="he-IL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5C903FC3-E964-4A5F-853F-C72E84A3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FCB2CDC-2465-4F40-815B-9B3BA12C0AF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100828A-C35C-4E6F-ACCF-B8624FCB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/>
              <a:t>קריאה מבנאי אחד לאחר</a:t>
            </a:r>
            <a:endParaRPr lang="en-US" altLang="he-IL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F028D63-4029-4D06-9D33-3B2AB1B3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altLang="he-IL"/>
              <a:t>עד היום, אם היו לנו כמה בנאים למחלקה, היה לנו שיכפול של הקוד שלהם</a:t>
            </a:r>
          </a:p>
          <a:p>
            <a:pPr algn="r" rtl="1">
              <a:lnSpc>
                <a:spcPct val="90000"/>
              </a:lnSpc>
            </a:pPr>
            <a:r>
              <a:rPr lang="he-IL" altLang="he-IL"/>
              <a:t>לדוגמא, בנאים למחלקה </a:t>
            </a:r>
            <a:r>
              <a:rPr lang="en-US" altLang="he-IL"/>
              <a:t>Clock</a:t>
            </a:r>
            <a:r>
              <a:rPr lang="he-IL" altLang="he-IL"/>
              <a:t>:</a:t>
            </a:r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algn="r" rtl="1">
              <a:lnSpc>
                <a:spcPct val="90000"/>
              </a:lnSpc>
            </a:pPr>
            <a:endParaRPr lang="he-IL" altLang="he-IL"/>
          </a:p>
          <a:p>
            <a:pPr algn="r" rtl="1">
              <a:lnSpc>
                <a:spcPct val="90000"/>
              </a:lnSpc>
            </a:pPr>
            <a:r>
              <a:rPr lang="he-IL" altLang="he-IL"/>
              <a:t>כולם שמים ערך ב- </a:t>
            </a:r>
            <a:r>
              <a:rPr lang="en-US" altLang="he-IL"/>
              <a:t>hours</a:t>
            </a:r>
            <a:r>
              <a:rPr lang="he-IL" altLang="he-IL"/>
              <a:t> וב- </a:t>
            </a:r>
            <a:r>
              <a:rPr lang="en-US" altLang="he-IL"/>
              <a:t>minutes</a:t>
            </a:r>
            <a:endParaRPr lang="he-IL" altLang="he-IL"/>
          </a:p>
          <a:p>
            <a:pPr algn="r" rtl="1">
              <a:lnSpc>
                <a:spcPct val="90000"/>
              </a:lnSpc>
            </a:pPr>
            <a:endParaRPr lang="en-US" altLang="he-IL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D69F3062-1EF7-48BD-97AA-A3DF49BD7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3184525"/>
            <a:ext cx="5638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/>
              <a:t>        </a:t>
            </a:r>
            <a:r>
              <a:rPr lang="en-US" altLang="he-IL" sz="2000" noProof="1"/>
              <a:t>public Clock(int hours, int minutes)</a:t>
            </a:r>
          </a:p>
          <a:p>
            <a:pPr algn="l" eaLnBrk="1" hangingPunct="1"/>
            <a:r>
              <a:rPr lang="en-US" altLang="he-IL" sz="2000" noProof="1"/>
              <a:t>        {</a:t>
            </a:r>
          </a:p>
          <a:p>
            <a:pPr algn="l" eaLnBrk="1" hangingPunct="1"/>
            <a:r>
              <a:rPr lang="en-US" altLang="he-IL" sz="2000" noProof="1"/>
              <a:t>            </a:t>
            </a:r>
            <a:r>
              <a:rPr lang="en-US" altLang="he-IL" sz="2000" noProof="1">
                <a:solidFill>
                  <a:schemeClr val="hlink"/>
                </a:solidFill>
              </a:rPr>
              <a:t>this.</a:t>
            </a:r>
            <a:r>
              <a:rPr lang="en-US" altLang="he-IL" sz="2000" noProof="1"/>
              <a:t>hours = hours;</a:t>
            </a:r>
          </a:p>
          <a:p>
            <a:pPr algn="l" eaLnBrk="1" hangingPunct="1"/>
            <a:r>
              <a:rPr lang="en-US" altLang="he-IL" sz="2000" noProof="1"/>
              <a:t>            </a:t>
            </a:r>
            <a:r>
              <a:rPr lang="en-US" altLang="he-IL" sz="2000" noProof="1">
                <a:solidFill>
                  <a:schemeClr val="hlink"/>
                </a:solidFill>
              </a:rPr>
              <a:t>this.</a:t>
            </a:r>
            <a:r>
              <a:rPr lang="en-US" altLang="he-IL" sz="2000" noProof="1"/>
              <a:t>minutes = minutes;</a:t>
            </a:r>
          </a:p>
          <a:p>
            <a:pPr algn="l" eaLnBrk="1" hangingPunct="1"/>
            <a:r>
              <a:rPr lang="en-US" altLang="he-IL" sz="2000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sz="2000"/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9E4CD0A5-3904-4801-B950-BA9B8F38C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84525"/>
            <a:ext cx="3352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/>
              <a:t>        </a:t>
            </a:r>
            <a:r>
              <a:rPr lang="en-US" altLang="he-IL" sz="2000" noProof="1"/>
              <a:t>public Clock(int hours)</a:t>
            </a:r>
          </a:p>
          <a:p>
            <a:pPr algn="l" eaLnBrk="1" hangingPunct="1"/>
            <a:r>
              <a:rPr lang="en-US" altLang="he-IL" sz="2000" noProof="1"/>
              <a:t>        {</a:t>
            </a:r>
          </a:p>
          <a:p>
            <a:pPr algn="l" eaLnBrk="1" hangingPunct="1"/>
            <a:r>
              <a:rPr lang="en-US" altLang="he-IL" sz="2000" noProof="1"/>
              <a:t>            </a:t>
            </a:r>
            <a:r>
              <a:rPr lang="en-US" altLang="he-IL" sz="2000" noProof="1">
                <a:solidFill>
                  <a:schemeClr val="hlink"/>
                </a:solidFill>
              </a:rPr>
              <a:t>this.</a:t>
            </a:r>
            <a:r>
              <a:rPr lang="en-US" altLang="he-IL" sz="2000" noProof="1"/>
              <a:t>hours = hours;</a:t>
            </a:r>
          </a:p>
          <a:p>
            <a:pPr algn="l" eaLnBrk="1" hangingPunct="1"/>
            <a:r>
              <a:rPr lang="en-US" altLang="he-IL" sz="2000"/>
              <a:t>            </a:t>
            </a:r>
            <a:r>
              <a:rPr lang="en-US" altLang="he-IL" sz="2000" noProof="1"/>
              <a:t>minutes = 0;</a:t>
            </a:r>
          </a:p>
          <a:p>
            <a:pPr algn="l" eaLnBrk="1" hangingPunct="1"/>
            <a:r>
              <a:rPr lang="en-US" altLang="he-IL" sz="2000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sz="2000"/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id="{2D44467D-71EE-4772-932A-39E514A9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84525"/>
            <a:ext cx="5638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/>
              <a:t>        </a:t>
            </a:r>
            <a:r>
              <a:rPr lang="en-US" altLang="he-IL" sz="2000" noProof="1"/>
              <a:t>public Clock()</a:t>
            </a:r>
          </a:p>
          <a:p>
            <a:pPr algn="l" eaLnBrk="1" hangingPunct="1"/>
            <a:r>
              <a:rPr lang="en-US" altLang="he-IL" sz="2000" noProof="1"/>
              <a:t>        {</a:t>
            </a:r>
          </a:p>
          <a:p>
            <a:pPr algn="l" eaLnBrk="1" hangingPunct="1"/>
            <a:r>
              <a:rPr lang="en-US" altLang="he-IL" sz="2000" noProof="1"/>
              <a:t>            hours = 0;</a:t>
            </a:r>
          </a:p>
          <a:p>
            <a:pPr algn="l" eaLnBrk="1" hangingPunct="1"/>
            <a:r>
              <a:rPr lang="en-US" altLang="he-IL" sz="2000"/>
              <a:t>            </a:t>
            </a:r>
            <a:r>
              <a:rPr lang="en-US" altLang="he-IL" sz="2000" noProof="1"/>
              <a:t>minutes = 0;</a:t>
            </a:r>
          </a:p>
          <a:p>
            <a:pPr algn="l" eaLnBrk="1" hangingPunct="1"/>
            <a:r>
              <a:rPr lang="en-US" altLang="he-IL" sz="2000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82A2D94D-8A1D-436E-A34A-58368A00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CF4B129-0395-4141-931D-B021BA092481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886CB9F-45C2-4DB4-9B3B-C271FE9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/>
              <a:t>קריאה מבנאי אחד לאחר (2)</a:t>
            </a:r>
            <a:endParaRPr lang="en-US" altLang="he-IL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7D2EA8F-3FE6-4C28-8CCF-419B23C7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/>
            <a:r>
              <a:rPr lang="he-IL" altLang="he-IL"/>
              <a:t>היינו רוצים לממש בנאי אחד, ומהאחרים לקרוא לו</a:t>
            </a:r>
            <a:endParaRPr lang="en-US" altLang="he-IL"/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15926C7B-8DD0-4CB7-8E8B-59C7C5BE3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2286000"/>
            <a:ext cx="5638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/>
              <a:t>        </a:t>
            </a:r>
            <a:r>
              <a:rPr lang="en-US" altLang="he-IL" sz="2000" noProof="1"/>
              <a:t>public  Clock(int  hours, int minutes)</a:t>
            </a:r>
          </a:p>
          <a:p>
            <a:pPr algn="l" eaLnBrk="1" hangingPunct="1"/>
            <a:r>
              <a:rPr lang="en-US" altLang="he-IL" sz="2000" noProof="1"/>
              <a:t>        {</a:t>
            </a:r>
          </a:p>
          <a:p>
            <a:pPr algn="l" eaLnBrk="1" hangingPunct="1"/>
            <a:r>
              <a:rPr lang="en-US" altLang="he-IL" sz="2000" noProof="1"/>
              <a:t>            </a:t>
            </a:r>
            <a:r>
              <a:rPr lang="en-US" altLang="he-IL" sz="2000" noProof="1">
                <a:solidFill>
                  <a:schemeClr val="hlink"/>
                </a:solidFill>
              </a:rPr>
              <a:t>this.</a:t>
            </a:r>
            <a:r>
              <a:rPr lang="en-US" altLang="he-IL" sz="2000" noProof="1"/>
              <a:t>hours = hours;</a:t>
            </a:r>
          </a:p>
          <a:p>
            <a:pPr algn="l" eaLnBrk="1" hangingPunct="1"/>
            <a:r>
              <a:rPr lang="en-US" altLang="he-IL" sz="2000" noProof="1"/>
              <a:t>            </a:t>
            </a:r>
            <a:r>
              <a:rPr lang="en-US" altLang="he-IL" sz="2000" noProof="1">
                <a:solidFill>
                  <a:schemeClr val="hlink"/>
                </a:solidFill>
              </a:rPr>
              <a:t>this.</a:t>
            </a:r>
            <a:r>
              <a:rPr lang="en-US" altLang="he-IL" sz="2000" noProof="1"/>
              <a:t>minutes = minutes;</a:t>
            </a:r>
          </a:p>
          <a:p>
            <a:pPr algn="l" eaLnBrk="1" hangingPunct="1"/>
            <a:r>
              <a:rPr lang="en-US" altLang="he-IL" sz="2000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sz="2000"/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C3A7A6A7-0851-482B-AB56-63F00285A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3962400"/>
            <a:ext cx="51816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/>
              <a:t>        </a:t>
            </a:r>
            <a:r>
              <a:rPr lang="en-US" altLang="he-IL" sz="2000" noProof="1"/>
              <a:t>public  Clock(int  hours)</a:t>
            </a:r>
            <a:r>
              <a:rPr lang="en-US" altLang="he-IL" sz="2000"/>
              <a:t> : </a:t>
            </a:r>
            <a:r>
              <a:rPr lang="en-US" altLang="he-IL" sz="2000">
                <a:solidFill>
                  <a:schemeClr val="hlink"/>
                </a:solidFill>
              </a:rPr>
              <a:t>this</a:t>
            </a:r>
            <a:r>
              <a:rPr lang="en-US" altLang="he-IL" sz="2000"/>
              <a:t> (hours, 0)</a:t>
            </a:r>
            <a:endParaRPr lang="en-US" altLang="he-IL" sz="2000" noProof="1"/>
          </a:p>
          <a:p>
            <a:pPr algn="l" eaLnBrk="1" hangingPunct="1"/>
            <a:r>
              <a:rPr lang="en-US" altLang="he-IL" sz="2000" noProof="1"/>
              <a:t>        {</a:t>
            </a:r>
          </a:p>
          <a:p>
            <a:pPr algn="l" eaLnBrk="1" hangingPunct="1"/>
            <a:r>
              <a:rPr lang="en-US" altLang="he-IL" sz="2000"/>
              <a:t>        </a:t>
            </a:r>
            <a:r>
              <a:rPr lang="en-US" altLang="he-IL" sz="2000" noProof="1"/>
              <a:t>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sz="2000"/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58EE29E9-544E-4038-8B62-D909BE8E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5029200"/>
            <a:ext cx="5638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sz="2000"/>
              <a:t>        </a:t>
            </a:r>
            <a:r>
              <a:rPr lang="en-US" altLang="he-IL" sz="2000" noProof="1"/>
              <a:t>public  Clock()</a:t>
            </a:r>
            <a:r>
              <a:rPr lang="en-US" altLang="he-IL" sz="2000"/>
              <a:t> : </a:t>
            </a:r>
            <a:r>
              <a:rPr lang="en-US" altLang="he-IL" sz="2000">
                <a:solidFill>
                  <a:schemeClr val="hlink"/>
                </a:solidFill>
              </a:rPr>
              <a:t>this</a:t>
            </a:r>
            <a:r>
              <a:rPr lang="en-US" altLang="he-IL" sz="2000"/>
              <a:t> (0, 0)</a:t>
            </a:r>
            <a:endParaRPr lang="en-US" altLang="he-IL" sz="2000" noProof="1"/>
          </a:p>
          <a:p>
            <a:pPr algn="l" eaLnBrk="1" hangingPunct="1"/>
            <a:r>
              <a:rPr lang="en-US" altLang="he-IL" sz="2000" noProof="1"/>
              <a:t>        {</a:t>
            </a:r>
          </a:p>
          <a:p>
            <a:pPr algn="l" eaLnBrk="1" hangingPunct="1"/>
            <a:r>
              <a:rPr lang="en-US" altLang="he-IL" sz="2000" noProof="1"/>
              <a:t>        }</a:t>
            </a:r>
          </a:p>
          <a:p>
            <a:pPr algn="l" eaLnBrk="1" hangingPunct="1">
              <a:spcBef>
                <a:spcPct val="50000"/>
              </a:spcBef>
            </a:pPr>
            <a:endParaRPr lang="en-US" altLang="he-IL" sz="2000"/>
          </a:p>
        </p:txBody>
      </p:sp>
      <p:sp>
        <p:nvSpPr>
          <p:cNvPr id="107527" name="AutoShape 7">
            <a:extLst>
              <a:ext uri="{FF2B5EF4-FFF2-40B4-BE49-F238E27FC236}">
                <a16:creationId xmlns:a16="http://schemas.microsoft.com/office/drawing/2014/main" id="{2C290316-3A41-44A1-ABE5-023036B88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352800" cy="381000"/>
          </a:xfrm>
          <a:prstGeom prst="wedgeRectCallout">
            <a:avLst>
              <a:gd name="adj1" fmla="val -95597"/>
              <a:gd name="adj2" fmla="val 12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קריאה לבנאי המקבל </a:t>
            </a:r>
            <a:r>
              <a:rPr lang="en-US" altLang="he-IL" b="1">
                <a:solidFill>
                  <a:schemeClr val="bg1"/>
                </a:solidFill>
              </a:rPr>
              <a:t>int</a:t>
            </a:r>
            <a:r>
              <a:rPr lang="he-IL" altLang="he-IL" b="1">
                <a:solidFill>
                  <a:schemeClr val="bg1"/>
                </a:solidFill>
              </a:rPr>
              <a:t> ו- </a:t>
            </a:r>
            <a:r>
              <a:rPr lang="en-US" altLang="he-IL" b="1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597688ED-00A4-4E7C-B95D-213575D6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סדר הפעולות הוא קריאה לבנאי שאחרי ה- ":"</a:t>
            </a:r>
          </a:p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ורק אח"כ ביצוע גוף הבנאי הנוכחי</a:t>
            </a:r>
            <a:endParaRPr lang="en-US" altLang="he-IL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animBg="1"/>
      <p:bldP spid="1075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2">
            <a:extLst>
              <a:ext uri="{FF2B5EF4-FFF2-40B4-BE49-F238E27FC236}">
                <a16:creationId xmlns:a16="http://schemas.microsoft.com/office/drawing/2014/main" id="{4695AF03-3DA2-4AD9-9433-892993C8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CA2B7BB-CDA6-4CA1-8EE2-B294078D29C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05211" name="Oval 59">
            <a:extLst>
              <a:ext uri="{FF2B5EF4-FFF2-40B4-BE49-F238E27FC236}">
                <a16:creationId xmlns:a16="http://schemas.microsoft.com/office/drawing/2014/main" id="{EE6ECD42-801F-462D-BAF3-FA78C94CF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76800"/>
            <a:ext cx="3886200" cy="13716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A9E537E-F39A-4173-8463-F5D248D7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dirty="0"/>
              <a:t>השיטה </a:t>
            </a:r>
            <a:r>
              <a:rPr lang="en-US" altLang="he-IL" dirty="0" err="1"/>
              <a:t>ToString</a:t>
            </a:r>
            <a:r>
              <a:rPr lang="he-IL" altLang="he-IL" dirty="0"/>
              <a:t> במקום </a:t>
            </a:r>
            <a:r>
              <a:rPr lang="en-US" altLang="he-IL" dirty="0"/>
              <a:t>show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6EFF4182-1E22-42CD-B9B9-C56CFB7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6200" y="1600200"/>
            <a:ext cx="3429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1700" dirty="0"/>
              <a:t>    </a:t>
            </a:r>
            <a:r>
              <a:rPr lang="en-US" altLang="he-IL" sz="1700" noProof="1">
                <a:solidFill>
                  <a:schemeClr val="hlink"/>
                </a:solidFill>
              </a:rPr>
              <a:t>class</a:t>
            </a:r>
            <a:r>
              <a:rPr lang="en-US" altLang="he-IL" sz="1700" noProof="1"/>
              <a:t> Clock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{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</a:t>
            </a:r>
            <a:r>
              <a:rPr lang="en-US" altLang="he-IL" sz="1700" dirty="0">
                <a:solidFill>
                  <a:schemeClr val="hlink"/>
                </a:solidFill>
              </a:rPr>
              <a:t>private </a:t>
            </a:r>
            <a:r>
              <a:rPr lang="en-US" altLang="he-IL" sz="1700" noProof="1">
                <a:solidFill>
                  <a:schemeClr val="hlink"/>
                </a:solidFill>
              </a:rPr>
              <a:t>int</a:t>
            </a:r>
            <a:r>
              <a:rPr lang="en-US" altLang="he-IL" sz="1700" noProof="1"/>
              <a:t> minutes, hours;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i="1" noProof="1">
                <a:solidFill>
                  <a:srgbClr val="00B050"/>
                </a:solidFill>
              </a:rPr>
              <a:t>        // here are set and get…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            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</a:t>
            </a:r>
            <a:r>
              <a:rPr lang="en-US" altLang="he-IL" sz="1700" noProof="1">
                <a:solidFill>
                  <a:schemeClr val="hlink"/>
                </a:solidFill>
              </a:rPr>
              <a:t>public string</a:t>
            </a:r>
            <a:r>
              <a:rPr lang="en-US" altLang="he-IL" sz="1700" noProof="1"/>
              <a:t> ToString()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{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</a:t>
            </a:r>
            <a:r>
              <a:rPr lang="en-US" altLang="he-IL" sz="1700" noProof="1">
                <a:solidFill>
                  <a:schemeClr val="hlink"/>
                </a:solidFill>
              </a:rPr>
              <a:t>string</a:t>
            </a:r>
            <a:r>
              <a:rPr lang="en-US" altLang="he-IL" sz="1700" noProof="1"/>
              <a:t> str = "";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endParaRPr lang="en-US" altLang="he-IL" sz="1700" noProof="1"/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if (hours &lt; 10)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    str += "0";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str += hours + ":";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if (minutes &lt; 10)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    str += "0";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str += minutes;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endParaRPr lang="en-US" altLang="he-IL" sz="1700" noProof="1"/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    </a:t>
            </a:r>
            <a:r>
              <a:rPr lang="en-US" altLang="he-IL" sz="1700" noProof="1">
                <a:solidFill>
                  <a:schemeClr val="hlink"/>
                </a:solidFill>
              </a:rPr>
              <a:t>return</a:t>
            </a:r>
            <a:r>
              <a:rPr lang="en-US" altLang="he-IL" sz="1700" noProof="1"/>
              <a:t> str;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    }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en-US" altLang="he-IL" sz="1700" noProof="1"/>
              <a:t>    } </a:t>
            </a:r>
            <a:r>
              <a:rPr lang="en-US" altLang="he-IL" sz="1700" noProof="1">
                <a:solidFill>
                  <a:srgbClr val="009900"/>
                </a:solidFill>
              </a:rPr>
              <a:t>// class Clock</a:t>
            </a:r>
            <a:endParaRPr lang="en-US" altLang="he-IL" sz="1700" dirty="0">
              <a:solidFill>
                <a:srgbClr val="009900"/>
              </a:solidFill>
            </a:endParaRP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BE901395-4C0D-4AEE-A4E1-4787785DE6E2}"/>
              </a:ext>
            </a:extLst>
          </p:cNvPr>
          <p:cNvSpPr>
            <a:spLocks/>
          </p:cNvSpPr>
          <p:nvPr/>
        </p:nvSpPr>
        <p:spPr bwMode="auto">
          <a:xfrm>
            <a:off x="2895600" y="1646238"/>
            <a:ext cx="845820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/>
              <a:t>        </a:t>
            </a:r>
            <a:r>
              <a:rPr lang="en-US" altLang="he-IL" sz="1700" noProof="1">
                <a:solidFill>
                  <a:schemeClr val="hlink"/>
                </a:solidFill>
              </a:rPr>
              <a:t>static void</a:t>
            </a:r>
            <a:r>
              <a:rPr lang="en-US" altLang="he-IL" sz="1700" noProof="1"/>
              <a:t> Main(string[] args)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700" noProof="1"/>
              <a:t>        {</a:t>
            </a:r>
          </a:p>
          <a:p>
            <a:pPr algn="l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700" noProof="1"/>
              <a:t>            Clock c = </a:t>
            </a:r>
            <a:r>
              <a:rPr lang="en-US" altLang="he-IL" sz="1700" noProof="1">
                <a:solidFill>
                  <a:schemeClr val="hlink"/>
                </a:solidFill>
              </a:rPr>
              <a:t>new</a:t>
            </a:r>
            <a:r>
              <a:rPr lang="en-US" altLang="he-IL" sz="1700" noProof="1"/>
              <a:t> Clock();</a:t>
            </a:r>
            <a:endParaRPr lang="en-US" altLang="he-IL" sz="1700"/>
          </a:p>
          <a:p>
            <a:pPr algn="l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700"/>
              <a:t>	       c.setHour(10);</a:t>
            </a:r>
          </a:p>
          <a:p>
            <a:pPr algn="l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700"/>
              <a:t>            c.setMinutes(5);</a:t>
            </a:r>
          </a:p>
          <a:p>
            <a:pPr algn="l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700" noProof="1"/>
          </a:p>
          <a:p>
            <a:pPr algn="l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700" noProof="1"/>
              <a:t>            Console.WriteLine("The time is  {0}“,</a:t>
            </a:r>
            <a:r>
              <a:rPr lang="en-US" altLang="he-IL" sz="1700"/>
              <a:t>                        </a:t>
            </a:r>
            <a:r>
              <a:rPr lang="en-US" altLang="he-IL" sz="1700" noProof="1"/>
              <a:t>);  </a:t>
            </a:r>
            <a:endParaRPr lang="he-IL" altLang="he-IL" sz="1700"/>
          </a:p>
          <a:p>
            <a:pPr algn="l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700" noProof="1"/>
              <a:t>      </a:t>
            </a:r>
            <a:r>
              <a:rPr lang="en-US" altLang="he-IL" sz="1700"/>
              <a:t>  </a:t>
            </a:r>
            <a:r>
              <a:rPr lang="en-US" altLang="he-IL" sz="1700" noProof="1"/>
              <a:t>}</a:t>
            </a:r>
            <a:endParaRPr lang="en-US" altLang="he-IL" sz="1700"/>
          </a:p>
        </p:txBody>
      </p:sp>
      <p:sp>
        <p:nvSpPr>
          <p:cNvPr id="305157" name="Text Box 5">
            <a:extLst>
              <a:ext uri="{FF2B5EF4-FFF2-40B4-BE49-F238E27FC236}">
                <a16:creationId xmlns:a16="http://schemas.microsoft.com/office/drawing/2014/main" id="{4A292640-D0A9-4024-85FF-088BE5BBA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59163"/>
            <a:ext cx="15240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1700" noProof="1"/>
              <a:t>c.toString()</a:t>
            </a:r>
            <a:endParaRPr lang="en-US" altLang="he-IL" sz="1700"/>
          </a:p>
        </p:txBody>
      </p:sp>
      <p:sp>
        <p:nvSpPr>
          <p:cNvPr id="305158" name="Text Box 6">
            <a:extLst>
              <a:ext uri="{FF2B5EF4-FFF2-40B4-BE49-F238E27FC236}">
                <a16:creationId xmlns:a16="http://schemas.microsoft.com/office/drawing/2014/main" id="{59DEB091-19D3-400B-B76D-73DC20EE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2626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305159" name="Group 7">
            <a:extLst>
              <a:ext uri="{FF2B5EF4-FFF2-40B4-BE49-F238E27FC236}">
                <a16:creationId xmlns:a16="http://schemas.microsoft.com/office/drawing/2014/main" id="{F46F8FB2-5F66-4F72-95F6-44CE5674868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100513"/>
          <a:ext cx="2747963" cy="3968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185" name="Group 33">
            <a:extLst>
              <a:ext uri="{FF2B5EF4-FFF2-40B4-BE49-F238E27FC236}">
                <a16:creationId xmlns:a16="http://schemas.microsoft.com/office/drawing/2014/main" id="{BCC14BAF-7A67-4A4D-A946-7E5DB17AB781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100513"/>
          <a:ext cx="2747963" cy="3968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2300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195" name="Group 43">
            <a:extLst>
              <a:ext uri="{FF2B5EF4-FFF2-40B4-BE49-F238E27FC236}">
                <a16:creationId xmlns:a16="http://schemas.microsoft.com/office/drawing/2014/main" id="{622075A8-BC8B-49EB-BB3E-F1B5CC8FC1D9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51054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5212" name="Text Box 60">
            <a:extLst>
              <a:ext uri="{FF2B5EF4-FFF2-40B4-BE49-F238E27FC236}">
                <a16:creationId xmlns:a16="http://schemas.microsoft.com/office/drawing/2014/main" id="{44AFE98E-8ED4-403D-BFED-D50CC4E11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1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str = “”</a:t>
            </a:r>
          </a:p>
        </p:txBody>
      </p:sp>
      <p:sp>
        <p:nvSpPr>
          <p:cNvPr id="305213" name="Text Box 61">
            <a:extLst>
              <a:ext uri="{FF2B5EF4-FFF2-40B4-BE49-F238E27FC236}">
                <a16:creationId xmlns:a16="http://schemas.microsoft.com/office/drawing/2014/main" id="{38119A03-1945-41A4-8D3D-30B248AB0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1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str = “10:”</a:t>
            </a:r>
          </a:p>
        </p:txBody>
      </p:sp>
      <p:sp>
        <p:nvSpPr>
          <p:cNvPr id="305214" name="Text Box 62">
            <a:extLst>
              <a:ext uri="{FF2B5EF4-FFF2-40B4-BE49-F238E27FC236}">
                <a16:creationId xmlns:a16="http://schemas.microsoft.com/office/drawing/2014/main" id="{71D42E55-7709-468F-B841-ABC3C081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1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str = “10:0”</a:t>
            </a:r>
          </a:p>
        </p:txBody>
      </p:sp>
      <p:sp>
        <p:nvSpPr>
          <p:cNvPr id="305215" name="Text Box 63">
            <a:extLst>
              <a:ext uri="{FF2B5EF4-FFF2-40B4-BE49-F238E27FC236}">
                <a16:creationId xmlns:a16="http://schemas.microsoft.com/office/drawing/2014/main" id="{0DD74B84-3EE5-47FD-A76A-F696542F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14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str = “10:05”</a:t>
            </a:r>
          </a:p>
        </p:txBody>
      </p:sp>
      <p:pic>
        <p:nvPicPr>
          <p:cNvPr id="305216" name="Picture 64">
            <a:extLst>
              <a:ext uri="{FF2B5EF4-FFF2-40B4-BE49-F238E27FC236}">
                <a16:creationId xmlns:a16="http://schemas.microsoft.com/office/drawing/2014/main" id="{4BD1F2D9-8D00-4B0A-8457-04A7F5FB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867400"/>
            <a:ext cx="3429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0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0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0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0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0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0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305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0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05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05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05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305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05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05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05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305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0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05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05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05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05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05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05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305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305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305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305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05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05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05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305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305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11" grpId="0" animBg="1"/>
      <p:bldP spid="305157" grpId="0"/>
      <p:bldP spid="305158" grpId="0"/>
      <p:bldP spid="305212" grpId="0"/>
      <p:bldP spid="305212" grpId="1"/>
      <p:bldP spid="305212" grpId="2"/>
      <p:bldP spid="305213" grpId="0"/>
      <p:bldP spid="305213" grpId="1"/>
      <p:bldP spid="305213" grpId="2"/>
      <p:bldP spid="305214" grpId="0"/>
      <p:bldP spid="305214" grpId="1"/>
      <p:bldP spid="305214" grpId="2"/>
      <p:bldP spid="305215" grpId="0"/>
      <p:bldP spid="30521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D1560A-04C1-4B28-B7B8-A1E433BF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A1AB5B2-657C-4948-8CD6-321AD588DFE3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0EA617B-1F8E-46B1-A174-418B52CC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he-IL"/>
              <a:t>קריאה מבנאי אחד לאחר (3)</a:t>
            </a:r>
            <a:endParaRPr lang="en-US" altLang="he-IL"/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A5D0A502-8EC8-4AFA-877C-87A500640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1408113"/>
            <a:ext cx="7772400" cy="55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sz="1700"/>
              <a:t>       </a:t>
            </a:r>
            <a:r>
              <a:rPr lang="en-US" altLang="he-IL" sz="1700" noProof="1"/>
              <a:t>class A</a:t>
            </a:r>
          </a:p>
          <a:p>
            <a:pPr algn="l" eaLnBrk="1" hangingPunct="1"/>
            <a:r>
              <a:rPr lang="en-US" altLang="he-IL" sz="1700" noProof="1"/>
              <a:t>        {</a:t>
            </a:r>
          </a:p>
          <a:p>
            <a:pPr algn="l" eaLnBrk="1" hangingPunct="1"/>
            <a:r>
              <a:rPr lang="en-US" altLang="he-IL" sz="1700" noProof="1"/>
              <a:t>            private int x;</a:t>
            </a:r>
          </a:p>
          <a:p>
            <a:pPr algn="l" eaLnBrk="1" hangingPunct="1"/>
            <a:endParaRPr lang="en-US" altLang="he-IL" sz="1700" noProof="1"/>
          </a:p>
          <a:p>
            <a:pPr algn="l" eaLnBrk="1" hangingPunct="1"/>
            <a:r>
              <a:rPr lang="en-US" altLang="he-IL" sz="1700" noProof="1"/>
              <a:t>            public A()</a:t>
            </a:r>
          </a:p>
          <a:p>
            <a:pPr algn="l" eaLnBrk="1" hangingPunct="1"/>
            <a:r>
              <a:rPr lang="en-US" altLang="he-IL" sz="1700" noProof="1"/>
              <a:t>            {</a:t>
            </a:r>
          </a:p>
          <a:p>
            <a:pPr algn="l" eaLnBrk="1" hangingPunct="1"/>
            <a:r>
              <a:rPr lang="en-US" altLang="he-IL" sz="1700" noProof="1"/>
              <a:t>                Console.WriteLine("In A::A, x={0}", x); </a:t>
            </a:r>
          </a:p>
          <a:p>
            <a:pPr algn="l" eaLnBrk="1" hangingPunct="1"/>
            <a:r>
              <a:rPr lang="en-US" altLang="he-IL" sz="1700" noProof="1"/>
              <a:t>            }</a:t>
            </a:r>
          </a:p>
          <a:p>
            <a:pPr algn="l" eaLnBrk="1" hangingPunct="1"/>
            <a:endParaRPr lang="en-US" altLang="he-IL" sz="1700" noProof="1"/>
          </a:p>
          <a:p>
            <a:pPr algn="l" eaLnBrk="1" hangingPunct="1"/>
            <a:r>
              <a:rPr lang="en-US" altLang="he-IL" sz="1700" noProof="1"/>
              <a:t>            public A(int x)</a:t>
            </a:r>
          </a:p>
          <a:p>
            <a:pPr algn="l" eaLnBrk="1" hangingPunct="1"/>
            <a:r>
              <a:rPr lang="en-US" altLang="he-IL" sz="1700" noProof="1"/>
              <a:t>            {</a:t>
            </a:r>
          </a:p>
          <a:p>
            <a:pPr algn="l" eaLnBrk="1" hangingPunct="1"/>
            <a:r>
              <a:rPr lang="en-US" altLang="he-IL" sz="1700" noProof="1"/>
              <a:t>                this.x = x;</a:t>
            </a:r>
          </a:p>
          <a:p>
            <a:pPr algn="l" eaLnBrk="1" hangingPunct="1"/>
            <a:r>
              <a:rPr lang="en-US" altLang="he-IL" sz="1700" noProof="1"/>
              <a:t>                Console.WriteLine("In A::A(int), x={0}", x);</a:t>
            </a:r>
          </a:p>
          <a:p>
            <a:pPr algn="l" eaLnBrk="1" hangingPunct="1"/>
            <a:r>
              <a:rPr lang="en-US" altLang="he-IL" sz="1700" noProof="1"/>
              <a:t>            }</a:t>
            </a:r>
          </a:p>
          <a:p>
            <a:pPr algn="l" eaLnBrk="1" hangingPunct="1"/>
            <a:r>
              <a:rPr lang="en-US" altLang="he-IL" sz="1700" noProof="1"/>
              <a:t>        }</a:t>
            </a:r>
          </a:p>
          <a:p>
            <a:pPr algn="l" eaLnBrk="1" hangingPunct="1"/>
            <a:endParaRPr lang="en-US" altLang="he-IL" sz="1700" noProof="1"/>
          </a:p>
          <a:p>
            <a:pPr algn="l" eaLnBrk="1" hangingPunct="1"/>
            <a:r>
              <a:rPr lang="en-US" altLang="he-IL" sz="1700" noProof="1"/>
              <a:t>        static void Main(string[] args)</a:t>
            </a:r>
          </a:p>
          <a:p>
            <a:pPr algn="l" eaLnBrk="1" hangingPunct="1"/>
            <a:r>
              <a:rPr lang="en-US" altLang="he-IL" sz="1700" noProof="1"/>
              <a:t>        {</a:t>
            </a:r>
          </a:p>
          <a:p>
            <a:pPr algn="l" eaLnBrk="1" hangingPunct="1"/>
            <a:r>
              <a:rPr lang="en-US" altLang="he-IL" sz="1700" noProof="1"/>
              <a:t>            A a1 = new A(3);</a:t>
            </a:r>
          </a:p>
          <a:p>
            <a:pPr algn="l" eaLnBrk="1" hangingPunct="1"/>
            <a:r>
              <a:rPr lang="en-US" altLang="he-IL" sz="1700" noProof="1"/>
              <a:t>            A a2 = new A();</a:t>
            </a:r>
          </a:p>
          <a:p>
            <a:pPr algn="l" eaLnBrk="1" hangingPunct="1"/>
            <a:r>
              <a:rPr lang="en-US" altLang="he-IL" sz="1700" noProof="1"/>
              <a:t>        }</a:t>
            </a:r>
            <a:endParaRPr lang="en-US" altLang="he-IL" sz="1700"/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38326CF5-87E5-41D8-AF61-A37A931D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38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he-IL" altLang="he-IL" noProof="1"/>
              <a:t>: </a:t>
            </a:r>
            <a:r>
              <a:rPr lang="he-IL" altLang="he-IL"/>
              <a:t> </a:t>
            </a:r>
            <a:r>
              <a:rPr lang="en-US" altLang="he-IL" noProof="1"/>
              <a:t>this(5)</a:t>
            </a:r>
          </a:p>
          <a:p>
            <a:pPr algn="l" eaLnBrk="1" hangingPunct="1"/>
            <a:endParaRPr lang="en-US" altLang="he-IL"/>
          </a:p>
        </p:txBody>
      </p:sp>
      <p:pic>
        <p:nvPicPr>
          <p:cNvPr id="38918" name="Picture 7">
            <a:extLst>
              <a:ext uri="{FF2B5EF4-FFF2-40B4-BE49-F238E27FC236}">
                <a16:creationId xmlns:a16="http://schemas.microsoft.com/office/drawing/2014/main" id="{8B1B38C4-5E93-4436-80F7-DB78AF7E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4724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2" name="Line 8">
            <a:extLst>
              <a:ext uri="{FF2B5EF4-FFF2-40B4-BE49-F238E27FC236}">
                <a16:creationId xmlns:a16="http://schemas.microsoft.com/office/drawing/2014/main" id="{9386A5A9-3375-45FD-8B8B-56AF85F32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6248400"/>
            <a:ext cx="685800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108563" name="Group 19">
            <a:extLst>
              <a:ext uri="{FF2B5EF4-FFF2-40B4-BE49-F238E27FC236}">
                <a16:creationId xmlns:a16="http://schemas.microsoft.com/office/drawing/2014/main" id="{B0B693F2-0004-495F-B115-DA8E76DA4B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3200" y="6096000"/>
          <a:ext cx="530225" cy="320675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564" name="Text Box 20">
            <a:extLst>
              <a:ext uri="{FF2B5EF4-FFF2-40B4-BE49-F238E27FC236}">
                <a16:creationId xmlns:a16="http://schemas.microsoft.com/office/drawing/2014/main" id="{08258147-A3F1-40D8-AB80-22505EA2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19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9B0979EB-9BC4-4071-AABE-AFAEDA849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6615113"/>
            <a:ext cx="685800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108566" name="Group 22">
            <a:extLst>
              <a:ext uri="{FF2B5EF4-FFF2-40B4-BE49-F238E27FC236}">
                <a16:creationId xmlns:a16="http://schemas.microsoft.com/office/drawing/2014/main" id="{6D88690F-C69F-49D5-9FD1-70FFD18FE086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6081713"/>
          <a:ext cx="530225" cy="320675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579" name="Group 35">
            <a:extLst>
              <a:ext uri="{FF2B5EF4-FFF2-40B4-BE49-F238E27FC236}">
                <a16:creationId xmlns:a16="http://schemas.microsoft.com/office/drawing/2014/main" id="{F5715B20-4FE3-451C-B5CB-0FC51B88B0B1}"/>
              </a:ext>
            </a:extLst>
          </p:cNvPr>
          <p:cNvGraphicFramePr>
            <a:graphicFrameLocks noGrp="1"/>
          </p:cNvGraphicFramePr>
          <p:nvPr/>
        </p:nvGraphicFramePr>
        <p:xfrm>
          <a:off x="2746375" y="6477000"/>
          <a:ext cx="530225" cy="320675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585" name="Group 41">
            <a:extLst>
              <a:ext uri="{FF2B5EF4-FFF2-40B4-BE49-F238E27FC236}">
                <a16:creationId xmlns:a16="http://schemas.microsoft.com/office/drawing/2014/main" id="{2CC02FA5-22B4-4DF1-99C9-B903518F9302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6477000"/>
          <a:ext cx="530225" cy="320675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x=5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591" name="Text Box 47">
            <a:extLst>
              <a:ext uri="{FF2B5EF4-FFF2-40B4-BE49-F238E27FC236}">
                <a16:creationId xmlns:a16="http://schemas.microsoft.com/office/drawing/2014/main" id="{6F8E0E1C-46FB-40A0-B5A6-C2C445FD5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19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85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085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85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085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085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085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085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085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085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085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085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085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08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08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08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85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085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085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/>
      <p:bldP spid="108564" grpId="0"/>
      <p:bldP spid="108564" grpId="1"/>
      <p:bldP spid="108591" grpId="0"/>
      <p:bldP spid="10859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683BE-CC86-404C-9E6B-B096B128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87758AD-5333-4B7F-A948-B4265CDE10B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ECAB0AE-F671-4AD8-AD6D-CC57AA0504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ביחידה זו למדנו:</a:t>
            </a:r>
            <a:endParaRPr lang="en-US" altLang="he-IL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4D30918-35DB-4AB7-AB8E-E1DF0B3DB0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השיטה </a:t>
            </a:r>
            <a:r>
              <a:rPr lang="en-US" altLang="he-IL"/>
              <a:t>toString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שיטות הקוראות לשיטות אחרות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בנאי </a:t>
            </a:r>
            <a:r>
              <a:rPr lang="en-US" altLang="he-IL"/>
              <a:t>(constructor)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בנאי המקבל פרמטרים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העמסת שיטות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בנאי העתקה </a:t>
            </a:r>
            <a:r>
              <a:rPr lang="en-US" altLang="he-IL"/>
              <a:t>(copy constructor)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</a:t>
            </a:r>
            <a:r>
              <a:rPr lang="en-US" altLang="he-IL"/>
              <a:t>this</a:t>
            </a:r>
            <a:endParaRPr lang="he-IL" altLang="he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DE44F7A6-BF51-4DE4-B435-18534324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F2D6BAE-3554-4A77-A8EC-51C6085C750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071559-5549-48A4-8964-09A460B9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dirty="0"/>
              <a:t>השיטה </a:t>
            </a:r>
            <a:r>
              <a:rPr lang="en-US" altLang="he-IL" dirty="0" err="1"/>
              <a:t>ToString</a:t>
            </a:r>
            <a:endParaRPr lang="en-US" altLang="he-IL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FF51FDD-8849-4D91-AE41-B215C4BE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25" y="1600200"/>
            <a:ext cx="8766175" cy="452596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/>
              <a:t>עד כה כתבנו את השיטה </a:t>
            </a:r>
            <a:r>
              <a:rPr lang="en-US" altLang="he-IL" dirty="0"/>
              <a:t>show</a:t>
            </a:r>
            <a:r>
              <a:rPr lang="he-IL" altLang="he-IL" dirty="0"/>
              <a:t> כדי להדפיס אובייקט למסך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/>
              <a:t>השימוש ב- </a:t>
            </a:r>
            <a:r>
              <a:rPr lang="en-US" altLang="he-IL" dirty="0"/>
              <a:t>main</a:t>
            </a:r>
            <a:r>
              <a:rPr lang="he-IL" altLang="he-IL" dirty="0"/>
              <a:t> היה די מסורבל..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he-IL" sz="1400" dirty="0"/>
              <a:t>	    </a:t>
            </a:r>
            <a:r>
              <a:rPr lang="en-US" altLang="he-IL" sz="1800" noProof="1"/>
              <a:t>Console.Write("time is: 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c.show();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Console.WriteLine();</a:t>
            </a:r>
          </a:p>
          <a:p>
            <a:pPr algn="r"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e-IL" altLang="he-IL" sz="3700" dirty="0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/>
              <a:t>השיטה </a:t>
            </a:r>
            <a:r>
              <a:rPr lang="en-US" altLang="he-IL" dirty="0" err="1"/>
              <a:t>ToString</a:t>
            </a:r>
            <a:r>
              <a:rPr lang="he-IL" altLang="he-IL" dirty="0"/>
              <a:t> </a:t>
            </a:r>
            <a:r>
              <a:rPr lang="he-IL" altLang="he-IL" b="1" dirty="0"/>
              <a:t>מחזירה מחרוזת</a:t>
            </a:r>
            <a:r>
              <a:rPr lang="he-IL" altLang="he-IL" dirty="0"/>
              <a:t> עם נתוני האובייקט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dirty="0"/>
              <a:t>השימוש ב- </a:t>
            </a:r>
            <a:r>
              <a:rPr lang="en-US" altLang="he-IL" dirty="0"/>
              <a:t>main</a:t>
            </a:r>
            <a:r>
              <a:rPr lang="he-IL" altLang="he-IL" dirty="0"/>
              <a:t> יראה כך: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he-IL" sz="1700" noProof="1"/>
              <a:t>Console.Write</a:t>
            </a:r>
            <a:r>
              <a:rPr lang="en-US" altLang="he-IL" sz="1700" b="1" dirty="0"/>
              <a:t>Line</a:t>
            </a:r>
            <a:r>
              <a:rPr lang="en-US" altLang="he-IL" sz="1700" noProof="1"/>
              <a:t>($"time is:  {</a:t>
            </a:r>
            <a:r>
              <a:rPr lang="en-US" altLang="he-IL" sz="1700" b="1" dirty="0" err="1"/>
              <a:t>c.ToString</a:t>
            </a:r>
            <a:r>
              <a:rPr lang="en-US" altLang="he-IL" sz="1700" b="1" dirty="0"/>
              <a:t>()</a:t>
            </a:r>
            <a:r>
              <a:rPr lang="en-US" altLang="he-IL" sz="1700" noProof="1"/>
              <a:t>}</a:t>
            </a:r>
            <a:r>
              <a:rPr lang="he-IL" altLang="he-IL" sz="1700" noProof="1"/>
              <a:t>"</a:t>
            </a:r>
            <a:r>
              <a:rPr lang="en-US" altLang="he-IL" sz="1700" noProof="1"/>
              <a:t>);</a:t>
            </a:r>
            <a:endParaRPr lang="en-US" altLang="he-IL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404276A9-A123-4F75-A61D-3203D3F9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13D7D3B-93E9-4C74-BB38-043905DDC46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15D5C3B-2783-4B1D-8857-EE14127E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dirty="0"/>
              <a:t>שיטה הקוראת לשיטה אחרת</a:t>
            </a:r>
            <a:endParaRPr lang="en-US" altLang="he-IL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2625384-B3BC-47AF-B937-8952D209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00200"/>
            <a:ext cx="8766175" cy="49530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ראינו כי שיטה  היא אוסף פקודות לעבר ישום מטרה מסוימת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ראינו את השיטה </a:t>
            </a:r>
            <a:r>
              <a:rPr lang="en-US" altLang="he-IL"/>
              <a:t>addMinues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נרצה לכתוב גם את השיטה </a:t>
            </a:r>
            <a:r>
              <a:rPr lang="en-US" altLang="he-IL"/>
              <a:t>tick</a:t>
            </a:r>
            <a:r>
              <a:rPr lang="he-IL" altLang="he-IL"/>
              <a:t>, המקדמת את השעון בדקה אחת בלבד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השיטה </a:t>
            </a:r>
            <a:r>
              <a:rPr lang="en-US" altLang="he-IL"/>
              <a:t>tick</a:t>
            </a:r>
            <a:r>
              <a:rPr lang="he-IL" altLang="he-IL"/>
              <a:t> הינה מקרה פרטי של השיטה </a:t>
            </a:r>
            <a:r>
              <a:rPr lang="en-US" altLang="he-IL"/>
              <a:t>addMinutes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/>
              <a:t>addMinutes(1)</a:t>
            </a: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המימוש של </a:t>
            </a:r>
            <a:r>
              <a:rPr lang="en-US" altLang="he-IL"/>
              <a:t>tick</a:t>
            </a:r>
            <a:r>
              <a:rPr lang="he-IL" altLang="he-IL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he-IL" sz="1900"/>
              <a:t>        </a:t>
            </a:r>
            <a:r>
              <a:rPr lang="en-US" altLang="he-IL" sz="1900" noProof="1"/>
              <a:t>public void tick()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</a:t>
            </a:r>
            <a:r>
              <a:rPr lang="en-US" altLang="he-IL" sz="1800"/>
              <a:t> </a:t>
            </a:r>
            <a:r>
              <a:rPr lang="en-US" altLang="he-IL" sz="1800" noProof="1"/>
              <a:t>{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      addMinutes(1);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 }</a:t>
            </a:r>
            <a:endParaRPr lang="en-US" altLang="he-IL" sz="1800"/>
          </a:p>
        </p:txBody>
      </p:sp>
      <p:sp>
        <p:nvSpPr>
          <p:cNvPr id="288772" name="Text Box 4">
            <a:extLst>
              <a:ext uri="{FF2B5EF4-FFF2-40B4-BE49-F238E27FC236}">
                <a16:creationId xmlns:a16="http://schemas.microsoft.com/office/drawing/2014/main" id="{F857ECEA-12C7-48CB-B598-1186D4F22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724400"/>
            <a:ext cx="4191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he-IL" noProof="1"/>
              <a:t>public void tick()</a:t>
            </a:r>
          </a:p>
          <a:p>
            <a:pPr algn="l" eaLnBrk="1" hangingPunct="1"/>
            <a:r>
              <a:rPr lang="en-US" altLang="he-IL" noProof="1"/>
              <a:t>        {</a:t>
            </a:r>
          </a:p>
          <a:p>
            <a:pPr algn="l" eaLnBrk="1" hangingPunct="1"/>
            <a:r>
              <a:rPr lang="en-US" altLang="he-IL" noProof="1"/>
              <a:t>            minutes += </a:t>
            </a:r>
            <a:r>
              <a:rPr lang="en-US" altLang="he-IL"/>
              <a:t>1</a:t>
            </a:r>
            <a:r>
              <a:rPr lang="en-US" altLang="he-IL" noProof="1"/>
              <a:t>;</a:t>
            </a:r>
          </a:p>
          <a:p>
            <a:pPr algn="l" eaLnBrk="1" hangingPunct="1"/>
            <a:r>
              <a:rPr lang="en-US" altLang="he-IL" noProof="1"/>
              <a:t>            hours += minutes / 60;</a:t>
            </a:r>
          </a:p>
          <a:p>
            <a:pPr algn="l" eaLnBrk="1" hangingPunct="1"/>
            <a:r>
              <a:rPr lang="en-US" altLang="he-IL" noProof="1"/>
              <a:t>            minutes %= 60;</a:t>
            </a:r>
          </a:p>
          <a:p>
            <a:pPr algn="l" eaLnBrk="1" hangingPunct="1"/>
            <a:r>
              <a:rPr lang="en-US" altLang="he-IL" noProof="1"/>
              <a:t>            hours %= 24;</a:t>
            </a:r>
          </a:p>
          <a:p>
            <a:pPr algn="l" eaLnBrk="1" hangingPunct="1"/>
            <a:r>
              <a:rPr lang="en-US" altLang="he-IL" noProof="1"/>
              <a:t>        }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/>
          </a:p>
        </p:txBody>
      </p:sp>
      <p:sp>
        <p:nvSpPr>
          <p:cNvPr id="288773" name="Line 5">
            <a:extLst>
              <a:ext uri="{FF2B5EF4-FFF2-40B4-BE49-F238E27FC236}">
                <a16:creationId xmlns:a16="http://schemas.microsoft.com/office/drawing/2014/main" id="{085D1103-CC03-466B-B64D-DFA5C0D89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419600"/>
            <a:ext cx="2819400" cy="2438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8774" name="Line 6">
            <a:extLst>
              <a:ext uri="{FF2B5EF4-FFF2-40B4-BE49-F238E27FC236}">
                <a16:creationId xmlns:a16="http://schemas.microsoft.com/office/drawing/2014/main" id="{9ED46C67-F67E-424A-8116-492729590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419600"/>
            <a:ext cx="2057400" cy="2438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8775" name="Rectangle 7">
            <a:extLst>
              <a:ext uri="{FF2B5EF4-FFF2-40B4-BE49-F238E27FC236}">
                <a16:creationId xmlns:a16="http://schemas.microsoft.com/office/drawing/2014/main" id="{B6FEC7D5-F99A-4822-8ABF-89F06A9E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198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לא נשכפל קוד!!</a:t>
            </a:r>
            <a:endParaRPr lang="en-US" altLang="he-IL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  <p:bldP spid="2887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2">
            <a:extLst>
              <a:ext uri="{FF2B5EF4-FFF2-40B4-BE49-F238E27FC236}">
                <a16:creationId xmlns:a16="http://schemas.microsoft.com/office/drawing/2014/main" id="{8357F45D-C88C-496C-BFC9-2FCE2CF7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805860B-C5A4-4CA8-97BC-4C544AE5BF1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C1DEED7-7394-4B93-A9A8-0C1D3861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sz="4000"/>
              <a:t>שיטה הקוראת לשיטה אחרת – איך זה עובד</a:t>
            </a:r>
            <a:endParaRPr lang="en-US" altLang="he-IL" sz="4000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E11C20BA-7553-4C72-806F-21C048BF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2400" y="1646238"/>
            <a:ext cx="8153400" cy="4525962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   </a:t>
            </a:r>
            <a:r>
              <a:rPr lang="en-US" altLang="he-IL" sz="1600" noProof="1"/>
              <a:t>class Clock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</a:t>
            </a:r>
            <a:r>
              <a:rPr lang="en-US" altLang="he-IL" sz="1600" dirty="0"/>
              <a:t>public</a:t>
            </a:r>
            <a:r>
              <a:rPr lang="en-US" altLang="he-IL" sz="1600" noProof="1"/>
              <a:t> int minutes, hours;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        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 public void tick()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     </a:t>
            </a:r>
            <a:r>
              <a:rPr lang="en-US" altLang="he-IL" sz="1600" dirty="0" err="1"/>
              <a:t>addMinutes</a:t>
            </a:r>
            <a:r>
              <a:rPr lang="en-US" altLang="he-IL" sz="1600" dirty="0"/>
              <a:t>(1);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       }</a:t>
            </a: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        </a:t>
            </a:r>
            <a:r>
              <a:rPr lang="en-US" altLang="he-IL" sz="1600" noProof="1"/>
              <a:t>public void addMinutes(int add)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minutes += add;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hours += minutes / 60;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minutes %= 60;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hours %= 24;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public string ToString()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</a:t>
            </a:r>
            <a:r>
              <a:rPr lang="he-IL" altLang="he-IL" sz="1600" dirty="0"/>
              <a:t>...</a:t>
            </a:r>
            <a:endParaRPr lang="he-IL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600" noProof="1"/>
              <a:t>        </a:t>
            </a:r>
            <a:r>
              <a:rPr lang="en-US" altLang="he-IL" sz="1600" dirty="0"/>
              <a:t>}</a:t>
            </a:r>
            <a:endParaRPr lang="en-US" altLang="he-IL" sz="16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} </a:t>
            </a:r>
            <a:r>
              <a:rPr lang="en-US" altLang="he-IL" sz="1600" noProof="1">
                <a:solidFill>
                  <a:srgbClr val="009900"/>
                </a:solidFill>
              </a:rPr>
              <a:t>// class Clock</a:t>
            </a:r>
            <a:endParaRPr lang="en-US" altLang="he-IL" sz="1600" dirty="0">
              <a:solidFill>
                <a:srgbClr val="009900"/>
              </a:solidFill>
            </a:endParaRPr>
          </a:p>
        </p:txBody>
      </p:sp>
      <p:sp>
        <p:nvSpPr>
          <p:cNvPr id="290820" name="Rectangle 4">
            <a:extLst>
              <a:ext uri="{FF2B5EF4-FFF2-40B4-BE49-F238E27FC236}">
                <a16:creationId xmlns:a16="http://schemas.microsoft.com/office/drawing/2014/main" id="{94C6D09A-41FE-4578-81AB-CE3B95398A11}"/>
              </a:ext>
            </a:extLst>
          </p:cNvPr>
          <p:cNvSpPr>
            <a:spLocks/>
          </p:cNvSpPr>
          <p:nvPr/>
        </p:nvSpPr>
        <p:spPr bwMode="auto">
          <a:xfrm>
            <a:off x="4495800" y="1646238"/>
            <a:ext cx="845820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/>
              <a:t>       </a:t>
            </a:r>
            <a:r>
              <a:rPr lang="en-US" altLang="he-IL" sz="1600" noProof="1"/>
              <a:t>static void Main(string[] args)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Clock c1 = new Clock();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Console.Write("c1 time before is: {0}“, 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				c1.toString());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c1.</a:t>
            </a:r>
            <a:r>
              <a:rPr lang="en-US" altLang="he-IL" sz="1600"/>
              <a:t>tick</a:t>
            </a:r>
            <a:r>
              <a:rPr lang="en-US" altLang="he-IL" sz="1600" noProof="1"/>
              <a:t>();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Console.WriteLine("\nc1 time after is: {0}“,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				 c1.toString());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  <a:endParaRPr lang="en-US" altLang="he-IL" sz="1600"/>
          </a:p>
        </p:txBody>
      </p:sp>
      <p:sp>
        <p:nvSpPr>
          <p:cNvPr id="290821" name="Oval 5">
            <a:extLst>
              <a:ext uri="{FF2B5EF4-FFF2-40B4-BE49-F238E27FC236}">
                <a16:creationId xmlns:a16="http://schemas.microsoft.com/office/drawing/2014/main" id="{47686201-57DA-4F84-91DD-C65998E1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3886200" cy="13716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90822" name="Text Box 6">
            <a:extLst>
              <a:ext uri="{FF2B5EF4-FFF2-40B4-BE49-F238E27FC236}">
                <a16:creationId xmlns:a16="http://schemas.microsoft.com/office/drawing/2014/main" id="{9089B9F6-1E26-4817-BA20-F7D119506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150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290823" name="Group 7">
            <a:extLst>
              <a:ext uri="{FF2B5EF4-FFF2-40B4-BE49-F238E27FC236}">
                <a16:creationId xmlns:a16="http://schemas.microsoft.com/office/drawing/2014/main" id="{B4F513D9-2D47-4F17-B4B9-FE1091F714B3}"/>
              </a:ext>
            </a:extLst>
          </p:cNvPr>
          <p:cNvGraphicFramePr>
            <a:graphicFrameLocks noGrp="1"/>
          </p:cNvGraphicFramePr>
          <p:nvPr/>
        </p:nvGraphicFramePr>
        <p:xfrm>
          <a:off x="5862638" y="4556125"/>
          <a:ext cx="2747962" cy="3968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0833" name="Group 17">
            <a:extLst>
              <a:ext uri="{FF2B5EF4-FFF2-40B4-BE49-F238E27FC236}">
                <a16:creationId xmlns:a16="http://schemas.microsoft.com/office/drawing/2014/main" id="{16614D45-E9D5-4770-AE1F-9FE743A9959B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5426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0849" name="Group 33">
            <a:extLst>
              <a:ext uri="{FF2B5EF4-FFF2-40B4-BE49-F238E27FC236}">
                <a16:creationId xmlns:a16="http://schemas.microsoft.com/office/drawing/2014/main" id="{59C4665D-3DB3-402E-A8C1-4895700EE6BC}"/>
              </a:ext>
            </a:extLst>
          </p:cNvPr>
          <p:cNvGraphicFramePr>
            <a:graphicFrameLocks noGrp="1"/>
          </p:cNvGraphicFramePr>
          <p:nvPr/>
        </p:nvGraphicFramePr>
        <p:xfrm>
          <a:off x="5862638" y="4556125"/>
          <a:ext cx="2747962" cy="3968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0859" name="Group 43">
            <a:extLst>
              <a:ext uri="{FF2B5EF4-FFF2-40B4-BE49-F238E27FC236}">
                <a16:creationId xmlns:a16="http://schemas.microsoft.com/office/drawing/2014/main" id="{FF83B304-E780-44E0-A819-ABEF7D9068B9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5426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75" name="Text Box 59">
            <a:extLst>
              <a:ext uri="{FF2B5EF4-FFF2-40B4-BE49-F238E27FC236}">
                <a16:creationId xmlns:a16="http://schemas.microsoft.com/office/drawing/2014/main" id="{77CC20CD-4774-4413-82B3-19AEB3098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43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385" name="Picture 53">
            <a:extLst>
              <a:ext uri="{FF2B5EF4-FFF2-40B4-BE49-F238E27FC236}">
                <a16:creationId xmlns:a16="http://schemas.microsoft.com/office/drawing/2014/main" id="{A312DF81-2C0A-4F2B-B1F2-F209D64B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88025"/>
            <a:ext cx="35814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9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29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9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9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9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9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9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9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9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9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9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29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290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290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290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90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290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290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290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90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290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90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90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90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290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90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90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90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290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290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290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 animBg="1"/>
      <p:bldP spid="290822" grpId="0"/>
      <p:bldP spid="290875" grpId="0"/>
      <p:bldP spid="2908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4992E79-8497-4B41-AE57-7FBA5935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B513918-0A81-4F7B-A195-69A01D3C513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EC389B0-1B47-45B9-8CCB-1AC2CD34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בנאי </a:t>
            </a:r>
            <a:r>
              <a:rPr lang="en-US" altLang="he-IL"/>
              <a:t>(contsructor)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CF0839E-EF6E-4268-9DE7-3080399F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ראינו שמחלקה היא רק אבטיפוס, כלומר אין לנו עדיין אובייקט ממשי</a:t>
            </a:r>
          </a:p>
          <a:p>
            <a:pPr algn="r" rtl="1" eaLnBrk="1" hangingPunct="1"/>
            <a:r>
              <a:rPr lang="he-IL" altLang="he-IL"/>
              <a:t>ב- </a:t>
            </a:r>
            <a:r>
              <a:rPr lang="en-US" altLang="he-IL"/>
              <a:t>Main</a:t>
            </a:r>
            <a:r>
              <a:rPr lang="he-IL" altLang="he-IL"/>
              <a:t> אנחנו יוצרים אובייקט ע"י שימוש במילה השמורה </a:t>
            </a:r>
            <a:r>
              <a:rPr lang="en-US" altLang="he-IL"/>
              <a:t>new</a:t>
            </a:r>
            <a:r>
              <a:rPr lang="he-IL" altLang="he-IL"/>
              <a:t>:</a:t>
            </a:r>
          </a:p>
          <a:p>
            <a:pPr rtl="1" eaLnBrk="1" hangingPunct="1">
              <a:buFont typeface="Wingdings" panose="05000000000000000000" pitchFamily="2" charset="2"/>
              <a:buNone/>
            </a:pPr>
            <a:r>
              <a:rPr lang="en-US" altLang="he-IL"/>
              <a:t>Clock c1 = new Clock();</a:t>
            </a:r>
            <a:endParaRPr lang="he-IL" altLang="he-IL"/>
          </a:p>
          <a:p>
            <a:pPr algn="r" rtl="1" eaLnBrk="1" hangingPunct="1"/>
            <a:r>
              <a:rPr lang="he-IL" altLang="he-IL"/>
              <a:t>ערכי תכונות האובייקט הנוצר הן 0</a:t>
            </a:r>
          </a:p>
          <a:p>
            <a:pPr algn="r" rtl="1" eaLnBrk="1" hangingPunct="1"/>
            <a:r>
              <a:rPr lang="he-IL" altLang="he-IL"/>
              <a:t>ניתן לייצר אובייקט עם ערכים</a:t>
            </a:r>
          </a:p>
          <a:p>
            <a:pPr algn="r" rtl="1" eaLnBrk="1" hangingPunct="1"/>
            <a:r>
              <a:rPr lang="he-IL" altLang="he-IL"/>
              <a:t>כל יצירת אובייקט עוברת בתוך שיטה ששמה כשם המחלקה ונקראית </a:t>
            </a:r>
            <a:r>
              <a:rPr lang="he-IL" altLang="he-IL" b="1"/>
              <a:t>בנאי </a:t>
            </a:r>
            <a:r>
              <a:rPr lang="en-US" altLang="he-IL" b="1"/>
              <a:t>(constructor)</a:t>
            </a:r>
            <a:endParaRPr lang="he-IL" altLang="he-IL" b="1"/>
          </a:p>
          <a:p>
            <a:pPr algn="r" rtl="1" eaLnBrk="1" hangingPunct="1"/>
            <a:endParaRPr lang="en-US" alt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F1BB2215-B5ED-472E-B212-7A949B63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1402060-A021-4275-ADA8-6EC723DA7F2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CA4C9F5-C7F2-4B38-9FD6-D9EA7447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sz="4000"/>
              <a:t>בנאי ברירת-מחדל </a:t>
            </a:r>
            <a:r>
              <a:rPr lang="en-US" altLang="he-IL" sz="3600"/>
              <a:t>(default contsructor)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FC6BC5F-8ACC-43EC-8EEC-6248D281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בכל מחלקה יש בנאי ברירת-מחדל ששם 0 בכל ערכי השדות</a:t>
            </a:r>
          </a:p>
          <a:p>
            <a:pPr algn="r" rtl="1" eaLnBrk="1" hangingPunct="1"/>
            <a:r>
              <a:rPr lang="he-IL" altLang="he-IL"/>
              <a:t>אנחנו מקבלים בנאי זה ב"מתנה" ואין צורך לכתוב אותו</a:t>
            </a:r>
          </a:p>
          <a:p>
            <a:pPr lvl="1" algn="r" rtl="1" eaLnBrk="1" hangingPunct="1"/>
            <a:r>
              <a:rPr lang="he-IL" altLang="he-IL"/>
              <a:t>ניתן לדרוס אותו</a:t>
            </a:r>
          </a:p>
          <a:p>
            <a:pPr algn="r" rtl="1" eaLnBrk="1" hangingPunct="1"/>
            <a:r>
              <a:rPr lang="he-IL" altLang="he-IL"/>
              <a:t>במימושו לא נציין את המילה </a:t>
            </a:r>
            <a:r>
              <a:rPr lang="en-US" altLang="he-IL"/>
              <a:t>void</a:t>
            </a:r>
            <a:r>
              <a:rPr lang="he-IL" altLang="he-IL"/>
              <a:t>!</a:t>
            </a:r>
          </a:p>
          <a:p>
            <a:pPr algn="r" rtl="1" eaLnBrk="1" hangingPunct="1"/>
            <a:r>
              <a:rPr lang="he-IL" altLang="he-IL"/>
              <a:t>דוגמא לדריסת בנאי ב"מ במחלקה </a:t>
            </a:r>
            <a:r>
              <a:rPr lang="en-US" altLang="he-IL"/>
              <a:t>Clock</a:t>
            </a:r>
            <a:r>
              <a:rPr lang="he-IL" altLang="he-IL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       </a:t>
            </a:r>
            <a:r>
              <a:rPr lang="en-US" altLang="he-IL" sz="2100" noProof="1"/>
              <a:t>public Clock()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Console.WriteLine("In Clock::Clock");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}</a:t>
            </a:r>
            <a:endParaRPr lang="en-US" altLang="he-IL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22">
            <a:extLst>
              <a:ext uri="{FF2B5EF4-FFF2-40B4-BE49-F238E27FC236}">
                <a16:creationId xmlns:a16="http://schemas.microsoft.com/office/drawing/2014/main" id="{6BEEBF02-5118-4B46-BEF8-70924C20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F6F65EF-DFB8-40D0-B97D-AE93E87F9DC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EA8C58B-679B-4781-875E-888FF0A7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בנאי ב"מ - דוגמא</a:t>
            </a:r>
            <a:endParaRPr lang="en-US" altLang="he-IL"/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93200CD9-2EFA-4DBB-A146-AA0F82FA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6200" y="1722438"/>
            <a:ext cx="8153400" cy="4525962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he-IL" altLang="he-IL" sz="1800" dirty="0"/>
              <a:t>   </a:t>
            </a:r>
            <a:r>
              <a:rPr lang="en-US" altLang="he-IL" sz="1800" noProof="1"/>
              <a:t>class Clock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private int minutes, hours;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public Clock()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Console.WriteLine("In Clock::Clock");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}</a:t>
            </a:r>
            <a:endParaRPr lang="he-IL" altLang="he-IL" sz="1800" dirty="0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he-IL" altLang="he-IL" sz="18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public string ToString()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500" noProof="1"/>
              <a:t>		…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}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} </a:t>
            </a:r>
            <a:r>
              <a:rPr lang="en-US" altLang="he-IL" sz="1800" noProof="1">
                <a:solidFill>
                  <a:srgbClr val="009900"/>
                </a:solidFill>
              </a:rPr>
              <a:t>// class Clock</a:t>
            </a:r>
            <a:endParaRPr lang="en-US" altLang="he-IL" sz="1800" dirty="0">
              <a:solidFill>
                <a:srgbClr val="009900"/>
              </a:solidFill>
            </a:endParaRPr>
          </a:p>
        </p:txBody>
      </p:sp>
      <p:sp>
        <p:nvSpPr>
          <p:cNvPr id="278532" name="Rectangle 4">
            <a:extLst>
              <a:ext uri="{FF2B5EF4-FFF2-40B4-BE49-F238E27FC236}">
                <a16:creationId xmlns:a16="http://schemas.microsoft.com/office/drawing/2014/main" id="{EBCC3A41-7FF2-4B3B-9970-87D961F34709}"/>
              </a:ext>
            </a:extLst>
          </p:cNvPr>
          <p:cNvSpPr>
            <a:spLocks/>
          </p:cNvSpPr>
          <p:nvPr/>
        </p:nvSpPr>
        <p:spPr bwMode="auto">
          <a:xfrm>
            <a:off x="4724400" y="1646238"/>
            <a:ext cx="8153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/>
              <a:t>       </a:t>
            </a:r>
            <a:r>
              <a:rPr lang="en-US" altLang="he-IL" noProof="1"/>
              <a:t>static void Main(string[] args)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{</a:t>
            </a:r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    Clock c1 = new Clock();    </a:t>
            </a:r>
            <a:endParaRPr lang="en-US" altLang="he-IL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/>
              <a:t>	       Console.WriteLine(c1.toString());</a:t>
            </a:r>
            <a:endParaRPr lang="en-US" altLang="he-IL" noProof="1"/>
          </a:p>
          <a:p>
            <a:pPr algn="l" eaLnBrk="1" hangingPunct="1">
              <a:lnSpc>
                <a:spcPct val="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</a:t>
            </a:r>
            <a:r>
              <a:rPr lang="he-IL" altLang="he-IL"/>
              <a:t>{</a:t>
            </a:r>
            <a:endParaRPr lang="en-US" altLang="he-IL"/>
          </a:p>
        </p:txBody>
      </p:sp>
      <p:sp>
        <p:nvSpPr>
          <p:cNvPr id="278533" name="Oval 5">
            <a:extLst>
              <a:ext uri="{FF2B5EF4-FFF2-40B4-BE49-F238E27FC236}">
                <a16:creationId xmlns:a16="http://schemas.microsoft.com/office/drawing/2014/main" id="{5611D19F-126C-491D-9EBD-8DA5B10E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3886200" cy="13716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F5D55026-D2E8-42EF-9359-208F4BDF9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150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278567" name="Group 39">
            <a:extLst>
              <a:ext uri="{FF2B5EF4-FFF2-40B4-BE49-F238E27FC236}">
                <a16:creationId xmlns:a16="http://schemas.microsoft.com/office/drawing/2014/main" id="{8896F1F8-03CF-40F3-BB63-0257CB5FFCDE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343400"/>
          <a:ext cx="2747963" cy="3968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8551" name="Group 23">
            <a:extLst>
              <a:ext uri="{FF2B5EF4-FFF2-40B4-BE49-F238E27FC236}">
                <a16:creationId xmlns:a16="http://schemas.microsoft.com/office/drawing/2014/main" id="{287D7A6A-1B4A-43B3-B618-418FFE63D67A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54102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8569" name="Group 41">
            <a:extLst>
              <a:ext uri="{FF2B5EF4-FFF2-40B4-BE49-F238E27FC236}">
                <a16:creationId xmlns:a16="http://schemas.microsoft.com/office/drawing/2014/main" id="{FBC7E0AA-E612-4E36-BBEC-D0C591D75C83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343400"/>
          <a:ext cx="2747963" cy="3968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Clock: c1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2300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444" name="Picture 52">
            <a:extLst>
              <a:ext uri="{FF2B5EF4-FFF2-40B4-BE49-F238E27FC236}">
                <a16:creationId xmlns:a16="http://schemas.microsoft.com/office/drawing/2014/main" id="{E3CF7E5A-9523-4C04-9958-21641DE6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3581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nimBg="1"/>
      <p:bldP spid="27853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13828</TotalTime>
  <Words>2483</Words>
  <Application>Microsoft Office PowerPoint</Application>
  <PresentationFormat>‫הצגה על המסך (4:3)</PresentationFormat>
  <Paragraphs>778</Paragraphs>
  <Slides>31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6" baseType="lpstr">
      <vt:lpstr>Arial</vt:lpstr>
      <vt:lpstr>Wingdings</vt:lpstr>
      <vt:lpstr>Wingdings 2</vt:lpstr>
      <vt:lpstr>Calibri</vt:lpstr>
      <vt:lpstr>Median</vt:lpstr>
      <vt:lpstr>C#  תכנות מכוון עצמים – שיטות המקבלות ומחזירות פרמטרים ובנאים</vt:lpstr>
      <vt:lpstr>ביחידה זו נלמד:</vt:lpstr>
      <vt:lpstr>השיטה ToString במקום show</vt:lpstr>
      <vt:lpstr>השיטה ToString</vt:lpstr>
      <vt:lpstr>שיטה הקוראת לשיטה אחרת</vt:lpstr>
      <vt:lpstr>שיטה הקוראת לשיטה אחרת – איך זה עובד</vt:lpstr>
      <vt:lpstr>בנאי (contsructor)</vt:lpstr>
      <vt:lpstr>בנאי ברירת-מחדל (default contsructor)</vt:lpstr>
      <vt:lpstr>בנאי ב"מ - דוגמא</vt:lpstr>
      <vt:lpstr>בנאי המקבל פרמטרים</vt:lpstr>
      <vt:lpstr>בנאי המקבל פרמטרים (2)</vt:lpstr>
      <vt:lpstr>בנאי המקבל פרמטרים - דוגמא</vt:lpstr>
      <vt:lpstr>בדיקת תקינות בבנאי</vt:lpstr>
      <vt:lpstr>העמסת בנאים</vt:lpstr>
      <vt:lpstr>העמסת בנאים - כבר אין מתנות חינם...</vt:lpstr>
      <vt:lpstr>האם תמיד נרצה בנאי שלא מקבל פרמטרים?</vt:lpstr>
      <vt:lpstr>העברת אובייקטים לפונקציות או שיטות</vt:lpstr>
      <vt:lpstr>העברת אובייקט לפונקציה - דוגמא</vt:lpstr>
      <vt:lpstr>בנאי העתקה (copy constructor)</vt:lpstr>
      <vt:lpstr>בנאי העתקה - דוגמא</vt:lpstr>
      <vt:lpstr>העברת עותק אובייקט לפונקציה - דוגמא</vt:lpstr>
      <vt:lpstr>דוגמא: העברת אוביקט לפונקציה</vt:lpstr>
      <vt:lpstr>המילה השמורה this</vt:lpstr>
      <vt:lpstr>שימושים ב- this</vt:lpstr>
      <vt:lpstr>העברת פרמטרים עם שם משמעותי</vt:lpstr>
      <vt:lpstr>העברת פרמטרים עם שם משמעותי (2)</vt:lpstr>
      <vt:lpstr>העברת פרמטרים עם שם משמעותי (3)</vt:lpstr>
      <vt:lpstr>קריאה מבנאי אחד לאחר</vt:lpstr>
      <vt:lpstr>קריאה מבנאי אחד לאחר (2)</vt:lpstr>
      <vt:lpstr>קריאה מבנאי אחד לאחר (3)</vt:lpstr>
      <vt:lpstr>ביחידה זו למדנו:</vt:lpstr>
    </vt:vector>
  </TitlesOfParts>
  <Company>Keren Kalif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 constructors and methods with parameters</dc:title>
  <dc:creator>Keren Kalif</dc:creator>
  <cp:lastModifiedBy>שי אברהם</cp:lastModifiedBy>
  <cp:revision>175</cp:revision>
  <dcterms:created xsi:type="dcterms:W3CDTF">2008-09-23T13:40:33Z</dcterms:created>
  <dcterms:modified xsi:type="dcterms:W3CDTF">2017-12-12T08:27:30Z</dcterms:modified>
</cp:coreProperties>
</file>