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1"/>
  </p:notesMasterIdLst>
  <p:sldIdLst>
    <p:sldId id="256" r:id="rId2"/>
    <p:sldId id="292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77" r:id="rId11"/>
    <p:sldId id="333" r:id="rId12"/>
    <p:sldId id="335" r:id="rId13"/>
    <p:sldId id="336" r:id="rId14"/>
    <p:sldId id="378" r:id="rId15"/>
    <p:sldId id="379" r:id="rId16"/>
    <p:sldId id="386" r:id="rId17"/>
    <p:sldId id="380" r:id="rId18"/>
    <p:sldId id="381" r:id="rId19"/>
    <p:sldId id="383" r:id="rId20"/>
    <p:sldId id="382" r:id="rId21"/>
    <p:sldId id="387" r:id="rId22"/>
    <p:sldId id="384" r:id="rId23"/>
    <p:sldId id="385" r:id="rId24"/>
    <p:sldId id="389" r:id="rId25"/>
    <p:sldId id="390" r:id="rId26"/>
    <p:sldId id="391" r:id="rId27"/>
    <p:sldId id="392" r:id="rId28"/>
    <p:sldId id="388" r:id="rId29"/>
    <p:sldId id="322" r:id="rId3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444" autoAdjust="0"/>
  </p:normalViewPr>
  <p:slideViewPr>
    <p:cSldViewPr>
      <p:cViewPr varScale="1">
        <p:scale>
          <a:sx n="108" d="100"/>
          <a:sy n="108" d="100"/>
        </p:scale>
        <p:origin x="16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78B85-5D44-4663-8D0F-8514518B93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75BBDA-CD83-46A3-AAF9-4D50EECFFE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613F79-E50A-412B-87FB-E29C3B38F7C2}" type="datetimeFigureOut">
              <a:rPr lang="he-IL"/>
              <a:pPr>
                <a:defRPr/>
              </a:pPr>
              <a:t>י"ט/כסלו/תש"פ</a:t>
            </a:fld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530983D-6917-4883-89EF-B4D35ADC11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6DE1F7F-7910-45AF-81FB-6A5E168345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6DE3FE76-78EF-4E1A-B9E9-9215DCDF3F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7A5395AF-44BD-4EB0-ADE2-D1930EB1A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CDCE6C7-0BE3-462A-8C91-81DC89EE01E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2AC6890-66EC-4FB9-9031-72AEAC6BA066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E189E94-322A-4949-9494-5D929981607F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6C8CC81-3F0E-4C85-9DC1-9A060D54F85E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F78BD257-3EB1-4C43-AF20-5474936D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5304A-A956-4E11-81C5-9B2F2FB9A34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AF627506-AF17-4138-A3B9-2A5C8547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96E3BF4B-0F30-42D7-AF42-27C30EB5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A9A9A-E437-4EE8-BB8E-FC7463C29AB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6596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B507E7F-6B31-4070-B783-8144860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F898A-E002-4578-8D85-4F7AA76E9EBF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7ECE6D1-A2A2-4B2A-BF82-5AB7A37A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E5024B0-4D23-4E81-9263-972C4094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45472-C863-4085-8A83-A81D2DB23EC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316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FB6239E-706E-4014-827C-8ADEB7D7F4B9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01CBF40-8258-4D61-884D-44BA090AD095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B094F1F-952A-4100-AEC7-70C922914CCB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532776-14F6-450B-877D-77A158B6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F1C3-7ED0-4634-B444-EE72466A1680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8CAF0C-5F19-4C4E-972A-D6399B7A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1BB0C4-4BE8-4A29-9A2C-5A1CA22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189617D3-C0BF-469A-A123-785D681D809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5496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F45F878C-A5DE-42B6-83DE-BC1E09C2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FA57C-52F6-47E5-957D-5782148AF16F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2045B-FABA-4B49-8DAA-1AFB0EA5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5677EFD-C404-4852-B458-89B3A877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41175-D77B-4917-9F2B-32E6E16D1CC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866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BBC2866E-2DC7-466A-BB57-F5A1B65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C7524-A8C5-4C6A-97C8-3A3DCFAC04A8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65DFC0C-41BA-45BF-ADE3-37A3D85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DE46BBA-7F41-4A23-830B-AE0EB6F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E20D-4879-47C1-BAD1-7C853B527FF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225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E0BD48F-8B60-40A2-B5CE-62DC9ECE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AEA3-91E9-4B78-ADE7-38DCB62415BE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BCD4A9-336E-4478-AE83-787A5E4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728BF7B-77CD-4D4A-9EC0-9ADE8BA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09D4-C2B3-46BC-96E0-97A8093272B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32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F4780A5-15E8-43FE-B110-BDF19BF1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CC88E-396E-4DFC-A360-C37683930235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434EAC7-11FC-49FE-B8F6-580BAA40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5EFF494-44B7-4C06-9ECF-19AE07DE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3E1A8-57FC-4C8F-BEB7-2398D9B96E8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4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E83EED1E-3490-4641-A246-50B33F8546B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E16065-7809-4888-9099-8BC49D5AA34C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ADEA4CC-2986-42BA-B6FA-AD950848855E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E1BE4848-4D8D-4884-90B6-C1597D63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737A-6FB3-4FF4-AA9D-C9D17F4B371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DF5D0DDC-38F7-4785-A11C-433E31B31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47222573-EC06-4480-BAB8-2A864599FB0A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5F9229D-F35E-4E49-B14F-D2D9CF176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B8CA5B57-17AB-4C15-971C-28D99142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8F1268-CBDF-4C91-8E2E-65AB31E7B8B5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195EFC9F-8AEC-4231-8057-207C4AEF1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9A286-FBB0-4769-885A-97963F2B23C0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746D7AE-5904-4775-B17D-97A999489D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7058CC5-D065-4A1A-BED2-C09981B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21F93E-DE18-4234-8646-46980E41770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A4A071D4-6BC3-46DD-BB95-9133E77A8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A272-25C3-49F0-B9DC-2154F87F19C7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4A47D26-04FA-4FF1-A421-298AD4249D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68C4FED-1D5E-46DF-AED7-6A404FA2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4C94-B272-4FEE-A794-47AB3B0329A2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8A1BC03-76D5-460B-8CA2-AEC74593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8A624F3-1CD2-41A9-A78B-2239A3D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17376-1FEB-4701-8BDF-20D38A78007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58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C5721-B81C-4211-B3A1-EFD17B52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0A9A9-D62D-4E61-B567-3D10ACCCBEEB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EB31C-463E-4F67-BE72-89B7AA9D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4131-8796-4CCC-9D26-76EAD65C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DA149-19EA-4F38-BF87-2E33C15E4A5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516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367F83A-DABF-4838-ADA3-1FCBAC7B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DAA2-D198-425A-82A4-7E6A80434A4D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08D3617-8FE8-4CD6-B3DD-1EDE85A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6CCD723-8B2E-4560-852A-33E883E2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85FEB-7E6A-4BD0-AE1F-DA792CEF372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443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F9954DD-EC94-45D1-8CBA-68241686C2D7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0E56190-2F66-4E90-B695-90869FB1134E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83BB30-C279-4501-A9A1-4573CCD4F2D5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BC0E891-47D5-4083-9870-EB74CD2B3DD5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3F126476-DC69-4714-A0E9-D0407D48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7224D51-6A02-4752-A780-E34C11C39F57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8764207C-BD76-4B71-93DF-79EB1D446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23385B6D-4396-48FF-AD91-F132E517F815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02A8F268-EA86-48B5-BCBC-586236C39D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63F98DF4-EEC1-4B32-9DBA-A9C3803A53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A09CF94E-1FD3-4FAD-A5EF-898365C00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50F6725-D089-4BE6-AEBD-7F2BAD1FF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A385BA-26F6-4138-AE8F-BAE8816A276C}" type="datetime1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E71D1-70D8-4ECE-B393-0DCAB5B2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F0093-26AE-4380-ADCC-31F87FCEDE8F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284DA-E3A5-4C1C-BBA8-F82B216E7419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294FD-362B-4845-9497-C1C7F3F03052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F4E46EA-9B79-445D-B55C-3A118927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39B0C381-8EDD-4BAC-8B94-5400A843C5C3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63" r:id="rId2"/>
    <p:sldLayoutId id="2147484071" r:id="rId3"/>
    <p:sldLayoutId id="2147484072" r:id="rId4"/>
    <p:sldLayoutId id="2147484073" r:id="rId5"/>
    <p:sldLayoutId id="2147484064" r:id="rId6"/>
    <p:sldLayoutId id="2147484074" r:id="rId7"/>
    <p:sldLayoutId id="2147484065" r:id="rId8"/>
    <p:sldLayoutId id="2147484075" r:id="rId9"/>
    <p:sldLayoutId id="2147484066" r:id="rId10"/>
    <p:sldLayoutId id="2147484076" r:id="rId11"/>
    <p:sldLayoutId id="2147484067" r:id="rId12"/>
    <p:sldLayoutId id="2147484068" r:id="rId13"/>
    <p:sldLayoutId id="214748406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B7B4-87EF-453C-B0A3-0C1AAB635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7696200" cy="1828800"/>
          </a:xfrm>
        </p:spPr>
        <p:txBody>
          <a:bodyPr>
            <a:normAutofit fontScale="90000"/>
          </a:bodyPr>
          <a:lstStyle/>
          <a:p>
            <a:pPr algn="r" rtl="1" eaLnBrk="1" hangingPunct="1">
              <a:defRPr/>
            </a:pPr>
            <a:r>
              <a:rPr lang="en-US" sz="4000" cap="none" dirty="0"/>
              <a:t>C#</a:t>
            </a:r>
            <a:r>
              <a:rPr lang="he-IL" sz="4000" cap="none" dirty="0"/>
              <a:t> </a:t>
            </a:r>
            <a:br>
              <a:rPr lang="he-IL" sz="4000" cap="none" dirty="0"/>
            </a:br>
            <a:br>
              <a:rPr lang="he-IL" sz="4000" cap="none" dirty="0"/>
            </a:br>
            <a:r>
              <a:rPr lang="he-IL" sz="4000" cap="none" dirty="0"/>
              <a:t>תכנות מכוון עצמים - מבוא</a:t>
            </a:r>
            <a:endParaRPr lang="en-US" sz="4000" cap="none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CA73070-F77D-42B2-9497-E3D8F808B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2">
            <a:extLst>
              <a:ext uri="{FF2B5EF4-FFF2-40B4-BE49-F238E27FC236}">
                <a16:creationId xmlns:a16="http://schemas.microsoft.com/office/drawing/2014/main" id="{C3AAED86-4331-4912-B430-AF719D0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B0DA1E8-1141-4628-9AFF-FD2861D01B9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1E8FC7-A2F6-4BBB-834E-DF83F188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מהי מחלקה?</a:t>
            </a:r>
            <a:endParaRPr lang="en-US" altLang="he-IL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7BB464C-6D0C-49EC-B0C5-FF5496E9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מחלקה היא אבטיפוס לאובייקטים מאותו סוג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לכל האובייקטים השייכים לאותה מחלקה יש את אותן תכונות, אך הם נבדלים בערכי התכונות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כל האובייקטים מאותה מחלקה יודעים לבצע את אותן פעולות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אובייקט של המחלקה יודע מה ערכי תכונותיו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כלומר, אם נשאל את האובייקט "דריק שארפ" מה גובהו, הוא ידע לענות (אבל הוא לא ידע מה גובהו של אובייקט "טל בורשטיין")</a:t>
            </a:r>
            <a:endParaRPr lang="en-US" alt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2">
            <a:extLst>
              <a:ext uri="{FF2B5EF4-FFF2-40B4-BE49-F238E27FC236}">
                <a16:creationId xmlns:a16="http://schemas.microsoft.com/office/drawing/2014/main" id="{94976114-DD83-4CF7-B263-EB81173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EB9D719-9116-4E1C-AC8F-3CF28D6FCF6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67E51D1-D846-4F9F-BB7F-7EA29210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מחלקות (</a:t>
            </a:r>
            <a:r>
              <a:rPr lang="en-US" altLang="he-IL"/>
              <a:t>Classes</a:t>
            </a:r>
            <a:r>
              <a:rPr lang="he-IL" altLang="he-IL"/>
              <a:t>)</a:t>
            </a:r>
            <a:endParaRPr lang="en-US" altLang="he-IL"/>
          </a:p>
        </p:txBody>
      </p:sp>
      <p:grpSp>
        <p:nvGrpSpPr>
          <p:cNvPr id="19460" name="Group 13">
            <a:extLst>
              <a:ext uri="{FF2B5EF4-FFF2-40B4-BE49-F238E27FC236}">
                <a16:creationId xmlns:a16="http://schemas.microsoft.com/office/drawing/2014/main" id="{626C1311-41DC-4A20-B2E5-1252F0D952F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752600"/>
            <a:ext cx="2133600" cy="3352800"/>
            <a:chOff x="1104" y="1488"/>
            <a:chExt cx="1344" cy="2112"/>
          </a:xfrm>
        </p:grpSpPr>
        <p:sp>
          <p:nvSpPr>
            <p:cNvPr id="206851" name="Text Box 3">
              <a:extLst>
                <a:ext uri="{FF2B5EF4-FFF2-40B4-BE49-F238E27FC236}">
                  <a16:creationId xmlns:a16="http://schemas.microsoft.com/office/drawing/2014/main" id="{4DFB7836-3EF1-4D46-9D1B-EE79CA7A9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857" name="Rectangle 9">
              <a:extLst>
                <a:ext uri="{FF2B5EF4-FFF2-40B4-BE49-F238E27FC236}">
                  <a16:creationId xmlns:a16="http://schemas.microsoft.com/office/drawing/2014/main" id="{BE5F292B-D048-4108-B5F8-EB854895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BasketballPlayer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height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role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shootBall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goToBench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19473" name="Text Box 11">
              <a:extLst>
                <a:ext uri="{FF2B5EF4-FFF2-40B4-BE49-F238E27FC236}">
                  <a16:creationId xmlns:a16="http://schemas.microsoft.com/office/drawing/2014/main" id="{912CE073-9443-47F4-943C-37B8FC38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/>
                <a:t>מחלקה (</a:t>
              </a:r>
              <a:r>
                <a:rPr lang="en-US" altLang="he-IL"/>
                <a:t>class</a:t>
              </a:r>
              <a:r>
                <a:rPr lang="he-IL" altLang="he-IL"/>
                <a:t>)</a:t>
              </a:r>
              <a:endParaRPr lang="en-US" altLang="he-IL"/>
            </a:p>
          </p:txBody>
        </p:sp>
      </p:grpSp>
      <p:grpSp>
        <p:nvGrpSpPr>
          <p:cNvPr id="19461" name="Group 14">
            <a:extLst>
              <a:ext uri="{FF2B5EF4-FFF2-40B4-BE49-F238E27FC236}">
                <a16:creationId xmlns:a16="http://schemas.microsoft.com/office/drawing/2014/main" id="{388968F3-F26A-455D-BFE7-4303607CACB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676400"/>
            <a:ext cx="2667000" cy="3352800"/>
            <a:chOff x="3024" y="1488"/>
            <a:chExt cx="1680" cy="2112"/>
          </a:xfrm>
        </p:grpSpPr>
        <p:sp>
          <p:nvSpPr>
            <p:cNvPr id="206858" name="Rectangle 10">
              <a:extLst>
                <a:ext uri="{FF2B5EF4-FFF2-40B4-BE49-F238E27FC236}">
                  <a16:creationId xmlns:a16="http://schemas.microsoft.com/office/drawing/2014/main" id="{0C686A08-A69A-4B9B-994C-75E2C13B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Derick Sharp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height     = 1.83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role         = guard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 = 5/10/1971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shootBall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goToBench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19470" name="Text Box 12">
              <a:extLst>
                <a:ext uri="{FF2B5EF4-FFF2-40B4-BE49-F238E27FC236}">
                  <a16:creationId xmlns:a16="http://schemas.microsoft.com/office/drawing/2014/main" id="{43557F8A-626C-4351-8088-B765E059D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/>
                <a:t>אובייקט</a:t>
              </a:r>
              <a:endParaRPr lang="en-US" altLang="he-IL"/>
            </a:p>
          </p:txBody>
        </p:sp>
      </p:grpSp>
      <p:grpSp>
        <p:nvGrpSpPr>
          <p:cNvPr id="19462" name="Group 15">
            <a:extLst>
              <a:ext uri="{FF2B5EF4-FFF2-40B4-BE49-F238E27FC236}">
                <a16:creationId xmlns:a16="http://schemas.microsoft.com/office/drawing/2014/main" id="{BFEA6E99-5765-45ED-A17F-456BBD80BB1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276600"/>
            <a:ext cx="2667000" cy="3352800"/>
            <a:chOff x="3024" y="1488"/>
            <a:chExt cx="1680" cy="2112"/>
          </a:xfrm>
        </p:grpSpPr>
        <p:sp>
          <p:nvSpPr>
            <p:cNvPr id="206864" name="Rectangle 16">
              <a:extLst>
                <a:ext uri="{FF2B5EF4-FFF2-40B4-BE49-F238E27FC236}">
                  <a16:creationId xmlns:a16="http://schemas.microsoft.com/office/drawing/2014/main" id="{DC84C3F2-214D-4C38-85EF-36A1FEFF8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Yaniv Green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height     = 2.06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role         = Center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 = 16/5/1980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shootBall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goToBench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19468" name="Text Box 17">
              <a:extLst>
                <a:ext uri="{FF2B5EF4-FFF2-40B4-BE49-F238E27FC236}">
                  <a16:creationId xmlns:a16="http://schemas.microsoft.com/office/drawing/2014/main" id="{1AED12F8-DB10-4BF3-A0FF-7E08EE82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/>
                <a:t>אובייקט</a:t>
              </a:r>
              <a:endParaRPr lang="en-US" altLang="he-IL"/>
            </a:p>
          </p:txBody>
        </p:sp>
      </p:grpSp>
      <p:sp>
        <p:nvSpPr>
          <p:cNvPr id="206867" name="Text Box 19">
            <a:extLst>
              <a:ext uri="{FF2B5EF4-FFF2-40B4-BE49-F238E27FC236}">
                <a16:creationId xmlns:a16="http://schemas.microsoft.com/office/drawing/2014/main" id="{6118590C-0A07-4AD2-8FD1-BC8888777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מופעים של המחלקה</a:t>
            </a:r>
            <a:endParaRPr lang="en-US" altLang="he-IL"/>
          </a:p>
        </p:txBody>
      </p:sp>
      <p:sp>
        <p:nvSpPr>
          <p:cNvPr id="206868" name="Line 20">
            <a:extLst>
              <a:ext uri="{FF2B5EF4-FFF2-40B4-BE49-F238E27FC236}">
                <a16:creationId xmlns:a16="http://schemas.microsoft.com/office/drawing/2014/main" id="{4A3477CC-6ECF-4285-BC8B-CFE80E9FF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286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6869" name="Line 21">
            <a:extLst>
              <a:ext uri="{FF2B5EF4-FFF2-40B4-BE49-F238E27FC236}">
                <a16:creationId xmlns:a16="http://schemas.microsoft.com/office/drawing/2014/main" id="{D9C2D227-41FC-4284-A485-BF1C9813E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2">
            <a:extLst>
              <a:ext uri="{FF2B5EF4-FFF2-40B4-BE49-F238E27FC236}">
                <a16:creationId xmlns:a16="http://schemas.microsoft.com/office/drawing/2014/main" id="{6D2CE309-1F36-49E3-B254-43A022F2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7B2A32A-9AF4-4AD6-A541-FAD04AE3E6C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7B59B21-EAF1-42CB-A0AF-39853105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מחלקות (</a:t>
            </a:r>
            <a:r>
              <a:rPr lang="en-US" altLang="he-IL"/>
              <a:t>Classes</a:t>
            </a:r>
            <a:r>
              <a:rPr lang="he-IL" altLang="he-IL"/>
              <a:t>) – שימו לב</a:t>
            </a:r>
            <a:endParaRPr lang="en-US" altLang="he-IL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BB16B9C-48F2-45A3-A933-DC01330B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0" y="1600200"/>
            <a:ext cx="4651375" cy="4060825"/>
          </a:xfrm>
        </p:spPr>
        <p:txBody>
          <a:bodyPr/>
          <a:lstStyle/>
          <a:p>
            <a:pPr algn="r" rtl="1" eaLnBrk="1" hangingPunct="1"/>
            <a:r>
              <a:rPr lang="he-IL" altLang="he-IL" sz="3300"/>
              <a:t>מחלקה היא דרך מופשטת לתיאור של כל העצמים (אובייקטים) מאותו סוג</a:t>
            </a:r>
          </a:p>
          <a:p>
            <a:pPr algn="r" rtl="1" eaLnBrk="1" hangingPunct="1"/>
            <a:r>
              <a:rPr lang="he-IL" altLang="he-IL" sz="3300"/>
              <a:t>עד שלא יצרנו אובייקט של המחלקה, יש לנו רק תיאור מופשט (אבטיפוס)</a:t>
            </a:r>
            <a:endParaRPr lang="en-US" altLang="he-IL" sz="3300"/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342D40F2-D6A5-4FCA-B104-DD708C0C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33988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486" name="Group 10">
            <a:extLst>
              <a:ext uri="{FF2B5EF4-FFF2-40B4-BE49-F238E27FC236}">
                <a16:creationId xmlns:a16="http://schemas.microsoft.com/office/drawing/2014/main" id="{E60D7268-8B67-46A3-B75B-A7082BB8055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62200"/>
            <a:ext cx="3124200" cy="4114800"/>
            <a:chOff x="240" y="1968"/>
            <a:chExt cx="1344" cy="2112"/>
          </a:xfrm>
        </p:grpSpPr>
        <p:sp>
          <p:nvSpPr>
            <p:cNvPr id="208904" name="Rectangle 8">
              <a:extLst>
                <a:ext uri="{FF2B5EF4-FFF2-40B4-BE49-F238E27FC236}">
                  <a16:creationId xmlns:a16="http://schemas.microsoft.com/office/drawing/2014/main" id="{ECB8AFA5-D42B-4AA5-9849-C1D75F39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b="1" u="sng">
                <a:solidFill>
                  <a:schemeClr val="bg1"/>
                </a:solidFill>
              </a:endParaRPr>
            </a:p>
            <a:p>
              <a:pPr algn="l">
                <a:defRPr/>
              </a:pPr>
              <a:r>
                <a:rPr lang="en-US" sz="2400" b="1" u="sng">
                  <a:solidFill>
                    <a:schemeClr val="bg1"/>
                  </a:solidFill>
                </a:rPr>
                <a:t>BasketballPlayer</a:t>
              </a:r>
            </a:p>
            <a:p>
              <a:pPr algn="l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height</a:t>
              </a:r>
            </a:p>
            <a:p>
              <a:pPr algn="l"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role</a:t>
              </a:r>
            </a:p>
            <a:p>
              <a:pPr algn="l"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</a:t>
              </a:r>
            </a:p>
            <a:p>
              <a:pPr algn="l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shootBall</a:t>
              </a:r>
            </a:p>
            <a:p>
              <a:pPr algn="l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goToBench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sz="2400" b="1" u="sng">
                <a:solidFill>
                  <a:schemeClr val="bg1"/>
                </a:solidFill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0E11DC93-13FC-4AE4-B2FC-7BC8CA9B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13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 sz="2800"/>
                <a:t>מחלקה (</a:t>
              </a:r>
              <a:r>
                <a:rPr lang="en-US" altLang="he-IL" sz="2800"/>
                <a:t>class</a:t>
              </a:r>
              <a:r>
                <a:rPr lang="he-IL" altLang="he-IL" sz="2800"/>
                <a:t>)</a:t>
              </a:r>
              <a:endParaRPr lang="en-US" altLang="he-IL" sz="2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2">
            <a:extLst>
              <a:ext uri="{FF2B5EF4-FFF2-40B4-BE49-F238E27FC236}">
                <a16:creationId xmlns:a16="http://schemas.microsoft.com/office/drawing/2014/main" id="{BA1DA60A-0DA9-4EB8-83D6-CAD268B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1256BB7-42EA-48D7-9411-A2A1DFA4523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74AC47A-01D4-4DE3-9D5E-D7FAD081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שאלה</a:t>
            </a:r>
            <a:endParaRPr lang="en-US" altLang="he-IL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26B3D135-05FC-40E0-847B-76348F4B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eaLnBrk="1" hangingPunct="1"/>
            <a:endParaRPr lang="he-IL" altLang="he-IL"/>
          </a:p>
          <a:p>
            <a:pPr algn="r" rtl="1" eaLnBrk="1" hangingPunct="1"/>
            <a:r>
              <a:rPr lang="he-IL" altLang="he-IL"/>
              <a:t>הכיסא שאתם יושבים עליו, האם הוא מחלקה או אובייקט?</a:t>
            </a:r>
          </a:p>
          <a:p>
            <a:pPr algn="r" rtl="1" eaLnBrk="1" hangingPunct="1"/>
            <a:r>
              <a:rPr lang="he-IL" altLang="he-IL"/>
              <a:t>והלוח?</a:t>
            </a:r>
          </a:p>
          <a:p>
            <a:pPr eaLnBrk="1" hangingPunct="1"/>
            <a:endParaRPr lang="he-IL" altLang="he-IL">
              <a:solidFill>
                <a:srgbClr val="0000FF"/>
              </a:solidFill>
            </a:endParaRPr>
          </a:p>
          <a:p>
            <a:pPr algn="r" rtl="1" eaLnBrk="1" hangingPunct="1"/>
            <a:r>
              <a:rPr lang="he-IL" altLang="he-IL" b="1"/>
              <a:t>זכרו: מחלקה היא רק תאור מופשט!</a:t>
            </a:r>
          </a:p>
          <a:p>
            <a:pPr eaLnBrk="1" hangingPunct="1"/>
            <a:endParaRPr lang="he-IL" altLang="he-IL"/>
          </a:p>
          <a:p>
            <a:pPr eaLnBrk="1" hangingPunct="1"/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2">
            <a:extLst>
              <a:ext uri="{FF2B5EF4-FFF2-40B4-BE49-F238E27FC236}">
                <a16:creationId xmlns:a16="http://schemas.microsoft.com/office/drawing/2014/main" id="{51814615-AD49-4631-B2D8-AFDC7C0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55E33D1-4D90-4D1F-9050-4DAB616113F4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4BA9C6C-7DEA-48AE-ADA0-81B2EC3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תכנות מכוון עצמים בשפת </a:t>
            </a:r>
            <a:r>
              <a:rPr lang="en-US" altLang="he-IL"/>
              <a:t>C</a:t>
            </a:r>
            <a:r>
              <a:rPr lang="he-IL" altLang="he-IL"/>
              <a:t>#</a:t>
            </a:r>
            <a:endParaRPr lang="en-US" altLang="he-IL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837377C-A72F-45D8-B016-A91B4713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שפת </a:t>
            </a:r>
            <a:r>
              <a:rPr lang="en-US" altLang="he-IL"/>
              <a:t>C</a:t>
            </a:r>
            <a:r>
              <a:rPr lang="he-IL" altLang="he-IL"/>
              <a:t># היא שפה מכוונת עצמים, ולכן כל דבר הוא אובייקט, ובפרט התוכניות שלנו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התוכנית שלנו היא אובייקט מטיפוס </a:t>
            </a:r>
            <a:r>
              <a:rPr lang="en-US" altLang="he-IL"/>
              <a:t>Program</a:t>
            </a:r>
            <a:r>
              <a:rPr lang="he-IL" altLang="he-IL"/>
              <a:t> ויש לו את השיטה </a:t>
            </a:r>
            <a:r>
              <a:rPr lang="en-US" altLang="he-IL"/>
              <a:t>Main</a:t>
            </a:r>
            <a:r>
              <a:rPr lang="he-IL" altLang="he-IL"/>
              <a:t>, שהיא השיטה שמופעלת עם הרצת התוכנית. לאובייקט זה אין תכונות: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class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static void Main(string[] args)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        {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/>
              <a:t>        </a:t>
            </a:r>
            <a:r>
              <a:rPr lang="en-US" altLang="he-IL" sz="2500" noProof="1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500" noProof="1"/>
              <a:t>}</a:t>
            </a:r>
            <a:endParaRPr lang="en-US" altLang="he-IL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2">
            <a:extLst>
              <a:ext uri="{FF2B5EF4-FFF2-40B4-BE49-F238E27FC236}">
                <a16:creationId xmlns:a16="http://schemas.microsoft.com/office/drawing/2014/main" id="{241FD326-D7EF-4A87-B6E7-54A2587D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5D87867-4F7D-41BA-9AA9-C2474756ADD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0A40994-03BF-4F08-A797-8F3FD2B9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דוגמא ראשונה – המחלקה </a:t>
            </a:r>
            <a:r>
              <a:rPr lang="en-US" altLang="he-IL"/>
              <a:t>Clock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DFA3157-7E80-47E8-8999-45FB76D0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3300"/>
              <a:t>כדי לייצר מחלקה חדשה עלינו להוסיף קובץ חדש לתוכנית שלנו ששמו יהיה כשם המחלקה:</a:t>
            </a:r>
          </a:p>
          <a:p>
            <a:pPr algn="r" rtl="1" eaLnBrk="1" hangingPunct="1">
              <a:lnSpc>
                <a:spcPct val="90000"/>
              </a:lnSpc>
            </a:pPr>
            <a:endParaRPr lang="he-IL" altLang="he-IL" sz="33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using System;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using System.Collections.Generic;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using System.Text;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1900" noProof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namespace tests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</a:t>
            </a:r>
            <a:r>
              <a:rPr lang="en-US" altLang="he-IL" sz="1900" b="1" noProof="1"/>
              <a:t>class Clock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b="1" noProof="1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b="1" noProof="1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}</a:t>
            </a:r>
          </a:p>
          <a:p>
            <a:pPr algn="r" rtl="1" eaLnBrk="1" hangingPunct="1">
              <a:lnSpc>
                <a:spcPct val="90000"/>
              </a:lnSpc>
            </a:pPr>
            <a:endParaRPr lang="en-US" altLang="he-IL" sz="1900"/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409B4160-0D29-4830-B983-716FF1A841A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200400"/>
            <a:ext cx="2133600" cy="3352800"/>
            <a:chOff x="1104" y="1488"/>
            <a:chExt cx="1344" cy="2112"/>
          </a:xfrm>
        </p:grpSpPr>
        <p:sp>
          <p:nvSpPr>
            <p:cNvPr id="258053" name="Text Box 5">
              <a:extLst>
                <a:ext uri="{FF2B5EF4-FFF2-40B4-BE49-F238E27FC236}">
                  <a16:creationId xmlns:a16="http://schemas.microsoft.com/office/drawing/2014/main" id="{91F643CD-9CA5-4A2C-90E5-2CBB3373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8054" name="Rectangle 6">
              <a:extLst>
                <a:ext uri="{FF2B5EF4-FFF2-40B4-BE49-F238E27FC236}">
                  <a16:creationId xmlns:a16="http://schemas.microsoft.com/office/drawing/2014/main" id="{E9CB9E29-E118-4F82-8E9D-15D3F6A4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Clock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hour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tick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addMinutes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show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23564" name="Text Box 7">
              <a:extLst>
                <a:ext uri="{FF2B5EF4-FFF2-40B4-BE49-F238E27FC236}">
                  <a16:creationId xmlns:a16="http://schemas.microsoft.com/office/drawing/2014/main" id="{F1A0BB13-9ECD-46D8-B14F-6CB377E55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endParaRPr lang="he-IL" altLang="he-IL"/>
            </a:p>
          </p:txBody>
        </p:sp>
      </p:grpSp>
      <p:sp>
        <p:nvSpPr>
          <p:cNvPr id="258056" name="AutoShape 8">
            <a:extLst>
              <a:ext uri="{FF2B5EF4-FFF2-40B4-BE49-F238E27FC236}">
                <a16:creationId xmlns:a16="http://schemas.microsoft.com/office/drawing/2014/main" id="{4DB21C57-9340-43A3-AFCC-8F19FD8A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172200"/>
            <a:ext cx="4572000" cy="381000"/>
          </a:xfrm>
          <a:prstGeom prst="wedgeRectCallout">
            <a:avLst>
              <a:gd name="adj1" fmla="val -64375"/>
              <a:gd name="adj2" fmla="val -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פה נכתוב את התכונות והשיטות של המחלקה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58057" name="AutoShape 9">
            <a:extLst>
              <a:ext uri="{FF2B5EF4-FFF2-40B4-BE49-F238E27FC236}">
                <a16:creationId xmlns:a16="http://schemas.microsoft.com/office/drawing/2014/main" id="{BC7EFA5F-6370-4A2A-8193-C3EC0277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3581400" cy="609600"/>
          </a:xfrm>
          <a:prstGeom prst="wedgeRectCallout">
            <a:avLst>
              <a:gd name="adj1" fmla="val -92241"/>
              <a:gd name="adj2" fmla="val 8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המילה </a:t>
            </a:r>
            <a:r>
              <a:rPr lang="en-US" altLang="he-IL" b="1">
                <a:solidFill>
                  <a:schemeClr val="bg1"/>
                </a:solidFill>
              </a:rPr>
              <a:t>class</a:t>
            </a:r>
            <a:r>
              <a:rPr lang="he-IL" altLang="he-IL" b="1">
                <a:solidFill>
                  <a:schemeClr val="bg1"/>
                </a:solidFill>
              </a:rPr>
              <a:t> שמורה בשפה ומעידה שפה תהייה הגדרה של מחלקה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58058" name="AutoShape 10">
            <a:extLst>
              <a:ext uri="{FF2B5EF4-FFF2-40B4-BE49-F238E27FC236}">
                <a16:creationId xmlns:a16="http://schemas.microsoft.com/office/drawing/2014/main" id="{B4F36F07-0494-4DA3-B839-4E54BE23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1905000" cy="381000"/>
          </a:xfrm>
          <a:prstGeom prst="wedgeRectCallout">
            <a:avLst>
              <a:gd name="adj1" fmla="val -144750"/>
              <a:gd name="adj2" fmla="val -34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שם המחלקה</a:t>
            </a:r>
            <a:endParaRPr lang="en-US" altLang="he-IL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 animBg="1"/>
      <p:bldP spid="258057" grpId="0" animBg="1"/>
      <p:bldP spid="2580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2">
            <a:extLst>
              <a:ext uri="{FF2B5EF4-FFF2-40B4-BE49-F238E27FC236}">
                <a16:creationId xmlns:a16="http://schemas.microsoft.com/office/drawing/2014/main" id="{AA5E6462-E914-41A8-92A7-A7CEAA4A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B174206-0C7D-4C2F-9F47-21E3B9A25AA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69D1867-12A1-4A9A-AE08-4E2DE00B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 sz="4000" dirty="0"/>
              <a:t>מהן תכונות ומהן שיטות בתכנות מכוון עצמים</a:t>
            </a:r>
            <a:endParaRPr lang="en-US" altLang="he-IL" sz="4000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9684A85-3E12-4294-B9B9-7AD42F91D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9530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b="1"/>
              <a:t>תכונה</a:t>
            </a:r>
            <a:r>
              <a:rPr lang="he-IL" altLang="he-IL"/>
              <a:t> היא </a:t>
            </a:r>
            <a:r>
              <a:rPr lang="he-IL" altLang="he-IL" b="1"/>
              <a:t>משתנה</a:t>
            </a:r>
            <a:r>
              <a:rPr lang="he-IL" altLang="he-IL"/>
              <a:t> המשויך לאובייקט מסוים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b="1"/>
              <a:t>התכונה</a:t>
            </a:r>
            <a:r>
              <a:rPr lang="he-IL" altLang="he-IL"/>
              <a:t> יכולה להיות מכל טיפוס שלמדנו עד כה (וטיפוסים נוספים)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b="1"/>
              <a:t>שיטה</a:t>
            </a:r>
            <a:r>
              <a:rPr lang="he-IL" altLang="he-IL"/>
              <a:t> היא </a:t>
            </a:r>
            <a:r>
              <a:rPr lang="he-IL" altLang="he-IL" b="1"/>
              <a:t>אוסף פקודות</a:t>
            </a:r>
            <a:r>
              <a:rPr lang="he-IL" altLang="he-IL"/>
              <a:t> בשפה לביצוע פעולה בעלת </a:t>
            </a:r>
            <a:r>
              <a:rPr lang="he-IL" altLang="he-IL" b="1"/>
              <a:t>רעיון משותף. </a:t>
            </a:r>
            <a:r>
              <a:rPr lang="he-IL" altLang="he-IL"/>
              <a:t>כמו פונקציה, אך משויכת לאובייקט.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למשל השיטה </a:t>
            </a:r>
            <a:r>
              <a:rPr lang="en-US" altLang="he-IL"/>
              <a:t>tick</a:t>
            </a:r>
            <a:r>
              <a:rPr lang="he-IL" altLang="he-IL"/>
              <a:t> תקדם את שעה  דקה אחת קדימה. צריך בשיטה זו גם לטפל במקרה בו התחלפה השעה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שם השיטה מעיד מה השיטה עושה (הרעיון המשותף של הפקודות)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שם השיטה מעיד "מה" השיטה עושה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אוסף הפעולות בשיטה מעיד על ה"איך" השיטה עושה זאת</a:t>
            </a:r>
          </a:p>
          <a:p>
            <a:pPr algn="r" rtl="1" eaLnBrk="1" hangingPunct="1">
              <a:lnSpc>
                <a:spcPct val="90000"/>
              </a:lnSpc>
            </a:pPr>
            <a:endParaRPr lang="en-US" altLang="he-I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2">
            <a:extLst>
              <a:ext uri="{FF2B5EF4-FFF2-40B4-BE49-F238E27FC236}">
                <a16:creationId xmlns:a16="http://schemas.microsoft.com/office/drawing/2014/main" id="{5775E817-DE32-4DC1-893E-DE89091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0116F48-7D0F-4D28-86FE-27E388F811E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057E8A9-3B5C-43EB-8E1D-47ECF1C6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דוגמא ראשונה - המחלקה </a:t>
            </a:r>
            <a:r>
              <a:rPr lang="en-US" altLang="he-IL"/>
              <a:t>Clock</a:t>
            </a:r>
            <a:r>
              <a:rPr lang="he-IL" altLang="he-IL"/>
              <a:t> (2)</a:t>
            </a:r>
            <a:endParaRPr lang="en-US" altLang="he-IL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1A29E8AD-6BD7-42CE-9808-4B21A270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200" y="1676400"/>
            <a:ext cx="81534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he-IL" altLang="he-IL" sz="1600" dirty="0"/>
              <a:t>    </a:t>
            </a:r>
            <a:r>
              <a:rPr lang="en-US" altLang="he-IL" sz="1600" noProof="1"/>
              <a:t>class Clock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 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/>
              <a:t>int minutes</a:t>
            </a:r>
            <a:r>
              <a:rPr lang="en-US" altLang="he-IL" sz="1600" dirty="0"/>
              <a:t>, </a:t>
            </a:r>
            <a:r>
              <a:rPr lang="en-US" altLang="he-IL" sz="1600" noProof="1"/>
              <a:t>hours;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</a:t>
            </a:r>
            <a:r>
              <a:rPr lang="en-US" altLang="he-IL" sz="1600" noProof="1"/>
              <a:t> </a:t>
            </a:r>
            <a:r>
              <a:rPr lang="en-US" altLang="he-IL" sz="1600" dirty="0"/>
              <a:t>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>
                <a:solidFill>
                  <a:schemeClr val="hlink"/>
                </a:solidFill>
              </a:rPr>
              <a:t>void</a:t>
            </a:r>
            <a:r>
              <a:rPr lang="en-US" altLang="he-IL" sz="1600" noProof="1"/>
              <a:t> tick()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minutes++;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+= minutes / 60;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 %= 60;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%= 24;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</a:t>
            </a:r>
            <a:r>
              <a:rPr lang="en-US" altLang="he-IL" sz="1600" noProof="1"/>
              <a:t> </a:t>
            </a:r>
            <a:r>
              <a:rPr lang="en-US" altLang="he-IL" sz="1600" dirty="0"/>
              <a:t>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>
                <a:solidFill>
                  <a:schemeClr val="hlink"/>
                </a:solidFill>
              </a:rPr>
              <a:t>void</a:t>
            </a:r>
            <a:r>
              <a:rPr lang="en-US" altLang="he-IL" sz="1600" noProof="1"/>
              <a:t> show()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if (hours &lt; 10)                </a:t>
            </a:r>
            <a:endParaRPr lang="en-US" altLang="he-IL" sz="1600" dirty="0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	</a:t>
            </a:r>
            <a:r>
              <a:rPr lang="en-US" altLang="he-IL" sz="1600" noProof="1"/>
              <a:t>Console.Write("0");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he-IL" sz="1600" noProof="1"/>
              <a:t>            Console.Write($"{hours}:");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if (minutes &lt; 10)                </a:t>
            </a:r>
            <a:endParaRPr lang="en-US" altLang="he-IL" sz="1600" dirty="0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dirty="0"/>
              <a:t>		</a:t>
            </a:r>
            <a:r>
              <a:rPr lang="en-US" altLang="he-IL" sz="1600" noProof="1"/>
              <a:t>Console.Write("0");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he-IL" sz="1600" noProof="1"/>
              <a:t>            Console.Write($"{minutes}");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} </a:t>
            </a:r>
            <a:r>
              <a:rPr lang="en-US" altLang="he-IL" sz="1600" noProof="1">
                <a:solidFill>
                  <a:srgbClr val="009900"/>
                </a:solidFill>
              </a:rPr>
              <a:t>// class Clock</a:t>
            </a:r>
            <a:endParaRPr lang="en-US" altLang="he-IL" sz="1600" dirty="0">
              <a:solidFill>
                <a:srgbClr val="009900"/>
              </a:solidFill>
            </a:endParaRP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D355DBE6-6CEA-45F6-A146-058B30527E0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124200"/>
            <a:ext cx="2133600" cy="3352800"/>
            <a:chOff x="1104" y="1488"/>
            <a:chExt cx="1344" cy="2112"/>
          </a:xfrm>
        </p:grpSpPr>
        <p:sp>
          <p:nvSpPr>
            <p:cNvPr id="259077" name="Text Box 5">
              <a:extLst>
                <a:ext uri="{FF2B5EF4-FFF2-40B4-BE49-F238E27FC236}">
                  <a16:creationId xmlns:a16="http://schemas.microsoft.com/office/drawing/2014/main" id="{D84DF9B6-36AD-4A4A-8261-6B549211A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9078" name="Rectangle 6">
              <a:extLst>
                <a:ext uri="{FF2B5EF4-FFF2-40B4-BE49-F238E27FC236}">
                  <a16:creationId xmlns:a16="http://schemas.microsoft.com/office/drawing/2014/main" id="{76287E25-6C4A-4592-B036-6AFFA2156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Clock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hour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tick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addMinutes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show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25617" name="Text Box 7">
              <a:extLst>
                <a:ext uri="{FF2B5EF4-FFF2-40B4-BE49-F238E27FC236}">
                  <a16:creationId xmlns:a16="http://schemas.microsoft.com/office/drawing/2014/main" id="{25553F5D-D080-49EA-B154-1AB039863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endParaRPr lang="he-IL" altLang="he-IL"/>
            </a:p>
          </p:txBody>
        </p:sp>
      </p:grpSp>
      <p:sp>
        <p:nvSpPr>
          <p:cNvPr id="25606" name="Rectangle 10">
            <a:extLst>
              <a:ext uri="{FF2B5EF4-FFF2-40B4-BE49-F238E27FC236}">
                <a16:creationId xmlns:a16="http://schemas.microsoft.com/office/drawing/2014/main" id="{EB6FFAD7-FDE3-49A4-818E-5E2516433560}"/>
              </a:ext>
            </a:extLst>
          </p:cNvPr>
          <p:cNvSpPr>
            <a:spLocks/>
          </p:cNvSpPr>
          <p:nvPr/>
        </p:nvSpPr>
        <p:spPr bwMode="auto">
          <a:xfrm>
            <a:off x="3429000" y="1066800"/>
            <a:ext cx="5562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  <a:buFontTx/>
              <a:buChar char="•"/>
            </a:pPr>
            <a:endParaRPr lang="he-IL" altLang="he-IL" sz="2500"/>
          </a:p>
          <a:p>
            <a:pPr rtl="1" eaLnBrk="1" hangingPunct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he-IL" altLang="he-IL" sz="2500"/>
              <a:t>זוהי המחלקה </a:t>
            </a:r>
            <a:r>
              <a:rPr lang="en-US" altLang="he-IL" sz="2500"/>
              <a:t>Clock</a:t>
            </a:r>
            <a:r>
              <a:rPr lang="he-IL" altLang="he-IL" sz="2500"/>
              <a:t>. עדיין לא יצרנו שום אובייקט ממחלקה זו</a:t>
            </a:r>
          </a:p>
          <a:p>
            <a:pPr rtl="1" eaLnBrk="1" hangingPunct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he-IL" altLang="he-IL" sz="2500"/>
              <a:t>בתוך המחלקה אנחנו מגדירים את השיטות, עדיין אין בהן שימוש</a:t>
            </a:r>
          </a:p>
          <a:p>
            <a:pPr rtl="1" eaLnBrk="1" hangingPunct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en-US" altLang="he-IL" sz="2500"/>
          </a:p>
        </p:txBody>
      </p:sp>
      <p:sp>
        <p:nvSpPr>
          <p:cNvPr id="259083" name="AutoShape 11">
            <a:extLst>
              <a:ext uri="{FF2B5EF4-FFF2-40B4-BE49-F238E27FC236}">
                <a16:creationId xmlns:a16="http://schemas.microsoft.com/office/drawing/2014/main" id="{485EE008-D6BD-4613-B79F-F1A948A6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124200" cy="685800"/>
          </a:xfrm>
          <a:prstGeom prst="wedgeRectCallout">
            <a:avLst>
              <a:gd name="adj1" fmla="val -58792"/>
              <a:gd name="adj2" fmla="val -193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התכונות של המחלקה </a:t>
            </a:r>
            <a:r>
              <a:rPr lang="en-US" altLang="he-IL" b="1">
                <a:solidFill>
                  <a:schemeClr val="bg1"/>
                </a:solidFill>
              </a:rPr>
              <a:t> Clock </a:t>
            </a:r>
            <a:r>
              <a:rPr lang="he-IL" altLang="he-IL" b="1">
                <a:solidFill>
                  <a:schemeClr val="bg1"/>
                </a:solidFill>
              </a:rPr>
              <a:t>הן משתנים מטיפוס </a:t>
            </a:r>
            <a:r>
              <a:rPr lang="en-US" altLang="he-IL" b="1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59084" name="Rectangle 12">
            <a:extLst>
              <a:ext uri="{FF2B5EF4-FFF2-40B4-BE49-F238E27FC236}">
                <a16:creationId xmlns:a16="http://schemas.microsoft.com/office/drawing/2014/main" id="{4F34B22C-30E5-455D-8D88-3FD71E6D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מה השיטות עושות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59085" name="Line 13">
            <a:extLst>
              <a:ext uri="{FF2B5EF4-FFF2-40B4-BE49-F238E27FC236}">
                <a16:creationId xmlns:a16="http://schemas.microsoft.com/office/drawing/2014/main" id="{FCD34C97-8593-4001-8A48-BCE28CF35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19400"/>
            <a:ext cx="198120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9086" name="Line 14">
            <a:extLst>
              <a:ext uri="{FF2B5EF4-FFF2-40B4-BE49-F238E27FC236}">
                <a16:creationId xmlns:a16="http://schemas.microsoft.com/office/drawing/2014/main" id="{0DC8A968-114F-4413-8BEA-37F12CF8F0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495800"/>
            <a:ext cx="1828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9087" name="Rectangle 15">
            <a:extLst>
              <a:ext uri="{FF2B5EF4-FFF2-40B4-BE49-F238E27FC236}">
                <a16:creationId xmlns:a16="http://schemas.microsoft.com/office/drawing/2014/main" id="{CB1F6DFD-23B0-4712-AF5B-956C11AC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איך השיטות </a:t>
            </a:r>
          </a:p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מבצעות את הפעולה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59088" name="AutoShape 16">
            <a:extLst>
              <a:ext uri="{FF2B5EF4-FFF2-40B4-BE49-F238E27FC236}">
                <a16:creationId xmlns:a16="http://schemas.microsoft.com/office/drawing/2014/main" id="{4259E208-A811-4472-AE55-EFEB746557C0}"/>
              </a:ext>
            </a:extLst>
          </p:cNvPr>
          <p:cNvSpPr>
            <a:spLocks/>
          </p:cNvSpPr>
          <p:nvPr/>
        </p:nvSpPr>
        <p:spPr bwMode="auto">
          <a:xfrm>
            <a:off x="3733800" y="50292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9089" name="AutoShape 17">
            <a:extLst>
              <a:ext uri="{FF2B5EF4-FFF2-40B4-BE49-F238E27FC236}">
                <a16:creationId xmlns:a16="http://schemas.microsoft.com/office/drawing/2014/main" id="{153652B9-B689-4DB5-A818-AD563F528F0C}"/>
              </a:ext>
            </a:extLst>
          </p:cNvPr>
          <p:cNvSpPr>
            <a:spLocks/>
          </p:cNvSpPr>
          <p:nvPr/>
        </p:nvSpPr>
        <p:spPr bwMode="auto">
          <a:xfrm>
            <a:off x="2895600" y="28956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59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59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59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59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59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59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59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59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59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59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59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59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59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59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59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59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59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59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3" grpId="0" animBg="1"/>
      <p:bldP spid="259084" grpId="0" animBg="1"/>
      <p:bldP spid="259087" grpId="0" animBg="1"/>
      <p:bldP spid="259088" grpId="0" animBg="1"/>
      <p:bldP spid="259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2">
            <a:extLst>
              <a:ext uri="{FF2B5EF4-FFF2-40B4-BE49-F238E27FC236}">
                <a16:creationId xmlns:a16="http://schemas.microsoft.com/office/drawing/2014/main" id="{3ADC580E-9780-48C0-A3C8-3E3F149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14C3910-ADFE-4C90-9D6B-34C88F5F17C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474900F-D87D-4938-A8E5-B8E1FE57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דוגמא ראשונה - המחלקה </a:t>
            </a:r>
            <a:r>
              <a:rPr lang="en-US" altLang="he-IL"/>
              <a:t>Clock</a:t>
            </a:r>
            <a:r>
              <a:rPr lang="he-IL" altLang="he-IL"/>
              <a:t> (3)</a:t>
            </a:r>
            <a:endParaRPr lang="en-US" altLang="he-IL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F7EC294-CE42-4E1B-B775-C0D66265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7200" y="2514600"/>
            <a:ext cx="63246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b="1"/>
              <a:t> 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  <a:endParaRPr lang="he-IL" altLang="he-IL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he-IL" altLang="he-IL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he-IL" altLang="he-IL" sz="18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Clock c1 = new Clock();</a:t>
            </a:r>
            <a:endParaRPr lang="en-US" altLang="he-IL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/>
              <a:t>	       </a:t>
            </a:r>
            <a:r>
              <a:rPr lang="en-US" altLang="he-IL" sz="1800" noProof="1"/>
              <a:t>c1.hours =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c1.minutes = </a:t>
            </a:r>
            <a:r>
              <a:rPr lang="he-IL" altLang="he-IL" sz="1800"/>
              <a:t>8</a:t>
            </a:r>
            <a:r>
              <a:rPr lang="he-IL" altLang="he-IL" sz="1800" noProof="1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800" noProof="1"/>
              <a:t>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Console.Write("The time is: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c1.show();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</a:t>
            </a:r>
            <a:r>
              <a:rPr lang="he-IL" altLang="he-IL" sz="1800"/>
              <a:t>{</a:t>
            </a:r>
            <a:endParaRPr lang="en-US" altLang="he-IL" sz="1800"/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1E3F913F-EB9C-4B6B-8392-493C8DF5501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733800"/>
            <a:ext cx="2133600" cy="3352800"/>
            <a:chOff x="1104" y="1488"/>
            <a:chExt cx="1344" cy="2112"/>
          </a:xfrm>
        </p:grpSpPr>
        <p:sp>
          <p:nvSpPr>
            <p:cNvPr id="260101" name="Text Box 5">
              <a:extLst>
                <a:ext uri="{FF2B5EF4-FFF2-40B4-BE49-F238E27FC236}">
                  <a16:creationId xmlns:a16="http://schemas.microsoft.com/office/drawing/2014/main" id="{1B588BA6-D4DD-40FF-906A-31A25B9F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0102" name="Rectangle 6">
              <a:extLst>
                <a:ext uri="{FF2B5EF4-FFF2-40B4-BE49-F238E27FC236}">
                  <a16:creationId xmlns:a16="http://schemas.microsoft.com/office/drawing/2014/main" id="{6A1F78C8-4F08-472D-A8FC-1DFF56D3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>
                  <a:solidFill>
                    <a:schemeClr val="bg1"/>
                  </a:solidFill>
                </a:rPr>
                <a:t>Clock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hour</a:t>
              </a:r>
            </a:p>
            <a:p>
              <a:pPr algn="l"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tick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addMinutes</a:t>
              </a:r>
            </a:p>
            <a:p>
              <a:pPr algn="l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show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>
                <a:solidFill>
                  <a:schemeClr val="bg1"/>
                </a:solidFill>
              </a:endParaRPr>
            </a:p>
          </p:txBody>
        </p:sp>
        <p:sp>
          <p:nvSpPr>
            <p:cNvPr id="26640" name="Text Box 7">
              <a:extLst>
                <a:ext uri="{FF2B5EF4-FFF2-40B4-BE49-F238E27FC236}">
                  <a16:creationId xmlns:a16="http://schemas.microsoft.com/office/drawing/2014/main" id="{E38BB0FF-97AF-405A-93EF-0CC699389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endParaRPr lang="he-IL" altLang="he-IL"/>
            </a:p>
          </p:txBody>
        </p:sp>
      </p:grpSp>
      <p:sp>
        <p:nvSpPr>
          <p:cNvPr id="26630" name="Text Box 8">
            <a:extLst>
              <a:ext uri="{FF2B5EF4-FFF2-40B4-BE49-F238E27FC236}">
                <a16:creationId xmlns:a16="http://schemas.microsoft.com/office/drawing/2014/main" id="{3DEBD79F-35C7-4D07-85BC-3190835F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1524000"/>
            <a:ext cx="944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he-IL" altLang="he-IL" sz="2500" b="1" dirty="0"/>
              <a:t>  </a:t>
            </a:r>
            <a:r>
              <a:rPr lang="he-IL" altLang="he-IL" sz="2500" dirty="0"/>
              <a:t>יצירת אובייקט מטיפוס </a:t>
            </a:r>
            <a:r>
              <a:rPr lang="en-US" altLang="he-IL" sz="2500" dirty="0"/>
              <a:t>Clock</a:t>
            </a:r>
            <a:r>
              <a:rPr lang="he-IL" altLang="he-IL" sz="2500" dirty="0"/>
              <a:t> תעשה בתוך התוכנית שאותה               אנו רוצים להריץ, כלומר בתוך ה- </a:t>
            </a:r>
            <a:r>
              <a:rPr lang="en-US" altLang="he-IL" sz="2500" dirty="0"/>
              <a:t>Main</a:t>
            </a:r>
            <a:r>
              <a:rPr lang="he-IL" altLang="he-IL" sz="2500" dirty="0"/>
              <a:t>, ע"י שימוש במילת השמורה </a:t>
            </a:r>
            <a:r>
              <a:rPr lang="en-US" altLang="he-IL" sz="2500" dirty="0"/>
              <a:t>new</a:t>
            </a:r>
            <a:endParaRPr lang="he-IL" altLang="he-IL" sz="2500" dirty="0"/>
          </a:p>
          <a:p>
            <a:pPr rt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he-IL" altLang="he-IL" sz="2500" dirty="0"/>
              <a:t>כדי לפנות לשדה או תכונה של האובייקט נשתמש ב- "."</a:t>
            </a:r>
            <a:endParaRPr lang="en-US" altLang="he-IL" sz="2500" dirty="0"/>
          </a:p>
        </p:txBody>
      </p:sp>
      <p:sp>
        <p:nvSpPr>
          <p:cNvPr id="260105" name="AutoShape 9">
            <a:extLst>
              <a:ext uri="{FF2B5EF4-FFF2-40B4-BE49-F238E27FC236}">
                <a16:creationId xmlns:a16="http://schemas.microsoft.com/office/drawing/2014/main" id="{D0EDC3E7-0F22-4EE6-A581-E09524AC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1295400" cy="381000"/>
          </a:xfrm>
          <a:prstGeom prst="wedgeRectCallout">
            <a:avLst>
              <a:gd name="adj1" fmla="val -25611"/>
              <a:gd name="adj2" fmla="val 16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שם הטיפוס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60106" name="AutoShape 10">
            <a:extLst>
              <a:ext uri="{FF2B5EF4-FFF2-40B4-BE49-F238E27FC236}">
                <a16:creationId xmlns:a16="http://schemas.microsoft.com/office/drawing/2014/main" id="{CDEC5234-3D9A-492F-9D35-BB1E0A45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1524000" cy="381000"/>
          </a:xfrm>
          <a:prstGeom prst="wedgeRectCallout">
            <a:avLst>
              <a:gd name="adj1" fmla="val -108750"/>
              <a:gd name="adj2" fmla="val 17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שם המשתנה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60107" name="AutoShape 11">
            <a:extLst>
              <a:ext uri="{FF2B5EF4-FFF2-40B4-BE49-F238E27FC236}">
                <a16:creationId xmlns:a16="http://schemas.microsoft.com/office/drawing/2014/main" id="{3AB77F53-D18D-4733-A552-5469A209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1828800" cy="381000"/>
          </a:xfrm>
          <a:prstGeom prst="wedgeRectCallout">
            <a:avLst>
              <a:gd name="adj1" fmla="val -137153"/>
              <a:gd name="adj2" fmla="val -2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יצירת האובייקט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60109" name="AutoShape 13">
            <a:extLst>
              <a:ext uri="{FF2B5EF4-FFF2-40B4-BE49-F238E27FC236}">
                <a16:creationId xmlns:a16="http://schemas.microsoft.com/office/drawing/2014/main" id="{52861C65-2868-4E47-A952-8667D7C6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019800"/>
            <a:ext cx="1828800" cy="685800"/>
          </a:xfrm>
          <a:prstGeom prst="wedgeRectCallout">
            <a:avLst>
              <a:gd name="adj1" fmla="val -153819"/>
              <a:gd name="adj2" fmla="val -32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קריאה לשיטה </a:t>
            </a:r>
          </a:p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של האובייקט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60112" name="AutoShape 16">
            <a:extLst>
              <a:ext uri="{FF2B5EF4-FFF2-40B4-BE49-F238E27FC236}">
                <a16:creationId xmlns:a16="http://schemas.microsoft.com/office/drawing/2014/main" id="{DF46E77B-4669-44C9-9ED6-EF77C519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48200"/>
            <a:ext cx="1828800" cy="685800"/>
          </a:xfrm>
          <a:prstGeom prst="wedgeRectCallout">
            <a:avLst>
              <a:gd name="adj1" fmla="val -142968"/>
              <a:gd name="adj2" fmla="val -24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מתן ערכים לשדות האובייקט</a:t>
            </a:r>
            <a:endParaRPr lang="en-US" altLang="he-IL" b="1">
              <a:solidFill>
                <a:schemeClr val="bg1"/>
              </a:solidFill>
            </a:endParaRPr>
          </a:p>
        </p:txBody>
      </p:sp>
      <p:pic>
        <p:nvPicPr>
          <p:cNvPr id="260113" name="Picture 17">
            <a:extLst>
              <a:ext uri="{FF2B5EF4-FFF2-40B4-BE49-F238E27FC236}">
                <a16:creationId xmlns:a16="http://schemas.microsoft.com/office/drawing/2014/main" id="{476D068C-8EE4-4BAE-8E40-73F786C0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810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5" grpId="0" animBg="1"/>
      <p:bldP spid="260106" grpId="0" animBg="1"/>
      <p:bldP spid="260107" grpId="0" animBg="1"/>
      <p:bldP spid="260109" grpId="0" animBg="1"/>
      <p:bldP spid="260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>
            <a:extLst>
              <a:ext uri="{FF2B5EF4-FFF2-40B4-BE49-F238E27FC236}">
                <a16:creationId xmlns:a16="http://schemas.microsoft.com/office/drawing/2014/main" id="{6003DAC3-9898-4FB3-9AE0-06836184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70ED3C4-B5DB-4057-85A2-595EA2F29D4F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08E4CCE-76DE-4208-9A7A-BFC75A98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כיצד נראה הזיכרון</a:t>
            </a:r>
            <a:endParaRPr lang="en-US" altLang="he-IL"/>
          </a:p>
        </p:txBody>
      </p:sp>
      <p:graphicFrame>
        <p:nvGraphicFramePr>
          <p:cNvPr id="264226" name="Group 34">
            <a:extLst>
              <a:ext uri="{FF2B5EF4-FFF2-40B4-BE49-F238E27FC236}">
                <a16:creationId xmlns:a16="http://schemas.microsoft.com/office/drawing/2014/main" id="{373FF7F6-55E3-4192-87B6-884EF85CFAB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43000" y="5761038"/>
          <a:ext cx="2784475" cy="411162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4196" name="Rectangle 4">
            <a:extLst>
              <a:ext uri="{FF2B5EF4-FFF2-40B4-BE49-F238E27FC236}">
                <a16:creationId xmlns:a16="http://schemas.microsoft.com/office/drawing/2014/main" id="{D17A8A68-0062-446B-9797-4DF2C699CC67}"/>
              </a:ext>
            </a:extLst>
          </p:cNvPr>
          <p:cNvSpPr>
            <a:spLocks/>
          </p:cNvSpPr>
          <p:nvPr/>
        </p:nvSpPr>
        <p:spPr bwMode="auto">
          <a:xfrm>
            <a:off x="-76200" y="1676400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/>
              <a:t>        </a:t>
            </a:r>
            <a:r>
              <a:rPr lang="en-US" altLang="he-IL" noProof="1"/>
              <a:t>static void Main(string[] args)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{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Clock c1 = new Clock();</a:t>
            </a:r>
            <a:endParaRPr lang="en-US" altLang="he-IL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/>
              <a:t>	       </a:t>
            </a:r>
            <a:r>
              <a:rPr lang="en-US" altLang="he-IL" noProof="1"/>
              <a:t>c1.hours = 10;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c1.minutes = 8;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Console.Write("The time is: ");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c1.show();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    Console.WriteLine();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noProof="1"/>
              <a:t>        </a:t>
            </a:r>
            <a:r>
              <a:rPr lang="he-IL" altLang="he-IL"/>
              <a:t>{</a:t>
            </a:r>
            <a:endParaRPr lang="en-US" altLang="he-IL"/>
          </a:p>
        </p:txBody>
      </p:sp>
      <p:sp>
        <p:nvSpPr>
          <p:cNvPr id="264227" name="Oval 35">
            <a:extLst>
              <a:ext uri="{FF2B5EF4-FFF2-40B4-BE49-F238E27FC236}">
                <a16:creationId xmlns:a16="http://schemas.microsoft.com/office/drawing/2014/main" id="{8D532434-C582-44D9-B550-4C25A2C1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038600" cy="22098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4228" name="Text Box 36">
            <a:extLst>
              <a:ext uri="{FF2B5EF4-FFF2-40B4-BE49-F238E27FC236}">
                <a16:creationId xmlns:a16="http://schemas.microsoft.com/office/drawing/2014/main" id="{C41F11AD-B561-46B5-9F8C-80DD3319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64319" name="Group 127">
            <a:extLst>
              <a:ext uri="{FF2B5EF4-FFF2-40B4-BE49-F238E27FC236}">
                <a16:creationId xmlns:a16="http://schemas.microsoft.com/office/drawing/2014/main" id="{51E02D66-ABBB-49BC-B668-FAF658B215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86400" y="44958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320" name="Group 128">
            <a:extLst>
              <a:ext uri="{FF2B5EF4-FFF2-40B4-BE49-F238E27FC236}">
                <a16:creationId xmlns:a16="http://schemas.microsoft.com/office/drawing/2014/main" id="{D0E427AC-0DEE-4FE2-90B0-D325CC95792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761038"/>
          <a:ext cx="2784475" cy="411162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330" name="Group 138">
            <a:extLst>
              <a:ext uri="{FF2B5EF4-FFF2-40B4-BE49-F238E27FC236}">
                <a16:creationId xmlns:a16="http://schemas.microsoft.com/office/drawing/2014/main" id="{CC9D6428-A2CD-42EB-A6CC-D78DFAA9E8A2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44958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347" name="Group 155">
            <a:extLst>
              <a:ext uri="{FF2B5EF4-FFF2-40B4-BE49-F238E27FC236}">
                <a16:creationId xmlns:a16="http://schemas.microsoft.com/office/drawing/2014/main" id="{AB7B3CF4-BABD-4115-BE43-518742F9742D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44958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09" name="Text Box 172">
            <a:extLst>
              <a:ext uri="{FF2B5EF4-FFF2-40B4-BE49-F238E27FC236}">
                <a16:creationId xmlns:a16="http://schemas.microsoft.com/office/drawing/2014/main" id="{EB86EF3E-D923-465B-8BCD-04F20D5F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00200"/>
            <a:ext cx="5410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he-IL" altLang="he-IL" sz="2000"/>
              <a:t>  אובייקטים נוצרים בשטח זיכרון הנקרא </a:t>
            </a:r>
            <a:r>
              <a:rPr lang="en-US" altLang="he-IL" sz="2000"/>
              <a:t>heap</a:t>
            </a:r>
          </a:p>
          <a:p>
            <a:pPr rtl="1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he-IL" altLang="he-IL" sz="2000"/>
              <a:t>  אובייקט בזיכרון מכיל את כל אוסף תכונותיו</a:t>
            </a:r>
          </a:p>
          <a:p>
            <a:pPr rtl="1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he-IL" altLang="he-IL" sz="2000"/>
              <a:t>  ב- </a:t>
            </a:r>
            <a:r>
              <a:rPr lang="en-US" altLang="he-IL" sz="2000"/>
              <a:t>stack </a:t>
            </a:r>
            <a:r>
              <a:rPr lang="he-IL" altLang="he-IL" sz="2000"/>
              <a:t> יש לנו משתנה המכיל את כתובת      האובייקט שנוצר על ה- </a:t>
            </a:r>
            <a:r>
              <a:rPr lang="en-US" altLang="he-IL" sz="2000"/>
              <a:t>heap</a:t>
            </a:r>
            <a:endParaRPr lang="he-IL" altLang="he-IL" sz="2000"/>
          </a:p>
          <a:p>
            <a:pPr rtl="1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he-IL" altLang="he-IL" sz="2000"/>
              <a:t>  לאובייקט על ה- </a:t>
            </a:r>
            <a:r>
              <a:rPr lang="en-US" altLang="he-IL" sz="2000"/>
              <a:t>heap</a:t>
            </a:r>
            <a:r>
              <a:rPr lang="he-IL" altLang="he-IL" sz="2000"/>
              <a:t> אין שם</a:t>
            </a:r>
            <a:endParaRPr lang="en-US" altLang="he-IL" sz="2000"/>
          </a:p>
        </p:txBody>
      </p:sp>
      <p:pic>
        <p:nvPicPr>
          <p:cNvPr id="264366" name="Picture 174">
            <a:extLst>
              <a:ext uri="{FF2B5EF4-FFF2-40B4-BE49-F238E27FC236}">
                <a16:creationId xmlns:a16="http://schemas.microsoft.com/office/drawing/2014/main" id="{CBEB59C2-9946-498E-9A75-CCE04F15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013"/>
            <a:ext cx="32004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368" name="Picture 176">
            <a:extLst>
              <a:ext uri="{FF2B5EF4-FFF2-40B4-BE49-F238E27FC236}">
                <a16:creationId xmlns:a16="http://schemas.microsoft.com/office/drawing/2014/main" id="{EDC3AA94-999A-4821-A4E7-660F193B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675"/>
            <a:ext cx="3200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64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26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6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61FF9-3A26-4061-9E52-36A0DF1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73E831B-389B-465F-98F3-3CC673B1810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8823DA8-F87F-4727-A23F-C729C71BDD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נלמד:</a:t>
            </a:r>
            <a:endParaRPr lang="en-US" altLang="he-IL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3467E2B-BC9E-4EC3-B5FB-E3E47B9CB3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תכנות מכוון עצמים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אובייקט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מהי מחלקה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תכונות ומתודות של מחלקות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יצירת אובייקט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תכנות מכוון עצמים בשפת </a:t>
            </a:r>
            <a:r>
              <a:rPr lang="en-US" altLang="he-IL"/>
              <a:t>C</a:t>
            </a:r>
            <a:r>
              <a:rPr lang="he-IL" altLang="he-IL"/>
              <a:t>#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הגדרות תכונות ושיטות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הרשאות גישה</a:t>
            </a:r>
          </a:p>
          <a:p>
            <a:pPr lvl="1" algn="r" rtl="1" eaLnBrk="1" hangingPunct="1">
              <a:lnSpc>
                <a:spcPct val="90000"/>
              </a:lnSpc>
            </a:pPr>
            <a:endParaRPr lang="he-IL" alt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2">
            <a:extLst>
              <a:ext uri="{FF2B5EF4-FFF2-40B4-BE49-F238E27FC236}">
                <a16:creationId xmlns:a16="http://schemas.microsoft.com/office/drawing/2014/main" id="{B87EC450-0676-47DA-A6DE-8FA0806E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5F5C841-00C7-43EF-BE4A-36A4D046E6F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66E390A-BA96-410F-97C9-1E59A487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זרימת התוכנית</a:t>
            </a:r>
            <a:endParaRPr lang="en-US" altLang="he-IL"/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8B77CEF1-07EF-409A-82CE-56CD649BD518}"/>
              </a:ext>
            </a:extLst>
          </p:cNvPr>
          <p:cNvSpPr>
            <a:spLocks/>
          </p:cNvSpPr>
          <p:nvPr/>
        </p:nvSpPr>
        <p:spPr bwMode="auto">
          <a:xfrm>
            <a:off x="-228600" y="16002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600" dirty="0"/>
              <a:t>    </a:t>
            </a:r>
            <a:r>
              <a:rPr lang="en-US" altLang="he-IL" sz="1600" noProof="1"/>
              <a:t>class Clock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{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dirty="0"/>
              <a:t>	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/>
              <a:t>int minutes</a:t>
            </a:r>
            <a:r>
              <a:rPr lang="en-US" altLang="he-IL" sz="1600" dirty="0"/>
              <a:t>, </a:t>
            </a:r>
            <a:r>
              <a:rPr lang="en-US" altLang="he-IL" sz="1600" noProof="1"/>
              <a:t>hours;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dirty="0"/>
              <a:t>	</a:t>
            </a:r>
            <a:r>
              <a:rPr lang="en-US" altLang="he-IL" sz="1600" noProof="1"/>
              <a:t>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/>
              <a:t>void tick()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minutes++;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+= minutes / 60;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minutes %= 60;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hours %= 24;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600" noProof="1"/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dirty="0"/>
              <a:t>	</a:t>
            </a:r>
            <a:r>
              <a:rPr lang="en-US" altLang="he-IL" sz="1600" noProof="1"/>
              <a:t> </a:t>
            </a:r>
            <a:r>
              <a:rPr lang="en-US" altLang="he-IL" sz="1600" dirty="0">
                <a:solidFill>
                  <a:schemeClr val="hlink"/>
                </a:solidFill>
              </a:rPr>
              <a:t>public</a:t>
            </a:r>
            <a:r>
              <a:rPr lang="en-US" altLang="he-IL" sz="1600" dirty="0"/>
              <a:t> </a:t>
            </a:r>
            <a:r>
              <a:rPr lang="en-US" altLang="he-IL" sz="1600" noProof="1"/>
              <a:t>void show()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if (hours &lt; 10)                </a:t>
            </a:r>
            <a:endParaRPr lang="en-US" altLang="he-IL" sz="1600" dirty="0"/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dirty="0"/>
              <a:t>		</a:t>
            </a:r>
            <a:r>
              <a:rPr lang="en-US" altLang="he-IL" sz="1600" noProof="1"/>
              <a:t>Console.Write("0");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Console.Write($"{hours}:");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 if (minutes &lt; 10)           </a:t>
            </a:r>
            <a:endParaRPr lang="en-US" altLang="he-IL" sz="1600" dirty="0"/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dirty="0"/>
              <a:t>		</a:t>
            </a:r>
            <a:r>
              <a:rPr lang="en-US" altLang="he-IL" sz="1600" noProof="1"/>
              <a:t>Console.Write("0");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Console.Write($“{minutes}");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    }</a:t>
            </a:r>
          </a:p>
          <a:p>
            <a:pPr algn="l" eaLnBrk="1" hangingPunct="1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600" noProof="1"/>
              <a:t>    } </a:t>
            </a:r>
            <a:r>
              <a:rPr lang="en-US" altLang="he-IL" sz="1600" noProof="1">
                <a:solidFill>
                  <a:srgbClr val="009900"/>
                </a:solidFill>
              </a:rPr>
              <a:t>// class Clock</a:t>
            </a:r>
            <a:endParaRPr lang="en-US" altLang="he-IL" sz="1600" dirty="0">
              <a:solidFill>
                <a:srgbClr val="009900"/>
              </a:solidFill>
            </a:endParaRPr>
          </a:p>
        </p:txBody>
      </p:sp>
      <p:sp>
        <p:nvSpPr>
          <p:cNvPr id="263176" name="Rectangle 8">
            <a:extLst>
              <a:ext uri="{FF2B5EF4-FFF2-40B4-BE49-F238E27FC236}">
                <a16:creationId xmlns:a16="http://schemas.microsoft.com/office/drawing/2014/main" id="{A2B75697-C4A5-4FAE-AC42-C5C3621A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400" y="1295400"/>
            <a:ext cx="6324600" cy="3657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class Program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{</a:t>
            </a:r>
            <a:endParaRPr lang="en-US" altLang="he-IL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/>
              <a:t>        </a:t>
            </a:r>
            <a:r>
              <a:rPr lang="en-US" altLang="he-IL" sz="16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Clock c1 = new Clock();</a:t>
            </a:r>
            <a:endParaRPr lang="en-US" altLang="he-IL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/>
              <a:t>	       </a:t>
            </a:r>
            <a:r>
              <a:rPr lang="en-US" altLang="he-IL" sz="1600" noProof="1"/>
              <a:t>c1.hours =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c1.minutes = </a:t>
            </a:r>
            <a:r>
              <a:rPr lang="he-IL" altLang="he-IL" sz="1600"/>
              <a:t>8</a:t>
            </a:r>
            <a:r>
              <a:rPr lang="he-IL" altLang="he-IL" sz="1600" noProof="1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600" noProof="1"/>
              <a:t>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Console.Write("The time is: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c1.show();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    Console.WriteLine();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600" noProof="1"/>
              <a:t>        </a:t>
            </a:r>
            <a:r>
              <a:rPr lang="he-IL" altLang="he-IL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600"/>
              <a:t>{</a:t>
            </a:r>
            <a:endParaRPr lang="en-US" altLang="he-IL" sz="1600"/>
          </a:p>
        </p:txBody>
      </p:sp>
      <p:graphicFrame>
        <p:nvGraphicFramePr>
          <p:cNvPr id="263177" name="Group 9">
            <a:extLst>
              <a:ext uri="{FF2B5EF4-FFF2-40B4-BE49-F238E27FC236}">
                <a16:creationId xmlns:a16="http://schemas.microsoft.com/office/drawing/2014/main" id="{624A8FE7-D6AD-4436-9C34-D7EB6461B44D}"/>
              </a:ext>
            </a:extLst>
          </p:cNvPr>
          <p:cNvGraphicFramePr>
            <a:graphicFrameLocks noGrp="1"/>
          </p:cNvGraphicFramePr>
          <p:nvPr/>
        </p:nvGraphicFramePr>
        <p:xfrm>
          <a:off x="2473325" y="4084638"/>
          <a:ext cx="2784475" cy="411162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3186" name="Oval 18">
            <a:extLst>
              <a:ext uri="{FF2B5EF4-FFF2-40B4-BE49-F238E27FC236}">
                <a16:creationId xmlns:a16="http://schemas.microsoft.com/office/drawing/2014/main" id="{32509A7A-B79D-4CBC-B8EB-0738F809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86200" cy="1143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3187" name="Text Box 19">
            <a:extLst>
              <a:ext uri="{FF2B5EF4-FFF2-40B4-BE49-F238E27FC236}">
                <a16:creationId xmlns:a16="http://schemas.microsoft.com/office/drawing/2014/main" id="{7C532840-CE8D-4191-9F18-69745E94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63188" name="Group 20">
            <a:extLst>
              <a:ext uri="{FF2B5EF4-FFF2-40B4-BE49-F238E27FC236}">
                <a16:creationId xmlns:a16="http://schemas.microsoft.com/office/drawing/2014/main" id="{863A3A5E-E23B-4595-A9D6-B7511BC3E9F2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4864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204" name="Group 36">
            <a:extLst>
              <a:ext uri="{FF2B5EF4-FFF2-40B4-BE49-F238E27FC236}">
                <a16:creationId xmlns:a16="http://schemas.microsoft.com/office/drawing/2014/main" id="{B7A0B5CE-733C-4A9A-A89A-50A2BEBC6932}"/>
              </a:ext>
            </a:extLst>
          </p:cNvPr>
          <p:cNvGraphicFramePr>
            <a:graphicFrameLocks noGrp="1"/>
          </p:cNvGraphicFramePr>
          <p:nvPr/>
        </p:nvGraphicFramePr>
        <p:xfrm>
          <a:off x="2473325" y="4084638"/>
          <a:ext cx="2784475" cy="411162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3213" name="Group 45">
            <a:extLst>
              <a:ext uri="{FF2B5EF4-FFF2-40B4-BE49-F238E27FC236}">
                <a16:creationId xmlns:a16="http://schemas.microsoft.com/office/drawing/2014/main" id="{A9A28756-E5DD-4CF7-A407-72C764A30FC6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4864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229" name="Group 61">
            <a:extLst>
              <a:ext uri="{FF2B5EF4-FFF2-40B4-BE49-F238E27FC236}">
                <a16:creationId xmlns:a16="http://schemas.microsoft.com/office/drawing/2014/main" id="{61A26312-0BCA-42BF-BD9D-0F895409A6B6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4864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3246" name="Picture 78">
            <a:extLst>
              <a:ext uri="{FF2B5EF4-FFF2-40B4-BE49-F238E27FC236}">
                <a16:creationId xmlns:a16="http://schemas.microsoft.com/office/drawing/2014/main" id="{BC425D0F-909C-4E5A-9167-D5F6A290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32004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247" name="Picture 79">
            <a:extLst>
              <a:ext uri="{FF2B5EF4-FFF2-40B4-BE49-F238E27FC236}">
                <a16:creationId xmlns:a16="http://schemas.microsoft.com/office/drawing/2014/main" id="{B8C784C5-C6B8-430C-8AA4-B9DCA189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248" name="Picture 80">
            <a:extLst>
              <a:ext uri="{FF2B5EF4-FFF2-40B4-BE49-F238E27FC236}">
                <a16:creationId xmlns:a16="http://schemas.microsoft.com/office/drawing/2014/main" id="{800524E3-8709-40BB-9DA5-84D84693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32004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249" name="Picture 81">
            <a:extLst>
              <a:ext uri="{FF2B5EF4-FFF2-40B4-BE49-F238E27FC236}">
                <a16:creationId xmlns:a16="http://schemas.microsoft.com/office/drawing/2014/main" id="{68007B18-EAC6-48DD-AF4A-BD7B6E581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3200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63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63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63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6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6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6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6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6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6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63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63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63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63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63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63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63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63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63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63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63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63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63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263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6" grpId="0" animBg="1"/>
      <p:bldP spid="2631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E7CE8BC4-7E97-4FED-A093-B8D6192A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0524177-FB8D-471E-81A1-EA4AB9F5C86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4EA9B05-58AB-4C67-802A-E0FB33A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/>
              <a:t>יצירת כמה אובייקטים מאותה מחלקה</a:t>
            </a:r>
            <a:endParaRPr lang="en-US" altLang="he-IL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75C230D-A2C4-477B-B81F-974E26402E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-381000" y="1600200"/>
            <a:ext cx="5105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80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Clock c1 = new Clock();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Clock c2 = new Clock();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c1.hours = 10;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c1.minutes = 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c2.hours = 13;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c2.minutes = 45;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Console.Write("c1 time is: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c1.show();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Console.Write("\nc2 time is: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c2.show();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800" noProof="1"/>
              <a:t>        </a:t>
            </a:r>
            <a:r>
              <a:rPr lang="he-IL" altLang="he-IL" sz="1800"/>
              <a:t>{</a:t>
            </a:r>
            <a:endParaRPr lang="en-US" altLang="he-IL" sz="1800"/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94D62EC1-038D-4F0D-9961-5E5B328E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4196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5">
            <a:extLst>
              <a:ext uri="{FF2B5EF4-FFF2-40B4-BE49-F238E27FC236}">
                <a16:creationId xmlns:a16="http://schemas.microsoft.com/office/drawing/2014/main" id="{B79F90D4-B469-40A3-9693-8B7D2099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כאשר פונים לשיטה של אובייקט, </a:t>
            </a:r>
          </a:p>
          <a:p>
            <a:pPr algn="ctr" eaLnBrk="1" hangingPunct="1"/>
            <a:r>
              <a:rPr lang="he-IL" altLang="he-IL" b="1">
                <a:solidFill>
                  <a:schemeClr val="bg1"/>
                </a:solidFill>
              </a:rPr>
              <a:t>האובייקט מכיר את ערכי תכונותיו שלו</a:t>
            </a:r>
            <a:endParaRPr lang="en-US" altLang="he-IL" b="1">
              <a:solidFill>
                <a:schemeClr val="bg1"/>
              </a:solidFill>
            </a:endParaRPr>
          </a:p>
        </p:txBody>
      </p:sp>
      <p:sp>
        <p:nvSpPr>
          <p:cNvPr id="272390" name="Oval 6">
            <a:extLst>
              <a:ext uri="{FF2B5EF4-FFF2-40B4-BE49-F238E27FC236}">
                <a16:creationId xmlns:a16="http://schemas.microsoft.com/office/drawing/2014/main" id="{049BF412-1E4C-44E9-9340-9AFC54A4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38862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272400" name="Group 16">
            <a:extLst>
              <a:ext uri="{FF2B5EF4-FFF2-40B4-BE49-F238E27FC236}">
                <a16:creationId xmlns:a16="http://schemas.microsoft.com/office/drawing/2014/main" id="{256F94A3-46C2-43CA-BDF6-4180B6A5FD87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784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476" name="Group 92">
            <a:extLst>
              <a:ext uri="{FF2B5EF4-FFF2-40B4-BE49-F238E27FC236}">
                <a16:creationId xmlns:a16="http://schemas.microsoft.com/office/drawing/2014/main" id="{A8049793-7381-4975-8B26-CE961C42DB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505200" y="3962400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475" name="Text Box 91">
            <a:extLst>
              <a:ext uri="{FF2B5EF4-FFF2-40B4-BE49-F238E27FC236}">
                <a16:creationId xmlns:a16="http://schemas.microsoft.com/office/drawing/2014/main" id="{A946543A-53A1-4D78-87F2-017E9AF7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150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he-IL"/>
              <a:t>זיכרון ה- </a:t>
            </a:r>
            <a:r>
              <a:rPr lang="en-US" altLang="he-IL"/>
              <a:t>heap</a:t>
            </a:r>
          </a:p>
        </p:txBody>
      </p:sp>
      <p:graphicFrame>
        <p:nvGraphicFramePr>
          <p:cNvPr id="272495" name="Group 111">
            <a:extLst>
              <a:ext uri="{FF2B5EF4-FFF2-40B4-BE49-F238E27FC236}">
                <a16:creationId xmlns:a16="http://schemas.microsoft.com/office/drawing/2014/main" id="{582AE26B-6D66-4F55-AB0E-6718430A710C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962400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12" name="Group 128">
            <a:extLst>
              <a:ext uri="{FF2B5EF4-FFF2-40B4-BE49-F238E27FC236}">
                <a16:creationId xmlns:a16="http://schemas.microsoft.com/office/drawing/2014/main" id="{8CA78D94-CCCD-4054-A8A7-0028E4E3A524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962400"/>
          <a:ext cx="2747963" cy="7924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2500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29" name="Group 145">
            <a:extLst>
              <a:ext uri="{FF2B5EF4-FFF2-40B4-BE49-F238E27FC236}">
                <a16:creationId xmlns:a16="http://schemas.microsoft.com/office/drawing/2014/main" id="{465395D5-AACF-4EDB-81C3-85E854713535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640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46" name="Group 162">
            <a:extLst>
              <a:ext uri="{FF2B5EF4-FFF2-40B4-BE49-F238E27FC236}">
                <a16:creationId xmlns:a16="http://schemas.microsoft.com/office/drawing/2014/main" id="{7C4D3937-55F1-48BF-923A-F12F0F10369D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784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63" name="Group 179">
            <a:extLst>
              <a:ext uri="{FF2B5EF4-FFF2-40B4-BE49-F238E27FC236}">
                <a16:creationId xmlns:a16="http://schemas.microsoft.com/office/drawing/2014/main" id="{58FE2C42-6E2F-48B1-B887-BEC3FBBDF013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578475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80" name="Group 196">
            <a:extLst>
              <a:ext uri="{FF2B5EF4-FFF2-40B4-BE49-F238E27FC236}">
                <a16:creationId xmlns:a16="http://schemas.microsoft.com/office/drawing/2014/main" id="{215F5963-0897-46CF-B657-5AA760420AC0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482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97" name="Group 213">
            <a:extLst>
              <a:ext uri="{FF2B5EF4-FFF2-40B4-BE49-F238E27FC236}">
                <a16:creationId xmlns:a16="http://schemas.microsoft.com/office/drawing/2014/main" id="{DF92FB2F-5268-4774-9915-3EECEC08A9DE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648200"/>
          <a:ext cx="2743200" cy="822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marT="45685" marB="456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72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72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72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27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27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272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272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7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27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272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27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 animBg="1"/>
      <p:bldP spid="2724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2">
            <a:extLst>
              <a:ext uri="{FF2B5EF4-FFF2-40B4-BE49-F238E27FC236}">
                <a16:creationId xmlns:a16="http://schemas.microsoft.com/office/drawing/2014/main" id="{1FD2FDB3-DFD2-46E4-8C29-7E901354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63425D1-F66B-4972-8C5F-EAFA312BFE2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EE2E97-1BF0-4239-ACE0-756A317D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הרשאות </a:t>
            </a:r>
            <a:r>
              <a:rPr lang="en-US" altLang="he-IL"/>
              <a:t>private</a:t>
            </a:r>
            <a:r>
              <a:rPr lang="he-IL" altLang="he-IL"/>
              <a:t> ו- </a:t>
            </a:r>
            <a:r>
              <a:rPr lang="en-US" altLang="he-IL"/>
              <a:t>public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2B9AD24-9BCC-43B0-89B0-43F00418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לא נרצה שהתכונות שלנו יהיו חשופות ושכל אחד יוכל לשנות את ערכיהן ע"י השמה</a:t>
            </a:r>
          </a:p>
          <a:p>
            <a:pPr lvl="1" algn="r" rtl="1" eaLnBrk="1" hangingPunct="1"/>
            <a:r>
              <a:rPr lang="he-IL" altLang="he-IL"/>
              <a:t>למשל שלא יוכלו לשים בערך של הדקות מספר שאינו בין 0 ל- 59</a:t>
            </a:r>
          </a:p>
          <a:p>
            <a:pPr algn="r" rtl="1" eaLnBrk="1" hangingPunct="1"/>
            <a:r>
              <a:rPr lang="he-IL" altLang="he-IL"/>
              <a:t>לכן ניתן לתת הרשאות לתכונות ולשיטות של המחלקה</a:t>
            </a:r>
          </a:p>
          <a:p>
            <a:pPr algn="r" rtl="1" eaLnBrk="1" hangingPunct="1"/>
            <a:r>
              <a:rPr lang="he-IL" altLang="he-IL"/>
              <a:t>תכונה שנרצה לחשוף לשינוי ולצפייה תקבל הרשאת </a:t>
            </a:r>
            <a:r>
              <a:rPr lang="en-US" altLang="he-IL"/>
              <a:t>public</a:t>
            </a:r>
            <a:endParaRPr lang="he-IL" altLang="he-IL"/>
          </a:p>
          <a:p>
            <a:pPr algn="r" rtl="1" eaLnBrk="1" hangingPunct="1"/>
            <a:r>
              <a:rPr lang="he-IL" altLang="he-IL"/>
              <a:t>תכונה שנרצה שתהייה זמינה לשינוי או צפייה </a:t>
            </a:r>
            <a:r>
              <a:rPr lang="he-IL" altLang="he-IL" b="1"/>
              <a:t>רק בתוך המחלקה</a:t>
            </a:r>
            <a:r>
              <a:rPr lang="he-IL" altLang="he-IL"/>
              <a:t> תקבל הרשאת </a:t>
            </a:r>
            <a:r>
              <a:rPr lang="en-US" altLang="he-IL"/>
              <a:t>private</a:t>
            </a:r>
            <a:endParaRPr lang="he-IL" altLang="he-IL"/>
          </a:p>
          <a:p>
            <a:pPr algn="r" rtl="1" eaLnBrk="1" hangingPunct="1"/>
            <a:r>
              <a:rPr lang="he-IL" altLang="he-IL"/>
              <a:t>שיטה שנרצה שתהיה לשימוש פנימי של המחלקה נגדיר כ- </a:t>
            </a:r>
            <a:r>
              <a:rPr lang="en-US" altLang="he-IL"/>
              <a:t>private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2">
            <a:extLst>
              <a:ext uri="{FF2B5EF4-FFF2-40B4-BE49-F238E27FC236}">
                <a16:creationId xmlns:a16="http://schemas.microsoft.com/office/drawing/2014/main" id="{A7B26611-5202-48AB-9E0C-74599066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5070778-0D10-4F5F-8481-F2D72262E312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6EFCF62-743A-4CBB-9DC9-EFC1ED76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המחלקה </a:t>
            </a:r>
            <a:r>
              <a:rPr lang="en-US" altLang="he-IL"/>
              <a:t>Clock</a:t>
            </a:r>
            <a:r>
              <a:rPr lang="he-IL" altLang="he-IL"/>
              <a:t> - השינוי בקוד</a:t>
            </a:r>
            <a:endParaRPr lang="en-US" altLang="he-IL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B6E989-BA7C-445B-8A1F-6D92D5F2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200" y="1524000"/>
            <a:ext cx="81534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he-IL" altLang="he-IL" sz="1600" b="1" dirty="0"/>
              <a:t>    </a:t>
            </a:r>
            <a:r>
              <a:rPr lang="en-US" altLang="he-IL" sz="1600" b="1" noProof="1"/>
              <a:t>class Clock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dirty="0"/>
              <a:t>	 </a:t>
            </a:r>
            <a:r>
              <a:rPr lang="en-US" altLang="he-IL" sz="2000" b="1" dirty="0">
                <a:solidFill>
                  <a:schemeClr val="hlink"/>
                </a:solidFill>
              </a:rPr>
              <a:t>private</a:t>
            </a:r>
            <a:r>
              <a:rPr lang="en-US" altLang="he-IL" sz="1600" b="1" dirty="0"/>
              <a:t> </a:t>
            </a:r>
            <a:r>
              <a:rPr lang="en-US" altLang="he-IL" sz="1600" b="1" noProof="1"/>
              <a:t>int minutes</a:t>
            </a:r>
            <a:r>
              <a:rPr lang="en-US" altLang="he-IL" sz="1600" b="1" dirty="0"/>
              <a:t>, </a:t>
            </a:r>
            <a:r>
              <a:rPr lang="en-US" altLang="he-IL" sz="1600" b="1" noProof="1"/>
              <a:t>hours;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he-IL" sz="1600" b="1" noProof="1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dirty="0"/>
              <a:t>	</a:t>
            </a:r>
            <a:r>
              <a:rPr lang="en-US" altLang="he-IL" sz="1600" b="1" noProof="1"/>
              <a:t> </a:t>
            </a:r>
            <a:r>
              <a:rPr lang="en-US" altLang="he-IL" sz="2000" b="1" dirty="0">
                <a:solidFill>
                  <a:schemeClr val="hlink"/>
                </a:solidFill>
              </a:rPr>
              <a:t>public</a:t>
            </a:r>
            <a:r>
              <a:rPr lang="en-US" altLang="he-IL" sz="1600" b="1" dirty="0"/>
              <a:t> </a:t>
            </a:r>
            <a:r>
              <a:rPr lang="en-US" altLang="he-IL" sz="1600" b="1" noProof="1"/>
              <a:t>void tick()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minutes++;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hours += minutes / 60;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minutes %= 60;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hours %= 24;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}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he-IL" sz="1600" b="1" noProof="1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dirty="0"/>
              <a:t>	</a:t>
            </a:r>
            <a:r>
              <a:rPr lang="en-US" altLang="he-IL" sz="1600" b="1" noProof="1"/>
              <a:t> </a:t>
            </a:r>
            <a:r>
              <a:rPr lang="en-US" altLang="he-IL" sz="2000" b="1" dirty="0">
                <a:solidFill>
                  <a:schemeClr val="hlink"/>
                </a:solidFill>
              </a:rPr>
              <a:t>public</a:t>
            </a:r>
            <a:r>
              <a:rPr lang="en-US" altLang="he-IL" sz="1600" b="1" dirty="0"/>
              <a:t> </a:t>
            </a:r>
            <a:r>
              <a:rPr lang="en-US" altLang="he-IL" sz="1600" b="1" noProof="1"/>
              <a:t>void show()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{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if (hours &lt; 10)                </a:t>
            </a:r>
            <a:endParaRPr lang="en-US" altLang="he-IL" sz="1600" b="1" dirty="0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dirty="0"/>
              <a:t>		</a:t>
            </a:r>
            <a:r>
              <a:rPr lang="en-US" altLang="he-IL" sz="1600" b="1" noProof="1"/>
              <a:t>Console.Write("0");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he-IL" sz="1600" b="1" noProof="1"/>
              <a:t>            Console.Write($"{hours}:");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    if (minutes &lt; 10)                </a:t>
            </a:r>
            <a:endParaRPr lang="en-US" altLang="he-IL" sz="1600" b="1" dirty="0"/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dirty="0"/>
              <a:t>		</a:t>
            </a:r>
            <a:r>
              <a:rPr lang="en-US" altLang="he-IL" sz="1600" b="1" noProof="1"/>
              <a:t>Console.Write("0");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he-IL" sz="1600" b="1" noProof="1"/>
              <a:t>            Console.Write($"{minutes}");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    }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he-IL" sz="1600" b="1" noProof="1"/>
              <a:t>    } </a:t>
            </a:r>
            <a:r>
              <a:rPr lang="en-US" altLang="he-IL" sz="1600" b="1" noProof="1">
                <a:solidFill>
                  <a:srgbClr val="009900"/>
                </a:solidFill>
              </a:rPr>
              <a:t>// class Clock</a:t>
            </a:r>
            <a:endParaRPr lang="en-US" altLang="he-IL" sz="1600" b="1" dirty="0">
              <a:solidFill>
                <a:srgbClr val="009900"/>
              </a:solidFill>
            </a:endParaRP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856A60EA-672C-43D2-8A64-4C828DEC7B94}"/>
              </a:ext>
            </a:extLst>
          </p:cNvPr>
          <p:cNvSpPr>
            <a:spLocks/>
          </p:cNvSpPr>
          <p:nvPr/>
        </p:nvSpPr>
        <p:spPr bwMode="auto">
          <a:xfrm>
            <a:off x="2206625" y="1676400"/>
            <a:ext cx="6784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he-IL" altLang="he-IL" sz="2500"/>
              <a:t>עם שינוי ההרשאה נקבל שגיאת קומפילציה:</a:t>
            </a:r>
            <a:endParaRPr lang="en-US" altLang="he-IL" sz="2500"/>
          </a:p>
        </p:txBody>
      </p:sp>
      <p:pic>
        <p:nvPicPr>
          <p:cNvPr id="270341" name="Picture 5">
            <a:extLst>
              <a:ext uri="{FF2B5EF4-FFF2-40B4-BE49-F238E27FC236}">
                <a16:creationId xmlns:a16="http://schemas.microsoft.com/office/drawing/2014/main" id="{C3B46D8A-2AF5-4EA5-93BB-DA697B96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98688"/>
            <a:ext cx="5410200" cy="1763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2" name="Rectangle 6">
            <a:extLst>
              <a:ext uri="{FF2B5EF4-FFF2-40B4-BE49-F238E27FC236}">
                <a16:creationId xmlns:a16="http://schemas.microsoft.com/office/drawing/2014/main" id="{6FBAE804-5B58-4D3B-B52C-249DC8487E6F}"/>
              </a:ext>
            </a:extLst>
          </p:cNvPr>
          <p:cNvSpPr>
            <a:spLocks/>
          </p:cNvSpPr>
          <p:nvPr/>
        </p:nvSpPr>
        <p:spPr bwMode="auto">
          <a:xfrm>
            <a:off x="5486400" y="3657600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/>
              <a:t>      </a:t>
            </a:r>
            <a:r>
              <a:rPr lang="en-US" altLang="he-IL" sz="1400" b="1" noProof="1"/>
              <a:t>static void Main(string[] args)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{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    Clock c1 = new Clock();</a:t>
            </a:r>
            <a:endParaRPr lang="en-US" altLang="he-IL" sz="1400" b="1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he-IL" sz="1400" b="1"/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/>
              <a:t>	      </a:t>
            </a:r>
            <a:r>
              <a:rPr lang="en-US" altLang="he-IL" sz="1400" b="1" noProof="1">
                <a:solidFill>
                  <a:srgbClr val="FF0000"/>
                </a:solidFill>
              </a:rPr>
              <a:t>c1.hours = 10;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>
                <a:solidFill>
                  <a:srgbClr val="FF0000"/>
                </a:solidFill>
              </a:rPr>
              <a:t>            c1.minutes = </a:t>
            </a:r>
            <a:r>
              <a:rPr lang="he-IL" altLang="he-IL" sz="1400" b="1">
                <a:solidFill>
                  <a:srgbClr val="FF0000"/>
                </a:solidFill>
              </a:rPr>
              <a:t>8</a:t>
            </a:r>
            <a:r>
              <a:rPr lang="he-IL" altLang="he-IL" sz="1400" b="1" noProof="1">
                <a:solidFill>
                  <a:srgbClr val="FF0000"/>
                </a:solidFill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he-IL" altLang="he-IL" sz="1400" b="1" noProof="1"/>
              <a:t>           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    Console.Write("The time is: ");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    c1.show();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    Console.WriteLine();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he-IL" sz="1400" b="1" noProof="1"/>
              <a:t>        </a:t>
            </a:r>
            <a:r>
              <a:rPr lang="he-IL" altLang="he-IL" sz="1400" b="1"/>
              <a:t>{</a:t>
            </a:r>
            <a:endParaRPr lang="en-US" altLang="he-IL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9F2C2A1-6EE2-45DC-AE07-7B1D8417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FC5029F-37E6-4885-86EF-AB5D2286F2F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E55709-6025-4795-9EEF-EA837B49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/>
            <a:r>
              <a:rPr lang="he-IL" altLang="he-IL" dirty="0"/>
              <a:t>הפתרון</a:t>
            </a:r>
            <a:endParaRPr lang="en-US" altLang="he-IL" dirty="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4B5D470-47F8-4D3E-9995-3C9BE8DB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/>
            <a:r>
              <a:rPr lang="he-IL" altLang="he-IL"/>
              <a:t>כדי לאפשר השמת ערך בתכונות שהן </a:t>
            </a:r>
            <a:r>
              <a:rPr lang="en-US" altLang="he-IL"/>
              <a:t>private</a:t>
            </a:r>
            <a:r>
              <a:rPr lang="he-IL" altLang="he-IL"/>
              <a:t>, נכתוב שיטות שהן </a:t>
            </a:r>
            <a:r>
              <a:rPr lang="en-US" altLang="he-IL"/>
              <a:t>public</a:t>
            </a:r>
            <a:r>
              <a:rPr lang="he-IL" altLang="he-IL"/>
              <a:t> המבצעות את פעולת ההשמה</a:t>
            </a:r>
          </a:p>
          <a:p>
            <a:pPr lvl="1" algn="r" rtl="1"/>
            <a:r>
              <a:rPr lang="he-IL" altLang="he-IL"/>
              <a:t>נרצה לכתוב שיטה המקבלת כנתון את הערך המבוקש, השיטה תבצע את בדיקות התקינות על ערך זה ולבסוף תשים אותו בתכונה</a:t>
            </a:r>
          </a:p>
          <a:p>
            <a:pPr lvl="1" algn="r" rtl="1"/>
            <a:r>
              <a:rPr lang="he-IL" altLang="he-IL"/>
              <a:t>נרצה לכתוב שיטה המחזירה את ערך התכונה</a:t>
            </a:r>
          </a:p>
          <a:p>
            <a:pPr algn="r" rtl="1"/>
            <a:r>
              <a:rPr lang="he-IL" altLang="he-IL"/>
              <a:t>נהוג לקרוא לשיטות אלו </a:t>
            </a:r>
            <a:r>
              <a:rPr lang="en-US" altLang="he-IL"/>
              <a:t>setter</a:t>
            </a:r>
            <a:r>
              <a:rPr lang="he-IL" altLang="he-IL"/>
              <a:t>'ים ו- </a:t>
            </a:r>
            <a:r>
              <a:rPr lang="en-US" altLang="he-IL"/>
              <a:t>getter</a:t>
            </a:r>
            <a:r>
              <a:rPr lang="he-IL" altLang="he-IL"/>
              <a:t>'ים</a:t>
            </a:r>
            <a:endParaRPr lang="en-US" altLang="he-I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A10BA259-284B-411E-990B-61B3084E26F7}"/>
              </a:ext>
            </a:extLst>
          </p:cNvPr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C1EA94E0-ACD9-4C4E-ADAC-719BBE5AF49F}" type="slidenum">
              <a:rPr lang="he-IL" altLang="he-IL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25</a:t>
            </a:fld>
            <a:endParaRPr lang="en-US" altLang="he-IL" sz="1200" b="1">
              <a:solidFill>
                <a:srgbClr val="FFFFFF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C540EC-DF4A-4202-8C23-DA9BE59AA4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en-US" altLang="he-IL"/>
              <a:t>setter</a:t>
            </a:r>
            <a:r>
              <a:rPr lang="he-IL" altLang="he-IL"/>
              <a:t>'ים ו- </a:t>
            </a:r>
            <a:r>
              <a:rPr lang="en-US" altLang="he-IL"/>
              <a:t>getter</a:t>
            </a:r>
            <a:r>
              <a:rPr lang="he-IL" altLang="he-IL"/>
              <a:t>'ים</a:t>
            </a:r>
            <a:endParaRPr lang="en-US" altLang="he-IL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241CD63-5C45-438B-BE3A-B3800D4876E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8600" y="1600200"/>
            <a:ext cx="8537575" cy="5029200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r>
              <a:rPr lang="he-IL" altLang="he-IL" sz="3100"/>
              <a:t>עבור כל תכונה נכתוב שיטה המחזירה את ערכה ושיטה ששמה בה ערך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400"/>
              <a:t>למשל, עבור "שעון" נוסיף את השיטות הבאות:</a:t>
            </a:r>
          </a:p>
          <a:p>
            <a:pPr lvl="1" algn="r" rt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he-IL" altLang="he-IL" sz="240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he-IL" sz="2500" noProof="1"/>
              <a:t>public int getHours()   { return hours; 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he-IL" sz="2500" noProof="1"/>
              <a:t>public void setHours(int h)</a:t>
            </a:r>
            <a:r>
              <a:rPr lang="en-US" altLang="he-IL" sz="2500"/>
              <a:t> {…}</a:t>
            </a:r>
            <a:endParaRPr lang="en-US" altLang="he-IL" sz="2500" noProof="1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he-IL" sz="2500" noProof="1"/>
              <a:t>public int get</a:t>
            </a:r>
            <a:r>
              <a:rPr lang="en-US" altLang="he-IL" sz="2500"/>
              <a:t>Minutes</a:t>
            </a:r>
            <a:r>
              <a:rPr lang="en-US" altLang="he-IL" sz="2500" noProof="1"/>
              <a:t>()   { return </a:t>
            </a:r>
            <a:r>
              <a:rPr lang="en-US" altLang="he-IL" sz="2500"/>
              <a:t>minutes</a:t>
            </a:r>
            <a:r>
              <a:rPr lang="en-US" altLang="he-IL" sz="2500" noProof="1"/>
              <a:t>; 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he-IL" sz="2500" noProof="1"/>
              <a:t>public void set</a:t>
            </a:r>
            <a:r>
              <a:rPr lang="en-US" altLang="he-IL" sz="2500"/>
              <a:t>Minutes</a:t>
            </a:r>
            <a:r>
              <a:rPr lang="en-US" altLang="he-IL" sz="2500" noProof="1"/>
              <a:t>(int h)</a:t>
            </a:r>
            <a:r>
              <a:rPr lang="en-US" altLang="he-IL" sz="2500"/>
              <a:t> {…}</a:t>
            </a:r>
            <a:endParaRPr lang="en-US" altLang="he-IL" sz="2500" noProof="1"/>
          </a:p>
          <a:p>
            <a:pPr lvl="1" algn="r" rtl="1" eaLnBrk="1" hangingPunct="1">
              <a:lnSpc>
                <a:spcPct val="80000"/>
              </a:lnSpc>
            </a:pPr>
            <a:endParaRPr lang="he-IL" altLang="he-IL"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CB6A1F6-D608-4712-A31A-C55C1611D461}"/>
              </a:ext>
            </a:extLst>
          </p:cNvPr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3CB8EC2C-C26C-49D6-A863-A3C4F2841EFF}" type="slidenum">
              <a:rPr lang="he-IL" altLang="he-IL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26</a:t>
            </a:fld>
            <a:endParaRPr lang="en-US" altLang="he-IL" sz="1200" b="1">
              <a:solidFill>
                <a:srgbClr val="FFFFFF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748620D-2842-4A43-B564-61D30F0713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en-US" altLang="he-IL" sz="4000"/>
              <a:t>setter</a:t>
            </a:r>
            <a:r>
              <a:rPr lang="he-IL" altLang="he-IL" sz="4000"/>
              <a:t>'ים ו- </a:t>
            </a:r>
            <a:r>
              <a:rPr lang="en-US" altLang="he-IL" sz="4000"/>
              <a:t>getter</a:t>
            </a:r>
            <a:r>
              <a:rPr lang="he-IL" altLang="he-IL" sz="4000"/>
              <a:t>'ים – מימושים </a:t>
            </a:r>
            <a:r>
              <a:rPr lang="he-IL" altLang="he-IL" sz="2400"/>
              <a:t>(בתוך המחלקה </a:t>
            </a:r>
            <a:r>
              <a:rPr lang="en-US" altLang="he-IL" sz="2400"/>
              <a:t>Clock</a:t>
            </a:r>
            <a:r>
              <a:rPr lang="he-IL" altLang="he-IL" sz="2400"/>
              <a:t>)</a:t>
            </a:r>
            <a:endParaRPr lang="en-US" altLang="he-IL" sz="240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B5B3857-517A-4739-9266-DA920386A20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381000" y="1600200"/>
            <a:ext cx="10287000" cy="5029200"/>
          </a:xfrm>
        </p:spPr>
        <p:txBody>
          <a:bodyPr/>
          <a:lstStyle/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>
                <a:solidFill>
                  <a:schemeClr val="hlink"/>
                </a:solidFill>
              </a:rPr>
              <a:t>public</a:t>
            </a:r>
            <a:r>
              <a:rPr lang="en-US" altLang="he-IL" sz="1800" noProof="1"/>
              <a:t> int getHours()   { return hours; }</a:t>
            </a:r>
            <a:endParaRPr lang="he-IL" altLang="he-IL" sz="1800"/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he-IL" altLang="he-IL" sz="1800" noProof="1"/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>
                <a:solidFill>
                  <a:schemeClr val="hlink"/>
                </a:solidFill>
              </a:rPr>
              <a:t>public</a:t>
            </a:r>
            <a:r>
              <a:rPr lang="en-US" altLang="he-IL" sz="1800" noProof="1"/>
              <a:t> void setHours(int h)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{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hours = h;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if (hours &lt; 0 || hours &gt;= 24)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{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      Console.WriteLine("Hours value should be between 0-23. Setting its value  0");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      hours = 0;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}</a:t>
            </a:r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}</a:t>
            </a:r>
            <a:endParaRPr lang="he-IL" altLang="he-IL" sz="1800"/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he-IL" altLang="he-IL" sz="1800"/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>
                <a:solidFill>
                  <a:schemeClr val="hlink"/>
                </a:solidFill>
              </a:rPr>
              <a:t>public</a:t>
            </a:r>
            <a:r>
              <a:rPr lang="en-US" altLang="he-IL" sz="1800" noProof="1"/>
              <a:t> int getMinutes() { return minutes; }</a:t>
            </a:r>
            <a:endParaRPr lang="he-IL" altLang="he-IL" sz="1800"/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endParaRPr lang="he-IL" altLang="he-IL" sz="1800" noProof="1"/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>
                <a:solidFill>
                  <a:schemeClr val="hlink"/>
                </a:solidFill>
              </a:rPr>
              <a:t>public</a:t>
            </a:r>
            <a:r>
              <a:rPr lang="en-US" altLang="he-IL" sz="1800" noProof="1"/>
              <a:t> void setMinutes(int m)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{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minutes = m;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if (minutes &lt; 0 || minutes &gt;= 60)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{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he-IL" altLang="he-IL" sz="1800"/>
              <a:t> </a:t>
            </a:r>
            <a:r>
              <a:rPr lang="en-US" altLang="he-IL" sz="1800" noProof="1"/>
              <a:t>          Console.WriteLine("Minutes value should be between 0-59. Setting its value to 0");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      minutes = 0;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     }</a:t>
            </a:r>
          </a:p>
          <a:p>
            <a:pPr lvl="1"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altLang="he-IL" sz="1800" noProof="1"/>
              <a:t>}</a:t>
            </a:r>
            <a:endParaRPr lang="en-US" altLang="he-IL" sz="1800"/>
          </a:p>
          <a:p>
            <a:pPr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endParaRPr lang="en-US" altLang="he-IL" sz="1800"/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altLang="he-IL" sz="1800" noProof="1"/>
          </a:p>
          <a:p>
            <a:pPr lvl="1" eaLnBrk="1" hangingPunct="1">
              <a:lnSpc>
                <a:spcPct val="55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he-IL" sz="1800" noProof="1"/>
              <a:t>        </a:t>
            </a:r>
            <a:endParaRPr lang="en-US" altLang="he-IL" sz="1800"/>
          </a:p>
        </p:txBody>
      </p:sp>
      <p:sp>
        <p:nvSpPr>
          <p:cNvPr id="295942" name="Rectangle 6">
            <a:extLst>
              <a:ext uri="{FF2B5EF4-FFF2-40B4-BE49-F238E27FC236}">
                <a16:creationId xmlns:a16="http://schemas.microsoft.com/office/drawing/2014/main" id="{2F11F5FB-E062-4CB6-9DBC-25DBE6E3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502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endParaRPr lang="he-IL" altLang="he-IL" b="1">
              <a:solidFill>
                <a:schemeClr val="bg1"/>
              </a:solidFill>
            </a:endParaRPr>
          </a:p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בתוך ה- </a:t>
            </a:r>
            <a:r>
              <a:rPr lang="en-US" altLang="he-IL" b="1">
                <a:solidFill>
                  <a:schemeClr val="bg1"/>
                </a:solidFill>
              </a:rPr>
              <a:t>setter</a:t>
            </a:r>
            <a:r>
              <a:rPr lang="he-IL" altLang="he-IL" b="1">
                <a:solidFill>
                  <a:schemeClr val="bg1"/>
                </a:solidFill>
              </a:rPr>
              <a:t>'ים באה לידי ביטוי העבודה שהתכונות </a:t>
            </a:r>
          </a:p>
          <a:p>
            <a:pPr algn="ctr" rtl="1" eaLnBrk="1" hangingPunct="1"/>
            <a:r>
              <a:rPr lang="he-IL" altLang="he-IL" b="1">
                <a:solidFill>
                  <a:schemeClr val="bg1"/>
                </a:solidFill>
              </a:rPr>
              <a:t>הן </a:t>
            </a:r>
            <a:r>
              <a:rPr lang="en-US" altLang="he-IL" b="1">
                <a:solidFill>
                  <a:schemeClr val="bg1"/>
                </a:solidFill>
              </a:rPr>
              <a:t>private</a:t>
            </a:r>
            <a:r>
              <a:rPr lang="he-IL" altLang="he-IL" b="1">
                <a:solidFill>
                  <a:schemeClr val="bg1"/>
                </a:solidFill>
              </a:rPr>
              <a:t>: לא ניתן לשנות אותן ללא בקרה</a:t>
            </a:r>
            <a:endParaRPr lang="en-US" altLang="he-IL" b="1">
              <a:solidFill>
                <a:schemeClr val="bg1"/>
              </a:solidFill>
            </a:endParaRPr>
          </a:p>
          <a:p>
            <a:pPr algn="ctr" eaLnBrk="1" hangingPunct="1"/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ED2E33D-82C1-4176-BA44-5D72ADA894C3}"/>
              </a:ext>
            </a:extLst>
          </p:cNvPr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70D1613C-68C9-4A8F-8DD1-FFC3961A07F4}" type="slidenum">
              <a:rPr lang="he-IL" altLang="he-IL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27</a:t>
            </a:fld>
            <a:endParaRPr lang="en-US" altLang="he-IL" sz="1200" b="1">
              <a:solidFill>
                <a:srgbClr val="FFFFFF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643AF5C-29AF-476A-947B-96FF92F52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534400" cy="990600"/>
          </a:xfrm>
        </p:spPr>
        <p:txBody>
          <a:bodyPr/>
          <a:lstStyle/>
          <a:p>
            <a:pPr algn="r" rtl="1" eaLnBrk="1" hangingPunct="1"/>
            <a:r>
              <a:rPr lang="he-IL" altLang="he-IL" sz="4000"/>
              <a:t>דוגמא לשימוש ב- </a:t>
            </a:r>
            <a:r>
              <a:rPr lang="en-US" altLang="he-IL" sz="4000"/>
              <a:t>setter</a:t>
            </a:r>
            <a:r>
              <a:rPr lang="he-IL" altLang="he-IL" sz="4000"/>
              <a:t>'ים וב- </a:t>
            </a:r>
            <a:r>
              <a:rPr lang="en-US" altLang="he-IL" sz="4000"/>
              <a:t>getter</a:t>
            </a:r>
            <a:r>
              <a:rPr lang="he-IL" altLang="he-IL" sz="4000"/>
              <a:t>'ים</a:t>
            </a:r>
            <a:endParaRPr lang="en-US" altLang="he-IL" sz="40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52EC9CA-C32E-4DC5-8B17-DC0C8D99949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533400" y="1570038"/>
            <a:ext cx="8537575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1900" dirty="0"/>
              <a:t>        </a:t>
            </a:r>
            <a:r>
              <a:rPr lang="en-US" altLang="he-IL" sz="1900" noProof="1"/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Clock c1 = new Clock(</a:t>
            </a:r>
            <a:r>
              <a:rPr lang="he-IL" altLang="he-IL" sz="1900" dirty="0"/>
              <a:t>(</a:t>
            </a:r>
            <a:r>
              <a:rPr lang="en-US" altLang="he-IL" sz="1900" dirty="0"/>
              <a:t>;</a:t>
            </a:r>
            <a:endParaRPr lang="en-US" altLang="he-IL" sz="19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he-IL" sz="1900" noProof="1"/>
              <a:t>            Console.WriteLine($"This is the {c1.getHours()}'th hour of the day");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c1.setHours(30);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he-IL" sz="1900" noProof="1"/>
              <a:t>            Console.WriteLine($"This is the {c1.getHours()}'th hour of the day");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c1.setHours(5);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he-IL" sz="1900" noProof="1"/>
              <a:t>            Console.WriteLine($"This is the {c1.getHours()}'th hour of the day");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1900" noProof="1"/>
              <a:t>        }</a:t>
            </a:r>
            <a:endParaRPr lang="en-US" altLang="he-IL" sz="1900" dirty="0"/>
          </a:p>
        </p:txBody>
      </p:sp>
      <p:pic>
        <p:nvPicPr>
          <p:cNvPr id="35845" name="Picture 6">
            <a:extLst>
              <a:ext uri="{FF2B5EF4-FFF2-40B4-BE49-F238E27FC236}">
                <a16:creationId xmlns:a16="http://schemas.microsoft.com/office/drawing/2014/main" id="{9AF2F5BF-C1D1-45EE-BE7E-9F29A88E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08588"/>
            <a:ext cx="7620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2">
            <a:extLst>
              <a:ext uri="{FF2B5EF4-FFF2-40B4-BE49-F238E27FC236}">
                <a16:creationId xmlns:a16="http://schemas.microsoft.com/office/drawing/2014/main" id="{1A33C487-1B5D-4D57-8840-6AC0577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183308E-6AEB-4C0A-A4B4-4DDA5A4E4CF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D025A2-1D06-442C-939B-ED59574E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תכונות שהן </a:t>
            </a:r>
            <a:r>
              <a:rPr lang="en-US" altLang="he-IL"/>
              <a:t>private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F033FE2-2E41-433D-9F35-029109FF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בהמשך נראה כיצד ניתן לתת ערכים לתכונות של אובייקט שלא ע"י השמה</a:t>
            </a:r>
          </a:p>
          <a:p>
            <a:pPr algn="r" rtl="1" eaLnBrk="1" hangingPunct="1"/>
            <a:r>
              <a:rPr lang="he-IL" altLang="he-IL"/>
              <a:t>כרגע עם יצירת האובייקט כל ערכי שדותיו הם 0</a:t>
            </a:r>
          </a:p>
          <a:p>
            <a:pPr algn="r" rtl="1" eaLnBrk="1" hangingPunct="1"/>
            <a:r>
              <a:rPr lang="he-IL" altLang="he-IL"/>
              <a:t>נקפיד שתכונות האובייקט יהיו </a:t>
            </a:r>
            <a:r>
              <a:rPr lang="en-US" altLang="he-IL"/>
              <a:t>private</a:t>
            </a:r>
            <a:r>
              <a:rPr lang="he-IL" altLang="he-IL"/>
              <a:t>!</a:t>
            </a:r>
            <a:endParaRPr lang="en-US" altLang="he-IL"/>
          </a:p>
          <a:p>
            <a:pPr algn="r" rtl="1" eaLnBrk="1" hangingPunct="1"/>
            <a:endParaRPr lang="en-US" altLang="he-I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026A9612-89C3-47BA-A137-5235DC93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DF9B0FB-5130-4B36-A9DB-45AFB8050D3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6726FC0-B1A8-4A26-93EF-3DF5BA5E0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למדנו:</a:t>
            </a:r>
            <a:endParaRPr lang="en-US" altLang="he-IL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DF0630B-62D8-4CF0-8F7B-5C7A0A83BD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תכנות מכוון עצמים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מהו אובייקט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מהי מחלקה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תכונות ומתודות של מחלקות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יצירת אובייקט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תכנות מכוון עצמים בשפת </a:t>
            </a:r>
            <a:r>
              <a:rPr lang="en-US" altLang="he-IL"/>
              <a:t>C</a:t>
            </a:r>
            <a:r>
              <a:rPr lang="he-IL" altLang="he-IL"/>
              <a:t>#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הגדרות תכונות ושיטות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הרשאות גישה</a:t>
            </a:r>
          </a:p>
          <a:p>
            <a:pPr lvl="1" algn="r" rtl="1" eaLnBrk="1" hangingPunct="1">
              <a:lnSpc>
                <a:spcPct val="90000"/>
              </a:lnSpc>
            </a:pPr>
            <a:endParaRPr lang="he-IL" alt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80318A7-3442-43E8-8237-2EA2DF1D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C6060CC-4B2E-4EA3-B263-05FDBAB8639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3E31690-4101-4F86-979D-141985ED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תכנות מונחה</a:t>
            </a:r>
            <a:r>
              <a:rPr lang="he-IL" altLang="he-IL">
                <a:solidFill>
                  <a:srgbClr val="0000FF"/>
                </a:solidFill>
              </a:rPr>
              <a:t> </a:t>
            </a:r>
            <a:r>
              <a:rPr lang="he-IL" altLang="he-IL"/>
              <a:t>עצמים</a:t>
            </a:r>
            <a:endParaRPr lang="en-US" altLang="he-IL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27697D1-D2E9-4B26-B210-15C553C6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הבסיס התפיסתי של תכנות מכוון עצמים הוא שכך מאורגן העולם: בעצמים</a:t>
            </a:r>
          </a:p>
          <a:p>
            <a:pPr algn="r" rtl="1" eaLnBrk="1" hangingPunct="1"/>
            <a:r>
              <a:rPr lang="he-IL" altLang="he-IL"/>
              <a:t>כל דבר הוא אובייקט: כסא, שולחן, סטודנט, מרצה וכד'</a:t>
            </a:r>
          </a:p>
          <a:p>
            <a:pPr algn="r" rtl="1" eaLnBrk="1" hangingPunct="1"/>
            <a:r>
              <a:rPr lang="he-IL" altLang="he-IL"/>
              <a:t>לכל אובייקט יש מאפיינים המייצגים אותו</a:t>
            </a:r>
          </a:p>
          <a:p>
            <a:pPr lvl="1" algn="r" rtl="1" eaLnBrk="1" hangingPunct="1"/>
            <a:r>
              <a:rPr lang="he-IL" altLang="he-IL"/>
              <a:t>למשל, לסטודנט יש שם, ת.ז. וממוצע</a:t>
            </a:r>
          </a:p>
          <a:p>
            <a:pPr algn="r" rtl="1" eaLnBrk="1" hangingPunct="1"/>
            <a:r>
              <a:rPr lang="he-IL" altLang="he-IL"/>
              <a:t>לכל אובייקט יש פעולות שהוא יודע לעשות</a:t>
            </a:r>
          </a:p>
          <a:p>
            <a:pPr lvl="1" algn="r" rtl="1" eaLnBrk="1" hangingPunct="1"/>
            <a:r>
              <a:rPr lang="he-IL" altLang="he-IL"/>
              <a:t>למשל, סטודנט יכול לעשות שיעורי בית, ללמוד למבחנים וללכת לים</a:t>
            </a:r>
            <a:endParaRPr lang="en-US" alt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32BE59B-9ABD-4E17-B60F-4735ACF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AE75924-39BD-4BFE-BBA4-E2901FADE30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DE640FD-6BF4-4AFA-AC25-B27C315C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העולם מורכב מאובייקטים </a:t>
            </a:r>
            <a:endParaRPr lang="en-US" altLang="he-IL" sz="3600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65CCF9B5-BD0A-4BDE-A0FF-165B2C98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3860800"/>
            <a:ext cx="8218487" cy="2333625"/>
          </a:xfrm>
        </p:spPr>
        <p:txBody>
          <a:bodyPr/>
          <a:lstStyle/>
          <a:p>
            <a:pPr algn="r" rtl="1" eaLnBrk="1" hangingPunct="1"/>
            <a:r>
              <a:rPr lang="he-IL" altLang="he-IL" sz="2100"/>
              <a:t>אובייקטים:</a:t>
            </a:r>
          </a:p>
          <a:p>
            <a:pPr lvl="1" algn="r" rtl="1" eaLnBrk="1" hangingPunct="1"/>
            <a:r>
              <a:rPr lang="he-IL" altLang="he-IL" sz="2000"/>
              <a:t>משחק כדורסל</a:t>
            </a:r>
          </a:p>
          <a:p>
            <a:pPr lvl="1" algn="r" rtl="1" eaLnBrk="1" hangingPunct="1"/>
            <a:r>
              <a:rPr lang="he-IL" altLang="he-IL" sz="2000"/>
              <a:t>קבוצה</a:t>
            </a:r>
          </a:p>
          <a:p>
            <a:pPr lvl="1" algn="r" rtl="1" eaLnBrk="1" hangingPunct="1"/>
            <a:r>
              <a:rPr lang="he-IL" altLang="he-IL" sz="2000"/>
              <a:t>שחקן</a:t>
            </a:r>
          </a:p>
          <a:p>
            <a:pPr lvl="1" algn="r" rtl="1" eaLnBrk="1" hangingPunct="1"/>
            <a:r>
              <a:rPr lang="he-IL" altLang="he-IL" sz="2000"/>
              <a:t>שחקן קפטן</a:t>
            </a:r>
          </a:p>
          <a:p>
            <a:pPr lvl="1" algn="r" rtl="1" eaLnBrk="1" hangingPunct="1"/>
            <a:r>
              <a:rPr lang="he-IL" altLang="he-IL" sz="2000"/>
              <a:t>ספסל</a:t>
            </a:r>
          </a:p>
          <a:p>
            <a:pPr lvl="1" algn="r" rtl="1" eaLnBrk="1" hangingPunct="1"/>
            <a:r>
              <a:rPr lang="he-IL" altLang="he-IL" sz="2000"/>
              <a:t>סל</a:t>
            </a:r>
          </a:p>
          <a:p>
            <a:pPr lvl="1" algn="r" rtl="1" eaLnBrk="1" hangingPunct="1"/>
            <a:endParaRPr lang="en-US" altLang="he-IL" sz="2000"/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9B74BC60-9905-4662-A52C-196F183E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81375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20000"/>
              </a:spcBef>
              <a:defRPr/>
            </a:pPr>
            <a:r>
              <a:rPr lang="he-IL" sz="2400" u="sng"/>
              <a:t>משחק הכדורסל</a:t>
            </a:r>
            <a:r>
              <a:rPr lang="he-IL" sz="2400"/>
              <a:t> משוחק על ידי שתי </a:t>
            </a:r>
            <a:r>
              <a:rPr lang="he-IL" sz="2400" u="sng"/>
              <a:t>קבוצות</a:t>
            </a:r>
            <a:r>
              <a:rPr lang="he-IL" sz="2400"/>
              <a:t> המתחרות זו בזו. מכל קבוצה משתתפים במשחק רק 5 </a:t>
            </a:r>
            <a:r>
              <a:rPr lang="he-IL" sz="2400" u="sng"/>
              <a:t>שחקנים</a:t>
            </a:r>
            <a:r>
              <a:rPr lang="he-IL" sz="2400"/>
              <a:t>, אך על </a:t>
            </a:r>
            <a:r>
              <a:rPr lang="he-IL" sz="2400" u="sng"/>
              <a:t>הספסל</a:t>
            </a:r>
            <a:r>
              <a:rPr lang="he-IL" sz="2400"/>
              <a:t> יש שחקני החלפה נוספים. אחד מהשחקנים בכל קבוצה הוא </a:t>
            </a:r>
            <a:r>
              <a:rPr lang="he-IL" sz="2400" u="sng"/>
              <a:t>קפטן</a:t>
            </a:r>
            <a:r>
              <a:rPr lang="he-IL" sz="2400"/>
              <a:t>. משחק הכדורסל משוחק במשך 40 דקות. המנצחת במשחק היא הקבוצה שקלעה מספר רב יותר של </a:t>
            </a:r>
            <a:r>
              <a:rPr lang="he-IL" sz="2400" u="sng"/>
              <a:t>סלים</a:t>
            </a:r>
            <a:r>
              <a:rPr lang="he-IL" sz="2400"/>
              <a:t>.</a:t>
            </a:r>
            <a:r>
              <a:rPr lang="en-US" sz="2400"/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405DAA6-6F1B-429C-B46B-383F55C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3A1C291-700E-43E8-9409-B3A87FA8D5D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AADD9AD-5F7D-40FC-BF18-48234496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לאובייקטים יש מאפיינים</a:t>
            </a:r>
            <a:r>
              <a:rPr lang="he-IL" altLang="he-IL">
                <a:solidFill>
                  <a:srgbClr val="0000FF"/>
                </a:solidFill>
              </a:rPr>
              <a:t> </a:t>
            </a: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DB4C9D7-E5EA-4284-8ABC-40465740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נתכנן תוכנת משחק כדורסל</a:t>
            </a:r>
            <a:endParaRPr lang="en-US" altLang="he-IL"/>
          </a:p>
          <a:p>
            <a:pPr algn="r" rtl="1" eaLnBrk="1" hangingPunct="1"/>
            <a:r>
              <a:rPr lang="he-IL" altLang="he-IL"/>
              <a:t>אחד מהאובייקטים יהיה דריק שארפ:</a:t>
            </a:r>
            <a:endParaRPr lang="en-US" altLang="he-IL"/>
          </a:p>
        </p:txBody>
      </p:sp>
      <p:grpSp>
        <p:nvGrpSpPr>
          <p:cNvPr id="13317" name="Group 7">
            <a:extLst>
              <a:ext uri="{FF2B5EF4-FFF2-40B4-BE49-F238E27FC236}">
                <a16:creationId xmlns:a16="http://schemas.microsoft.com/office/drawing/2014/main" id="{146CFC2A-05CE-4431-8F01-430AA682DB9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733800"/>
            <a:ext cx="3962400" cy="1600200"/>
            <a:chOff x="1872" y="2352"/>
            <a:chExt cx="2496" cy="1008"/>
          </a:xfrm>
        </p:grpSpPr>
        <p:sp>
          <p:nvSpPr>
            <p:cNvPr id="13319" name="Rectangle 6">
              <a:extLst>
                <a:ext uri="{FF2B5EF4-FFF2-40B4-BE49-F238E27FC236}">
                  <a16:creationId xmlns:a16="http://schemas.microsoft.com/office/drawing/2014/main" id="{4266891B-C054-4C23-A28F-037D78CF4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גארד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E2060DEE-C051-440F-ACDA-D3A2485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3DF66215-DB69-41AF-815A-11F145FC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3EAC3BB-8B16-48C1-8B01-426F2690F03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E5D2059-901A-45B8-9BA6-3605F52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38"/>
            <a:ext cx="8624888" cy="1143000"/>
          </a:xfrm>
        </p:spPr>
        <p:txBody>
          <a:bodyPr/>
          <a:lstStyle/>
          <a:p>
            <a:pPr algn="r" rtl="1" eaLnBrk="1" hangingPunct="1"/>
            <a:r>
              <a:rPr lang="he-IL" altLang="he-IL" sz="4000"/>
              <a:t>אובייקטים יכולים לעשות דברים - שיטות</a:t>
            </a:r>
            <a:r>
              <a:rPr lang="he-IL" altLang="he-IL" sz="3600">
                <a:solidFill>
                  <a:srgbClr val="0000FF"/>
                </a:solidFill>
              </a:rPr>
              <a:t> </a:t>
            </a:r>
            <a:endParaRPr lang="en-US" altLang="he-IL" sz="3600">
              <a:solidFill>
                <a:srgbClr val="0000FF"/>
              </a:solidFill>
            </a:endParaRPr>
          </a:p>
        </p:txBody>
      </p:sp>
      <p:sp>
        <p:nvSpPr>
          <p:cNvPr id="201735" name="Text Box 7">
            <a:extLst>
              <a:ext uri="{FF2B5EF4-FFF2-40B4-BE49-F238E27FC236}">
                <a16:creationId xmlns:a16="http://schemas.microsoft.com/office/drawing/2014/main" id="{E9069A6C-3BF6-4110-91FA-7137B1E1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97038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שיטות שהאובייקט דריק שארפ יכול לבצע: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6" name="Text Box 8">
            <a:extLst>
              <a:ext uri="{FF2B5EF4-FFF2-40B4-BE49-F238E27FC236}">
                <a16:creationId xmlns:a16="http://schemas.microsoft.com/office/drawing/2014/main" id="{1FAE95BA-7AE3-46AD-B465-267DC50C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2233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8" name="Text Box 10">
            <a:extLst>
              <a:ext uri="{FF2B5EF4-FFF2-40B4-BE49-F238E27FC236}">
                <a16:creationId xmlns:a16="http://schemas.microsoft.com/office/drawing/2014/main" id="{ABE34EEE-B7D9-49AB-9159-9147DDD8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5943600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לקלוע לסל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9" name="Text Box 11">
            <a:extLst>
              <a:ext uri="{FF2B5EF4-FFF2-40B4-BE49-F238E27FC236}">
                <a16:creationId xmlns:a16="http://schemas.microsoft.com/office/drawing/2014/main" id="{E0A318CC-62EB-49DD-9B09-113AD7589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4360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לכדרר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40" name="Rectangle 12">
            <a:extLst>
              <a:ext uri="{FF2B5EF4-FFF2-40B4-BE49-F238E27FC236}">
                <a16:creationId xmlns:a16="http://schemas.microsoft.com/office/drawing/2014/main" id="{910E8F69-4629-425D-A5D3-2264C53E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5943600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לרדת לספסל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345" name="Picture 13">
            <a:extLst>
              <a:ext uri="{FF2B5EF4-FFF2-40B4-BE49-F238E27FC236}">
                <a16:creationId xmlns:a16="http://schemas.microsoft.com/office/drawing/2014/main" id="{402B49EB-D7E8-4DB5-AACF-FBB31A9E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74320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4">
            <a:extLst>
              <a:ext uri="{FF2B5EF4-FFF2-40B4-BE49-F238E27FC236}">
                <a16:creationId xmlns:a16="http://schemas.microsoft.com/office/drawing/2014/main" id="{16B5801C-278A-4A76-BB7B-4308999C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18208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5">
            <a:extLst>
              <a:ext uri="{FF2B5EF4-FFF2-40B4-BE49-F238E27FC236}">
                <a16:creationId xmlns:a16="http://schemas.microsoft.com/office/drawing/2014/main" id="{38576C18-4DA3-4065-B1B2-B01DCB38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19475"/>
            <a:ext cx="1652588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87AB4DF3-1423-42B4-9ECF-C3B5A489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7FB3743-59EC-40D8-804A-889B7D96FB60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36B658-075F-435B-A8EB-8F2111226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39825"/>
          </a:xfrm>
          <a:noFill/>
        </p:spPr>
        <p:txBody>
          <a:bodyPr/>
          <a:lstStyle/>
          <a:p>
            <a:pPr algn="r" rtl="1" eaLnBrk="1" hangingPunct="1"/>
            <a:r>
              <a:rPr lang="he-IL" altLang="he-IL" sz="4800"/>
              <a:t>האובייקט דריק שארפ - סיכום</a:t>
            </a: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202757" name="Text Box 5">
            <a:extLst>
              <a:ext uri="{FF2B5EF4-FFF2-40B4-BE49-F238E27FC236}">
                <a16:creationId xmlns:a16="http://schemas.microsoft.com/office/drawing/2014/main" id="{70BCA110-DCDD-4407-B2AB-A6DCC512E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תכונות של האובייקט</a:t>
            </a:r>
          </a:p>
          <a:p>
            <a:pPr rtl="1">
              <a:defRPr/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דריק שארפ: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C63FB354-568B-4FF5-BE75-1D19EBE2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244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שיטות שיכול לבצע </a:t>
            </a:r>
          </a:p>
          <a:p>
            <a:pPr rtl="1">
              <a:defRPr/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האובייקט דריק שארפ: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366" name="Group 9">
            <a:extLst>
              <a:ext uri="{FF2B5EF4-FFF2-40B4-BE49-F238E27FC236}">
                <a16:creationId xmlns:a16="http://schemas.microsoft.com/office/drawing/2014/main" id="{BDEF117F-B8EC-4149-A574-F0DB00ECC96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8400"/>
            <a:ext cx="3962400" cy="1600200"/>
            <a:chOff x="1872" y="2352"/>
            <a:chExt cx="2496" cy="1008"/>
          </a:xfrm>
        </p:grpSpPr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9A6DEF8B-8F84-4C4C-956A-170E58F4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גארד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5371" name="Picture 11">
              <a:extLst>
                <a:ext uri="{FF2B5EF4-FFF2-40B4-BE49-F238E27FC236}">
                  <a16:creationId xmlns:a16="http://schemas.microsoft.com/office/drawing/2014/main" id="{517807A9-6C06-427D-AFB0-56C2FBE2B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2756" name="Rectangle 4">
            <a:extLst>
              <a:ext uri="{FF2B5EF4-FFF2-40B4-BE49-F238E27FC236}">
                <a16:creationId xmlns:a16="http://schemas.microsoft.com/office/drawing/2014/main" id="{065E8064-018A-46DF-AE59-B87B26FB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3962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1">
              <a:defRPr/>
            </a:pPr>
            <a:r>
              <a:rPr lang="he-I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שיטות:</a:t>
            </a:r>
            <a:endParaRPr lang="he-IL" sz="2400">
              <a:solidFill>
                <a:schemeClr val="bg1"/>
              </a:solidFill>
            </a:endParaRPr>
          </a:p>
          <a:p>
            <a:pPr rtl="1">
              <a:buFont typeface="Wingdings" pitchFamily="2" charset="2"/>
              <a:buChar char="q"/>
              <a:defRPr/>
            </a:pPr>
            <a:r>
              <a:rPr lang="he-IL" sz="2400">
                <a:solidFill>
                  <a:schemeClr val="bg1"/>
                </a:solidFill>
              </a:rPr>
              <a:t> לקלוע לסל</a:t>
            </a:r>
          </a:p>
          <a:p>
            <a:pPr rtl="1">
              <a:buFont typeface="Wingdings" pitchFamily="2" charset="2"/>
              <a:buChar char="q"/>
              <a:defRPr/>
            </a:pPr>
            <a:r>
              <a:rPr lang="he-IL" sz="2400">
                <a:solidFill>
                  <a:schemeClr val="bg1"/>
                </a:solidFill>
              </a:rPr>
              <a:t> לרדת לספסל</a:t>
            </a:r>
          </a:p>
          <a:p>
            <a:pPr rtl="1">
              <a:buFont typeface="Wingdings" pitchFamily="2" charset="2"/>
              <a:buChar char="q"/>
              <a:defRPr/>
            </a:pPr>
            <a:r>
              <a:rPr lang="he-IL" sz="2400">
                <a:solidFill>
                  <a:schemeClr val="bg1"/>
                </a:solidFill>
              </a:rPr>
              <a:t> לכדרר</a:t>
            </a: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F4D8900F-4B06-4CBC-BFE3-37C62E5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66975"/>
            <a:ext cx="3983038" cy="3552825"/>
          </a:xfrm>
          <a:prstGeom prst="rect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3CB84056-F361-4E11-8309-11B16F7E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089878E-71AD-4373-9CFC-425C94C0AAD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0CD17AF-A81B-4D14-800C-DDDA217D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528763"/>
            <a:ext cx="8218487" cy="604837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אובייקטים נוספים של שחקני כדורסל:</a:t>
            </a:r>
            <a:endParaRPr lang="en-US" altLang="he-IL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45AE900-5555-41F7-8833-E169BEA4D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noFill/>
        </p:spPr>
        <p:txBody>
          <a:bodyPr/>
          <a:lstStyle/>
          <a:p>
            <a:pPr algn="r" rtl="1" eaLnBrk="1" hangingPunct="1"/>
            <a:r>
              <a:rPr lang="he-IL" altLang="he-IL" sz="4800"/>
              <a:t>אובייקטים נוספים דומים</a:t>
            </a:r>
            <a:r>
              <a:rPr lang="he-IL" altLang="he-IL">
                <a:solidFill>
                  <a:srgbClr val="0000FF"/>
                </a:solidFill>
              </a:rPr>
              <a:t> </a:t>
            </a: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203780" name="Text Box 4">
            <a:extLst>
              <a:ext uri="{FF2B5EF4-FFF2-40B4-BE49-F238E27FC236}">
                <a16:creationId xmlns:a16="http://schemas.microsoft.com/office/drawing/2014/main" id="{3275F9D8-D590-4CD5-8418-88FEDFAC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288" y="4267200"/>
            <a:ext cx="3189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 אחד מהם יכול </a:t>
            </a:r>
          </a:p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גם-כן לבצע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את השיטות: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0" name="Rectangle 9">
            <a:extLst>
              <a:ext uri="{FF2B5EF4-FFF2-40B4-BE49-F238E27FC236}">
                <a16:creationId xmlns:a16="http://schemas.microsoft.com/office/drawing/2014/main" id="{CAC962EC-E734-4E86-A96A-C5BCDC12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2209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endParaRPr lang="he-IL" altLang="he-IL" sz="2400">
              <a:solidFill>
                <a:schemeClr val="bg1"/>
              </a:solidFill>
            </a:endParaRPr>
          </a:p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>
                <a:solidFill>
                  <a:schemeClr val="bg1"/>
                </a:solidFill>
              </a:rPr>
              <a:t> לקלוע לסל</a:t>
            </a:r>
          </a:p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>
                <a:solidFill>
                  <a:schemeClr val="bg1"/>
                </a:solidFill>
              </a:rPr>
              <a:t> לרדת לספסל</a:t>
            </a:r>
          </a:p>
          <a:p>
            <a:pPr rtl="1" eaLnBrk="1" hangingPunct="1">
              <a:buFont typeface="Wingdings" panose="05000000000000000000" pitchFamily="2" charset="2"/>
              <a:buChar char="q"/>
            </a:pPr>
            <a:r>
              <a:rPr lang="he-IL" altLang="he-IL" sz="2400">
                <a:solidFill>
                  <a:schemeClr val="bg1"/>
                </a:solidFill>
              </a:rPr>
              <a:t> לכדרר</a:t>
            </a:r>
          </a:p>
        </p:txBody>
      </p:sp>
      <p:grpSp>
        <p:nvGrpSpPr>
          <p:cNvPr id="16391" name="Group 19">
            <a:extLst>
              <a:ext uri="{FF2B5EF4-FFF2-40B4-BE49-F238E27FC236}">
                <a16:creationId xmlns:a16="http://schemas.microsoft.com/office/drawing/2014/main" id="{25ACCD85-44DC-432B-B38A-9C3705820E7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590800"/>
            <a:ext cx="3962400" cy="1600200"/>
            <a:chOff x="384" y="1536"/>
            <a:chExt cx="2496" cy="1008"/>
          </a:xfrm>
        </p:grpSpPr>
        <p:sp>
          <p:nvSpPr>
            <p:cNvPr id="16398" name="Rectangle 11">
              <a:extLst>
                <a:ext uri="{FF2B5EF4-FFF2-40B4-BE49-F238E27FC236}">
                  <a16:creationId xmlns:a16="http://schemas.microsoft.com/office/drawing/2014/main" id="{804E4F12-62C6-4574-8FD5-D674918F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16/05/1980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2.06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פורוורד/סנטר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6399" name="Picture 13">
              <a:extLst>
                <a:ext uri="{FF2B5EF4-FFF2-40B4-BE49-F238E27FC236}">
                  <a16:creationId xmlns:a16="http://schemas.microsoft.com/office/drawing/2014/main" id="{FEEC5EA4-6FDB-4097-BE8D-D2773DC88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92" name="Group 18">
            <a:extLst>
              <a:ext uri="{FF2B5EF4-FFF2-40B4-BE49-F238E27FC236}">
                <a16:creationId xmlns:a16="http://schemas.microsoft.com/office/drawing/2014/main" id="{F4849A38-6B28-4FCE-A6E2-F12DF300967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724400"/>
            <a:ext cx="3962400" cy="1600200"/>
            <a:chOff x="2352" y="2736"/>
            <a:chExt cx="2496" cy="1008"/>
          </a:xfrm>
        </p:grpSpPr>
        <p:sp>
          <p:nvSpPr>
            <p:cNvPr id="16396" name="Rectangle 15">
              <a:extLst>
                <a:ext uri="{FF2B5EF4-FFF2-40B4-BE49-F238E27FC236}">
                  <a16:creationId xmlns:a16="http://schemas.microsoft.com/office/drawing/2014/main" id="{0A60ADB9-5B54-4C8C-9456-B9DFD3446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גארד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6397" name="Picture 17">
              <a:extLst>
                <a:ext uri="{FF2B5EF4-FFF2-40B4-BE49-F238E27FC236}">
                  <a16:creationId xmlns:a16="http://schemas.microsoft.com/office/drawing/2014/main" id="{BD5BFB09-AF56-4FDC-BED3-9A8349A78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393" name="Text Box 20">
            <a:extLst>
              <a:ext uri="{FF2B5EF4-FFF2-40B4-BE49-F238E27FC236}">
                <a16:creationId xmlns:a16="http://schemas.microsoft.com/office/drawing/2014/main" id="{7FEC0402-88A8-416B-920F-3DD6DF71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2224088"/>
            <a:ext cx="950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/>
              <a:t>יניב גרין:</a:t>
            </a:r>
            <a:endParaRPr lang="en-US" altLang="he-IL"/>
          </a:p>
        </p:txBody>
      </p:sp>
      <p:sp>
        <p:nvSpPr>
          <p:cNvPr id="16394" name="Text Box 21">
            <a:extLst>
              <a:ext uri="{FF2B5EF4-FFF2-40B4-BE49-F238E27FC236}">
                <a16:creationId xmlns:a16="http://schemas.microsoft.com/office/drawing/2014/main" id="{85B81558-00C4-4FED-BCE4-A84000192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43576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/>
              <a:t>טל בורשטיין:</a:t>
            </a:r>
            <a:endParaRPr lang="en-US" alt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2">
            <a:extLst>
              <a:ext uri="{FF2B5EF4-FFF2-40B4-BE49-F238E27FC236}">
                <a16:creationId xmlns:a16="http://schemas.microsoft.com/office/drawing/2014/main" id="{0EE307DE-B9AD-4FCE-BA63-C0B0AE3F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999F8E6-0B77-4C57-960A-4A26FD7813D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3F90039-A100-4B67-A12A-0B2057B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יש כאן מבנה</a:t>
            </a:r>
            <a:endParaRPr lang="en-US" altLang="he-IL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B472F4A-818E-4C5E-8F4C-823455A7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485900"/>
            <a:ext cx="8291512" cy="5256213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יש מספר אובייקטים מאותו טיפוס (שחקן כדורסל), שיש להם תכונות זהות, אבל עם ערכים שונים </a:t>
            </a:r>
          </a:p>
          <a:p>
            <a:pPr eaLnBrk="1" hangingPunct="1"/>
            <a:endParaRPr lang="he-IL" altLang="he-IL"/>
          </a:p>
          <a:p>
            <a:pPr eaLnBrk="1" hangingPunct="1"/>
            <a:endParaRPr lang="he-IL" altLang="he-IL" sz="2500"/>
          </a:p>
          <a:p>
            <a:pPr eaLnBrk="1" hangingPunct="1"/>
            <a:endParaRPr lang="he-IL" altLang="he-IL" sz="2500"/>
          </a:p>
          <a:p>
            <a:pPr eaLnBrk="1" hangingPunct="1"/>
            <a:endParaRPr lang="he-IL" altLang="he-IL" sz="2500"/>
          </a:p>
          <a:p>
            <a:pPr algn="r" rtl="1" eaLnBrk="1" hangingPunct="1"/>
            <a:r>
              <a:rPr lang="he-IL" altLang="he-IL"/>
              <a:t>אב טיפוס זה נקרא מחלקה (</a:t>
            </a:r>
            <a:r>
              <a:rPr lang="en-US" altLang="he-IL"/>
              <a:t>Class</a:t>
            </a:r>
            <a:r>
              <a:rPr lang="he-IL" altLang="he-IL"/>
              <a:t>), נקרא למחלקה זאת בשם </a:t>
            </a:r>
            <a:r>
              <a:rPr lang="en-US" altLang="he-IL"/>
              <a:t>BasketballPlayer</a:t>
            </a:r>
            <a:endParaRPr lang="he-IL" altLang="he-IL"/>
          </a:p>
          <a:p>
            <a:pPr algn="r" rtl="1" eaLnBrk="1" hangingPunct="1"/>
            <a:r>
              <a:rPr lang="he-IL" altLang="he-IL"/>
              <a:t> שימו לב: כל שחקן הוא שונה אבל הם כולם אובייקטים של המחלקה </a:t>
            </a:r>
            <a:r>
              <a:rPr lang="en-US" altLang="he-IL"/>
              <a:t>BasketballPlayer</a:t>
            </a:r>
          </a:p>
          <a:p>
            <a:pPr algn="r" rtl="1" eaLnBrk="1" hangingPunct="1"/>
            <a:endParaRPr lang="he-IL" altLang="he-IL"/>
          </a:p>
        </p:txBody>
      </p:sp>
      <p:grpSp>
        <p:nvGrpSpPr>
          <p:cNvPr id="17413" name="Group 11">
            <a:extLst>
              <a:ext uri="{FF2B5EF4-FFF2-40B4-BE49-F238E27FC236}">
                <a16:creationId xmlns:a16="http://schemas.microsoft.com/office/drawing/2014/main" id="{9A6F53CB-E5A8-40B7-B49C-C82F0271F67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14600"/>
            <a:ext cx="3962400" cy="1600200"/>
            <a:chOff x="2352" y="2736"/>
            <a:chExt cx="2496" cy="1008"/>
          </a:xfrm>
        </p:grpSpPr>
        <p:sp>
          <p:nvSpPr>
            <p:cNvPr id="17418" name="Rectangle 12">
              <a:extLst>
                <a:ext uri="{FF2B5EF4-FFF2-40B4-BE49-F238E27FC236}">
                  <a16:creationId xmlns:a16="http://schemas.microsoft.com/office/drawing/2014/main" id="{DC579070-48FF-46ED-9D21-726B9F83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גארד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7419" name="Picture 13">
              <a:extLst>
                <a:ext uri="{FF2B5EF4-FFF2-40B4-BE49-F238E27FC236}">
                  <a16:creationId xmlns:a16="http://schemas.microsoft.com/office/drawing/2014/main" id="{D1C9DFB5-9934-4740-9307-D91EC3789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14" name="Group 14">
            <a:extLst>
              <a:ext uri="{FF2B5EF4-FFF2-40B4-BE49-F238E27FC236}">
                <a16:creationId xmlns:a16="http://schemas.microsoft.com/office/drawing/2014/main" id="{72767B12-888B-4430-A3EB-8CEFE05CF4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14600"/>
            <a:ext cx="3962400" cy="1600200"/>
            <a:chOff x="1872" y="2352"/>
            <a:chExt cx="2496" cy="1008"/>
          </a:xfrm>
        </p:grpSpPr>
        <p:sp>
          <p:nvSpPr>
            <p:cNvPr id="17416" name="Rectangle 15">
              <a:extLst>
                <a:ext uri="{FF2B5EF4-FFF2-40B4-BE49-F238E27FC236}">
                  <a16:creationId xmlns:a16="http://schemas.microsoft.com/office/drawing/2014/main" id="{9FE60824-D6A5-4BA6-A74E-3BD57B73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rtl="1" eaLnBrk="1" hangingPunct="1"/>
              <a:r>
                <a:rPr lang="he-IL" altLang="he-IL" b="1">
                  <a:solidFill>
                    <a:schemeClr val="bg1"/>
                  </a:solidFill>
                </a:rPr>
                <a:t>תפקיד:         גארד</a:t>
              </a:r>
              <a:endParaRPr lang="en-US" altLang="he-IL" b="1">
                <a:solidFill>
                  <a:schemeClr val="bg1"/>
                </a:solidFill>
              </a:endParaRPr>
            </a:p>
          </p:txBody>
        </p:sp>
        <p:pic>
          <p:nvPicPr>
            <p:cNvPr id="17417" name="Picture 16">
              <a:extLst>
                <a:ext uri="{FF2B5EF4-FFF2-40B4-BE49-F238E27FC236}">
                  <a16:creationId xmlns:a16="http://schemas.microsoft.com/office/drawing/2014/main" id="{1D2C87F4-D7C0-4ABE-8012-313C8BEE1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11899</TotalTime>
  <Words>2335</Words>
  <Application>Microsoft Office PowerPoint</Application>
  <PresentationFormat>‫הצגה על המסך (4:3)</PresentationFormat>
  <Paragraphs>571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Wingdings 2</vt:lpstr>
      <vt:lpstr>Median</vt:lpstr>
      <vt:lpstr>C#   תכנות מכוון עצמים - מבוא</vt:lpstr>
      <vt:lpstr>ביחידה זו נלמד:</vt:lpstr>
      <vt:lpstr>תכנות מונחה עצמים</vt:lpstr>
      <vt:lpstr>העולם מורכב מאובייקטים </vt:lpstr>
      <vt:lpstr>לאובייקטים יש מאפיינים </vt:lpstr>
      <vt:lpstr>אובייקטים יכולים לעשות דברים - שיטות </vt:lpstr>
      <vt:lpstr>האובייקט דריק שארפ - סיכום</vt:lpstr>
      <vt:lpstr>אובייקטים נוספים דומים </vt:lpstr>
      <vt:lpstr>יש כאן מבנה</vt:lpstr>
      <vt:lpstr>מהי מחלקה?</vt:lpstr>
      <vt:lpstr>מחלקות (Classes)</vt:lpstr>
      <vt:lpstr>מחלקות (Classes) – שימו לב</vt:lpstr>
      <vt:lpstr>שאלה</vt:lpstr>
      <vt:lpstr>תכנות מכוון עצמים בשפת C#</vt:lpstr>
      <vt:lpstr>דוגמא ראשונה – המחלקה Clock</vt:lpstr>
      <vt:lpstr>מהן תכונות ומהן שיטות בתכנות מכוון עצמים</vt:lpstr>
      <vt:lpstr>דוגמא ראשונה - המחלקה Clock (2)</vt:lpstr>
      <vt:lpstr>דוגמא ראשונה - המחלקה Clock (3)</vt:lpstr>
      <vt:lpstr>כיצד נראה הזיכרון</vt:lpstr>
      <vt:lpstr>זרימת התוכנית</vt:lpstr>
      <vt:lpstr>יצירת כמה אובייקטים מאותה מחלקה</vt:lpstr>
      <vt:lpstr>הרשאות private ו- public</vt:lpstr>
      <vt:lpstr>המחלקה Clock - השינוי בקוד</vt:lpstr>
      <vt:lpstr>הפתרון</vt:lpstr>
      <vt:lpstr>setter'ים ו- getter'ים</vt:lpstr>
      <vt:lpstr>setter'ים ו- getter'ים – מימושים (בתוך המחלקה Clock)</vt:lpstr>
      <vt:lpstr>דוגמא לשימוש ב- setter'ים וב- getter'ים</vt:lpstr>
      <vt:lpstr>תכונות שהן private</vt:lpstr>
      <vt:lpstr>ביחידה זו למדנו: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 objects</dc:title>
  <dc:creator>Keren Kalif</dc:creator>
  <cp:lastModifiedBy>שי אברהם</cp:lastModifiedBy>
  <cp:revision>118</cp:revision>
  <dcterms:created xsi:type="dcterms:W3CDTF">2008-09-23T13:40:33Z</dcterms:created>
  <dcterms:modified xsi:type="dcterms:W3CDTF">2019-12-17T10:06:19Z</dcterms:modified>
</cp:coreProperties>
</file>