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1"/>
  </p:notesMasterIdLst>
  <p:sldIdLst>
    <p:sldId id="256" r:id="rId2"/>
    <p:sldId id="291" r:id="rId3"/>
    <p:sldId id="292" r:id="rId4"/>
    <p:sldId id="318" r:id="rId5"/>
    <p:sldId id="319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6" r:id="rId18"/>
    <p:sldId id="305" r:id="rId19"/>
    <p:sldId id="306" r:id="rId20"/>
    <p:sldId id="307" r:id="rId21"/>
    <p:sldId id="317" r:id="rId22"/>
    <p:sldId id="308" r:id="rId23"/>
    <p:sldId id="309" r:id="rId24"/>
    <p:sldId id="311" r:id="rId25"/>
    <p:sldId id="312" r:id="rId26"/>
    <p:sldId id="313" r:id="rId27"/>
    <p:sldId id="314" r:id="rId28"/>
    <p:sldId id="315" r:id="rId29"/>
    <p:sldId id="290" r:id="rId30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8E7FB62-8E35-46B3-9BAA-2BABB05C15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6FDB6F7-BFA1-4458-80C9-CBD109D2F5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ABEAA7E-29AD-4191-A336-72A36BA78006}" type="datetimeFigureOut">
              <a:rPr lang="he-IL"/>
              <a:pPr>
                <a:defRPr/>
              </a:pPr>
              <a:t>ט"ו/חשון/תש"פ</a:t>
            </a:fld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67A695A1-ED49-4E00-984B-2F15DDBC9D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AA320C3-4150-4F2E-ADE2-76AAB3F387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55AEA82A-D2AA-4B2E-B0DA-44B67F61AA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2FAEC5FD-4D72-4CA4-A582-8BF64AC8D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0FA17B94-849B-48D7-8691-80D613F4F860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4B9A3197-8F54-459D-B782-792E65269ABA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B694491-2787-428C-86A2-AE5F29A7330A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9E1BD02-6097-4BA1-BEC1-9D436C3994AC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A109BB55-16D0-4230-AD2F-EE0B2A2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58CC9E-937F-4C15-BD9D-CE962C5F20DC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3D643B19-7B3B-4361-96FD-1A7C03FA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9ABAC478-976D-4C5B-8DE8-4D80DEAD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5C0FD-B20A-4413-8474-4D57E9EDD7A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2434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FE6A0EE-F4C1-449C-A374-B01BD592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04C04-4288-47FA-BD59-97029E073C7C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0B22B6-FB31-49FC-A10E-5586C73D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DFC4955-B6C6-4A83-8124-0CCA9A34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400D5-2C99-42F3-A235-5C3CD032351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7597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5E63F202-0048-48A2-BE21-9DBED7FFE24F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C13AB6-39C9-4AFB-81A0-E37396C10CE1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5F4D5F-7A73-4303-A19A-B123C8D9AA3A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8F06C2-62CB-4423-AB5B-60536919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72353-47E6-4A1F-9324-2860BB59F0E9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4FD0DB-BC3B-45BD-9117-694E983C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8292CC-61D1-4130-B649-8D6378E4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9D4F5F46-E41B-4A51-814C-F40989DF206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107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3A3FF591-BCAB-4750-939C-A034234D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49D65-B711-4B34-A3EE-BAF20B10DF6F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67B0D-85E8-4F96-86B3-802B170F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7015D63F-BF52-489E-AD08-9EA5C858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B472D-BB0E-4983-A84F-70030C7C8BD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8207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87FD8906-B5AB-4DF7-B30D-4E3E2BA3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2623-4A57-4968-89E4-98BC8F7FB7D6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6376C6D-8971-4196-8CDE-A2CDD53F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6EDB813-C5F7-410A-8B88-13BB8923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E60F9-D5D0-487F-A44E-D3B29B42BAE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7366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864321C8-AFAF-4809-A90A-FA46CF441132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2E55B53-86DF-44E9-A86E-74EB03F27C30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F922B10-8D51-4FAD-B298-8112B0241B19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C860E368-0B63-4DD3-AD79-0DAAF29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6BDCF-6E7A-4D91-AA1F-E8031213B054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9C92D68B-C575-4E9C-B407-10B390993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E1A85A52-9040-4CDC-9E8B-F472D00B4AE4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AF42A157-F267-4A8A-B522-C0C9ACEA56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B50A753-7600-4292-BBED-848350DB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FACA4FA-D891-451A-9E5F-40E0AB42ED49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E95DEF2D-DF2A-4C45-A527-5D3C7D188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846B56-5E1F-415C-B291-E6D701804288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F7E45EB-1DED-4FAE-B3BE-2BFC2DCAFA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8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49DB9D1A-AEF3-4E0C-80EB-B2E19BAA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AEE890B-F113-4C42-818C-A9C6249D48FA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A179E1CE-8556-44DD-B9D6-CED1374BC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9233B-F11A-4C23-B6BF-AA2B0E2453E6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0E1E28B1-2CDA-49A5-8B09-1BB54C19F7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14585A8B-744A-4D69-8DD1-2C92010B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94934-94D3-415F-8C81-8072155A9655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361CE17-2E38-4744-9DED-BB65CFBA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5CD245A-98A4-4357-B68A-577301B0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65A6-CD81-4DC2-8CDE-DC64E7F56ED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1527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0C219-5D72-411E-8DCB-B7AA809B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5F79C-27D9-4114-855E-346F30F34174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4417C-A10F-40D8-A62E-34AA805E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AE6AE-3D5C-4FD9-8BD7-93817BE9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53BC5D-BD6A-4E7C-9659-946E083B099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706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CC1EF8A0-51B4-4C63-8369-47CB1D90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66EAB-DB54-4EC0-AA39-DCD6B38D422C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D1E222E-3C4E-4633-9D12-25658831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1001909F-3C3A-44BE-94DF-FE9A421A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4A1D1-D8E9-4437-AE3C-CE94975842F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2602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FBE9D7A-0770-4215-8C0B-87467A80F04B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518F41-BCC4-4FCE-8D2A-F0CBD2297DCC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6D56622-ACDD-4ACE-99FF-190C1A1B9392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FD584109-CA20-4D66-99DF-BFBE165A9EA7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CB7E8F66-B044-4259-A461-58F2F847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D122AF1-05B9-420D-A83F-E80F440E516E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C2F1564E-648E-4C51-BE53-C53D02801D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B6B051A1-4C59-41EF-9227-5B8BF593FF78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75F85CA3-557B-465F-B161-64EE741750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4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8D7B7CF4-51F4-49F4-A949-7E354DF1E9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58D20826-2DB1-47DA-890A-9E103CB5D1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922BE79-D9EA-4616-8C79-3871C635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E2D167-BAB3-438C-90CA-0314CC53B3A7}" type="datetime1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1ADEB-812F-48F8-95FF-A846A99FA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F4F92-A6E6-4CE1-A12E-7BB3E79345D5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116BD-0248-4544-B377-514B027B0FA9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B08D0A-B47A-4B40-B282-C8A4B51E09FD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7771B21-ECA5-4F29-B9B3-B2CB8AF6A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7EF72B6D-EFC1-4CDF-B3CB-2C5B408A2E06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55" r:id="rId2"/>
    <p:sldLayoutId id="2147484061" r:id="rId3"/>
    <p:sldLayoutId id="2147484062" r:id="rId4"/>
    <p:sldLayoutId id="2147484063" r:id="rId5"/>
    <p:sldLayoutId id="2147484056" r:id="rId6"/>
    <p:sldLayoutId id="2147484064" r:id="rId7"/>
    <p:sldLayoutId id="2147484057" r:id="rId8"/>
    <p:sldLayoutId id="2147484065" r:id="rId9"/>
    <p:sldLayoutId id="2147484058" r:id="rId10"/>
    <p:sldLayoutId id="2147484066" r:id="rId11"/>
    <p:sldLayoutId id="21474840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9FDD-3D34-4533-BB58-2A48F7C46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4038600"/>
            <a:ext cx="6858000" cy="1828800"/>
          </a:xfrm>
        </p:spPr>
        <p:txBody>
          <a:bodyPr>
            <a:normAutofit fontScale="90000"/>
          </a:bodyPr>
          <a:lstStyle/>
          <a:p>
            <a:pPr algn="r" rtl="1" eaLnBrk="1" hangingPunct="1">
              <a:defRPr/>
            </a:pPr>
            <a:r>
              <a:rPr lang="en-US" sz="4000" cap="none" dirty="0"/>
              <a:t>C#</a:t>
            </a:r>
            <a:r>
              <a:rPr lang="he-IL" sz="4000" cap="none" dirty="0"/>
              <a:t> - 03</a:t>
            </a:r>
            <a:br>
              <a:rPr lang="he-IL" sz="4000" cap="none" dirty="0"/>
            </a:br>
            <a:br>
              <a:rPr lang="he-IL" sz="4000" cap="none" dirty="0"/>
            </a:br>
            <a:r>
              <a:rPr lang="he-IL" sz="4000" cap="none" dirty="0"/>
              <a:t>פעולות אריתמטיות וביטויים לוגיים</a:t>
            </a:r>
            <a:endParaRPr lang="en-US" sz="4000" cap="none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95699B-A7B9-4286-8F08-DDF253F86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EBD339F6-CDED-4D50-84FF-BD411091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17E845D-521C-4F2F-8D8E-A62A9EA61036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0C5E822-27F0-4069-A251-D47699B7BC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ביטויים מקוצרים</a:t>
            </a:r>
            <a:endParaRPr lang="en-US" altLang="he-IL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8A9FBFA-1D33-456B-A85E-49B5B7C99E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כדי להוסיף ערך כלשהו למשתנה ניתן להשתמש בכתיב מקוצר: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r>
              <a:rPr lang="he-IL" altLang="he-IL"/>
              <a:t>       </a:t>
            </a:r>
            <a:r>
              <a:rPr lang="en-US" altLang="he-IL"/>
              <a:t>y = y+3;    </a:t>
            </a:r>
            <a:r>
              <a:rPr lang="en-US" altLang="he-IL">
                <a:solidFill>
                  <a:srgbClr val="000099"/>
                </a:solidFill>
              </a:rPr>
              <a:t>≡   </a:t>
            </a:r>
            <a:r>
              <a:rPr lang="en-US" altLang="he-IL"/>
              <a:t> y += 3;</a:t>
            </a:r>
            <a:endParaRPr lang="he-IL" altLang="he-IL"/>
          </a:p>
          <a:p>
            <a:pPr algn="r" rtl="1" eaLnBrk="1" hangingPunct="1"/>
            <a:r>
              <a:rPr lang="he-IL" altLang="he-IL"/>
              <a:t>ניתן להשתמש בכתיבה מקוצרת זו עבור כל האופרטורים שלמדנו (+ - * / %)</a:t>
            </a:r>
            <a:endParaRPr lang="en-US" altLang="he-IL"/>
          </a:p>
          <a:p>
            <a:pPr lvl="1" algn="r" rtl="1" eaLnBrk="1" hangingPunct="1"/>
            <a:r>
              <a:rPr lang="he-IL" altLang="he-IL"/>
              <a:t>ובאופן כללי: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r>
              <a:rPr lang="he-IL" altLang="he-IL" sz="2500"/>
              <a:t>		</a:t>
            </a:r>
            <a:r>
              <a:rPr lang="en-US" altLang="he-IL" sz="2500"/>
              <a:t>var = var op &lt;exp&gt;     </a:t>
            </a:r>
            <a:r>
              <a:rPr lang="en-US" altLang="he-IL" sz="2500">
                <a:solidFill>
                  <a:srgbClr val="000099"/>
                </a:solidFill>
              </a:rPr>
              <a:t>≡      </a:t>
            </a:r>
            <a:r>
              <a:rPr lang="en-US" altLang="he-IL" sz="2500"/>
              <a:t>var op= &lt;exp&gt;	</a:t>
            </a:r>
          </a:p>
          <a:p>
            <a:pPr lvl="1" algn="r" rtl="1" eaLnBrk="1" hangingPunct="1"/>
            <a:r>
              <a:rPr lang="he-IL" altLang="he-IL" sz="2200"/>
              <a:t>דוגמא:</a:t>
            </a:r>
          </a:p>
          <a:p>
            <a:pPr lvl="1" algn="r" rtl="1" eaLnBrk="1" hangingPunct="1">
              <a:buFont typeface="Wingdings 2" panose="05020102010507070707" pitchFamily="18" charset="2"/>
              <a:buNone/>
            </a:pPr>
            <a:r>
              <a:rPr lang="he-IL" altLang="he-IL" sz="2200"/>
              <a:t>      </a:t>
            </a:r>
            <a:r>
              <a:rPr lang="en-US" altLang="he-IL" sz="2200"/>
              <a:t>	         </a:t>
            </a:r>
            <a:r>
              <a:rPr lang="he-IL" altLang="he-IL" sz="2200"/>
              <a:t>            </a:t>
            </a:r>
            <a:r>
              <a:rPr lang="en-US" altLang="he-IL" sz="2200"/>
              <a:t>           </a:t>
            </a:r>
            <a:r>
              <a:rPr lang="en-US" altLang="he-IL" sz="2200">
                <a:solidFill>
                  <a:srgbClr val="000099"/>
                </a:solidFill>
              </a:rPr>
              <a:t>≡    </a:t>
            </a:r>
            <a:r>
              <a:rPr lang="en-US" altLang="he-IL" sz="2200"/>
              <a:t>x = x*(y+1);</a:t>
            </a:r>
          </a:p>
          <a:p>
            <a:pPr lvl="1" algn="r" rtl="1" eaLnBrk="1" hangingPunct="1">
              <a:buFont typeface="Wingdings 2" panose="05020102010507070707" pitchFamily="18" charset="2"/>
              <a:buNone/>
            </a:pPr>
            <a:r>
              <a:rPr lang="he-IL" altLang="he-IL" sz="2200"/>
              <a:t>			  			       </a:t>
            </a:r>
            <a:r>
              <a:rPr lang="en-US" altLang="he-IL" sz="2200"/>
              <a:t>x *= y+1;	</a:t>
            </a:r>
          </a:p>
          <a:p>
            <a:pPr lvl="1" algn="r" rtl="1" eaLnBrk="1" hangingPunct="1">
              <a:buFont typeface="Wingdings 2" panose="05020102010507070707" pitchFamily="18" charset="2"/>
              <a:buNone/>
            </a:pPr>
            <a:r>
              <a:rPr lang="he-IL" altLang="he-IL" sz="2200"/>
              <a:t>   	</a:t>
            </a:r>
            <a:r>
              <a:rPr lang="en-US" altLang="he-IL" sz="2200"/>
              <a:t>			       </a:t>
            </a:r>
            <a:r>
              <a:rPr lang="en-US" altLang="he-IL" sz="2200">
                <a:solidFill>
                  <a:srgbClr val="000099"/>
                </a:solidFill>
              </a:rPr>
              <a:t>≠    </a:t>
            </a:r>
            <a:r>
              <a:rPr lang="en-US" altLang="he-IL" sz="2200"/>
              <a:t>x = x*y+1;</a:t>
            </a:r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F2ED1E58-533E-4E83-B1D3-C55E1749B275}"/>
              </a:ext>
            </a:extLst>
          </p:cNvPr>
          <p:cNvSpPr>
            <a:spLocks/>
          </p:cNvSpPr>
          <p:nvPr/>
        </p:nvSpPr>
        <p:spPr bwMode="auto">
          <a:xfrm>
            <a:off x="3581400" y="55626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he-IL" altLang="he-IL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ציין מיקום של מספר שקופית 3">
            <a:extLst>
              <a:ext uri="{FF2B5EF4-FFF2-40B4-BE49-F238E27FC236}">
                <a16:creationId xmlns:a16="http://schemas.microsoft.com/office/drawing/2014/main" id="{D8ED6F0B-9CFF-4234-A1FE-56CCBDD5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70301B1-051D-41C6-A9B0-6EEEB6BD7B7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A6D4D40-E271-4CA3-8050-6AA3F3CE2C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ביטויים מקוצרים </a:t>
            </a:r>
            <a:r>
              <a:rPr lang="he-IL" altLang="he-IL" sz="4000"/>
              <a:t>- דוגמא</a:t>
            </a:r>
            <a:endParaRPr lang="en-US" altLang="he-IL" sz="4000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AA5B9C0-2297-4018-8C95-181990FAA1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381000" y="1600200"/>
            <a:ext cx="86868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/>
              <a:t>       </a:t>
            </a:r>
            <a:r>
              <a:rPr lang="en-US" altLang="he-IL" sz="18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/>
              <a:t>		</a:t>
            </a:r>
            <a:r>
              <a:rPr lang="en-US" altLang="he-IL" sz="1800" noProof="1"/>
              <a:t>int   n1, n2, n3, n4;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/>
              <a:t>		</a:t>
            </a:r>
            <a:r>
              <a:rPr lang="en-US" altLang="he-IL" sz="1800" noProof="1"/>
              <a:t>n1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/>
              <a:t>		</a:t>
            </a:r>
            <a:r>
              <a:rPr lang="en-US" altLang="he-IL" sz="1800" noProof="1"/>
              <a:t>n2 = ++n1; </a:t>
            </a:r>
            <a:endParaRPr lang="en-US" altLang="he-IL" sz="1800" noProof="1">
              <a:solidFill>
                <a:srgbClr val="0099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	         n2 *= n1--;   </a:t>
            </a:r>
            <a:endParaRPr lang="en-US" altLang="he-IL" sz="1800" noProof="1">
              <a:solidFill>
                <a:srgbClr val="0099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/>
              <a:t>		</a:t>
            </a:r>
            <a:r>
              <a:rPr lang="en-US" altLang="he-IL" sz="1800" noProof="1"/>
              <a:t>n3 = --n1 * n2--;</a:t>
            </a:r>
            <a:endParaRPr lang="en-US" altLang="he-IL" sz="1800" noProof="1">
              <a:solidFill>
                <a:srgbClr val="0099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/>
              <a:t>		</a:t>
            </a:r>
            <a:r>
              <a:rPr lang="en-US" altLang="he-IL" sz="1800" noProof="1"/>
              <a:t>n3 = n4 = n1 - 1;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800"/>
              <a:t>               n4 = n1++ + n1++;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800"/>
              <a:t>		n</a:t>
            </a:r>
            <a:r>
              <a:rPr lang="he-IL" altLang="he-IL" sz="1800"/>
              <a:t>3</a:t>
            </a:r>
            <a:r>
              <a:rPr lang="en-US" altLang="he-IL" sz="1800"/>
              <a:t> = (n1++) + (n1++);</a:t>
            </a:r>
            <a:endParaRPr lang="en-US" altLang="he-IL" sz="1800" noProof="1">
              <a:solidFill>
                <a:srgbClr val="0099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}</a:t>
            </a:r>
            <a:endParaRPr lang="en-US" altLang="he-IL" sz="1800"/>
          </a:p>
        </p:txBody>
      </p:sp>
      <p:graphicFrame>
        <p:nvGraphicFramePr>
          <p:cNvPr id="87079" name="Group 39">
            <a:extLst>
              <a:ext uri="{FF2B5EF4-FFF2-40B4-BE49-F238E27FC236}">
                <a16:creationId xmlns:a16="http://schemas.microsoft.com/office/drawing/2014/main" id="{765FF16A-AA5C-43F6-8C33-30E3F64F9862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724400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081" name="Group 41">
            <a:extLst>
              <a:ext uri="{FF2B5EF4-FFF2-40B4-BE49-F238E27FC236}">
                <a16:creationId xmlns:a16="http://schemas.microsoft.com/office/drawing/2014/main" id="{6487E91F-1F3C-4CE3-A05E-C5F27BEF7DBB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724400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103" name="Group 63">
            <a:extLst>
              <a:ext uri="{FF2B5EF4-FFF2-40B4-BE49-F238E27FC236}">
                <a16:creationId xmlns:a16="http://schemas.microsoft.com/office/drawing/2014/main" id="{159FCB84-C678-430A-A78A-F0D806716B7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724400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125" name="Group 85">
            <a:extLst>
              <a:ext uri="{FF2B5EF4-FFF2-40B4-BE49-F238E27FC236}">
                <a16:creationId xmlns:a16="http://schemas.microsoft.com/office/drawing/2014/main" id="{78A0EEF8-9000-45F9-A4AB-9147CB3FA514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725988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147" name="Group 107">
            <a:extLst>
              <a:ext uri="{FF2B5EF4-FFF2-40B4-BE49-F238E27FC236}">
                <a16:creationId xmlns:a16="http://schemas.microsoft.com/office/drawing/2014/main" id="{E88C3516-2593-4380-B46C-ADC7AFB14136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725988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169" name="Group 129">
            <a:extLst>
              <a:ext uri="{FF2B5EF4-FFF2-40B4-BE49-F238E27FC236}">
                <a16:creationId xmlns:a16="http://schemas.microsoft.com/office/drawing/2014/main" id="{64E7F5C4-3F22-4631-ABFB-CBA55E678BE1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725988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7">
            <a:extLst>
              <a:ext uri="{FF2B5EF4-FFF2-40B4-BE49-F238E27FC236}">
                <a16:creationId xmlns:a16="http://schemas.microsoft.com/office/drawing/2014/main" id="{7DFD9F60-B2C7-48D0-A938-B281EC15B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943600"/>
            <a:ext cx="396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000" b="1">
                <a:solidFill>
                  <a:schemeClr val="bg1"/>
                </a:solidFill>
              </a:rPr>
              <a:t>האופרטור ++ מימין תמיד פועל בסוף,</a:t>
            </a:r>
          </a:p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אפילו אם הוא בסוגריים!!</a:t>
            </a:r>
            <a:endParaRPr lang="en-US" altLang="he-IL" sz="2000" b="1">
              <a:solidFill>
                <a:schemeClr val="bg1"/>
              </a:solidFill>
            </a:endParaRPr>
          </a:p>
        </p:txBody>
      </p:sp>
      <p:graphicFrame>
        <p:nvGraphicFramePr>
          <p:cNvPr id="13" name="Group 129">
            <a:extLst>
              <a:ext uri="{FF2B5EF4-FFF2-40B4-BE49-F238E27FC236}">
                <a16:creationId xmlns:a16="http://schemas.microsoft.com/office/drawing/2014/main" id="{1DFF9A7E-BD4B-4FB5-8A4E-C7868C1A0B65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725988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129">
            <a:extLst>
              <a:ext uri="{FF2B5EF4-FFF2-40B4-BE49-F238E27FC236}">
                <a16:creationId xmlns:a16="http://schemas.microsoft.com/office/drawing/2014/main" id="{CB1FA4E2-16CE-4436-B700-64C3A556BC02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724400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87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87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87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5606B15B-17BD-4587-892C-4A41B52E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A75CBF0-AE61-4622-9157-A083CD328793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5861B78-8E7B-4B5A-B513-5EAB36DD2B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המרות בין טיפוסים </a:t>
            </a:r>
            <a:r>
              <a:rPr lang="en-US" altLang="he-IL"/>
              <a:t>(casting)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365E444-A942-42AD-BF85-DD4AA49459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33400" indent="-533400" algn="r" rtl="1" eaLnBrk="1" hangingPunct="1">
              <a:lnSpc>
                <a:spcPct val="90000"/>
              </a:lnSpc>
            </a:pPr>
            <a:r>
              <a:rPr lang="he-IL" altLang="he-IL"/>
              <a:t>יתכן ונרצה לחשב ביטוי המכיל משתנים מטיפוסים שונים, ולכן צריך לדעת איך להתייחס לפעולות על טיפוסים שונים</a:t>
            </a:r>
          </a:p>
          <a:p>
            <a:pPr marL="533400" indent="-533400" algn="r" rtl="1" eaLnBrk="1" hangingPunct="1">
              <a:lnSpc>
                <a:spcPct val="90000"/>
              </a:lnSpc>
            </a:pPr>
            <a:r>
              <a:rPr lang="he-IL" altLang="he-IL"/>
              <a:t>קיימת היררכיה של המרות אוטומטיות כך שמשתנים מטיפוסים בעלי עדיפות נמוכה יותר בביטוי מומרים לטיפוס בעל העדיפות הגבוהה ביותר:</a:t>
            </a:r>
          </a:p>
          <a:p>
            <a:pPr marL="1143000" lvl="2" algn="r" rt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double</a:t>
            </a:r>
          </a:p>
          <a:p>
            <a:pPr marL="1143000" lvl="2" algn="r" rt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int </a:t>
            </a:r>
          </a:p>
          <a:p>
            <a:pPr marL="1143000" lvl="2" algn="r" rt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char</a:t>
            </a:r>
          </a:p>
          <a:p>
            <a:pPr marL="1143000" lvl="2" algn="r"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FEB4FEB-F545-4B02-AA0B-1A2ADC89D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3733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ההיררכיה היא לפי גודל </a:t>
            </a:r>
          </a:p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הטיפוס, כך שלא נאבד מידע. </a:t>
            </a:r>
          </a:p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במידה ורוצים לבצע המרה מטיפוס </a:t>
            </a:r>
          </a:p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בעל עדיפות גבוהה לנמוכה יותר, </a:t>
            </a:r>
          </a:p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יש לבצע המרה מפורשת</a:t>
            </a:r>
            <a:endParaRPr lang="en-US" altLang="he-IL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מספר שקופית 3">
            <a:extLst>
              <a:ext uri="{FF2B5EF4-FFF2-40B4-BE49-F238E27FC236}">
                <a16:creationId xmlns:a16="http://schemas.microsoft.com/office/drawing/2014/main" id="{E98D6A17-3653-4F1E-9797-3C53D570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96AAFA5-D95D-4D0C-ADA2-F8B20AA2000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7856AF8-D0F7-4433-AAF0-4252202799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rtl="1" eaLnBrk="1" hangingPunct="1"/>
            <a:r>
              <a:rPr lang="he-IL" altLang="he-IL"/>
              <a:t>המרות בין טיפוסים </a:t>
            </a:r>
            <a:r>
              <a:rPr lang="en-US" altLang="he-IL"/>
              <a:t>(casting)</a:t>
            </a:r>
            <a:r>
              <a:rPr lang="he-IL" altLang="he-IL"/>
              <a:t> </a:t>
            </a:r>
            <a:r>
              <a:rPr lang="he-IL" altLang="he-IL" sz="4000"/>
              <a:t>(2)</a:t>
            </a:r>
            <a:endParaRPr lang="en-US" altLang="he-IL" sz="4000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92BAACF-7E1E-4190-9EBA-78791A6F4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613775" cy="4525963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ניתן לכתוב ביטוי המכיל טיפוסים שונים, למשל: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/>
              <a:t>double  res, d1=5.2;</a:t>
            </a:r>
          </a:p>
          <a:p>
            <a:pPr rtl="1" eaLnBrk="1" hangingPunct="1">
              <a:buFont typeface="Wingdings" panose="05000000000000000000" pitchFamily="2" charset="2"/>
              <a:buNone/>
            </a:pPr>
            <a:r>
              <a:rPr lang="en-US" altLang="he-IL"/>
              <a:t>int  n1=4;</a:t>
            </a:r>
          </a:p>
          <a:p>
            <a:pPr rtl="1" eaLnBrk="1" hangingPunct="1">
              <a:buFont typeface="Wingdings" panose="05000000000000000000" pitchFamily="2" charset="2"/>
              <a:buNone/>
            </a:pPr>
            <a:r>
              <a:rPr lang="en-US" altLang="he-IL"/>
              <a:t>res = n1 + d1;</a:t>
            </a:r>
            <a:endParaRPr lang="he-IL" altLang="he-IL"/>
          </a:p>
          <a:p>
            <a:pPr algn="r" rtl="1" eaLnBrk="1" hangingPunct="1"/>
            <a:endParaRPr lang="he-IL" altLang="he-IL"/>
          </a:p>
          <a:p>
            <a:pPr algn="r" rtl="1" eaLnBrk="1" hangingPunct="1"/>
            <a:r>
              <a:rPr lang="he-IL" altLang="he-IL"/>
              <a:t>נשים לב כי </a:t>
            </a:r>
            <a:r>
              <a:rPr lang="en-US" altLang="he-IL"/>
              <a:t>n1</a:t>
            </a:r>
            <a:r>
              <a:rPr lang="he-IL" altLang="he-IL"/>
              <a:t> בזיכרון אינו הופך ל- </a:t>
            </a:r>
            <a:r>
              <a:rPr lang="en-US" altLang="he-IL"/>
              <a:t>double</a:t>
            </a:r>
            <a:r>
              <a:rPr lang="he-IL" altLang="he-IL"/>
              <a:t>, שכן ההמרה נעשית באופן זמני בלבד לצורך הערכת הביטוי</a:t>
            </a:r>
            <a:endParaRPr lang="en-US" altLang="he-IL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2F4AE890-0711-4A6B-9599-0F79B3392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743200"/>
            <a:ext cx="563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000" b="1">
                <a:solidFill>
                  <a:schemeClr val="bg1"/>
                </a:solidFill>
              </a:rPr>
              <a:t>בדוגמא זו המחשב ממיר את המשתנה </a:t>
            </a:r>
            <a:r>
              <a:rPr lang="en-US" altLang="he-IL" sz="2000" b="1">
                <a:solidFill>
                  <a:schemeClr val="bg1"/>
                </a:solidFill>
              </a:rPr>
              <a:t>n1</a:t>
            </a:r>
            <a:r>
              <a:rPr lang="he-IL" altLang="he-IL" sz="2000" b="1">
                <a:solidFill>
                  <a:schemeClr val="bg1"/>
                </a:solidFill>
              </a:rPr>
              <a:t> ל- </a:t>
            </a:r>
            <a:r>
              <a:rPr lang="en-US" altLang="he-IL" sz="2000" b="1">
                <a:solidFill>
                  <a:schemeClr val="bg1"/>
                </a:solidFill>
              </a:rPr>
              <a:t>double</a:t>
            </a:r>
            <a:r>
              <a:rPr lang="he-IL" altLang="he-IL" sz="2000" b="1">
                <a:solidFill>
                  <a:schemeClr val="bg1"/>
                </a:solidFill>
              </a:rPr>
              <a:t>, </a:t>
            </a:r>
          </a:p>
          <a:p>
            <a:pPr algn="ctr" rtl="1" eaLnBrk="1" hangingPunct="1"/>
            <a:r>
              <a:rPr lang="he-IL" altLang="he-IL" sz="2000" b="1">
                <a:solidFill>
                  <a:schemeClr val="bg1"/>
                </a:solidFill>
              </a:rPr>
              <a:t>ואז מבוצעות פעולות החיבור וההשמה</a:t>
            </a:r>
            <a:endParaRPr lang="en-US" altLang="he-IL" sz="2000" b="1">
              <a:solidFill>
                <a:schemeClr val="bg1"/>
              </a:solidFill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36EB977B-C96E-4984-87B0-9223525F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86400"/>
            <a:ext cx="495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he-IL" altLang="he-IL" sz="2000" b="1">
              <a:solidFill>
                <a:schemeClr val="bg1"/>
              </a:solidFill>
            </a:endParaRPr>
          </a:p>
          <a:p>
            <a:pPr algn="ctr" rtl="1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u="sng">
                <a:solidFill>
                  <a:schemeClr val="bg1"/>
                </a:solidFill>
              </a:rPr>
              <a:t>חוק ההמרות: </a:t>
            </a:r>
            <a:r>
              <a:rPr lang="he-IL" altLang="he-IL" sz="2000" b="1">
                <a:solidFill>
                  <a:schemeClr val="bg1"/>
                </a:solidFill>
              </a:rPr>
              <a:t>נחשב את הביטוי בצד ימין ע"י </a:t>
            </a:r>
          </a:p>
          <a:p>
            <a:pPr algn="ctr" rtl="1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>
                <a:solidFill>
                  <a:schemeClr val="bg1"/>
                </a:solidFill>
              </a:rPr>
              <a:t>המרת כל המשתנים לטיפוס הגדול ביותר, </a:t>
            </a:r>
          </a:p>
          <a:p>
            <a:pPr algn="ctr" rtl="1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>
                <a:solidFill>
                  <a:schemeClr val="bg1"/>
                </a:solidFill>
              </a:rPr>
              <a:t>ולבסוף נבצע המרת התוצאה לטיפוס שמשמאל</a:t>
            </a:r>
            <a:endParaRPr lang="en-US" altLang="he-IL" sz="2000" b="1">
              <a:solidFill>
                <a:schemeClr val="bg1"/>
              </a:solidFill>
            </a:endParaRPr>
          </a:p>
          <a:p>
            <a:pPr algn="ctr" eaLnBrk="1" hangingPunct="1"/>
            <a:endParaRPr lang="en-US" altLang="he-IL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215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F96DD44-8BD4-4887-AF89-870540A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656CFC0-8CA3-4474-AE13-62B78813024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27A3E8B-AD4C-4914-9DB0-D48D27621E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המרות בין טיפוסים – דוגמא 1</a:t>
            </a:r>
            <a:endParaRPr lang="en-US" altLang="he-IL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25DF246-4F52-4BAC-A90D-AF4A5E0F4B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461375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1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static void Main(string[] args)</a:t>
            </a:r>
            <a:endParaRPr lang="en-US" altLang="he-IL" sz="21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    int  n1=5, n2=8;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    double  d0, d1=7; </a:t>
            </a:r>
            <a:r>
              <a:rPr lang="en-US" altLang="he-IL" sz="2100">
                <a:solidFill>
                  <a:srgbClr val="008000"/>
                </a:solidFill>
              </a:rPr>
              <a:t>// </a:t>
            </a:r>
            <a:r>
              <a:rPr lang="en-US" altLang="he-IL" sz="2100">
                <a:solidFill>
                  <a:srgbClr val="008000"/>
                </a:solidFill>
                <a:sym typeface="Wingdings" panose="05000000000000000000" pitchFamily="2" charset="2"/>
              </a:rPr>
              <a:t> d1 is actually 7.0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10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>
                <a:sym typeface="Wingdings" panose="05000000000000000000" pitchFamily="2" charset="2"/>
              </a:rPr>
              <a:t>    d0 = d1 + n1 / n2;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>
                <a:sym typeface="Wingdings" panose="05000000000000000000" pitchFamily="2" charset="2"/>
              </a:rPr>
              <a:t>}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500"/>
              <a:t>ראשית מחושב הביטוי </a:t>
            </a:r>
            <a:r>
              <a:rPr lang="en-US" altLang="he-IL" sz="2500"/>
              <a:t>n1/n2</a:t>
            </a:r>
            <a:r>
              <a:rPr lang="he-IL" altLang="he-IL" sz="2500"/>
              <a:t>. מאחר ושני מרכיביו הם </a:t>
            </a:r>
            <a:r>
              <a:rPr lang="en-US" altLang="he-IL" sz="2500"/>
              <a:t>int</a:t>
            </a:r>
            <a:r>
              <a:rPr lang="he-IL" altLang="he-IL" sz="2500"/>
              <a:t> לא מתבצעת המרה. תוצאת ביטוי זה היא 0.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500"/>
              <a:t>הביטוי המחושב כעת הוא חיבור בין </a:t>
            </a:r>
            <a:r>
              <a:rPr lang="en-US" altLang="he-IL" sz="2500"/>
              <a:t>double</a:t>
            </a:r>
            <a:r>
              <a:rPr lang="he-IL" altLang="he-IL" sz="2500"/>
              <a:t> ל- </a:t>
            </a:r>
            <a:r>
              <a:rPr lang="en-US" altLang="he-IL" sz="2500"/>
              <a:t>int</a:t>
            </a:r>
            <a:r>
              <a:rPr lang="he-IL" altLang="he-IL" sz="2500"/>
              <a:t> ולכן ה- </a:t>
            </a:r>
            <a:r>
              <a:rPr lang="en-US" altLang="he-IL" sz="2500"/>
              <a:t>int</a:t>
            </a:r>
            <a:r>
              <a:rPr lang="he-IL" altLang="he-IL" sz="2500"/>
              <a:t> מומר ל- </a:t>
            </a:r>
            <a:r>
              <a:rPr lang="en-US" altLang="he-IL" sz="2500"/>
              <a:t>double</a:t>
            </a:r>
            <a:r>
              <a:rPr lang="he-IL" altLang="he-IL" sz="2500"/>
              <a:t> (0.0) והתוצאה היא 7.0</a:t>
            </a:r>
            <a:endParaRPr lang="en-US" altLang="he-IL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ECA886-F32C-41B2-872C-AA11ECCA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0236BB5-5D05-4EF1-9950-F2469BE9FA3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AC31402-3515-410A-80BA-7B73A068D8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המרות בין טיפוסים – דוגמא 2</a:t>
            </a:r>
            <a:endParaRPr lang="en-US" altLang="he-IL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AE53200-52D7-4CC4-8B2A-A1D67CF17B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21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static void Main(string[] args)</a:t>
            </a:r>
            <a:endParaRPr lang="en-US" altLang="he-IL" sz="21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    int  n1=5;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    double  d0, d1=7, d2=8.0; </a:t>
            </a:r>
            <a:endParaRPr lang="en-US" altLang="he-IL" sz="2100">
              <a:solidFill>
                <a:srgbClr val="008000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210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>
                <a:sym typeface="Wingdings" panose="05000000000000000000" pitchFamily="2" charset="2"/>
              </a:rPr>
              <a:t>    d0 = d1 + n1 / d2;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100">
                <a:sym typeface="Wingdings" panose="05000000000000000000" pitchFamily="2" charset="2"/>
              </a:rPr>
              <a:t>}</a:t>
            </a:r>
          </a:p>
          <a:p>
            <a:pPr algn="r" rtl="1" eaLnBrk="1" hangingPunct="1">
              <a:lnSpc>
                <a:spcPct val="80000"/>
              </a:lnSpc>
            </a:pPr>
            <a:r>
              <a:rPr lang="he-IL" altLang="he-IL" sz="2500"/>
              <a:t>ראשית מחושב הביטוי </a:t>
            </a:r>
            <a:r>
              <a:rPr lang="en-US" altLang="he-IL" sz="2500"/>
              <a:t>n1/d2</a:t>
            </a:r>
            <a:r>
              <a:rPr lang="he-IL" altLang="he-IL" sz="2500"/>
              <a:t>. הפעם </a:t>
            </a:r>
            <a:r>
              <a:rPr lang="en-US" altLang="he-IL" sz="2500"/>
              <a:t>n1</a:t>
            </a:r>
            <a:r>
              <a:rPr lang="he-IL" altLang="he-IL" sz="2500"/>
              <a:t> מומר ל- </a:t>
            </a:r>
            <a:r>
              <a:rPr lang="en-US" altLang="he-IL" sz="2500"/>
              <a:t>double</a:t>
            </a:r>
            <a:r>
              <a:rPr lang="he-IL" altLang="he-IL" sz="2500"/>
              <a:t> וחלוקת שני ה- </a:t>
            </a:r>
            <a:r>
              <a:rPr lang="en-US" altLang="he-IL" sz="2500"/>
              <a:t>double</a:t>
            </a:r>
            <a:r>
              <a:rPr lang="he-IL" altLang="he-IL" sz="2500"/>
              <a:t> מחזירה 0.625.</a:t>
            </a:r>
          </a:p>
          <a:p>
            <a:pPr algn="r" rtl="1" eaLnBrk="1" hangingPunct="1">
              <a:lnSpc>
                <a:spcPct val="80000"/>
              </a:lnSpc>
            </a:pPr>
            <a:r>
              <a:rPr lang="he-IL" altLang="he-IL" sz="2500"/>
              <a:t>הביטוי המחושב כעת הוא חיבור בין </a:t>
            </a:r>
            <a:r>
              <a:rPr lang="en-US" altLang="he-IL" sz="2500"/>
              <a:t>double</a:t>
            </a:r>
            <a:r>
              <a:rPr lang="he-IL" altLang="he-IL" sz="2500"/>
              <a:t> ל- </a:t>
            </a:r>
            <a:r>
              <a:rPr lang="en-US" altLang="he-IL" sz="2500"/>
              <a:t>double</a:t>
            </a:r>
            <a:r>
              <a:rPr lang="he-IL" altLang="he-IL" sz="2500"/>
              <a:t> ולכן אין המרות נוספות והתוצאה היא 7.625</a:t>
            </a:r>
            <a:endParaRPr lang="en-US" altLang="he-IL"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8E62E888-B70D-482F-B506-5683793210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19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static void Main(string[] args)</a:t>
            </a:r>
            <a:endParaRPr lang="en-US" altLang="he-IL" sz="21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dirty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dirty="0"/>
              <a:t>    int 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dirty="0"/>
              <a:t>    double  d1=9, d2=2.0; </a:t>
            </a:r>
            <a:endParaRPr lang="en-US" altLang="he-IL" sz="2100" dirty="0">
              <a:solidFill>
                <a:srgbClr val="008000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dirty="0">
                <a:sym typeface="Wingdings" panose="05000000000000000000" pitchFamily="2" charset="2"/>
              </a:rPr>
              <a:t>    n = d1 / d2 + 5; </a:t>
            </a:r>
            <a:r>
              <a:rPr lang="en-US" altLang="he-IL" sz="1900" dirty="0">
                <a:solidFill>
                  <a:srgbClr val="009900"/>
                </a:solidFill>
                <a:sym typeface="Wingdings" panose="05000000000000000000" pitchFamily="2" charset="2"/>
              </a:rPr>
              <a:t>// doesn’t compile since R-Value is with bigger priority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dirty="0">
                <a:sym typeface="Wingdings" panose="05000000000000000000" pitchFamily="2" charset="2"/>
              </a:rPr>
              <a:t>    n = </a:t>
            </a:r>
            <a:r>
              <a:rPr lang="en-US" altLang="he-IL" sz="2100" dirty="0" err="1">
                <a:sym typeface="Wingdings" panose="05000000000000000000" pitchFamily="2" charset="2"/>
              </a:rPr>
              <a:t>int.Parse</a:t>
            </a:r>
            <a:r>
              <a:rPr lang="en-US" altLang="he-IL" sz="2100" dirty="0">
                <a:sym typeface="Wingdings" panose="05000000000000000000" pitchFamily="2" charset="2"/>
              </a:rPr>
              <a:t>(d1 / d2 + 5);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dirty="0">
                <a:sym typeface="Wingdings" panose="05000000000000000000" pitchFamily="2" charset="2"/>
              </a:rPr>
              <a:t>}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500" dirty="0"/>
              <a:t>ראשית מחושב הביטוי </a:t>
            </a:r>
            <a:r>
              <a:rPr lang="en-US" altLang="he-IL" sz="2500" dirty="0"/>
              <a:t>d1/d2</a:t>
            </a:r>
            <a:r>
              <a:rPr lang="he-IL" altLang="he-IL" sz="2500" dirty="0"/>
              <a:t> שתוצאתו 4.5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500" dirty="0"/>
              <a:t>הביטוי הבא המחושב הוא חיבור בין </a:t>
            </a:r>
            <a:r>
              <a:rPr lang="en-US" altLang="he-IL" sz="2500" dirty="0"/>
              <a:t>double</a:t>
            </a:r>
            <a:r>
              <a:rPr lang="he-IL" altLang="he-IL" sz="2500" dirty="0"/>
              <a:t> ל- </a:t>
            </a:r>
            <a:r>
              <a:rPr lang="en-US" altLang="he-IL" sz="2500" dirty="0"/>
              <a:t>int</a:t>
            </a:r>
            <a:r>
              <a:rPr lang="he-IL" altLang="he-IL" sz="2500" dirty="0"/>
              <a:t> שתוצאתו היא 9.5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500" dirty="0"/>
              <a:t>ערך הביטוי הוא </a:t>
            </a:r>
            <a:r>
              <a:rPr lang="en-US" altLang="he-IL" sz="2500" dirty="0"/>
              <a:t>double</a:t>
            </a:r>
            <a:r>
              <a:rPr lang="he-IL" altLang="he-IL" sz="2500" dirty="0"/>
              <a:t> ולכן צריך המרה מפורשת ל- </a:t>
            </a:r>
            <a:r>
              <a:rPr lang="en-US" altLang="he-IL" sz="2500" dirty="0"/>
              <a:t>int</a:t>
            </a:r>
            <a:r>
              <a:rPr lang="he-IL" altLang="he-IL" sz="2500" dirty="0"/>
              <a:t> והתוצאה תהייה 9 </a:t>
            </a:r>
            <a:endParaRPr lang="en-US" altLang="he-IL" sz="2500" dirty="0"/>
          </a:p>
        </p:txBody>
      </p:sp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CC3E60B0-5428-4BBD-9716-94944CA2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AEA4A84-5E7E-44C6-921E-57531C14558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1B7CE75-A31E-42E5-808C-CB3C12441E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המרות בין טיפוסים – דוגמא 3</a:t>
            </a:r>
            <a:endParaRPr lang="en-US" altLang="he-IL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32A99559-33E6-4B07-A275-253CCBC1A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6576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3C5AEA6F-D3F3-475C-B90F-BD484C44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CDA9426-1E75-448C-A1EE-3FEB701EA3B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4044CB5-B896-4D2F-A176-1E95261766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המרות בין טיפוסים – דוגמא 4</a:t>
            </a:r>
            <a:endParaRPr lang="en-US" altLang="he-IL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063C403-36E7-42CF-A739-D18F2626E3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he-IL" altLang="he-IL" sz="21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he-IL" sz="2100"/>
              <a:t>	   </a:t>
            </a:r>
            <a:r>
              <a:rPr lang="en-US" altLang="he-IL" sz="21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int 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char  ch = 'a';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x = ch+3;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}</a:t>
            </a:r>
            <a:endParaRPr lang="he-IL" altLang="he-IL" sz="21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2100">
              <a:sym typeface="Wingdings" panose="05000000000000000000" pitchFamily="2" charset="2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מתבצעת המרה מ- </a:t>
            </a:r>
            <a:r>
              <a:rPr lang="en-US" altLang="he-IL"/>
              <a:t>char</a:t>
            </a:r>
            <a:r>
              <a:rPr lang="he-IL" altLang="he-IL"/>
              <a:t> ל- </a:t>
            </a:r>
            <a:r>
              <a:rPr lang="en-US" altLang="he-IL"/>
              <a:t>int</a:t>
            </a:r>
            <a:r>
              <a:rPr lang="he-IL" altLang="he-IL"/>
              <a:t> ולכן תוצאת הביטוי היא ערכו ה- </a:t>
            </a:r>
            <a:r>
              <a:rPr lang="en-US" altLang="he-IL"/>
              <a:t>ASCII</a:t>
            </a:r>
            <a:r>
              <a:rPr lang="he-IL" altLang="he-IL"/>
              <a:t> של </a:t>
            </a:r>
            <a:r>
              <a:rPr lang="en-US" altLang="he-IL"/>
              <a:t>‘a’</a:t>
            </a:r>
            <a:r>
              <a:rPr lang="he-IL" altLang="he-IL"/>
              <a:t> (97) + 3 </a:t>
            </a:r>
            <a:r>
              <a:rPr lang="en-US" altLang="he-IL">
                <a:sym typeface="Wingdings" panose="05000000000000000000" pitchFamily="2" charset="2"/>
              </a:rPr>
              <a:t></a:t>
            </a:r>
            <a:r>
              <a:rPr lang="he-IL" altLang="he-IL">
                <a:sym typeface="Wingdings" panose="05000000000000000000" pitchFamily="2" charset="2"/>
              </a:rPr>
              <a:t> 100</a:t>
            </a:r>
            <a:endParaRPr lang="en-US" altLang="he-IL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E065EDC-22D0-4D4E-B8A4-C90DF06C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98CEADA-1CF4-45E2-AABE-13CAC3FAC76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AC2E01C-9497-4335-B8B6-311AF340EA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המרות בין טיפוסים – דוגמא 5</a:t>
            </a:r>
            <a:endParaRPr lang="en-US" altLang="he-IL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5C95BF1-5FCF-4AFE-AD34-897E80F0E2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static void Main(string[] args)</a:t>
            </a:r>
            <a:endParaRPr lang="en-US" altLang="he-IL" sz="21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dirty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dirty="0">
                <a:sym typeface="Wingdings" panose="05000000000000000000" pitchFamily="2" charset="2"/>
              </a:rPr>
              <a:t>	</a:t>
            </a:r>
            <a:r>
              <a:rPr lang="en-US" altLang="he-IL" sz="2100" noProof="1">
                <a:sym typeface="Wingdings" panose="05000000000000000000" pitchFamily="2" charset="2"/>
              </a:rPr>
              <a:t>int         n1 = 5, n2 = 7;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>
                <a:sym typeface="Wingdings" panose="05000000000000000000" pitchFamily="2" charset="2"/>
              </a:rPr>
              <a:t>    double  d1 = 2.5;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>
                <a:sym typeface="Wingdings" panose="05000000000000000000" pitchFamily="2" charset="2"/>
              </a:rPr>
              <a:t>    bool      b =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100" noProof="1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>
                <a:sym typeface="Wingdings" panose="05000000000000000000" pitchFamily="2" charset="2"/>
              </a:rPr>
              <a:t>    n1 = n2++ + 2;        </a:t>
            </a:r>
            <a:r>
              <a:rPr lang="en-US" altLang="he-IL" sz="2100" dirty="0">
                <a:sym typeface="Wingdings" panose="05000000000000000000" pitchFamily="2" charset="2"/>
              </a:rPr>
              <a:t>                               </a:t>
            </a:r>
            <a:r>
              <a:rPr lang="en-US" altLang="he-IL" sz="2100" noProof="1">
                <a:sym typeface="Wingdings" panose="05000000000000000000" pitchFamily="2" charset="2"/>
              </a:rPr>
              <a:t> </a:t>
            </a:r>
            <a:r>
              <a:rPr lang="en-US" altLang="he-IL" sz="2100" noProof="1">
                <a:solidFill>
                  <a:srgbClr val="009900"/>
                </a:solidFill>
                <a:sym typeface="Wingdings" panose="05000000000000000000" pitchFamily="2" charset="2"/>
              </a:rPr>
              <a:t>// </a:t>
            </a:r>
            <a:r>
              <a:rPr lang="en-US" altLang="he-IL" sz="2100" dirty="0">
                <a:solidFill>
                  <a:srgbClr val="009900"/>
                </a:solidFill>
                <a:sym typeface="Wingdings" panose="05000000000000000000" pitchFamily="2" charset="2"/>
              </a:rPr>
              <a:t></a:t>
            </a:r>
            <a:r>
              <a:rPr lang="en-US" altLang="he-IL" sz="2100" noProof="1">
                <a:solidFill>
                  <a:srgbClr val="009900"/>
                </a:solidFill>
                <a:sym typeface="Wingdings" panose="05000000000000000000" pitchFamily="2" charset="2"/>
              </a:rPr>
              <a:t> n1=9, n2=8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>
                <a:sym typeface="Wingdings" panose="05000000000000000000" pitchFamily="2" charset="2"/>
              </a:rPr>
              <a:t>    n2 = n1 + int.Parse(b);                </a:t>
            </a:r>
            <a:r>
              <a:rPr lang="en-US" altLang="he-IL" sz="2100" noProof="1">
                <a:solidFill>
                  <a:srgbClr val="009900"/>
                </a:solidFill>
                <a:sym typeface="Wingdings" panose="05000000000000000000" pitchFamily="2" charset="2"/>
              </a:rPr>
              <a:t>// </a:t>
            </a:r>
            <a:r>
              <a:rPr lang="en-US" altLang="he-IL" sz="2100" dirty="0">
                <a:solidFill>
                  <a:srgbClr val="009900"/>
                </a:solidFill>
                <a:sym typeface="Wingdings" panose="05000000000000000000" pitchFamily="2" charset="2"/>
              </a:rPr>
              <a:t></a:t>
            </a:r>
            <a:r>
              <a:rPr lang="en-US" altLang="he-IL" sz="2100" noProof="1">
                <a:solidFill>
                  <a:srgbClr val="009900"/>
                </a:solidFill>
                <a:sym typeface="Wingdings" panose="05000000000000000000" pitchFamily="2" charset="2"/>
              </a:rPr>
              <a:t> n2=9, n1=9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>
                <a:sym typeface="Wingdings" panose="05000000000000000000" pitchFamily="2" charset="2"/>
              </a:rPr>
              <a:t>    b = boolean.Parse((n1 - 3) * d1); </a:t>
            </a:r>
            <a:r>
              <a:rPr lang="en-US" altLang="he-IL" sz="2100" dirty="0">
                <a:sym typeface="Wingdings" panose="05000000000000000000" pitchFamily="2" charset="2"/>
              </a:rPr>
              <a:t>   </a:t>
            </a:r>
            <a:r>
              <a:rPr lang="en-US" altLang="he-IL" sz="2100" noProof="1">
                <a:solidFill>
                  <a:srgbClr val="009900"/>
                </a:solidFill>
                <a:sym typeface="Wingdings" panose="05000000000000000000" pitchFamily="2" charset="2"/>
              </a:rPr>
              <a:t>// </a:t>
            </a:r>
            <a:r>
              <a:rPr lang="en-US" altLang="he-IL" sz="2100" dirty="0">
                <a:solidFill>
                  <a:srgbClr val="009900"/>
                </a:solidFill>
                <a:sym typeface="Wingdings" panose="05000000000000000000" pitchFamily="2" charset="2"/>
              </a:rPr>
              <a:t> </a:t>
            </a:r>
            <a:r>
              <a:rPr lang="en-US" altLang="he-IL" sz="2100" noProof="1">
                <a:solidFill>
                  <a:srgbClr val="009900"/>
                </a:solidFill>
                <a:sym typeface="Wingdings" panose="05000000000000000000" pitchFamily="2" charset="2"/>
              </a:rPr>
              <a:t>b=true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>
                <a:sym typeface="Wingdings" panose="05000000000000000000" pitchFamily="2" charset="2"/>
              </a:rPr>
              <a:t>    d1 *= n2;               </a:t>
            </a:r>
            <a:r>
              <a:rPr lang="en-US" altLang="he-IL" sz="2100" dirty="0">
                <a:sym typeface="Wingdings" panose="05000000000000000000" pitchFamily="2" charset="2"/>
              </a:rPr>
              <a:t>                               </a:t>
            </a:r>
            <a:r>
              <a:rPr lang="en-US" altLang="he-IL" sz="2100" noProof="1">
                <a:sym typeface="Wingdings" panose="05000000000000000000" pitchFamily="2" charset="2"/>
              </a:rPr>
              <a:t>   </a:t>
            </a:r>
            <a:r>
              <a:rPr lang="en-US" altLang="he-IL" sz="2100" noProof="1">
                <a:solidFill>
                  <a:srgbClr val="009900"/>
                </a:solidFill>
                <a:sym typeface="Wingdings" panose="05000000000000000000" pitchFamily="2" charset="2"/>
              </a:rPr>
              <a:t>// </a:t>
            </a:r>
            <a:r>
              <a:rPr lang="en-US" altLang="he-IL" sz="2100" dirty="0">
                <a:solidFill>
                  <a:srgbClr val="009900"/>
                </a:solidFill>
                <a:sym typeface="Wingdings" panose="05000000000000000000" pitchFamily="2" charset="2"/>
              </a:rPr>
              <a:t> </a:t>
            </a:r>
            <a:r>
              <a:rPr lang="en-US" altLang="he-IL" sz="2100" noProof="1">
                <a:solidFill>
                  <a:srgbClr val="009900"/>
                </a:solidFill>
                <a:sym typeface="Wingdings" panose="05000000000000000000" pitchFamily="2" charset="2"/>
              </a:rPr>
              <a:t>d1=22.5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dirty="0">
                <a:sym typeface="Wingdings" panose="05000000000000000000" pitchFamily="2" charset="2"/>
              </a:rPr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5E195A4-CD2D-4A0B-A020-DA173E4F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CDF62040-BC80-46F8-8509-2998C9DEA52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ED38AD3-51A4-489F-80B4-F5FD844344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דרך נוספת להמרה מכוונת </a:t>
            </a:r>
            <a:endParaRPr lang="en-US" altLang="he-IL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68C9949-882D-457F-8226-CAAAAF25A6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זוהי המרה מכוונת בין הטיפוסים השונים: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r>
              <a:rPr lang="en-US" altLang="he-IL"/>
              <a:t>(type)&lt;expression&gt;</a:t>
            </a:r>
          </a:p>
          <a:p>
            <a:pPr lvl="1" algn="r" rtl="1" eaLnBrk="1" hangingPunct="1"/>
            <a:r>
              <a:rPr lang="he-IL" altLang="he-IL"/>
              <a:t>דוגמאות:</a:t>
            </a:r>
          </a:p>
          <a:p>
            <a:pPr lvl="2" algn="r" rtl="1" eaLnBrk="1" hangingPunct="1"/>
            <a:r>
              <a:rPr lang="en-US" altLang="he-IL"/>
              <a:t>(double)(2+3)</a:t>
            </a:r>
            <a:r>
              <a:rPr lang="he-IL" altLang="he-IL"/>
              <a:t> </a:t>
            </a:r>
            <a:r>
              <a:rPr lang="en-US" altLang="he-IL">
                <a:sym typeface="Wingdings" panose="05000000000000000000" pitchFamily="2" charset="2"/>
              </a:rPr>
              <a:t></a:t>
            </a:r>
            <a:r>
              <a:rPr lang="he-IL" altLang="he-IL">
                <a:sym typeface="Wingdings" panose="05000000000000000000" pitchFamily="2" charset="2"/>
              </a:rPr>
              <a:t> 5.0</a:t>
            </a:r>
            <a:endParaRPr lang="he-IL" altLang="he-IL"/>
          </a:p>
          <a:p>
            <a:pPr algn="r" rtl="1" eaLnBrk="1" hangingPunct="1">
              <a:buFont typeface="Wingdings" panose="05000000000000000000" pitchFamily="2" charset="2"/>
              <a:buNone/>
            </a:pPr>
            <a:endParaRPr lang="he-IL" altLang="he-IL"/>
          </a:p>
          <a:p>
            <a:pPr algn="r" rtl="1" eaLnBrk="1" hangingPunct="1"/>
            <a:r>
              <a:rPr lang="he-IL" altLang="he-IL"/>
              <a:t>לאופרטור </a:t>
            </a:r>
            <a:r>
              <a:rPr lang="en-US" altLang="he-IL"/>
              <a:t>casting</a:t>
            </a:r>
            <a:r>
              <a:rPr lang="he-IL" altLang="he-IL"/>
              <a:t> יש את הקדימות הגבוהה ביותר</a:t>
            </a:r>
          </a:p>
          <a:p>
            <a:pPr lvl="1" algn="r" rtl="1" eaLnBrk="1" hangingPunct="1"/>
            <a:r>
              <a:rPr lang="en-US" altLang="he-IL"/>
              <a:t>(double)x/y</a:t>
            </a:r>
            <a:r>
              <a:rPr lang="he-IL" altLang="he-IL"/>
              <a:t>  עושים המרה של </a:t>
            </a:r>
            <a:r>
              <a:rPr lang="en-US" altLang="he-IL"/>
              <a:t>x</a:t>
            </a:r>
            <a:r>
              <a:rPr lang="he-IL" altLang="he-IL"/>
              <a:t> ל- </a:t>
            </a:r>
            <a:r>
              <a:rPr lang="en-US" altLang="he-IL"/>
              <a:t>double</a:t>
            </a:r>
            <a:r>
              <a:rPr lang="he-IL" altLang="he-IL"/>
              <a:t> ורק אז מבצעים את החילוק</a:t>
            </a:r>
            <a:endParaRPr lang="en-US" alt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D0E29F53-D97D-436E-82B2-F28CE822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CAA116E-5E50-4FE0-BB5C-30C9C7E8F6A9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91F3A20-26B0-4546-A52F-23F6A89E70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ביחידה זו נלמד:</a:t>
            </a:r>
            <a:endParaRPr lang="en-US" altLang="he-IL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7555EC5-172A-4FBE-8A83-35AB97B33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3200"/>
              <a:t>פעולות אריתמטיות</a:t>
            </a:r>
          </a:p>
          <a:p>
            <a:pPr lvl="1" algn="r" rtl="1" eaLnBrk="1" hangingPunct="1"/>
            <a:r>
              <a:rPr lang="he-IL" altLang="he-IL" sz="3200"/>
              <a:t>ביטויים חשבוניים</a:t>
            </a:r>
          </a:p>
          <a:p>
            <a:pPr lvl="1" algn="r" rtl="1" eaLnBrk="1" hangingPunct="1"/>
            <a:r>
              <a:rPr lang="he-IL" altLang="he-IL" sz="3200"/>
              <a:t>אופרטור ++</a:t>
            </a:r>
          </a:p>
          <a:p>
            <a:pPr lvl="1" algn="r" rtl="1" eaLnBrk="1" hangingPunct="1"/>
            <a:r>
              <a:rPr lang="he-IL" altLang="he-IL" sz="3200"/>
              <a:t>ביטויים מקוצרים</a:t>
            </a:r>
          </a:p>
          <a:p>
            <a:pPr algn="r" rtl="1" eaLnBrk="1" hangingPunct="1"/>
            <a:r>
              <a:rPr lang="he-IL" altLang="he-IL" sz="3200"/>
              <a:t>המרות בין טיפוסים </a:t>
            </a:r>
            <a:r>
              <a:rPr lang="en-US" altLang="he-IL" sz="3200"/>
              <a:t>(casting)</a:t>
            </a:r>
            <a:endParaRPr lang="he-IL" altLang="he-IL" sz="3200"/>
          </a:p>
          <a:p>
            <a:pPr algn="r" rtl="1" eaLnBrk="1" hangingPunct="1"/>
            <a:r>
              <a:rPr lang="he-IL" altLang="he-IL" sz="3200"/>
              <a:t>ביטויים לוגיים</a:t>
            </a:r>
          </a:p>
          <a:p>
            <a:pPr algn="r" rtl="1" eaLnBrk="1" hangingPunct="1"/>
            <a:endParaRPr lang="he-IL" altLang="he-IL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61BA1F-6E71-4CA1-A7CB-C5AC4A85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8E30F1E-844C-46CA-B0F7-D66A45EEA123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2E38862-77AB-4E9A-B3C0-A7039A95B6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המרה מכוונת - דוגמא</a:t>
            </a:r>
            <a:endParaRPr lang="en-US" altLang="he-IL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FF926F6-E31B-45D7-B517-101AC1885E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 noProof="1"/>
              <a:t>static void Main(string[] args)</a:t>
            </a:r>
            <a:endParaRPr lang="en-US" altLang="he-IL" sz="21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	   int</a:t>
            </a:r>
            <a:r>
              <a:rPr lang="he-IL" altLang="he-IL" sz="2100"/>
              <a:t> </a:t>
            </a:r>
            <a:r>
              <a:rPr lang="en-US" altLang="he-IL" sz="2100"/>
              <a:t> n1=5, n2=6;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	   double </a:t>
            </a:r>
            <a:r>
              <a:rPr lang="he-IL" altLang="he-IL" sz="2100"/>
              <a:t> </a:t>
            </a:r>
            <a:r>
              <a:rPr lang="en-US" altLang="he-IL" sz="2100"/>
              <a:t>d1;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1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	   d1 = n1/n2;             </a:t>
            </a:r>
            <a:r>
              <a:rPr lang="en-US" altLang="he-IL" sz="2100">
                <a:solidFill>
                  <a:srgbClr val="009900"/>
                </a:solidFill>
              </a:rPr>
              <a:t>// </a:t>
            </a:r>
            <a:r>
              <a:rPr lang="en-US" altLang="he-IL" sz="2100">
                <a:solidFill>
                  <a:srgbClr val="009900"/>
                </a:solidFill>
                <a:sym typeface="Wingdings" panose="05000000000000000000" pitchFamily="2" charset="2"/>
              </a:rPr>
              <a:t> d1=0</a:t>
            </a:r>
            <a:endParaRPr lang="en-US" altLang="he-IL" sz="210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       d1= (double)n1/n2; </a:t>
            </a:r>
            <a:r>
              <a:rPr lang="en-US" altLang="he-IL" sz="2100">
                <a:solidFill>
                  <a:srgbClr val="009900"/>
                </a:solidFill>
              </a:rPr>
              <a:t>// </a:t>
            </a:r>
            <a:r>
              <a:rPr lang="en-US" altLang="he-IL" sz="2100">
                <a:solidFill>
                  <a:srgbClr val="009900"/>
                </a:solidFill>
                <a:sym typeface="Wingdings" panose="05000000000000000000" pitchFamily="2" charset="2"/>
              </a:rPr>
              <a:t> </a:t>
            </a:r>
            <a:r>
              <a:rPr lang="en-US" altLang="he-IL" sz="2100">
                <a:solidFill>
                  <a:srgbClr val="009900"/>
                </a:solidFill>
              </a:rPr>
              <a:t>d1= 0.833333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	   d1 = (int)(n2/4.23); </a:t>
            </a:r>
            <a:r>
              <a:rPr lang="en-US" altLang="he-IL" sz="2100">
                <a:solidFill>
                  <a:srgbClr val="009900"/>
                </a:solidFill>
              </a:rPr>
              <a:t>// </a:t>
            </a:r>
            <a:r>
              <a:rPr lang="en-US" altLang="he-IL" sz="2100">
                <a:solidFill>
                  <a:srgbClr val="009900"/>
                </a:solidFill>
                <a:sym typeface="Wingdings" panose="05000000000000000000" pitchFamily="2" charset="2"/>
              </a:rPr>
              <a:t>d1=1.0</a:t>
            </a:r>
            <a:endParaRPr lang="en-US" altLang="he-IL" sz="210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0D360BE-93A9-4BDA-A3AE-2B4EB631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B03E22C-94CA-4ABE-A96B-2603FE90060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17DA249-99A4-4033-89B6-792802DBFA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המרה מכוונת – דוגמא (2)</a:t>
            </a:r>
            <a:endParaRPr lang="en-US" altLang="he-IL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F0B239B-C35B-4128-8681-C3E0C4F659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he-IL" altLang="he-IL" sz="2100"/>
              <a:t>	    </a:t>
            </a:r>
            <a:r>
              <a:rPr lang="en-US" altLang="he-IL" sz="21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    char      ch = 'a';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int         n1=5, n2=7;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double  d1=2.5;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2100" noProof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n1 = ch++ + 2;         </a:t>
            </a:r>
            <a:r>
              <a:rPr lang="en-US" altLang="he-IL" sz="2100"/>
              <a:t>          </a:t>
            </a:r>
            <a:r>
              <a:rPr lang="en-US" altLang="he-IL" sz="2100" noProof="1">
                <a:solidFill>
                  <a:srgbClr val="009900"/>
                </a:solidFill>
              </a:rPr>
              <a:t>// </a:t>
            </a:r>
            <a:r>
              <a:rPr lang="en-US" altLang="he-IL" sz="2100">
                <a:solidFill>
                  <a:srgbClr val="009900"/>
                </a:solidFill>
                <a:sym typeface="Wingdings" panose="05000000000000000000" pitchFamily="2" charset="2"/>
              </a:rPr>
              <a:t></a:t>
            </a:r>
            <a:r>
              <a:rPr lang="en-US" altLang="he-IL" sz="2100" noProof="1">
                <a:solidFill>
                  <a:srgbClr val="009900"/>
                </a:solidFill>
              </a:rPr>
              <a:t> n1=99, ch=‘b’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ch = (char)(n1+2);             </a:t>
            </a:r>
            <a:r>
              <a:rPr lang="en-US" altLang="he-IL" sz="2100" noProof="1">
                <a:solidFill>
                  <a:srgbClr val="009900"/>
                </a:solidFill>
              </a:rPr>
              <a:t>// </a:t>
            </a:r>
            <a:r>
              <a:rPr lang="en-US" altLang="he-IL" sz="2100">
                <a:solidFill>
                  <a:srgbClr val="009900"/>
                </a:solidFill>
                <a:sym typeface="Wingdings" panose="05000000000000000000" pitchFamily="2" charset="2"/>
              </a:rPr>
              <a:t></a:t>
            </a:r>
            <a:r>
              <a:rPr lang="en-US" altLang="he-IL" sz="2100" noProof="1">
                <a:solidFill>
                  <a:srgbClr val="009900"/>
                </a:solidFill>
              </a:rPr>
              <a:t> ch=‘e’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n1 = (int)((n1-'a'+3) * d1); </a:t>
            </a:r>
            <a:r>
              <a:rPr lang="en-US" altLang="he-IL" sz="2100" noProof="1">
                <a:solidFill>
                  <a:srgbClr val="009900"/>
                </a:solidFill>
              </a:rPr>
              <a:t>// </a:t>
            </a:r>
            <a:r>
              <a:rPr lang="en-US" altLang="he-IL" sz="2100">
                <a:solidFill>
                  <a:srgbClr val="009900"/>
                </a:solidFill>
                <a:sym typeface="Wingdings" panose="05000000000000000000" pitchFamily="2" charset="2"/>
              </a:rPr>
              <a:t></a:t>
            </a:r>
            <a:r>
              <a:rPr lang="en-US" altLang="he-IL" sz="2100" noProof="1">
                <a:solidFill>
                  <a:srgbClr val="009900"/>
                </a:solidFill>
              </a:rPr>
              <a:t>n1=(99-97+3)*2.5 = 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	        n2 *= (int)d1;                 </a:t>
            </a:r>
            <a:r>
              <a:rPr lang="en-US" altLang="he-IL" sz="2100"/>
              <a:t>   </a:t>
            </a:r>
            <a:r>
              <a:rPr lang="en-US" altLang="he-IL" sz="2100" noProof="1">
                <a:solidFill>
                  <a:srgbClr val="009900"/>
                </a:solidFill>
              </a:rPr>
              <a:t>// </a:t>
            </a:r>
            <a:r>
              <a:rPr lang="en-US" altLang="he-IL" sz="2100">
                <a:solidFill>
                  <a:srgbClr val="009900"/>
                </a:solidFill>
                <a:sym typeface="Wingdings" panose="05000000000000000000" pitchFamily="2" charset="2"/>
              </a:rPr>
              <a:t></a:t>
            </a:r>
            <a:r>
              <a:rPr lang="en-US" altLang="he-IL" sz="2100" noProof="1">
                <a:solidFill>
                  <a:srgbClr val="009900"/>
                </a:solidFill>
              </a:rPr>
              <a:t> n2 = 7*2 = 14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100" noProof="1"/>
              <a:t>        }</a:t>
            </a:r>
            <a:endParaRPr lang="en-US" altLang="he-IL"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133B1FF-5869-4E33-AC37-3962955E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B5D2EDE-AF1D-41E2-81D7-C731A108C51B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6EE2892-3318-49F0-A9C6-070822776E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ביטויים לוגיים</a:t>
            </a:r>
            <a:endParaRPr lang="en-US" altLang="he-IL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9722AE6-561A-42D0-8D94-31AA38C98D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ביטוי לוגי הינו דרך לבטא יחס בין 2 ביטויים</a:t>
            </a:r>
          </a:p>
          <a:p>
            <a:pPr lvl="1" algn="r" rtl="1" eaLnBrk="1" hangingPunct="1"/>
            <a:r>
              <a:rPr lang="he-IL" altLang="he-IL"/>
              <a:t>תוצאת הביטוי היא </a:t>
            </a:r>
            <a:r>
              <a:rPr lang="en-US" altLang="he-IL"/>
              <a:t>True/False</a:t>
            </a:r>
            <a:endParaRPr lang="he-IL" altLang="he-IL"/>
          </a:p>
          <a:p>
            <a:pPr algn="r" rtl="1" eaLnBrk="1" hangingPunct="1"/>
            <a:endParaRPr lang="he-IL" altLang="he-IL"/>
          </a:p>
          <a:p>
            <a:pPr algn="r" rtl="1" eaLnBrk="1" hangingPunct="1"/>
            <a:r>
              <a:rPr lang="he-IL" altLang="he-IL"/>
              <a:t>דוגמאות ליחסים בין ביטויים: גדול, קטן שוויון</a:t>
            </a:r>
            <a:endParaRPr lang="en-US" altLang="he-IL"/>
          </a:p>
          <a:p>
            <a:pPr algn="r" rtl="1" eaLnBrk="1" hangingPunct="1"/>
            <a:endParaRPr lang="he-IL" altLang="he-I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78602E-8DF4-4133-A62E-FEFBF060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3C66694-9352-4672-91FC-3E11BBA140CD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B0D55C1-D290-45A7-97B5-F619D4E630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אופרטורי יחס ושוויון</a:t>
            </a:r>
            <a:endParaRPr lang="en-US" altLang="he-IL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A5FD180-E016-480C-8520-62C7D7A45A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r" rtl="1" eaLnBrk="1" hangingPunct="1">
              <a:buFont typeface="Wingdings" panose="05000000000000000000" pitchFamily="2" charset="2"/>
              <a:buNone/>
            </a:pPr>
            <a:endParaRPr lang="en-US" altLang="he-IL" sz="25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				int x=3, y=5;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2500"/>
              <a:t>				bool  res;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endParaRPr lang="he-IL" altLang="he-IL" sz="2500"/>
          </a:p>
          <a:p>
            <a:pPr algn="r" rtl="1" eaLnBrk="1" hangingPunct="1"/>
            <a:r>
              <a:rPr lang="he-IL" altLang="he-IL" sz="2500"/>
              <a:t>קטן מ-		&gt;</a:t>
            </a:r>
            <a:r>
              <a:rPr lang="en-US" altLang="he-IL" sz="2500"/>
              <a:t> </a:t>
            </a:r>
            <a:r>
              <a:rPr lang="he-IL" altLang="he-IL" sz="2500"/>
              <a:t>    	</a:t>
            </a:r>
            <a:r>
              <a:rPr lang="en-US" altLang="he-IL" sz="2500"/>
              <a:t> res = x &lt; y;   </a:t>
            </a:r>
            <a:r>
              <a:rPr lang="en-US" altLang="he-IL" sz="2500">
                <a:solidFill>
                  <a:srgbClr val="008000"/>
                </a:solidFill>
              </a:rPr>
              <a:t>// res is T</a:t>
            </a:r>
            <a:endParaRPr lang="he-IL" altLang="he-IL" sz="2500">
              <a:solidFill>
                <a:srgbClr val="008000"/>
              </a:solidFill>
            </a:endParaRPr>
          </a:p>
          <a:p>
            <a:pPr algn="r" rtl="1" eaLnBrk="1" hangingPunct="1"/>
            <a:r>
              <a:rPr lang="he-IL" altLang="he-IL" sz="2500"/>
              <a:t>קטן או שווה ל-	&gt;=     </a:t>
            </a:r>
            <a:r>
              <a:rPr lang="en-US" altLang="he-IL" sz="2500"/>
              <a:t>res = x &lt;= y; </a:t>
            </a:r>
            <a:r>
              <a:rPr lang="en-US" altLang="he-IL" sz="2500">
                <a:solidFill>
                  <a:srgbClr val="008000"/>
                </a:solidFill>
              </a:rPr>
              <a:t>// res is T </a:t>
            </a:r>
            <a:endParaRPr lang="he-IL" altLang="he-IL" sz="2500">
              <a:solidFill>
                <a:srgbClr val="008000"/>
              </a:solidFill>
            </a:endParaRPr>
          </a:p>
          <a:p>
            <a:pPr algn="r" rtl="1" eaLnBrk="1" hangingPunct="1"/>
            <a:r>
              <a:rPr lang="he-IL" altLang="he-IL" sz="2500"/>
              <a:t>גדול מ-		&lt;	</a:t>
            </a:r>
            <a:r>
              <a:rPr lang="en-US" altLang="he-IL" sz="2500"/>
              <a:t>res = x &gt; y;   </a:t>
            </a:r>
            <a:r>
              <a:rPr lang="en-US" altLang="he-IL" sz="2500">
                <a:solidFill>
                  <a:srgbClr val="008000"/>
                </a:solidFill>
              </a:rPr>
              <a:t>// res is F</a:t>
            </a:r>
            <a:endParaRPr lang="he-IL" altLang="he-IL" sz="2500">
              <a:solidFill>
                <a:srgbClr val="008000"/>
              </a:solidFill>
            </a:endParaRPr>
          </a:p>
          <a:p>
            <a:pPr algn="r" rtl="1" eaLnBrk="1" hangingPunct="1"/>
            <a:r>
              <a:rPr lang="he-IL" altLang="he-IL" sz="2500"/>
              <a:t>גדול או שווה ל-	&lt;=      </a:t>
            </a:r>
            <a:r>
              <a:rPr lang="en-US" altLang="he-IL" sz="2500"/>
              <a:t>res = x &gt;= y; </a:t>
            </a:r>
            <a:r>
              <a:rPr lang="en-US" altLang="he-IL" sz="2500">
                <a:solidFill>
                  <a:srgbClr val="008000"/>
                </a:solidFill>
              </a:rPr>
              <a:t>// res is F</a:t>
            </a:r>
            <a:endParaRPr lang="he-IL" altLang="he-IL" sz="2500">
              <a:solidFill>
                <a:srgbClr val="008000"/>
              </a:solidFill>
            </a:endParaRPr>
          </a:p>
          <a:p>
            <a:pPr algn="r" rtl="1" eaLnBrk="1" hangingPunct="1"/>
            <a:r>
              <a:rPr lang="he-IL" altLang="he-IL" sz="2500"/>
              <a:t>שווה ל-		==	</a:t>
            </a:r>
            <a:r>
              <a:rPr lang="en-US" altLang="he-IL" sz="2500"/>
              <a:t>res = x == y; </a:t>
            </a:r>
            <a:r>
              <a:rPr lang="en-US" altLang="he-IL" sz="2500">
                <a:solidFill>
                  <a:srgbClr val="008000"/>
                </a:solidFill>
              </a:rPr>
              <a:t>// res is F</a:t>
            </a:r>
            <a:endParaRPr lang="he-IL" altLang="he-IL" sz="2500">
              <a:solidFill>
                <a:srgbClr val="008000"/>
              </a:solidFill>
            </a:endParaRPr>
          </a:p>
          <a:p>
            <a:pPr algn="r" rtl="1" eaLnBrk="1" hangingPunct="1"/>
            <a:r>
              <a:rPr lang="he-IL" altLang="he-IL" sz="2500"/>
              <a:t>שונה מ- 		=!   </a:t>
            </a:r>
            <a:r>
              <a:rPr lang="en-US" altLang="he-IL" sz="2500"/>
              <a:t>res = x != y;  </a:t>
            </a:r>
            <a:r>
              <a:rPr lang="en-US" altLang="he-IL" sz="2500">
                <a:solidFill>
                  <a:srgbClr val="008000"/>
                </a:solidFill>
              </a:rPr>
              <a:t>// res is T    </a:t>
            </a:r>
            <a:endParaRPr lang="he-IL" altLang="he-IL" sz="2500">
              <a:solidFill>
                <a:srgbClr val="008000"/>
              </a:solidFill>
            </a:endParaRPr>
          </a:p>
          <a:p>
            <a:pPr algn="r" rtl="1" eaLnBrk="1" hangingPunct="1">
              <a:buFont typeface="Wingdings" panose="05000000000000000000" pitchFamily="2" charset="2"/>
              <a:buNone/>
            </a:pPr>
            <a:endParaRPr lang="he-IL" altLang="he-IL" sz="2500">
              <a:solidFill>
                <a:srgbClr val="008000"/>
              </a:solidFill>
            </a:endParaRPr>
          </a:p>
          <a:p>
            <a:pPr algn="r" rtl="1" eaLnBrk="1" hangingPunct="1">
              <a:buFont typeface="Wingdings" panose="05000000000000000000" pitchFamily="2" charset="2"/>
              <a:buNone/>
            </a:pPr>
            <a:endParaRPr lang="he-IL" altLang="he-IL" sz="2500">
              <a:solidFill>
                <a:srgbClr val="008000"/>
              </a:solidFill>
            </a:endParaRPr>
          </a:p>
          <a:p>
            <a:pPr algn="r" rtl="1" eaLnBrk="1" hangingPunct="1"/>
            <a:endParaRPr lang="en-US" altLang="he-IL"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616F30-1FD6-4C11-A703-FA32443D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4959B2E-165D-46D6-8C88-8CF1EB9DFF2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24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A898938-6651-4E4D-A253-731F5D39BC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אופרטורים לוגיים</a:t>
            </a:r>
            <a:endParaRPr lang="en-US" altLang="he-IL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EAE2308-B0AA-4071-81FE-A46266A7B2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sz="2500"/>
              <a:t>לפעמים נרצה שערכו של ביטוי יורכב מתוצאתם של כמה ביטויים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200"/>
              <a:t>וגם </a:t>
            </a:r>
            <a:r>
              <a:rPr lang="he-IL" altLang="he-IL" sz="2200" b="1"/>
              <a:t>&amp;&amp;</a:t>
            </a:r>
            <a:r>
              <a:rPr lang="he-IL" altLang="he-IL" sz="2200"/>
              <a:t>: יחזיר </a:t>
            </a:r>
            <a:r>
              <a:rPr lang="en-US" altLang="he-IL" sz="2200"/>
              <a:t>true</a:t>
            </a:r>
            <a:r>
              <a:rPr lang="he-IL" altLang="he-IL" sz="2200"/>
              <a:t> אם שני הביטויים המרכיבים אותו החזירו </a:t>
            </a:r>
            <a:r>
              <a:rPr lang="en-US" altLang="he-IL" sz="2200"/>
              <a:t>true</a:t>
            </a:r>
            <a:r>
              <a:rPr lang="he-IL" altLang="he-IL" sz="2200"/>
              <a:t>, </a:t>
            </a:r>
            <a:r>
              <a:rPr lang="en-US" altLang="he-IL" sz="2200"/>
              <a:t>false </a:t>
            </a:r>
            <a:r>
              <a:rPr lang="he-IL" altLang="he-IL" sz="2200"/>
              <a:t> אחרת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200"/>
              <a:t>או </a:t>
            </a:r>
            <a:r>
              <a:rPr lang="en-US" altLang="he-IL" sz="2200" b="1"/>
              <a:t>||</a:t>
            </a:r>
            <a:r>
              <a:rPr lang="he-IL" altLang="he-IL" sz="2200"/>
              <a:t>: יחזיר </a:t>
            </a:r>
            <a:r>
              <a:rPr lang="en-US" altLang="he-IL" sz="2200"/>
              <a:t>true</a:t>
            </a:r>
            <a:r>
              <a:rPr lang="he-IL" altLang="he-IL" sz="2200"/>
              <a:t> אם לפחות אחד משני הביטויים המרכיבים אותו </a:t>
            </a:r>
            <a:r>
              <a:rPr lang="en-US" altLang="he-IL" sz="2200"/>
              <a:t> </a:t>
            </a:r>
            <a:r>
              <a:rPr lang="he-IL" altLang="he-IL" sz="2200"/>
              <a:t> החזירו </a:t>
            </a:r>
            <a:r>
              <a:rPr lang="en-US" altLang="he-IL" sz="2200"/>
              <a:t>true</a:t>
            </a:r>
            <a:r>
              <a:rPr lang="he-IL" altLang="he-IL" sz="2200"/>
              <a:t>, </a:t>
            </a:r>
            <a:r>
              <a:rPr lang="en-US" altLang="he-IL" sz="2200"/>
              <a:t>false </a:t>
            </a:r>
            <a:r>
              <a:rPr lang="he-IL" altLang="he-IL" sz="2200"/>
              <a:t> אחרת</a:t>
            </a:r>
          </a:p>
          <a:p>
            <a:pPr algn="r" rtl="1" eaLnBrk="1" hangingPunct="1">
              <a:lnSpc>
                <a:spcPct val="90000"/>
              </a:lnSpc>
            </a:pPr>
            <a:endParaRPr lang="he-IL" altLang="he-IL" sz="2100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100"/>
              <a:t>דוגמאות: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int x=4; y=7, z=9;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bool res;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res = x&lt;y &amp;&amp; y &lt; z;    </a:t>
            </a:r>
            <a:r>
              <a:rPr lang="en-US" altLang="he-IL" sz="2100">
                <a:solidFill>
                  <a:srgbClr val="008000"/>
                </a:solidFill>
              </a:rPr>
              <a:t>// res is 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res = x&lt;y || y &lt; z;       </a:t>
            </a:r>
            <a:r>
              <a:rPr lang="en-US" altLang="he-IL" sz="2100">
                <a:solidFill>
                  <a:srgbClr val="008000"/>
                </a:solidFill>
              </a:rPr>
              <a:t>// res is 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res = x&lt;y || z &lt; y;       </a:t>
            </a:r>
            <a:r>
              <a:rPr lang="en-US" altLang="he-IL" sz="2100">
                <a:solidFill>
                  <a:srgbClr val="008000"/>
                </a:solidFill>
              </a:rPr>
              <a:t>// res is 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100"/>
              <a:t>res = y&lt;x || z &lt; y;       </a:t>
            </a:r>
            <a:r>
              <a:rPr lang="en-US" altLang="he-IL" sz="2100">
                <a:solidFill>
                  <a:srgbClr val="008000"/>
                </a:solidFill>
              </a:rPr>
              <a:t>// res is false</a:t>
            </a:r>
          </a:p>
          <a:p>
            <a:pPr algn="r"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100">
              <a:solidFill>
                <a:srgbClr val="008000"/>
              </a:solidFill>
            </a:endParaRPr>
          </a:p>
          <a:p>
            <a:pPr algn="r"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100"/>
          </a:p>
          <a:p>
            <a:pPr algn="r"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e-IL" altLang="he-IL"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73A31FE-8868-40F0-947F-7E15824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A4C4C7BA-6111-48CB-9900-EDA2475C9509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25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F133FC9-2B9A-48D5-881D-19F66438AA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אופרטורים לוגיים (2)</a:t>
            </a:r>
            <a:endParaRPr lang="en-US" altLang="he-IL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51D7DE9-9A54-47CB-817C-77AA748677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כאשר נרצה לקבל את שלילתו של ביטוי מסוים נשתמש באופרטור ! </a:t>
            </a:r>
          </a:p>
          <a:p>
            <a:pPr algn="r" rtl="1" eaLnBrk="1" hangingPunct="1"/>
            <a:r>
              <a:rPr lang="he-IL" altLang="he-IL"/>
              <a:t>דוגמא: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/>
              <a:t>int x=4, y=5;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/>
              <a:t>bool res;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/>
              <a:t>res = x&gt;y;     </a:t>
            </a:r>
            <a:r>
              <a:rPr lang="en-US" altLang="he-IL">
                <a:solidFill>
                  <a:srgbClr val="008000"/>
                </a:solidFill>
              </a:rPr>
              <a:t>// </a:t>
            </a:r>
            <a:r>
              <a:rPr lang="en-US" altLang="he-IL">
                <a:solidFill>
                  <a:srgbClr val="008000"/>
                </a:solidFill>
                <a:sym typeface="Wingdings" panose="05000000000000000000" pitchFamily="2" charset="2"/>
              </a:rPr>
              <a:t> res is false</a:t>
            </a:r>
            <a:endParaRPr lang="en-US" altLang="he-IL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/>
              <a:t>res = !(x&gt;y);  </a:t>
            </a:r>
            <a:r>
              <a:rPr lang="en-US" altLang="he-IL">
                <a:solidFill>
                  <a:srgbClr val="008000"/>
                </a:solidFill>
              </a:rPr>
              <a:t>// </a:t>
            </a:r>
            <a:r>
              <a:rPr lang="en-US" altLang="he-IL">
                <a:solidFill>
                  <a:srgbClr val="008000"/>
                </a:solidFill>
                <a:sym typeface="Wingdings" panose="05000000000000000000" pitchFamily="2" charset="2"/>
              </a:rPr>
              <a:t> res is true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מספר שקופית 3">
            <a:extLst>
              <a:ext uri="{FF2B5EF4-FFF2-40B4-BE49-F238E27FC236}">
                <a16:creationId xmlns:a16="http://schemas.microsoft.com/office/drawing/2014/main" id="{8F78A485-9747-480D-8B33-022E8275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94707980-DCF6-4C16-BFDB-EFBBB4E886B5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231D7B1-DBF5-42B1-8C06-71C140110B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אופרטורים לוגיים (3)</a:t>
            </a:r>
            <a:endParaRPr lang="en-US" altLang="he-IL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597AA51-B2F2-42AB-8864-CE206F7F653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2775" y="1600200"/>
            <a:ext cx="8077200" cy="4525963"/>
          </a:xfrm>
        </p:spPr>
        <p:txBody>
          <a:bodyPr/>
          <a:lstStyle/>
          <a:p>
            <a:pPr algn="r" rtl="1" eaLnBrk="1" hangingPunct="1"/>
            <a:r>
              <a:rPr lang="he-IL" altLang="he-IL" sz="2500" u="sng"/>
              <a:t>אופרטור בינארי:</a:t>
            </a:r>
            <a:r>
              <a:rPr lang="he-IL" altLang="he-IL" sz="2500"/>
              <a:t> עובד על 2 ביטויים, יוצר ביטוי לוגי מורכב</a:t>
            </a:r>
          </a:p>
          <a:p>
            <a:pPr lvl="1" algn="r" rtl="1" eaLnBrk="1" hangingPunct="1"/>
            <a:r>
              <a:rPr lang="he-IL" altLang="he-IL" sz="2200"/>
              <a:t>&amp;&amp;</a:t>
            </a:r>
          </a:p>
          <a:p>
            <a:pPr lvl="1" algn="r" rtl="1" eaLnBrk="1" hangingPunct="1"/>
            <a:r>
              <a:rPr lang="he-IL" altLang="he-IL" sz="2200"/>
              <a:t>||</a:t>
            </a:r>
          </a:p>
          <a:p>
            <a:pPr algn="r" rtl="1" eaLnBrk="1" hangingPunct="1"/>
            <a:r>
              <a:rPr lang="he-IL" altLang="he-IL" sz="2500" u="sng"/>
              <a:t>אופרטור אונארי:</a:t>
            </a:r>
            <a:r>
              <a:rPr lang="he-IL" altLang="he-IL" sz="2500"/>
              <a:t> עובד על ביטוי אחד</a:t>
            </a:r>
          </a:p>
          <a:p>
            <a:pPr lvl="1" algn="r" rtl="1" eaLnBrk="1" hangingPunct="1"/>
            <a:r>
              <a:rPr lang="he-IL" altLang="he-IL" sz="2200"/>
              <a:t>!</a:t>
            </a:r>
          </a:p>
          <a:p>
            <a:pPr algn="r" rtl="1" eaLnBrk="1" hangingPunct="1"/>
            <a:r>
              <a:rPr lang="he-IL" altLang="he-IL" sz="2500"/>
              <a:t>סיכום תוצאות הפעלת האופרטורים על ביטויים לוגיים: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endParaRPr lang="en-US" altLang="he-IL" sz="2500"/>
          </a:p>
        </p:txBody>
      </p:sp>
      <p:graphicFrame>
        <p:nvGraphicFramePr>
          <p:cNvPr id="102445" name="Group 45">
            <a:extLst>
              <a:ext uri="{FF2B5EF4-FFF2-40B4-BE49-F238E27FC236}">
                <a16:creationId xmlns:a16="http://schemas.microsoft.com/office/drawing/2014/main" id="{6F4695F8-0A15-4657-8C6A-E1524BBACC51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895600" y="4424363"/>
          <a:ext cx="3484563" cy="2362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a&amp;&amp;b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a||b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!a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59" name="Line 62">
            <a:extLst>
              <a:ext uri="{FF2B5EF4-FFF2-40B4-BE49-F238E27FC236}">
                <a16:creationId xmlns:a16="http://schemas.microsoft.com/office/drawing/2014/main" id="{656D840C-19FE-47DD-8A12-EAF2558777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424363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60" name="Line 63">
            <a:extLst>
              <a:ext uri="{FF2B5EF4-FFF2-40B4-BE49-F238E27FC236}">
                <a16:creationId xmlns:a16="http://schemas.microsoft.com/office/drawing/2014/main" id="{9A884AC4-837B-4669-BC99-31ACD05DB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881563"/>
            <a:ext cx="3505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A2630C5-246E-419C-BC2B-4C97492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23B8224-330D-4576-B9DD-CD40A0E05618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B2ED325-D34F-446D-8FF2-6BA041A5AD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טבלת קדימויות עבור האופרטורים</a:t>
            </a:r>
            <a:endParaRPr lang="en-US" altLang="he-IL"/>
          </a:p>
        </p:txBody>
      </p:sp>
      <p:graphicFrame>
        <p:nvGraphicFramePr>
          <p:cNvPr id="189479" name="Group 39">
            <a:extLst>
              <a:ext uri="{FF2B5EF4-FFF2-40B4-BE49-F238E27FC236}">
                <a16:creationId xmlns:a16="http://schemas.microsoft.com/office/drawing/2014/main" id="{B3886994-2656-4B85-98A2-1374FB8537A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209800" y="1676400"/>
          <a:ext cx="4724400" cy="481965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אופרטורים</a:t>
                      </a:r>
                      <a:endParaRPr kumimoji="0" lang="en-US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סדר ביצוע</a:t>
                      </a:r>
                      <a:endParaRPr kumimoji="0" lang="en-US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!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מימין לשמאל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 &lt;= &gt; &gt;=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משמאל לימין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== !=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משמאל לימין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&amp;&amp;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משמאל לימין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2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||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משמאל לימין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5D6D00A-1E49-4A02-BF9B-72D6F41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D561F69-38A6-4CC1-BDDB-5A2FF5322948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5D67470-2A68-4C22-ACC8-4B6AA55FBA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קדימויות אופרטורים - דוגמא</a:t>
            </a:r>
            <a:endParaRPr lang="en-US" altLang="he-IL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46DF993-8EDB-47D8-A360-0281C3A1A9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sz="240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he-IL" altLang="he-IL" sz="24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he-IL" sz="2400"/>
              <a:t>((F &amp;&amp; T) || T) </a:t>
            </a:r>
            <a:r>
              <a:rPr lang="en-US" altLang="he-IL" sz="2400">
                <a:sym typeface="Wingdings" panose="05000000000000000000" pitchFamily="2" charset="2"/>
              </a:rPr>
              <a:t></a:t>
            </a:r>
            <a:r>
              <a:rPr lang="en-US" altLang="he-IL" sz="2400"/>
              <a:t> T</a:t>
            </a:r>
            <a:endParaRPr lang="ar-SA" altLang="he-IL" sz="240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he-IL" sz="24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he-IL" sz="2400"/>
              <a:t>(F &amp;&amp; (T || T)) </a:t>
            </a:r>
            <a:r>
              <a:rPr lang="en-US" altLang="he-IL" sz="2400">
                <a:sym typeface="Wingdings" panose="05000000000000000000" pitchFamily="2" charset="2"/>
              </a:rPr>
              <a:t></a:t>
            </a:r>
            <a:r>
              <a:rPr lang="en-US" altLang="he-IL" sz="2400"/>
              <a:t> F</a:t>
            </a:r>
            <a:endParaRPr lang="he-IL" altLang="he-IL" sz="24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he-IL" altLang="he-IL" sz="24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he-IL" sz="2400"/>
              <a:t> (F &amp;&amp; T || T)    </a:t>
            </a:r>
            <a:r>
              <a:rPr lang="en-US" altLang="he-IL" sz="2400">
                <a:sym typeface="Wingdings" panose="05000000000000000000" pitchFamily="2" charset="2"/>
              </a:rPr>
              <a:t></a:t>
            </a:r>
            <a:r>
              <a:rPr lang="en-US" altLang="he-IL" sz="2400"/>
              <a:t> T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he-IL" sz="24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he-IL" sz="2400"/>
              <a:t>(F || T &amp;&amp; T)    </a:t>
            </a:r>
            <a:r>
              <a:rPr lang="en-US" altLang="he-IL" sz="2400">
                <a:sym typeface="Wingdings" panose="05000000000000000000" pitchFamily="2" charset="2"/>
              </a:rPr>
              <a:t></a:t>
            </a:r>
            <a:r>
              <a:rPr lang="en-US" altLang="he-IL" sz="2400"/>
              <a:t> T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he-IL" sz="2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2A1350-0C2B-47A8-8F40-43C9D913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C855CA0-23D8-457E-AA2E-F8F8CEABAA58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37891" name="Title 1">
            <a:extLst>
              <a:ext uri="{FF2B5EF4-FFF2-40B4-BE49-F238E27FC236}">
                <a16:creationId xmlns:a16="http://schemas.microsoft.com/office/drawing/2014/main" id="{C648295E-1975-4832-8229-489F0AEA8A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 rtl="1" eaLnBrk="1" hangingPunct="1"/>
            <a:r>
              <a:rPr lang="he-IL" altLang="he-IL"/>
              <a:t>ביחידה זו למדנו:</a:t>
            </a:r>
            <a:endParaRPr lang="en-US" altLang="he-IL"/>
          </a:p>
        </p:txBody>
      </p:sp>
      <p:sp>
        <p:nvSpPr>
          <p:cNvPr id="37892" name="Content Placeholder 2">
            <a:extLst>
              <a:ext uri="{FF2B5EF4-FFF2-40B4-BE49-F238E27FC236}">
                <a16:creationId xmlns:a16="http://schemas.microsoft.com/office/drawing/2014/main" id="{125FC19F-F605-40FD-9A4E-593268D353E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r" rtl="1" eaLnBrk="1" hangingPunct="1"/>
            <a:r>
              <a:rPr lang="he-IL" altLang="he-IL" sz="3300"/>
              <a:t>פעולות אריתמטיות</a:t>
            </a:r>
          </a:p>
          <a:p>
            <a:pPr marL="742950" lvl="1" indent="-285750" algn="r" rtl="1" eaLnBrk="1" hangingPunct="1"/>
            <a:r>
              <a:rPr lang="he-IL" altLang="he-IL" sz="3200"/>
              <a:t>ביטויים חשבוניים</a:t>
            </a:r>
          </a:p>
          <a:p>
            <a:pPr marL="742950" lvl="1" indent="-285750" algn="r" rtl="1" eaLnBrk="1" hangingPunct="1"/>
            <a:r>
              <a:rPr lang="he-IL" altLang="he-IL" sz="3200"/>
              <a:t>אופרטור ++</a:t>
            </a:r>
          </a:p>
          <a:p>
            <a:pPr marL="742950" lvl="1" indent="-285750" algn="r" rtl="1" eaLnBrk="1" hangingPunct="1"/>
            <a:r>
              <a:rPr lang="he-IL" altLang="he-IL" sz="3200"/>
              <a:t>ביטויים מקוצרים</a:t>
            </a:r>
          </a:p>
          <a:p>
            <a:pPr algn="r" rtl="1" eaLnBrk="1" hangingPunct="1"/>
            <a:r>
              <a:rPr lang="he-IL" altLang="he-IL" sz="3300"/>
              <a:t>המרות בין טיפוסים </a:t>
            </a:r>
            <a:r>
              <a:rPr lang="en-US" altLang="he-IL" sz="3300"/>
              <a:t>(casting)</a:t>
            </a:r>
            <a:endParaRPr lang="he-IL" altLang="he-IL" sz="3300"/>
          </a:p>
          <a:p>
            <a:pPr algn="r" rtl="1" eaLnBrk="1" hangingPunct="1"/>
            <a:r>
              <a:rPr lang="he-IL" altLang="he-IL" sz="3300"/>
              <a:t>ביטויים לוגיים</a:t>
            </a:r>
          </a:p>
          <a:p>
            <a:pPr algn="r" rtl="1" eaLnBrk="1" hangingPunct="1"/>
            <a:endParaRPr lang="he-IL" altLang="he-IL"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1B826C1-6C16-4BB2-9A9A-9DB8CAA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82C214F-AE27-4DFA-AE72-1097D6902F6E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945959D-9145-4227-B214-C708EECF7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פעולות חשבוניות</a:t>
            </a:r>
            <a:endParaRPr lang="en-US" altLang="he-IL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F017602-2980-427F-A89B-74A788E3AA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766175" cy="4525963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sz="2500"/>
              <a:t>ניתן לחשב ביטויים בעזרת הפעולות הבאות: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200"/>
              <a:t>חיבור	+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200"/>
              <a:t>חיסור	-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200"/>
              <a:t>כפל	*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200"/>
              <a:t>חילוק	/	</a:t>
            </a:r>
          </a:p>
          <a:p>
            <a:pPr lvl="2" algn="r" rtl="1" eaLnBrk="1" hangingPunct="1">
              <a:lnSpc>
                <a:spcPct val="90000"/>
              </a:lnSpc>
            </a:pPr>
            <a:r>
              <a:rPr lang="he-IL" altLang="he-IL" sz="2100"/>
              <a:t>שימו לב: חלוקה ששני מרכיביה שלמים מחזירה את תוצאת השלם של החלוקה</a:t>
            </a:r>
          </a:p>
          <a:p>
            <a:pPr lvl="3" algn="r" rtl="1" eaLnBrk="1" hangingPunct="1">
              <a:lnSpc>
                <a:spcPct val="90000"/>
              </a:lnSpc>
            </a:pPr>
            <a:r>
              <a:rPr lang="en-US" altLang="he-IL" sz="1800"/>
              <a:t>13 / 5 = 2</a:t>
            </a:r>
            <a:endParaRPr lang="he-IL" altLang="he-IL" sz="1800"/>
          </a:p>
          <a:p>
            <a:pPr lvl="2" algn="r" rtl="1" eaLnBrk="1" hangingPunct="1">
              <a:lnSpc>
                <a:spcPct val="90000"/>
              </a:lnSpc>
            </a:pPr>
            <a:r>
              <a:rPr lang="en-US" altLang="he-IL" sz="2100"/>
              <a:t>13.0 / 5 = 2.6		</a:t>
            </a:r>
          </a:p>
          <a:p>
            <a:pPr lvl="2" algn="r" rtl="1" eaLnBrk="1" hangingPunct="1">
              <a:lnSpc>
                <a:spcPct val="90000"/>
              </a:lnSpc>
            </a:pPr>
            <a:r>
              <a:rPr lang="he-IL" altLang="he-IL" sz="2100"/>
              <a:t>אסור לחלק ב- 0! 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200"/>
              <a:t>מודולו	%	(מחזירה את תוצאת השארית של החלוקה)</a:t>
            </a:r>
          </a:p>
          <a:p>
            <a:pPr lvl="2" algn="r" rtl="1" eaLnBrk="1" hangingPunct="1">
              <a:lnSpc>
                <a:spcPct val="90000"/>
              </a:lnSpc>
            </a:pPr>
            <a:r>
              <a:rPr lang="en-US" altLang="he-IL" sz="2100"/>
              <a:t>13 % 5 = 3</a:t>
            </a:r>
            <a:endParaRPr lang="he-IL" altLang="he-IL" sz="2100"/>
          </a:p>
          <a:p>
            <a:pPr lvl="2" algn="r" rtl="1" eaLnBrk="1" hangingPunct="1">
              <a:lnSpc>
                <a:spcPct val="90000"/>
              </a:lnSpc>
            </a:pPr>
            <a:r>
              <a:rPr lang="he-IL" altLang="he-IL" sz="2100"/>
              <a:t>המחלק והמחולק חייבים להיות שלמים</a:t>
            </a:r>
          </a:p>
          <a:p>
            <a:pPr lvl="3" algn="r" rtl="1" eaLnBrk="1" hangingPunct="1">
              <a:lnSpc>
                <a:spcPct val="90000"/>
              </a:lnSpc>
            </a:pPr>
            <a:r>
              <a:rPr lang="en-US" altLang="he-IL" sz="1800"/>
              <a:t>13 % 5.2</a:t>
            </a:r>
            <a:r>
              <a:rPr lang="he-IL" altLang="he-IL" sz="1800"/>
              <a:t> לא יתקמפל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DCD86E00-1E8A-4CFF-A957-D85EC1D3E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90000"/>
              </a:lnSpc>
            </a:pPr>
            <a:fld id="{39899DFF-3CDC-499B-8D79-A826BDD733B8}" type="slidenum">
              <a:rPr lang="he-IL" altLang="he-IL" sz="1300">
                <a:solidFill>
                  <a:srgbClr val="FFFFFF"/>
                </a:solidFill>
              </a:rPr>
              <a:pPr algn="r" rtl="1" eaLnBrk="1" hangingPunct="1">
                <a:lnSpc>
                  <a:spcPct val="90000"/>
                </a:lnSpc>
              </a:pPr>
              <a:t>4</a:t>
            </a:fld>
            <a:endParaRPr lang="he-IL" altLang="he-IL" sz="1300">
              <a:solidFill>
                <a:srgbClr val="FFFFFF"/>
              </a:solidFill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en-US" altLang="he-IL" sz="1300">
                <a:solidFill>
                  <a:srgbClr val="FFFFFF"/>
                </a:solidFill>
              </a:rPr>
              <a:t>© Keren Kalif</a:t>
            </a:r>
          </a:p>
          <a:p>
            <a:pPr algn="r" rtl="1" eaLnBrk="1" hangingPunct="1">
              <a:lnSpc>
                <a:spcPct val="90000"/>
              </a:lnSpc>
            </a:pPr>
            <a:endParaRPr lang="en-US" altLang="he-IL" sz="1300">
              <a:solidFill>
                <a:srgbClr val="FFFFFF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3C36563-0280-405F-87FD-65606B8D8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 eaLnBrk="1" hangingPunct="1"/>
            <a:r>
              <a:rPr lang="he-IL" altLang="he-IL"/>
              <a:t>שימוש בפעולות חשבוניות</a:t>
            </a:r>
            <a:endParaRPr lang="en-US" altLang="he-IL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6D3F85D-DC0B-44D5-9304-37D956C5C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524000"/>
            <a:ext cx="8153400" cy="44958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sz="2800"/>
              <a:t>שימוש ב- </a:t>
            </a:r>
            <a:r>
              <a:rPr lang="en-US" altLang="he-IL" sz="2800"/>
              <a:t>2</a:t>
            </a:r>
            <a:r>
              <a:rPr lang="he-IL" altLang="he-IL" sz="2800"/>
              <a:t>% כדי לבדוק האם מספר הוא זוגי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23%2 =1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24%2 =0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25%2 =1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26%2=0</a:t>
            </a:r>
          </a:p>
          <a:p>
            <a:pPr lvl="1" algn="r" rtl="1" eaLnBrk="1" hangingPunct="1">
              <a:lnSpc>
                <a:spcPct val="90000"/>
              </a:lnSpc>
            </a:pPr>
            <a:endParaRPr lang="en-US" altLang="he-IL" sz="1800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800"/>
              <a:t>שימוש ב- </a:t>
            </a:r>
            <a:r>
              <a:rPr lang="en-US" altLang="he-IL" sz="2800"/>
              <a:t>10</a:t>
            </a:r>
            <a:r>
              <a:rPr lang="he-IL" altLang="he-IL" sz="2800"/>
              <a:t>% כדי לקבל את הספרה הימנית של מספר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357%10=7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95%10=5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8%10=8</a:t>
            </a:r>
          </a:p>
          <a:p>
            <a:pPr lvl="1" algn="r" rtl="1" eaLnBrk="1" hangingPunct="1">
              <a:lnSpc>
                <a:spcPct val="90000"/>
              </a:lnSpc>
            </a:pPr>
            <a:endParaRPr lang="en-US" altLang="he-IL" sz="1800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800"/>
              <a:t>שימוש ב- </a:t>
            </a:r>
            <a:r>
              <a:rPr lang="en-US" altLang="he-IL" sz="2800"/>
              <a:t>10</a:t>
            </a:r>
            <a:r>
              <a:rPr lang="he-IL" altLang="he-IL" sz="2800"/>
              <a:t>/ כדי לקצץ אתהספרה הימנית של מספר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357/10=35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95/10=9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1800"/>
              <a:t>8/10=0</a:t>
            </a:r>
            <a:endParaRPr lang="he-IL" altLang="he-IL" sz="1800"/>
          </a:p>
          <a:p>
            <a:pPr lvl="1" algn="r" rtl="1" eaLnBrk="1" hangingPunct="1">
              <a:lnSpc>
                <a:spcPct val="90000"/>
              </a:lnSpc>
            </a:pPr>
            <a:endParaRPr lang="he-IL" altLang="he-IL" sz="1800"/>
          </a:p>
        </p:txBody>
      </p:sp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B03A1FE7-ED7A-4E01-B866-D4E4FFC40829}"/>
              </a:ext>
            </a:extLst>
          </p:cNvPr>
          <p:cNvSpPr txBox="1">
            <a:spLocks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fld id="{E0C5505B-A151-4C11-A670-39BD66BD6C8C}" type="slidenum">
              <a:rPr lang="he-IL" altLang="he-IL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</a:pPr>
              <a:t>4</a:t>
            </a:fld>
            <a:endParaRPr lang="en-US" altLang="he-IL"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506A5182-0767-4ECE-83A8-F91A2F9BD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90000"/>
              </a:lnSpc>
            </a:pPr>
            <a:fld id="{E7AC94E9-43E4-40D2-96E0-DF22CCAA492E}" type="slidenum">
              <a:rPr lang="he-IL" altLang="he-IL" sz="1300">
                <a:solidFill>
                  <a:srgbClr val="FFFFFF"/>
                </a:solidFill>
              </a:rPr>
              <a:pPr algn="r" rtl="1" eaLnBrk="1" hangingPunct="1">
                <a:lnSpc>
                  <a:spcPct val="90000"/>
                </a:lnSpc>
              </a:pPr>
              <a:t>5</a:t>
            </a:fld>
            <a:endParaRPr lang="he-IL" altLang="he-IL" sz="1300">
              <a:solidFill>
                <a:srgbClr val="FFFFFF"/>
              </a:solidFill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en-US" altLang="he-IL" sz="1300">
                <a:solidFill>
                  <a:srgbClr val="FFFFFF"/>
                </a:solidFill>
              </a:rPr>
              <a:t>© Keren Kalif</a:t>
            </a:r>
          </a:p>
          <a:p>
            <a:pPr algn="r" rtl="1" eaLnBrk="1" hangingPunct="1">
              <a:lnSpc>
                <a:spcPct val="90000"/>
              </a:lnSpc>
            </a:pPr>
            <a:endParaRPr lang="en-US" altLang="he-IL" sz="1300">
              <a:solidFill>
                <a:srgbClr val="FFFFFF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2104F04-90E1-4162-9769-0F5A492FD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r" eaLnBrk="1" hangingPunct="1"/>
            <a:r>
              <a:rPr lang="he-IL" altLang="he-IL"/>
              <a:t>דוגמא</a:t>
            </a:r>
            <a:endParaRPr lang="en-US" altLang="he-IL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8EA8A8A-C43B-4B31-B4D0-D3B152C4E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sz="3200"/>
              <a:t>יש לקלוט מהמשתמש מספר המייצג שעה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3200"/>
              <a:t>למשל 1245 מייצג את השעה 12 ו- 45 דקות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3200"/>
              <a:t>יש להציג הודעה ברורה מהי השעה</a:t>
            </a:r>
            <a:endParaRPr lang="he-IL" altLang="he-IL" sz="2000"/>
          </a:p>
          <a:p>
            <a:pPr algn="r" rtl="1" eaLnBrk="1" hangingPunct="1">
              <a:lnSpc>
                <a:spcPct val="90000"/>
              </a:lnSpc>
            </a:pPr>
            <a:endParaRPr lang="he-IL" altLang="he-IL" sz="2800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800"/>
              <a:t>לקבלת הדקות: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000">
                <a:sym typeface="Wingdings" panose="05000000000000000000" pitchFamily="2" charset="2"/>
              </a:rPr>
              <a:t>1245%100 = 45</a:t>
            </a:r>
            <a:endParaRPr lang="he-IL" altLang="he-IL" sz="2000">
              <a:sym typeface="Wingdings" panose="05000000000000000000" pitchFamily="2" charset="2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800">
                <a:sym typeface="Wingdings" panose="05000000000000000000" pitchFamily="2" charset="2"/>
              </a:rPr>
              <a:t>לקבלת השעות: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000">
                <a:sym typeface="Wingdings" panose="05000000000000000000" pitchFamily="2" charset="2"/>
              </a:rPr>
              <a:t>1245/100 = 12</a:t>
            </a:r>
            <a:endParaRPr lang="he-IL" altLang="he-IL" sz="2000">
              <a:sym typeface="Wingdings" panose="05000000000000000000" pitchFamily="2" charset="2"/>
            </a:endParaRPr>
          </a:p>
        </p:txBody>
      </p:sp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B64A3923-D8BB-4D33-9572-17DD955C34FC}"/>
              </a:ext>
            </a:extLst>
          </p:cNvPr>
          <p:cNvSpPr txBox="1">
            <a:spLocks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fld id="{C4FBA7BF-30FD-48BE-9AEE-CE581F0817AF}" type="slidenum">
              <a:rPr lang="he-IL" altLang="he-IL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</a:pPr>
              <a:t>5</a:t>
            </a:fld>
            <a:endParaRPr lang="en-US" altLang="he-IL"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7034922-79BE-44B2-86AA-B90CBB05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1D25FE8-C851-4549-A06C-18257A6F0F53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0E24D5B-92FA-4ADB-BA36-18594BBAC9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קדימויות הפעולות</a:t>
            </a:r>
            <a:endParaRPr lang="en-US" altLang="he-IL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C974BC8-673F-411E-8EAC-063C5A8E6B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>
              <a:lnSpc>
                <a:spcPct val="90000"/>
              </a:lnSpc>
            </a:pP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כמו בחשבון, קודם מבצעים חישוב שנמצא בסוגריים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אח"כ כפל, חילוק ומודולו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ולבסוף חיבור וחיסור</a:t>
            </a:r>
          </a:p>
          <a:p>
            <a:pPr algn="r" rtl="1" eaLnBrk="1" hangingPunct="1">
              <a:lnSpc>
                <a:spcPct val="90000"/>
              </a:lnSpc>
            </a:pPr>
            <a:endParaRPr lang="he-IL" altLang="he-IL"/>
          </a:p>
          <a:p>
            <a:pPr algn="r" rtl="1" eaLnBrk="1" hangingPunct="1">
              <a:lnSpc>
                <a:spcPct val="90000"/>
              </a:lnSpc>
            </a:pPr>
            <a:r>
              <a:rPr lang="he-IL" altLang="he-IL"/>
              <a:t>במידה ויש כמה פעולות באותה רמת עדיפות החישוב יבוצע משמאל לימין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/>
              <a:t>דוגמאות:</a:t>
            </a:r>
          </a:p>
          <a:p>
            <a:pPr lvl="1" rt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he-IL" altLang="he-IL"/>
              <a:t>	</a:t>
            </a:r>
            <a:r>
              <a:rPr lang="en-US" altLang="he-IL"/>
              <a:t>1+(4+5)*(3/2)%5</a:t>
            </a:r>
          </a:p>
          <a:p>
            <a:pPr lvl="1" rt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he-IL" altLang="he-IL"/>
              <a:t>	</a:t>
            </a:r>
            <a:r>
              <a:rPr lang="en-US" altLang="he-IL"/>
              <a:t>1+(4+5)*(2/3)%5</a:t>
            </a:r>
          </a:p>
          <a:p>
            <a:pPr lvl="1" algn="r" rt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BC2C1-F3F7-47FC-A76C-B800AD8E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340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400" b="1"/>
              <a:t>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5AC22-3509-44C5-A86B-4C81523C2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150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he-IL" sz="2400" b="1"/>
              <a:t>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מספר שקופית 3">
            <a:extLst>
              <a:ext uri="{FF2B5EF4-FFF2-40B4-BE49-F238E27FC236}">
                <a16:creationId xmlns:a16="http://schemas.microsoft.com/office/drawing/2014/main" id="{8838DC4C-4085-4F48-8B7D-7ED4465A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93819BC-EF51-493A-B9BC-8B92A86DF3AA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C319196-4FF6-49E3-8F45-3481F423AB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ביטוי חשבוני - שימוש</a:t>
            </a:r>
            <a:endParaRPr lang="en-US" altLang="he-IL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CF28F0E-FF8F-41EE-BDA2-3739F3ADAB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686800" cy="51054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dirty="0"/>
              <a:t>ניתן להשתמש בביטוי החשבוני ישירות בתוכנית, או לאחר שמירתו בתוך משתנה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dirty="0"/>
              <a:t>       </a:t>
            </a:r>
            <a:r>
              <a:rPr lang="en-US" altLang="he-IL" sz="1800" noProof="1"/>
              <a:t>static void Main(string[] args)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    int n1, n2, sum;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Console.WriteLine("Please enter 2 numbers: 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    n1 = int.Parse(Console.ReadLine());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    n2 = int.Parse(Console.ReadLine());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	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Console.WriteLine("The sum is {0}", n1+n2);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he-IL" sz="1800" noProof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	        sum = n1 + n2;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    Console.WriteLine("The sum is {0}", sum);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he-IL" sz="1800" noProof="1"/>
              <a:t>        }</a:t>
            </a:r>
            <a:endParaRPr lang="en-US" altLang="he-IL" sz="1800" dirty="0"/>
          </a:p>
        </p:txBody>
      </p:sp>
      <p:sp>
        <p:nvSpPr>
          <p:cNvPr id="144388" name="AutoShape 4">
            <a:extLst>
              <a:ext uri="{FF2B5EF4-FFF2-40B4-BE49-F238E27FC236}">
                <a16:creationId xmlns:a16="http://schemas.microsoft.com/office/drawing/2014/main" id="{1436AD69-25DB-4ACF-B48F-62CA69B5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72000"/>
            <a:ext cx="2133600" cy="381000"/>
          </a:xfrm>
          <a:prstGeom prst="wedgeRectCallout">
            <a:avLst>
              <a:gd name="adj1" fmla="val -89690"/>
              <a:gd name="adj2" fmla="val 88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שימוש ישיר בביטוי</a:t>
            </a:r>
            <a:endParaRPr lang="en-US" altLang="he-IL" sz="2000" b="1">
              <a:solidFill>
                <a:schemeClr val="bg1"/>
              </a:solidFill>
            </a:endParaRPr>
          </a:p>
        </p:txBody>
      </p:sp>
      <p:sp>
        <p:nvSpPr>
          <p:cNvPr id="144389" name="AutoShape 5">
            <a:extLst>
              <a:ext uri="{FF2B5EF4-FFF2-40B4-BE49-F238E27FC236}">
                <a16:creationId xmlns:a16="http://schemas.microsoft.com/office/drawing/2014/main" id="{01EE2963-A5BC-47D2-8227-44A4B17DB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2286000" cy="685800"/>
          </a:xfrm>
          <a:prstGeom prst="wedgeRectCallout">
            <a:avLst>
              <a:gd name="adj1" fmla="val -91667"/>
              <a:gd name="adj2" fmla="val 5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שימוש בביטוי לאחר</a:t>
            </a:r>
            <a:endParaRPr lang="en-US" altLang="he-IL" sz="2000" b="1">
              <a:solidFill>
                <a:schemeClr val="bg1"/>
              </a:solidFill>
            </a:endParaRPr>
          </a:p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 שמירתו במשתנה</a:t>
            </a:r>
            <a:endParaRPr lang="en-US" altLang="he-IL" sz="2000" b="1">
              <a:solidFill>
                <a:schemeClr val="bg1"/>
              </a:solidFill>
            </a:endParaRP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417D6B38-9266-406C-80B0-360161D2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14600"/>
            <a:ext cx="358140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  <p:bldP spid="1443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DA86D94-BD7D-47FC-9631-A2AA59B8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F95416B-4FF7-4242-BC82-96FBE90D6D7C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1FEFFF2-41A0-47A1-9148-5D8B711060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הגדלה/הקטנה ב- 1</a:t>
            </a:r>
            <a:endParaRPr lang="en-US" altLang="he-IL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B8361036-7A98-4673-9220-471A220525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/>
              <a:t>כדי להגדיל/להקטין משתנה ב- 1: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r>
              <a:rPr lang="he-IL" altLang="he-IL"/>
              <a:t>		</a:t>
            </a:r>
            <a:r>
              <a:rPr lang="en-US" altLang="he-IL"/>
              <a:t>x = x – 1;		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r>
              <a:rPr lang="he-IL" altLang="he-IL"/>
              <a:t>		</a:t>
            </a:r>
            <a:r>
              <a:rPr lang="en-US" altLang="he-IL"/>
              <a:t>x = x + 1;</a:t>
            </a:r>
            <a:endParaRPr lang="he-IL" altLang="he-IL"/>
          </a:p>
          <a:p>
            <a:pPr algn="r" rtl="1" eaLnBrk="1" hangingPunct="1"/>
            <a:r>
              <a:rPr lang="he-IL" altLang="he-IL"/>
              <a:t>יש לנו סינטקס מיוחד עבור מקרה זה:</a:t>
            </a:r>
          </a:p>
          <a:p>
            <a:pPr lvl="1" algn="r" rtl="1" eaLnBrk="1" hangingPunct="1"/>
            <a:r>
              <a:rPr lang="he-IL" altLang="he-IL"/>
              <a:t>++ עבור הגדלת משתנה ב- 1: ++</a:t>
            </a:r>
            <a:r>
              <a:rPr lang="en-US" altLang="he-IL"/>
              <a:t>x</a:t>
            </a:r>
            <a:r>
              <a:rPr lang="he-IL" altLang="he-IL"/>
              <a:t> או </a:t>
            </a:r>
            <a:r>
              <a:rPr lang="en-US" altLang="he-IL"/>
              <a:t>x</a:t>
            </a:r>
            <a:r>
              <a:rPr lang="he-IL" altLang="he-IL"/>
              <a:t>++</a:t>
            </a:r>
          </a:p>
          <a:p>
            <a:pPr lvl="1" algn="r" rtl="1" eaLnBrk="1" hangingPunct="1"/>
            <a:r>
              <a:rPr lang="he-IL" altLang="he-IL"/>
              <a:t>-- עבור הקטנת משתנה ב- 1:  --</a:t>
            </a:r>
            <a:r>
              <a:rPr lang="en-US" altLang="he-IL"/>
              <a:t>x</a:t>
            </a:r>
            <a:r>
              <a:rPr lang="he-IL" altLang="he-IL"/>
              <a:t> או </a:t>
            </a:r>
            <a:r>
              <a:rPr lang="en-US" altLang="he-IL"/>
              <a:t>x</a:t>
            </a:r>
            <a:r>
              <a:rPr lang="he-IL" altLang="he-IL"/>
              <a:t>--</a:t>
            </a:r>
          </a:p>
          <a:p>
            <a:pPr algn="r" rtl="1" eaLnBrk="1" hangingPunct="1"/>
            <a:r>
              <a:rPr lang="he-IL" altLang="he-IL"/>
              <a:t>כלומר: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r>
              <a:rPr lang="he-IL" altLang="he-IL"/>
              <a:t>		</a:t>
            </a:r>
            <a:r>
              <a:rPr lang="en-US" altLang="he-IL"/>
              <a:t>x=x+1;    </a:t>
            </a:r>
            <a:r>
              <a:rPr lang="en-US" altLang="he-IL">
                <a:solidFill>
                  <a:srgbClr val="000099"/>
                </a:solidFill>
              </a:rPr>
              <a:t>≡</a:t>
            </a:r>
            <a:r>
              <a:rPr lang="en-US" altLang="he-IL"/>
              <a:t>      x++;      </a:t>
            </a:r>
            <a:r>
              <a:rPr lang="en-US" altLang="he-IL">
                <a:solidFill>
                  <a:srgbClr val="000099"/>
                </a:solidFill>
              </a:rPr>
              <a:t>≡</a:t>
            </a:r>
            <a:r>
              <a:rPr lang="en-US" altLang="he-IL"/>
              <a:t>       ++x;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r>
              <a:rPr lang="he-IL" altLang="he-IL"/>
              <a:t>		</a:t>
            </a:r>
            <a:r>
              <a:rPr lang="en-US" altLang="he-IL"/>
              <a:t>x=x-1;     </a:t>
            </a:r>
            <a:r>
              <a:rPr lang="en-US" altLang="he-IL">
                <a:solidFill>
                  <a:srgbClr val="000099"/>
                </a:solidFill>
              </a:rPr>
              <a:t>≡</a:t>
            </a:r>
            <a:r>
              <a:rPr lang="en-US" altLang="he-IL"/>
              <a:t>      x--;        </a:t>
            </a:r>
            <a:r>
              <a:rPr lang="en-US" altLang="he-IL">
                <a:solidFill>
                  <a:srgbClr val="000099"/>
                </a:solidFill>
              </a:rPr>
              <a:t>≡</a:t>
            </a:r>
            <a:r>
              <a:rPr lang="en-US" altLang="he-IL"/>
              <a:t>        --x;</a:t>
            </a:r>
            <a:endParaRPr lang="he-IL" altLang="he-IL"/>
          </a:p>
          <a:p>
            <a:pPr algn="r" rtl="1" eaLnBrk="1" hangingPunct="1">
              <a:buFont typeface="Wingdings" panose="05000000000000000000" pitchFamily="2" charset="2"/>
              <a:buNone/>
            </a:pPr>
            <a:endParaRPr lang="he-IL" altLang="he-IL"/>
          </a:p>
          <a:p>
            <a:pPr lvl="1" algn="r" rtl="1" eaLnBrk="1" hangingPunct="1"/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מספר שקופית 3">
            <a:extLst>
              <a:ext uri="{FF2B5EF4-FFF2-40B4-BE49-F238E27FC236}">
                <a16:creationId xmlns:a16="http://schemas.microsoft.com/office/drawing/2014/main" id="{6C2868FA-0224-4EAD-9DFD-F630E182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4B73C8A-A970-4046-BC4B-5B74306DEECC}" type="slidenum">
              <a:rPr lang="he-IL" altLang="he-IL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he-IL" sz="1200">
              <a:solidFill>
                <a:srgbClr val="FFFFFF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EBC51F0-616B-4028-9CC5-E2869A3D42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algn="r" eaLnBrk="1" hangingPunct="1"/>
            <a:r>
              <a:rPr lang="he-IL" altLang="he-IL"/>
              <a:t>הגדלה/הקטנה ב- 1 </a:t>
            </a:r>
            <a:r>
              <a:rPr lang="he-IL" altLang="he-IL" sz="3200"/>
              <a:t>(2)</a:t>
            </a:r>
            <a:endParaRPr lang="en-US" altLang="he-IL" sz="3200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96E9C0FC-E8CE-4709-963B-A2015F0093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algn="r" rtl="1" eaLnBrk="1" hangingPunct="1">
              <a:lnSpc>
                <a:spcPct val="80000"/>
              </a:lnSpc>
            </a:pPr>
            <a:r>
              <a:rPr lang="he-IL" altLang="he-IL" sz="2100"/>
              <a:t>אבל כאשר משתמשים באופרטור ++ לצורך השמה למשתנה אחר יש הבדלים בין תוצאות הביטויים:</a:t>
            </a:r>
          </a:p>
          <a:p>
            <a:pPr algn="r" rtl="1" eaLnBrk="1" hangingPunct="1">
              <a:lnSpc>
                <a:spcPct val="80000"/>
              </a:lnSpc>
            </a:pPr>
            <a:endParaRPr lang="he-IL" altLang="he-IL" sz="2100"/>
          </a:p>
          <a:p>
            <a:pPr lvl="1" algn="r" rtl="1" eaLnBrk="1" hangingPunct="1">
              <a:lnSpc>
                <a:spcPct val="80000"/>
              </a:lnSpc>
            </a:pPr>
            <a:r>
              <a:rPr lang="he-IL" altLang="he-IL" sz="2000"/>
              <a:t> </a:t>
            </a:r>
            <a:r>
              <a:rPr lang="en-US" altLang="he-IL" sz="2000"/>
              <a:t> y = x+1;</a:t>
            </a:r>
            <a:r>
              <a:rPr lang="he-IL" altLang="he-IL" sz="2000"/>
              <a:t> </a:t>
            </a:r>
            <a:r>
              <a:rPr lang="en-US" altLang="he-IL" sz="2000">
                <a:sym typeface="Wingdings" panose="05000000000000000000" pitchFamily="2" charset="2"/>
              </a:rPr>
              <a:t>   </a:t>
            </a:r>
            <a:r>
              <a:rPr lang="he-IL" altLang="he-IL" sz="2000">
                <a:sym typeface="Wingdings" panose="05000000000000000000" pitchFamily="2" charset="2"/>
              </a:rPr>
              <a:t> ערכו של </a:t>
            </a:r>
            <a:r>
              <a:rPr lang="en-US" altLang="he-IL" sz="2000">
                <a:sym typeface="Wingdings" panose="05000000000000000000" pitchFamily="2" charset="2"/>
              </a:rPr>
              <a:t>x</a:t>
            </a:r>
            <a:r>
              <a:rPr lang="he-IL" altLang="he-IL" sz="2000">
                <a:sym typeface="Wingdings" panose="05000000000000000000" pitchFamily="2" charset="2"/>
              </a:rPr>
              <a:t> לא משתנה בעקבות פקודה זו, </a:t>
            </a:r>
            <a:r>
              <a:rPr lang="en-US" altLang="he-IL" sz="2000">
                <a:sym typeface="Wingdings" panose="05000000000000000000" pitchFamily="2" charset="2"/>
              </a:rPr>
              <a:t>y</a:t>
            </a:r>
            <a:r>
              <a:rPr lang="he-IL" altLang="he-IL" sz="2000">
                <a:sym typeface="Wingdings" panose="05000000000000000000" pitchFamily="2" charset="2"/>
              </a:rPr>
              <a:t> משתנה</a:t>
            </a:r>
            <a:endParaRPr lang="en-US" altLang="he-IL" sz="2000"/>
          </a:p>
          <a:p>
            <a:pPr lvl="1" algn="r" rtl="1" eaLnBrk="1" hangingPunct="1">
              <a:lnSpc>
                <a:spcPct val="80000"/>
              </a:lnSpc>
            </a:pPr>
            <a:r>
              <a:rPr lang="en-US" altLang="he-IL" sz="2000"/>
              <a:t>y = x++;</a:t>
            </a:r>
            <a:r>
              <a:rPr lang="he-IL" altLang="he-IL" sz="2000"/>
              <a:t> </a:t>
            </a:r>
            <a:r>
              <a:rPr lang="en-US" altLang="he-IL" sz="2000"/>
              <a:t>     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he-IL" altLang="he-IL" sz="2000"/>
              <a:t> </a:t>
            </a:r>
            <a:r>
              <a:rPr lang="en-US" altLang="he-IL" sz="2000"/>
              <a:t>y =++x;</a:t>
            </a:r>
            <a:r>
              <a:rPr lang="he-IL" altLang="he-IL" sz="2000"/>
              <a:t> </a:t>
            </a:r>
            <a:r>
              <a:rPr lang="en-US" altLang="he-IL" sz="2000"/>
              <a:t>     </a:t>
            </a:r>
          </a:p>
          <a:p>
            <a:pPr algn="r" rtl="1" eaLnBrk="1" hangingPunct="1">
              <a:lnSpc>
                <a:spcPct val="80000"/>
              </a:lnSpc>
            </a:pPr>
            <a:endParaRPr lang="en-US" altLang="he-IL" sz="2100"/>
          </a:p>
          <a:p>
            <a:pPr algn="r" rtl="1" eaLnBrk="1" hangingPunct="1">
              <a:lnSpc>
                <a:spcPct val="80000"/>
              </a:lnSpc>
            </a:pPr>
            <a:r>
              <a:rPr lang="he-IL" altLang="he-IL" sz="2100"/>
              <a:t>אם האופרטור ++ מופיע מימין למשתנה </a:t>
            </a:r>
            <a:r>
              <a:rPr lang="en-US" altLang="he-IL" sz="2100"/>
              <a:t>)</a:t>
            </a:r>
            <a:r>
              <a:rPr lang="he-IL" altLang="he-IL" sz="2100"/>
              <a:t>למשל </a:t>
            </a:r>
            <a:r>
              <a:rPr lang="en-US" altLang="he-IL" sz="2100"/>
              <a:t>x++</a:t>
            </a:r>
            <a:r>
              <a:rPr lang="he-IL" altLang="he-IL" sz="2100"/>
              <a:t>) אז לתוך </a:t>
            </a:r>
            <a:r>
              <a:rPr lang="en-US" altLang="he-IL" sz="2100"/>
              <a:t>y</a:t>
            </a:r>
            <a:r>
              <a:rPr lang="he-IL" altLang="he-IL" sz="2100"/>
              <a:t> נכנס הערך המקורי של </a:t>
            </a:r>
            <a:r>
              <a:rPr lang="en-US" altLang="he-IL" sz="2100"/>
              <a:t>x</a:t>
            </a:r>
            <a:r>
              <a:rPr lang="he-IL" altLang="he-IL" sz="2100"/>
              <a:t> ורק אז ערכו של </a:t>
            </a:r>
            <a:r>
              <a:rPr lang="en-US" altLang="he-IL" sz="2100"/>
              <a:t>x</a:t>
            </a:r>
            <a:r>
              <a:rPr lang="he-IL" altLang="he-IL" sz="2100"/>
              <a:t> גדל:</a:t>
            </a:r>
          </a:p>
          <a:p>
            <a:pPr algn="r" rt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2100"/>
              <a:t>				</a:t>
            </a:r>
            <a:r>
              <a:rPr lang="en-US" altLang="he-IL" sz="2100"/>
              <a:t>int x = 4;</a:t>
            </a:r>
          </a:p>
          <a:p>
            <a:pPr algn="r" rt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2100"/>
              <a:t>		</a:t>
            </a:r>
            <a:r>
              <a:rPr lang="en-US" altLang="he-IL" sz="2100"/>
              <a:t>int y = x++; </a:t>
            </a:r>
            <a:r>
              <a:rPr lang="en-US" altLang="he-IL" sz="2100">
                <a:solidFill>
                  <a:srgbClr val="008000"/>
                </a:solidFill>
              </a:rPr>
              <a:t>//</a:t>
            </a:r>
            <a:r>
              <a:rPr lang="en-US" altLang="he-IL" sz="2100">
                <a:solidFill>
                  <a:srgbClr val="008000"/>
                </a:solidFill>
                <a:sym typeface="Wingdings" panose="05000000000000000000" pitchFamily="2" charset="2"/>
              </a:rPr>
              <a:t> y=4, x=5</a:t>
            </a:r>
          </a:p>
          <a:p>
            <a:pPr algn="r" rtl="1" eaLnBrk="1" hangingPunct="1">
              <a:lnSpc>
                <a:spcPct val="80000"/>
              </a:lnSpc>
            </a:pPr>
            <a:endParaRPr lang="he-IL" altLang="he-IL" sz="2100"/>
          </a:p>
          <a:p>
            <a:pPr algn="r" rtl="1" eaLnBrk="1" hangingPunct="1">
              <a:lnSpc>
                <a:spcPct val="80000"/>
              </a:lnSpc>
            </a:pPr>
            <a:r>
              <a:rPr lang="he-IL" altLang="he-IL" sz="2100"/>
              <a:t>אם האופרטור ++ מופיע משמאל למשתנה </a:t>
            </a:r>
            <a:r>
              <a:rPr lang="en-US" altLang="he-IL" sz="2100"/>
              <a:t>)</a:t>
            </a:r>
            <a:r>
              <a:rPr lang="he-IL" altLang="he-IL" sz="2100"/>
              <a:t>למשל </a:t>
            </a:r>
            <a:r>
              <a:rPr lang="en-US" altLang="he-IL" sz="2100"/>
              <a:t>++x</a:t>
            </a:r>
            <a:r>
              <a:rPr lang="he-IL" altLang="he-IL" sz="2100"/>
              <a:t>) אז קודם ערכו של </a:t>
            </a:r>
            <a:r>
              <a:rPr lang="en-US" altLang="he-IL" sz="2100"/>
              <a:t>x</a:t>
            </a:r>
            <a:r>
              <a:rPr lang="he-IL" altLang="he-IL" sz="2100"/>
              <a:t> גדל ואז ערכו החדש נכנס לתוך </a:t>
            </a:r>
            <a:r>
              <a:rPr lang="en-US" altLang="he-IL" sz="2100"/>
              <a:t>y</a:t>
            </a:r>
            <a:r>
              <a:rPr lang="he-IL" altLang="he-IL" sz="2100"/>
              <a:t>:</a:t>
            </a:r>
          </a:p>
          <a:p>
            <a:pPr algn="r" rt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2100"/>
              <a:t>				</a:t>
            </a:r>
            <a:r>
              <a:rPr lang="en-US" altLang="he-IL" sz="2100"/>
              <a:t>int x = 4;</a:t>
            </a:r>
          </a:p>
          <a:p>
            <a:pPr algn="r" rt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he-IL" sz="2100"/>
              <a:t>		</a:t>
            </a:r>
            <a:r>
              <a:rPr lang="en-US" altLang="he-IL" sz="2100"/>
              <a:t>int y = ++x; </a:t>
            </a:r>
            <a:r>
              <a:rPr lang="en-US" altLang="he-IL" sz="2100">
                <a:solidFill>
                  <a:srgbClr val="008000"/>
                </a:solidFill>
              </a:rPr>
              <a:t>//</a:t>
            </a:r>
            <a:r>
              <a:rPr lang="en-US" altLang="he-IL" sz="2100">
                <a:solidFill>
                  <a:srgbClr val="008000"/>
                </a:solidFill>
                <a:sym typeface="Wingdings" panose="05000000000000000000" pitchFamily="2" charset="2"/>
              </a:rPr>
              <a:t> y=5, x=5</a:t>
            </a:r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E01DC2A9-C3B8-4806-8881-55176ED2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000" b="1">
                <a:solidFill>
                  <a:schemeClr val="bg1"/>
                </a:solidFill>
              </a:rPr>
              <a:t>עבור -- החוקים זהים</a:t>
            </a:r>
            <a:endParaRPr lang="en-US" altLang="he-IL" sz="2000" b="1">
              <a:solidFill>
                <a:schemeClr val="bg1"/>
              </a:solidFill>
            </a:endParaRPr>
          </a:p>
        </p:txBody>
      </p:sp>
      <p:sp>
        <p:nvSpPr>
          <p:cNvPr id="17414" name="AutoShape 7">
            <a:extLst>
              <a:ext uri="{FF2B5EF4-FFF2-40B4-BE49-F238E27FC236}">
                <a16:creationId xmlns:a16="http://schemas.microsoft.com/office/drawing/2014/main" id="{DE9F9A04-3CA1-4342-BB3B-DA4646B35D8E}"/>
              </a:ext>
            </a:extLst>
          </p:cNvPr>
          <p:cNvSpPr>
            <a:spLocks/>
          </p:cNvSpPr>
          <p:nvPr/>
        </p:nvSpPr>
        <p:spPr bwMode="auto">
          <a:xfrm>
            <a:off x="6553200" y="2895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he-IL" altLang="he-IL" sz="2000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AF66A273-5D4E-46D7-A604-D66606138A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E77F50BD-2B8B-425C-B348-164E77301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09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he-IL" altLang="he-IL">
                <a:sym typeface="Wingdings" panose="05000000000000000000" pitchFamily="2" charset="2"/>
              </a:rPr>
              <a:t>ערכו של </a:t>
            </a:r>
            <a:r>
              <a:rPr lang="en-US" altLang="he-IL">
                <a:sym typeface="Wingdings" panose="05000000000000000000" pitchFamily="2" charset="2"/>
              </a:rPr>
              <a:t>x</a:t>
            </a:r>
            <a:r>
              <a:rPr lang="he-IL" altLang="he-IL">
                <a:sym typeface="Wingdings" panose="05000000000000000000" pitchFamily="2" charset="2"/>
              </a:rPr>
              <a:t> גדל ב-1 בעקבות פקודה זו , </a:t>
            </a:r>
            <a:r>
              <a:rPr lang="en-US" altLang="he-IL">
                <a:sym typeface="Wingdings" panose="05000000000000000000" pitchFamily="2" charset="2"/>
              </a:rPr>
              <a:t>y</a:t>
            </a:r>
            <a:r>
              <a:rPr lang="he-IL" altLang="he-IL">
                <a:sym typeface="Wingdings" panose="05000000000000000000" pitchFamily="2" charset="2"/>
              </a:rPr>
              <a:t> משתנה</a:t>
            </a:r>
            <a:endParaRPr lang="en-US" altLang="he-IL">
              <a:sym typeface="Wingdings" panose="05000000000000000000" pitchFamily="2" charset="2"/>
            </a:endParaRPr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E65A7D5B-BA35-4B5D-AE6F-CD5B4EC957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6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זרם מדחף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2772</TotalTime>
  <Words>2281</Words>
  <Application>Microsoft Office PowerPoint</Application>
  <PresentationFormat>‫הצגה על המסך (4:3)</PresentationFormat>
  <Paragraphs>465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4" baseType="lpstr">
      <vt:lpstr>Arial</vt:lpstr>
      <vt:lpstr>Calibri</vt:lpstr>
      <vt:lpstr>Wingdings</vt:lpstr>
      <vt:lpstr>Wingdings 2</vt:lpstr>
      <vt:lpstr>Median</vt:lpstr>
      <vt:lpstr>C# - 03  פעולות אריתמטיות וביטויים לוגיים</vt:lpstr>
      <vt:lpstr>ביחידה זו נלמד:</vt:lpstr>
      <vt:lpstr>פעולות חשבוניות</vt:lpstr>
      <vt:lpstr>שימוש בפעולות חשבוניות</vt:lpstr>
      <vt:lpstr>דוגמא</vt:lpstr>
      <vt:lpstr>קדימויות הפעולות</vt:lpstr>
      <vt:lpstr>ביטוי חשבוני - שימוש</vt:lpstr>
      <vt:lpstr>הגדלה/הקטנה ב- 1</vt:lpstr>
      <vt:lpstr>הגדלה/הקטנה ב- 1 (2)</vt:lpstr>
      <vt:lpstr>ביטויים מקוצרים</vt:lpstr>
      <vt:lpstr>ביטויים מקוצרים - דוגמא</vt:lpstr>
      <vt:lpstr>המרות בין טיפוסים (casting)</vt:lpstr>
      <vt:lpstr>המרות בין טיפוסים (casting) (2)</vt:lpstr>
      <vt:lpstr>המרות בין טיפוסים – דוגמא 1</vt:lpstr>
      <vt:lpstr>המרות בין טיפוסים – דוגמא 2</vt:lpstr>
      <vt:lpstr>המרות בין טיפוסים – דוגמא 3</vt:lpstr>
      <vt:lpstr>המרות בין טיפוסים – דוגמא 4</vt:lpstr>
      <vt:lpstr>המרות בין טיפוסים – דוגמא 5</vt:lpstr>
      <vt:lpstr>דרך נוספת להמרה מכוונת </vt:lpstr>
      <vt:lpstr>המרה מכוונת - דוגמא</vt:lpstr>
      <vt:lpstr>המרה מכוונת – דוגמא (2)</vt:lpstr>
      <vt:lpstr>ביטויים לוגיים</vt:lpstr>
      <vt:lpstr>אופרטורי יחס ושוויון</vt:lpstr>
      <vt:lpstr>אופרטורים לוגיים</vt:lpstr>
      <vt:lpstr>אופרטורים לוגיים (2)</vt:lpstr>
      <vt:lpstr>אופרטורים לוגיים (3)</vt:lpstr>
      <vt:lpstr>טבלת קדימויות עבור האופרטורים</vt:lpstr>
      <vt:lpstr>קדימויות אופרטורים - דוגמא</vt:lpstr>
      <vt:lpstr>ביחידה זו למדנו:</vt:lpstr>
    </vt:vector>
  </TitlesOfParts>
  <Company>Keren Kalif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 operators and logical statements</dc:title>
  <dc:creator>Keren Kalif</dc:creator>
  <cp:lastModifiedBy>שי אברהם</cp:lastModifiedBy>
  <cp:revision>58</cp:revision>
  <dcterms:created xsi:type="dcterms:W3CDTF">2008-09-23T13:40:33Z</dcterms:created>
  <dcterms:modified xsi:type="dcterms:W3CDTF">2019-11-13T17:51:25Z</dcterms:modified>
</cp:coreProperties>
</file>