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54"/>
  </p:notesMasterIdLst>
  <p:sldIdLst>
    <p:sldId id="256" r:id="rId2"/>
    <p:sldId id="292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4" r:id="rId32"/>
    <p:sldId id="305" r:id="rId33"/>
    <p:sldId id="323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24" r:id="rId46"/>
    <p:sldId id="321" r:id="rId47"/>
    <p:sldId id="325" r:id="rId48"/>
    <p:sldId id="318" r:id="rId49"/>
    <p:sldId id="319" r:id="rId50"/>
    <p:sldId id="320" r:id="rId51"/>
    <p:sldId id="326" r:id="rId52"/>
    <p:sldId id="322" r:id="rId53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00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444" autoAdjust="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38AA418-8E50-4786-9AAD-E007CDB2C94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E5DEBCD-6E63-4093-B268-2AD7B26ABE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4F625EE-BF32-410F-9046-E5C10F53D4D9}" type="datetimeFigureOut">
              <a:rPr lang="he-IL"/>
              <a:pPr>
                <a:defRPr/>
              </a:pPr>
              <a:t>י"ז/תשרי/תש"פ</a:t>
            </a:fld>
            <a:endParaRPr lang="en-US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76320DAE-045A-450B-B63E-4BF4E62F690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EFA2BB30-CDFA-43E9-ACD2-C1AB7DF277C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noProof="0"/>
              <a:t>לחץ כדי לערוך סגנונות טקסט של תבנית בסיס</a:t>
            </a:r>
            <a:endParaRPr lang="en-US" noProof="0"/>
          </a:p>
          <a:p>
            <a:pPr lvl="1"/>
            <a:r>
              <a:rPr lang="he-IL" noProof="0"/>
              <a:t>רמה שנייה</a:t>
            </a:r>
            <a:endParaRPr lang="en-US" noProof="0"/>
          </a:p>
          <a:p>
            <a:pPr lvl="2"/>
            <a:r>
              <a:rPr lang="he-IL" noProof="0"/>
              <a:t>רמה שלישית</a:t>
            </a:r>
            <a:endParaRPr lang="en-US" noProof="0"/>
          </a:p>
          <a:p>
            <a:pPr lvl="3"/>
            <a:r>
              <a:rPr lang="he-IL" noProof="0"/>
              <a:t>רמה רביעית</a:t>
            </a:r>
            <a:endParaRPr lang="en-US" noProof="0"/>
          </a:p>
          <a:p>
            <a:pPr lvl="4"/>
            <a:r>
              <a:rPr lang="he-IL" noProof="0"/>
              <a:t>רמה חמישית</a:t>
            </a:r>
            <a:endParaRPr lang="en-US" noProof="0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07E03EF0-1683-4C29-B263-AA52BCD5994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F100BDA4-D0CF-46B5-B4C1-2572EBFF12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1E1FA30E-6403-48C3-9FA0-25C5D034187F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B1E1FE2D-7E73-44F4-980D-ED4F1A8149D3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71FEEFA-03BD-4D74-AFB6-530F88E1845B}"/>
              </a:ext>
            </a:extLst>
          </p:cNvPr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A3BA1C4-D370-4848-86E5-46D91829C47A}"/>
              </a:ext>
            </a:extLst>
          </p:cNvPr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>
            <a:extLst>
              <a:ext uri="{FF2B5EF4-FFF2-40B4-BE49-F238E27FC236}">
                <a16:creationId xmlns:a16="http://schemas.microsoft.com/office/drawing/2014/main" id="{438ED66D-66BE-4F01-B6D8-500413E43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713B302-FE63-410F-9BF3-DB798AF934FB}" type="datetime1">
              <a:rPr lang="en-US"/>
              <a:pPr>
                <a:defRPr/>
              </a:pPr>
              <a:t>10/16/2019</a:t>
            </a:fld>
            <a:endParaRPr 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D4636945-843D-4471-8976-ED9F6593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>
            <a:extLst>
              <a:ext uri="{FF2B5EF4-FFF2-40B4-BE49-F238E27FC236}">
                <a16:creationId xmlns:a16="http://schemas.microsoft.com/office/drawing/2014/main" id="{AB50E4EC-EFC1-4A1E-BB7A-A35008D8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AA32E7-5305-4705-8CA1-FC45B2A6986F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94318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9267482F-7EC7-484B-9EBB-431A7863E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C9BD7-216E-4812-A562-EEFFA836E6D4}" type="datetime1">
              <a:rPr lang="en-US"/>
              <a:pPr>
                <a:defRPr/>
              </a:pPr>
              <a:t>10/16/2019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55EE92E-14AE-42B6-8FF6-14B15198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A5E35BBF-A1B0-4B74-93E8-8FA5E244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DC785-505B-4BDB-AE8F-36CB644C1273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53099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1A83F80C-04C8-4A86-A04E-5DA1EA7667E8}"/>
              </a:ext>
            </a:extLst>
          </p:cNvPr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EFD6A86-3B88-4FE8-91B4-C2CC845CBD1D}"/>
              </a:ext>
            </a:extLst>
          </p:cNvPr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578F660-5ACB-4463-8EF4-0A763184354F}"/>
              </a:ext>
            </a:extLst>
          </p:cNvPr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59A3DC8-0BC8-4EDE-8C25-18699200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3489C-34E0-433D-A677-72BC54F1083A}" type="datetime1">
              <a:rPr lang="en-US"/>
              <a:pPr>
                <a:defRPr/>
              </a:pPr>
              <a:t>10/16/2019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CF414E8-8DE1-4846-AF25-21EA2904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158C7E5-2323-43B7-BD78-BEC0C8DE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03913F55-959A-4613-8683-9669484FA3A1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49155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DC560AA3-B2F5-436D-9272-9EDA5636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00C5D-FC5F-420C-9685-EC7E79535796}" type="datetime1">
              <a:rPr lang="en-US"/>
              <a:pPr>
                <a:defRPr/>
              </a:pPr>
              <a:t>10/16/2019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F456B-620E-4837-811D-2D9726137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8652DD47-9D22-41DF-AB90-DF8603D8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E5269-BBF0-4851-8B9E-5BA0C3A30058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84924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35BA11BC-0231-42B9-8ACB-BEE9019C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FCF72-544C-4285-A969-C011D2CEF589}" type="datetime1">
              <a:rPr lang="en-US"/>
              <a:pPr>
                <a:defRPr/>
              </a:pPr>
              <a:t>10/16/2019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8BB2684-CFE2-41BB-A427-56D7E594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C61B7325-761F-4B20-A812-7011FA0C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703886-CDDF-47CB-B630-B41BF7BC0ABE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638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AE7B7E85-885C-46E1-8E57-0808F67AF2D6}"/>
              </a:ext>
            </a:extLst>
          </p:cNvPr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5283EF9-25FC-420A-BA05-799152EB7411}"/>
              </a:ext>
            </a:extLst>
          </p:cNvPr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692E114B-AE7C-4290-B3C8-0DD8388AD9F2}"/>
              </a:ext>
            </a:extLst>
          </p:cNvPr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>
            <a:extLst>
              <a:ext uri="{FF2B5EF4-FFF2-40B4-BE49-F238E27FC236}">
                <a16:creationId xmlns:a16="http://schemas.microsoft.com/office/drawing/2014/main" id="{1049A67A-3196-468F-A5B6-83AB6254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8A678-6490-4EAE-B526-50AF27BA3238}" type="datetime1">
              <a:rPr lang="en-US"/>
              <a:pPr>
                <a:defRPr/>
              </a:pPr>
              <a:t>10/16/2019</a:t>
            </a:fld>
            <a:endParaRPr lang="en-US"/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6380744D-C8C4-4C11-97EB-F1A45BDA17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19214BC2-EED8-4D43-8C8F-149CA584CEAF}" type="slidenum">
              <a:rPr lang="he-IL" altLang="he-IL"/>
              <a:pPr/>
              <a:t>‹#›</a:t>
            </a:fld>
            <a:endParaRPr lang="en-US" altLang="he-IL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402E95BF-5E07-43F7-9FEF-84DF59920A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64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1E4B0DE6-AF9F-439F-903A-B8335476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F3C04D5-B372-43C2-9B5F-5F8D77F2E4F6}" type="datetime1">
              <a:rPr lang="en-US"/>
              <a:pPr>
                <a:defRPr/>
              </a:pPr>
              <a:t>10/16/2019</a:t>
            </a:fld>
            <a:endParaRPr lang="en-US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E015A2BD-BB15-4889-9D99-E315287955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4A64D2-063D-4EFB-BF36-15E7D98D0C41}" type="slidenum">
              <a:rPr lang="he-IL" altLang="he-IL"/>
              <a:pPr/>
              <a:t>‹#›</a:t>
            </a:fld>
            <a:endParaRPr lang="en-US" altLang="he-IL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92978BB8-5A3F-4F7A-93F5-E75DC2D9299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6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AE9F6EAD-291D-455B-A6A6-295EAB08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9E59106-973A-4EF0-9131-5C9F3EA2622F}" type="datetime1">
              <a:rPr lang="en-US"/>
              <a:pPr>
                <a:defRPr/>
              </a:pPr>
              <a:t>10/16/2019</a:t>
            </a:fld>
            <a:endParaRPr lang="en-US"/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504A7EC6-807F-4DC0-8926-0967B43F45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FF41F9-E72C-4D11-8EC9-20BC7D77C644}" type="slidenum">
              <a:rPr lang="he-IL" altLang="he-IL"/>
              <a:pPr/>
              <a:t>‹#›</a:t>
            </a:fld>
            <a:endParaRPr lang="en-US" altLang="he-IL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54D575E9-EE30-4682-9CD9-FC7ABCDA1C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7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665B6500-C889-4916-8EDC-54F56D83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1DB78-2BF6-442B-8AE0-C899AF6F6722}" type="datetime1">
              <a:rPr lang="en-US"/>
              <a:pPr>
                <a:defRPr/>
              </a:pPr>
              <a:t>10/16/2019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217231DA-9871-449A-BDAF-E2BC1AB8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D6F30A27-52B3-4030-B570-86686A3B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F1DD50-28A9-4C9D-8AE1-C29CFF988A7B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6227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23CF6A-FB33-4841-8B93-B764F1FCE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3F31C-D777-4293-B552-B023B9247D09}" type="datetime1">
              <a:rPr lang="en-US"/>
              <a:pPr>
                <a:defRPr/>
              </a:pPr>
              <a:t>10/16/2019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80519-E3E0-4167-BA36-C8BF46FB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E5BCC-46D9-4E2B-9D4C-1BBCC83F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D921E6-02DB-443C-8E66-9D83CF1A9B79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3165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37149738-C9A9-4788-8197-FD60803A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01F23-2951-436D-8141-21D463E53316}" type="datetime1">
              <a:rPr lang="en-US"/>
              <a:pPr>
                <a:defRPr/>
              </a:pPr>
              <a:t>10/16/2019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C8F21F23-3352-404B-956F-367DD5A7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F45186D7-0DA1-4741-8760-FC64BED2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8F4397-1451-46CF-A32A-079D9ABDBFEF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8131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E691F6F4-20F9-488B-B456-D8F3F819458C}"/>
              </a:ext>
            </a:extLst>
          </p:cNvPr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15EC0E1-773A-4CD4-94B0-B2472837517A}"/>
              </a:ext>
            </a:extLst>
          </p:cNvPr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D944A77C-6CC7-4251-A9C3-CA74C4279537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2D17C9CA-208A-41FF-80D3-8DD6CB7EB715}"/>
              </a:ext>
            </a:extLst>
          </p:cNvPr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>
            <a:extLst>
              <a:ext uri="{FF2B5EF4-FFF2-40B4-BE49-F238E27FC236}">
                <a16:creationId xmlns:a16="http://schemas.microsoft.com/office/drawing/2014/main" id="{46EEAF9D-79BA-40AB-954A-BF247705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885A013-0B53-4ACF-9601-9CFEDC547BD0}" type="datetime1">
              <a:rPr lang="en-US"/>
              <a:pPr>
                <a:defRPr/>
              </a:pPr>
              <a:t>10/16/2019</a:t>
            </a:fld>
            <a:endParaRPr lang="en-US"/>
          </a:p>
        </p:txBody>
      </p:sp>
      <p:sp>
        <p:nvSpPr>
          <p:cNvPr id="10" name="Slide Number Placeholder 12">
            <a:extLst>
              <a:ext uri="{FF2B5EF4-FFF2-40B4-BE49-F238E27FC236}">
                <a16:creationId xmlns:a16="http://schemas.microsoft.com/office/drawing/2014/main" id="{B13BE4DD-A301-4897-9452-2C927AEE2C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DCC726B5-0081-44F3-A5BE-DEA93C660ECA}" type="slidenum">
              <a:rPr lang="he-IL" altLang="he-IL"/>
              <a:pPr/>
              <a:t>‹#›</a:t>
            </a:fld>
            <a:endParaRPr lang="en-US" altLang="he-IL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3E61B06C-C58F-4B19-AC5B-C7DF2E3BA8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81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>
            <a:extLst>
              <a:ext uri="{FF2B5EF4-FFF2-40B4-BE49-F238E27FC236}">
                <a16:creationId xmlns:a16="http://schemas.microsoft.com/office/drawing/2014/main" id="{8FAEB00B-5E40-462A-80BD-994C9993215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2051" name="Text Placeholder 12">
            <a:extLst>
              <a:ext uri="{FF2B5EF4-FFF2-40B4-BE49-F238E27FC236}">
                <a16:creationId xmlns:a16="http://schemas.microsoft.com/office/drawing/2014/main" id="{A92B1171-2D2E-4553-B8A1-2EE21D9D71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15B2B8E9-C621-4E03-9EC0-CDA636D2B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B4671B3-3657-48CE-A542-973F74F5606C}" type="datetime1">
              <a:rPr lang="en-US"/>
              <a:pPr>
                <a:defRPr/>
              </a:pPr>
              <a:t>10/16/2019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1075E-919E-4E90-AC26-7C1CEB58E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B52C55-B18B-4291-AA50-53922E337B7E}"/>
              </a:ext>
            </a:extLst>
          </p:cNvPr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736BD7-4A70-4D86-ACC6-DF2BB39FC58C}"/>
              </a:ext>
            </a:extLst>
          </p:cNvPr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8A3CB2-8F13-489A-A48E-914C73F67A28}"/>
              </a:ext>
            </a:extLst>
          </p:cNvPr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5A9ECE73-3A47-4C91-A957-1AD7A7AE4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E4EE5FFF-2C15-4F70-90F7-A03A57499B32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36" r:id="rId2"/>
    <p:sldLayoutId id="2147484042" r:id="rId3"/>
    <p:sldLayoutId id="2147484043" r:id="rId4"/>
    <p:sldLayoutId id="2147484044" r:id="rId5"/>
    <p:sldLayoutId id="2147484037" r:id="rId6"/>
    <p:sldLayoutId id="2147484045" r:id="rId7"/>
    <p:sldLayoutId id="2147484038" r:id="rId8"/>
    <p:sldLayoutId id="2147484046" r:id="rId9"/>
    <p:sldLayoutId id="2147484039" r:id="rId10"/>
    <p:sldLayoutId id="2147484047" r:id="rId11"/>
    <p:sldLayoutId id="214748404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9BBB59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8064A2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188F-6EE3-4F2F-8394-91E5C4FA9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4038600"/>
            <a:ext cx="7696200" cy="1828800"/>
          </a:xfrm>
        </p:spPr>
        <p:txBody>
          <a:bodyPr>
            <a:normAutofit fontScale="90000"/>
          </a:bodyPr>
          <a:lstStyle/>
          <a:p>
            <a:pPr algn="r" rtl="1" eaLnBrk="1" hangingPunct="1">
              <a:defRPr/>
            </a:pPr>
            <a:r>
              <a:rPr lang="en-US" sz="4000" cap="none"/>
              <a:t>C#</a:t>
            </a:r>
            <a:r>
              <a:rPr lang="he-IL" sz="4000" cap="none"/>
              <a:t> - </a:t>
            </a:r>
            <a:r>
              <a:rPr lang="en-US" sz="4000" cap="none">
                <a:cs typeface="Arial" pitchFamily="34" charset="0"/>
              </a:rPr>
              <a:t>+04</a:t>
            </a:r>
            <a:r>
              <a:rPr lang="he-IL" sz="4000" cap="none"/>
              <a:t>05</a:t>
            </a:r>
            <a:br>
              <a:rPr lang="he-IL" sz="4000" cap="none"/>
            </a:br>
            <a:br>
              <a:rPr lang="he-IL" sz="4000" cap="none"/>
            </a:br>
            <a:r>
              <a:rPr lang="he-IL" sz="4000" cap="none"/>
              <a:t>לולאות</a:t>
            </a:r>
            <a:endParaRPr lang="en-US" sz="4000" cap="none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EB526C9-1D9A-4208-9A95-44710AB98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C472AFCA-2703-4337-AE83-913A6162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algn="r"/>
            <a:r>
              <a:rPr lang="he-IL" altLang="he-IL"/>
              <a:t>חישוב ממוצע: כתיבה פורמאלית</a:t>
            </a:r>
            <a:endParaRPr lang="en-US" alt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6BD4B-58C5-44A5-A298-3C5703AD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514350" indent="-514350" algn="r" rtl="1">
              <a:buClr>
                <a:srgbClr val="C00000"/>
              </a:buClr>
              <a:buFont typeface="Garamond" panose="02020404030301010803" pitchFamily="18" charset="0"/>
              <a:buAutoNum type="arabicPeriod"/>
            </a:pPr>
            <a:r>
              <a:rPr lang="he-IL" altLang="he-IL"/>
              <a:t>הגדר </a:t>
            </a:r>
            <a:r>
              <a:rPr lang="en-US" altLang="he-IL"/>
              <a:t>counter=0, sum=0</a:t>
            </a:r>
            <a:endParaRPr lang="he-IL" altLang="he-IL"/>
          </a:p>
          <a:p>
            <a:pPr marL="514350" indent="-514350" algn="r" rtl="1">
              <a:buClr>
                <a:srgbClr val="C00000"/>
              </a:buClr>
              <a:buFont typeface="Garamond" panose="02020404030301010803" pitchFamily="18" charset="0"/>
              <a:buAutoNum type="arabicPeriod"/>
            </a:pPr>
            <a:r>
              <a:rPr lang="he-IL" altLang="he-IL"/>
              <a:t>קלוט מספר </a:t>
            </a:r>
            <a:r>
              <a:rPr lang="en-US" altLang="he-IL"/>
              <a:t>X</a:t>
            </a:r>
            <a:endParaRPr lang="he-IL" altLang="he-IL"/>
          </a:p>
          <a:p>
            <a:pPr marL="514350" indent="-514350" algn="r" rtl="1">
              <a:buClr>
                <a:srgbClr val="C00000"/>
              </a:buClr>
              <a:buFont typeface="Garamond" panose="02020404030301010803" pitchFamily="18" charset="0"/>
              <a:buAutoNum type="arabicPeriod"/>
            </a:pPr>
            <a:r>
              <a:rPr lang="he-IL" altLang="he-IL"/>
              <a:t>כל עוד 0 ≤ </a:t>
            </a:r>
            <a:r>
              <a:rPr lang="en-US" altLang="he-IL"/>
              <a:t>X</a:t>
            </a:r>
            <a:r>
              <a:rPr lang="he-IL" altLang="he-IL"/>
              <a:t>:</a:t>
            </a:r>
          </a:p>
          <a:p>
            <a:pPr marL="914400" lvl="1" indent="-457200" algn="r" rtl="1">
              <a:buClr>
                <a:srgbClr val="C00000"/>
              </a:buClr>
              <a:buFont typeface="Garamond" panose="02020404030301010803" pitchFamily="18" charset="0"/>
              <a:buAutoNum type="alphaLcParenR"/>
            </a:pPr>
            <a:r>
              <a:rPr lang="he-IL" altLang="he-IL"/>
              <a:t>הוסף את </a:t>
            </a:r>
            <a:r>
              <a:rPr lang="en-US" altLang="he-IL"/>
              <a:t>X</a:t>
            </a:r>
            <a:r>
              <a:rPr lang="he-IL" altLang="he-IL"/>
              <a:t> ל- </a:t>
            </a:r>
            <a:r>
              <a:rPr lang="en-US" altLang="he-IL"/>
              <a:t>sum</a:t>
            </a:r>
            <a:endParaRPr lang="he-IL" altLang="he-IL"/>
          </a:p>
          <a:p>
            <a:pPr marL="914400" lvl="1" indent="-457200" algn="r" rtl="1">
              <a:buClr>
                <a:srgbClr val="C00000"/>
              </a:buClr>
              <a:buFont typeface="Garamond" panose="02020404030301010803" pitchFamily="18" charset="0"/>
              <a:buAutoNum type="alphaLcParenR"/>
            </a:pPr>
            <a:r>
              <a:rPr lang="he-IL" altLang="he-IL"/>
              <a:t>הגדל את </a:t>
            </a:r>
            <a:r>
              <a:rPr lang="en-US" altLang="he-IL"/>
              <a:t>counter</a:t>
            </a:r>
            <a:r>
              <a:rPr lang="he-IL" altLang="he-IL"/>
              <a:t> ב- 1</a:t>
            </a:r>
          </a:p>
          <a:p>
            <a:pPr marL="914400" lvl="1" indent="-457200" algn="r" rtl="1">
              <a:buClr>
                <a:srgbClr val="C00000"/>
              </a:buClr>
              <a:buFont typeface="Garamond" panose="02020404030301010803" pitchFamily="18" charset="0"/>
              <a:buAutoNum type="alphaLcParenR"/>
            </a:pPr>
            <a:r>
              <a:rPr lang="he-IL" altLang="he-IL"/>
              <a:t>קלוט מספר נוסף ל- </a:t>
            </a:r>
            <a:r>
              <a:rPr lang="en-US" altLang="he-IL"/>
              <a:t>X</a:t>
            </a:r>
            <a:endParaRPr lang="he-IL" altLang="he-IL"/>
          </a:p>
          <a:p>
            <a:pPr marL="514350" indent="-514350" algn="r" rtl="1">
              <a:buClr>
                <a:srgbClr val="C00000"/>
              </a:buClr>
              <a:buFont typeface="Garamond" panose="02020404030301010803" pitchFamily="18" charset="0"/>
              <a:buAutoNum type="arabicPeriod"/>
            </a:pPr>
            <a:r>
              <a:rPr lang="he-IL" altLang="he-IL"/>
              <a:t>אם ערכו של </a:t>
            </a:r>
            <a:r>
              <a:rPr lang="en-US" altLang="he-IL"/>
              <a:t>counter</a:t>
            </a:r>
            <a:r>
              <a:rPr lang="he-IL" altLang="he-IL"/>
              <a:t> הוא 0:</a:t>
            </a:r>
          </a:p>
          <a:p>
            <a:pPr marL="914400" lvl="1" indent="-457200" algn="r" rtl="1">
              <a:buClr>
                <a:srgbClr val="C00000"/>
              </a:buClr>
              <a:buFont typeface="Garamond" panose="02020404030301010803" pitchFamily="18" charset="0"/>
              <a:buAutoNum type="alphaLcParenR"/>
            </a:pPr>
            <a:r>
              <a:rPr lang="he-IL" altLang="he-IL"/>
              <a:t>הצג: "לא הוקלדו מספרים חיוביים"</a:t>
            </a:r>
          </a:p>
          <a:p>
            <a:pPr marL="514350" indent="-514350" algn="r" rtl="1">
              <a:buClr>
                <a:srgbClr val="C00000"/>
              </a:buClr>
              <a:buFont typeface="Garamond" panose="02020404030301010803" pitchFamily="18" charset="0"/>
              <a:buAutoNum type="arabicPeriod"/>
            </a:pPr>
            <a:r>
              <a:rPr lang="he-IL" altLang="he-IL"/>
              <a:t>אחרת: </a:t>
            </a:r>
          </a:p>
          <a:p>
            <a:pPr marL="914400" lvl="1" indent="-457200" algn="r" rtl="1">
              <a:buClr>
                <a:srgbClr val="C00000"/>
              </a:buClr>
              <a:buFont typeface="Garamond" panose="02020404030301010803" pitchFamily="18" charset="0"/>
              <a:buAutoNum type="alphaLcParenR"/>
            </a:pPr>
            <a:r>
              <a:rPr lang="he-IL" altLang="he-IL"/>
              <a:t>הצג את תוצאת החישוב </a:t>
            </a:r>
            <a:r>
              <a:rPr lang="en-US" altLang="he-IL"/>
              <a:t>sum/counter</a:t>
            </a:r>
            <a:endParaRPr lang="he-IL" altLang="he-IL"/>
          </a:p>
          <a:p>
            <a:pPr marL="514350" indent="-514350" algn="r" rtl="1">
              <a:buClr>
                <a:srgbClr val="C00000"/>
              </a:buClr>
              <a:buFont typeface="Garamond" panose="02020404030301010803" pitchFamily="18" charset="0"/>
              <a:buAutoNum type="arabicPeriod"/>
            </a:pPr>
            <a:endParaRPr lang="en-US" altLang="he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F78B33-5DB5-4F43-B669-FA9087EB5843}"/>
              </a:ext>
            </a:extLst>
          </p:cNvPr>
          <p:cNvSpPr/>
          <p:nvPr/>
        </p:nvSpPr>
        <p:spPr bwMode="auto">
          <a:xfrm>
            <a:off x="533400" y="1676400"/>
            <a:ext cx="2590800" cy="2057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rtl="1">
              <a:defRPr/>
            </a:pPr>
            <a:r>
              <a:rPr lang="he-IL" b="1" dirty="0">
                <a:latin typeface="Verdana" pitchFamily="34" charset="0"/>
                <a:cs typeface="Arial" charset="0"/>
              </a:rPr>
              <a:t>הרצה יבשה, למשל עבור 7  </a:t>
            </a:r>
            <a:r>
              <a:rPr lang="he-IL" b="1" dirty="0">
                <a:latin typeface="Verdana" pitchFamily="34" charset="0"/>
                <a:cs typeface="Arial" charset="0"/>
                <a:sym typeface="Wingdings" pitchFamily="2" charset="2"/>
              </a:rPr>
              <a:t></a:t>
            </a:r>
            <a:r>
              <a:rPr lang="he-IL" b="1" dirty="0">
                <a:latin typeface="Verdana" pitchFamily="34" charset="0"/>
                <a:cs typeface="Arial" charset="0"/>
              </a:rPr>
              <a:t> 2 </a:t>
            </a:r>
            <a:r>
              <a:rPr lang="he-IL" b="1" dirty="0">
                <a:latin typeface="Verdana" pitchFamily="34" charset="0"/>
                <a:cs typeface="Arial" charset="0"/>
                <a:sym typeface="Wingdings" pitchFamily="2" charset="2"/>
              </a:rPr>
              <a:t></a:t>
            </a:r>
            <a:r>
              <a:rPr lang="he-IL" b="1" dirty="0">
                <a:latin typeface="Verdana" pitchFamily="34" charset="0"/>
                <a:cs typeface="Arial" charset="0"/>
              </a:rPr>
              <a:t> 1-:</a:t>
            </a:r>
            <a:endParaRPr lang="en-US" b="1" dirty="0">
              <a:latin typeface="Verdana" pitchFamily="34" charset="0"/>
              <a:cs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7F411-B761-47E7-A8DC-8760C378E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0035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/>
              <a:t>counter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BCEB27-3A6B-43D6-B1EB-8B977162F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/>
              <a:t>sum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BF7796-391C-433D-8F75-035FCA842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18135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/>
              <a:t>X = 7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8498F7-BB8F-4713-84C6-23719BBD8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/>
              <a:t>sum = </a:t>
            </a:r>
            <a:r>
              <a:rPr lang="he-IL" altLang="he-IL" sz="2000"/>
              <a:t>7</a:t>
            </a:r>
            <a:endParaRPr lang="en-US" altLang="he-IL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FAB2AF-F18E-4409-AF64-C1C222F84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/>
              <a:t>sum = </a:t>
            </a:r>
            <a:r>
              <a:rPr lang="he-IL" altLang="he-IL" sz="2000"/>
              <a:t>9</a:t>
            </a:r>
            <a:endParaRPr lang="en-US" altLang="he-IL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4292F6-1F1C-48F6-9686-F4433978E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0035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/>
              <a:t>counter = </a:t>
            </a:r>
            <a:r>
              <a:rPr lang="he-IL" altLang="he-IL" sz="2000"/>
              <a:t>1</a:t>
            </a:r>
            <a:endParaRPr lang="en-US" altLang="he-IL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824489-D7C9-4924-B730-F944C4CE8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0035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/>
              <a:t>counter = </a:t>
            </a:r>
            <a:r>
              <a:rPr lang="he-IL" altLang="he-IL" sz="2000"/>
              <a:t>2</a:t>
            </a:r>
            <a:endParaRPr lang="en-US" altLang="he-IL" sz="2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D2FAF6-9ED4-4E81-9F23-AA6926375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18135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/>
              <a:t>X = </a:t>
            </a:r>
            <a:r>
              <a:rPr lang="he-IL" altLang="he-IL" sz="2000"/>
              <a:t>2</a:t>
            </a:r>
            <a:r>
              <a:rPr lang="en-US" altLang="he-IL" sz="200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E6385-28FC-449E-AD40-42A5D2FAF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18135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/>
              <a:t>X = </a:t>
            </a:r>
            <a:r>
              <a:rPr lang="he-IL" altLang="he-IL" sz="2000"/>
              <a:t>1-</a:t>
            </a:r>
            <a:r>
              <a:rPr lang="en-US" altLang="he-IL" sz="2000"/>
              <a:t> 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37AAA40B-AB08-48C6-8BA3-321CE41E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C3D0DD7D-8611-4BDF-8C0F-AF7375E85FF6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10</a:t>
            </a:fld>
            <a:endParaRPr lang="en-US" altLang="he-IL"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2" grpId="0"/>
      <p:bldP spid="12" grpId="1"/>
      <p:bldP spid="13" grpId="0"/>
      <p:bldP spid="15" grpId="0"/>
      <p:bldP spid="15" grpId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64EAAA32-1E3F-4B44-99AB-D7A2D52CB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algn="r"/>
            <a:r>
              <a:rPr lang="he-IL" altLang="he-IL"/>
              <a:t>הוספת ספרה מימין למספר</a:t>
            </a:r>
            <a:endParaRPr lang="en-US" alt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F931A-539D-42AD-9CB0-DAFAA9C4D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algn="r" rtl="1"/>
            <a:r>
              <a:rPr lang="he-IL" altLang="he-IL"/>
              <a:t>כאשר רוצים להוסיף ספרה מימין למספר, כלומר להכניס ספרת אחדות חדשה, יש לבצע את הפעולות הבאות:</a:t>
            </a:r>
          </a:p>
          <a:p>
            <a:pPr lvl="1" algn="r" rtl="1"/>
            <a:r>
              <a:rPr lang="he-IL" altLang="he-IL"/>
              <a:t>הכפל את המספר פי 10 (כדי לייצר מקום לספרת האחדות החדשה)</a:t>
            </a:r>
          </a:p>
          <a:p>
            <a:pPr lvl="1" algn="r" rtl="1"/>
            <a:r>
              <a:rPr lang="he-IL" altLang="he-IL"/>
              <a:t>הוסף את הספרה החדשה</a:t>
            </a:r>
          </a:p>
          <a:p>
            <a:pPr lvl="1" algn="r" rtl="1"/>
            <a:endParaRPr lang="he-IL" altLang="he-IL"/>
          </a:p>
          <a:p>
            <a:pPr algn="r" rtl="1"/>
            <a:r>
              <a:rPr lang="he-IL" altLang="he-IL"/>
              <a:t>דוגמא: עבור המספר 65 שנרצה להוסיף לו את הספרה 3 מימין, כלומר כדי לייצר את מספר 653:</a:t>
            </a:r>
          </a:p>
          <a:p>
            <a:pPr lvl="1" algn="r" rtl="1"/>
            <a:r>
              <a:rPr lang="en-US" altLang="he-IL"/>
              <a:t>65*10 = 650</a:t>
            </a:r>
            <a:endParaRPr lang="he-IL" altLang="he-IL"/>
          </a:p>
          <a:p>
            <a:pPr lvl="1" algn="r" rtl="1"/>
            <a:r>
              <a:rPr lang="en-US" altLang="he-IL"/>
              <a:t>650 + 3 = 653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8E95A4-6FB7-4B5C-B328-75F8E0FB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69ED0B70-70C4-4E58-BBBF-2884157C00C5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11</a:t>
            </a:fld>
            <a:endParaRPr lang="en-US" altLang="he-IL"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F66537E4-0E95-4AAF-A966-CDBE6184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153400" cy="990600"/>
          </a:xfrm>
        </p:spPr>
        <p:txBody>
          <a:bodyPr/>
          <a:lstStyle/>
          <a:p>
            <a:pPr rtl="1"/>
            <a:r>
              <a:rPr lang="he-IL" altLang="he-IL"/>
              <a:t>יצירת המספרההופכי</a:t>
            </a:r>
            <a:r>
              <a:rPr lang="en-US" altLang="he-IL"/>
              <a:t> </a:t>
            </a:r>
            <a:r>
              <a:rPr lang="he-IL" altLang="he-IL"/>
              <a:t> </a:t>
            </a:r>
            <a:endParaRPr lang="en-US" altLang="he-IL"/>
          </a:p>
        </p:txBody>
      </p:sp>
      <p:pic>
        <p:nvPicPr>
          <p:cNvPr id="21507" name="Picture 5">
            <a:extLst>
              <a:ext uri="{FF2B5EF4-FFF2-40B4-BE49-F238E27FC236}">
                <a16:creationId xmlns:a16="http://schemas.microsoft.com/office/drawing/2014/main" id="{28F67560-F086-4062-BBEF-D64F25988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88938"/>
            <a:ext cx="4114800" cy="646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44EB4BC-6A16-40F4-8580-991D39FC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9449AA24-FDFE-4F60-BD03-14DA9046105E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12</a:t>
            </a:fld>
            <a:endParaRPr lang="en-US" altLang="he-IL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204C401A-74BF-4C48-AC46-D4AEEE6F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algn="r"/>
            <a:r>
              <a:rPr lang="he-IL" altLang="he-IL"/>
              <a:t>ובכתיבה פורמאלית</a:t>
            </a:r>
            <a:endParaRPr lang="en-US" alt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909BC-54D0-4739-8CF9-7BA69DA05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514350" indent="-514350" algn="r" rtl="1">
              <a:buClr>
                <a:srgbClr val="C00000"/>
              </a:buClr>
              <a:buFont typeface="Garamond" panose="02020404030301010803" pitchFamily="18" charset="0"/>
              <a:buAutoNum type="arabicPeriod"/>
            </a:pPr>
            <a:r>
              <a:rPr lang="he-IL" altLang="he-IL"/>
              <a:t>הגדר </a:t>
            </a:r>
            <a:r>
              <a:rPr lang="en-US" altLang="he-IL"/>
              <a:t>newNum = 0</a:t>
            </a:r>
            <a:endParaRPr lang="he-IL" altLang="he-IL"/>
          </a:p>
          <a:p>
            <a:pPr marL="514350" indent="-514350" algn="r" rtl="1">
              <a:buClr>
                <a:srgbClr val="C00000"/>
              </a:buClr>
              <a:buFont typeface="Garamond" panose="02020404030301010803" pitchFamily="18" charset="0"/>
              <a:buAutoNum type="arabicPeriod"/>
            </a:pPr>
            <a:r>
              <a:rPr lang="he-IL" altLang="he-IL"/>
              <a:t>קלוט מספר לתוך </a:t>
            </a:r>
            <a:r>
              <a:rPr lang="en-US" altLang="he-IL"/>
              <a:t>X</a:t>
            </a:r>
            <a:endParaRPr lang="he-IL" altLang="he-IL"/>
          </a:p>
          <a:p>
            <a:pPr marL="514350" indent="-514350" algn="r" rtl="1">
              <a:buClr>
                <a:srgbClr val="C00000"/>
              </a:buClr>
              <a:buFont typeface="Garamond" panose="02020404030301010803" pitchFamily="18" charset="0"/>
              <a:buAutoNum type="arabicPeriod"/>
            </a:pPr>
            <a:r>
              <a:rPr lang="he-IL" altLang="he-IL"/>
              <a:t>הגדר </a:t>
            </a:r>
            <a:r>
              <a:rPr lang="en-US" altLang="he-IL"/>
              <a:t>temp = X</a:t>
            </a:r>
            <a:endParaRPr lang="he-IL" altLang="he-IL"/>
          </a:p>
          <a:p>
            <a:pPr marL="514350" indent="-514350" algn="r" rtl="1">
              <a:buClr>
                <a:srgbClr val="C00000"/>
              </a:buClr>
              <a:buFont typeface="Garamond" panose="02020404030301010803" pitchFamily="18" charset="0"/>
              <a:buAutoNum type="arabicPeriod"/>
            </a:pPr>
            <a:r>
              <a:rPr lang="he-IL" altLang="he-IL"/>
              <a:t>כל עוד </a:t>
            </a:r>
            <a:r>
              <a:rPr lang="en-US" altLang="he-IL"/>
              <a:t>temp &gt; 0</a:t>
            </a:r>
            <a:r>
              <a:rPr lang="he-IL" altLang="he-IL"/>
              <a:t>:</a:t>
            </a:r>
          </a:p>
          <a:p>
            <a:pPr marL="914400" lvl="1" indent="-457200" algn="r" rtl="1">
              <a:buClr>
                <a:srgbClr val="C00000"/>
              </a:buClr>
              <a:buFont typeface="Garamond" panose="02020404030301010803" pitchFamily="18" charset="0"/>
              <a:buAutoNum type="alphaLcParenR"/>
            </a:pPr>
            <a:r>
              <a:rPr lang="he-IL" altLang="he-IL"/>
              <a:t>הכפל את הערך של </a:t>
            </a:r>
            <a:r>
              <a:rPr lang="en-US" altLang="he-IL"/>
              <a:t>newNum</a:t>
            </a:r>
            <a:r>
              <a:rPr lang="he-IL" altLang="he-IL"/>
              <a:t> פי 10</a:t>
            </a:r>
            <a:r>
              <a:rPr lang="en-US" altLang="he-IL"/>
              <a:t> </a:t>
            </a:r>
            <a:endParaRPr lang="he-IL" altLang="he-IL"/>
          </a:p>
          <a:p>
            <a:pPr marL="914400" lvl="1" indent="-457200" algn="r" rtl="1">
              <a:buClr>
                <a:srgbClr val="C00000"/>
              </a:buClr>
              <a:buFont typeface="Garamond" panose="02020404030301010803" pitchFamily="18" charset="0"/>
              <a:buAutoNum type="alphaLcParenR"/>
            </a:pPr>
            <a:r>
              <a:rPr lang="he-IL" altLang="he-IL"/>
              <a:t>תן ספרה ימנית מ- </a:t>
            </a:r>
            <a:r>
              <a:rPr lang="en-US" altLang="he-IL"/>
              <a:t>temp</a:t>
            </a:r>
            <a:r>
              <a:rPr lang="he-IL" altLang="he-IL"/>
              <a:t> והוסף אותה ל- </a:t>
            </a:r>
            <a:r>
              <a:rPr lang="en-US" altLang="he-IL"/>
              <a:t>newNum</a:t>
            </a:r>
            <a:endParaRPr lang="he-IL" altLang="he-IL"/>
          </a:p>
          <a:p>
            <a:pPr marL="914400" lvl="1" indent="-457200" algn="r" rtl="1">
              <a:buClr>
                <a:srgbClr val="C00000"/>
              </a:buClr>
              <a:buFont typeface="Garamond" panose="02020404030301010803" pitchFamily="18" charset="0"/>
              <a:buAutoNum type="alphaLcParenR"/>
            </a:pPr>
            <a:r>
              <a:rPr lang="he-IL" altLang="he-IL"/>
              <a:t>קצץ ספרה ימנית מ- </a:t>
            </a:r>
            <a:r>
              <a:rPr lang="en-US" altLang="he-IL"/>
              <a:t>temp</a:t>
            </a:r>
            <a:endParaRPr lang="he-IL" altLang="he-IL"/>
          </a:p>
          <a:p>
            <a:pPr marL="514350" indent="-514350" algn="r" rtl="1">
              <a:buClr>
                <a:srgbClr val="C00000"/>
              </a:buClr>
              <a:buFont typeface="Garamond" panose="02020404030301010803" pitchFamily="18" charset="0"/>
              <a:buAutoNum type="arabicPeriod"/>
            </a:pPr>
            <a:r>
              <a:rPr lang="he-IL" altLang="he-IL"/>
              <a:t>הצג את </a:t>
            </a:r>
            <a:r>
              <a:rPr lang="en-US" altLang="he-IL"/>
              <a:t>newNum</a:t>
            </a:r>
          </a:p>
          <a:p>
            <a:pPr marL="514350" indent="-514350" algn="r" rtl="1">
              <a:buClr>
                <a:srgbClr val="C00000"/>
              </a:buClr>
              <a:buFont typeface="Garamond" panose="02020404030301010803" pitchFamily="18" charset="0"/>
              <a:buAutoNum type="arabicPeriod"/>
            </a:pPr>
            <a:endParaRPr lang="en-US" altLang="he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CDBEA3-2A2C-4CDB-8AA6-4E422E6F96C1}"/>
              </a:ext>
            </a:extLst>
          </p:cNvPr>
          <p:cNvSpPr/>
          <p:nvPr/>
        </p:nvSpPr>
        <p:spPr bwMode="auto">
          <a:xfrm>
            <a:off x="533400" y="1676400"/>
            <a:ext cx="25908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rtl="1">
              <a:defRPr/>
            </a:pPr>
            <a:r>
              <a:rPr lang="he-IL" b="1" dirty="0">
                <a:latin typeface="Verdana" pitchFamily="34" charset="0"/>
                <a:cs typeface="Arial" charset="0"/>
              </a:rPr>
              <a:t>הרצה יבשה:</a:t>
            </a:r>
            <a:endParaRPr lang="en-US" b="1" dirty="0">
              <a:latin typeface="Verdana" pitchFamily="34" charset="0"/>
              <a:cs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C2BDA5-EB59-4EA6-85F0-78DE70CAA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057400"/>
            <a:ext cx="228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/>
              <a:t>newNum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D4FC3-EFD8-4D58-88A9-238BC339B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3840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/>
              <a:t>X = 123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63DE16-B5A3-4CAE-9A7A-F65F1B510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1940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/>
              <a:t>temp = 123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E499FA-9219-4173-97D2-793A6F768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1940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/>
              <a:t>temp = 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A20130-4CCF-4319-893B-7A4738CF5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1940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/>
              <a:t>temp =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BE02EE-1C07-4E7C-AD4F-128EBF71C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1940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/>
              <a:t>temp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F85505-B454-4D14-9433-9324C69CF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057400"/>
            <a:ext cx="228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/>
              <a:t>newNum = 3</a:t>
            </a:r>
            <a:r>
              <a:rPr lang="he-IL" altLang="he-IL" sz="2000"/>
              <a:t>0</a:t>
            </a:r>
            <a:endParaRPr lang="en-US" altLang="he-IL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6B4F92-2D0A-47C9-BE9C-BE029CFD7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057400"/>
            <a:ext cx="228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/>
              <a:t>newNum = 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E6E1A-E094-44CB-B997-1961328E6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057400"/>
            <a:ext cx="228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/>
              <a:t>newNum = 321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5D51A9-4A29-439B-BFA5-3BCA61683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057400"/>
            <a:ext cx="228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/>
              <a:t>newNum =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6603C8-9677-418D-A410-112B9F14B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057400"/>
            <a:ext cx="228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/>
              <a:t>newNum = 32</a:t>
            </a:r>
            <a:r>
              <a:rPr lang="he-IL" altLang="he-IL" sz="2000"/>
              <a:t>0</a:t>
            </a:r>
            <a:endParaRPr lang="en-US" altLang="he-IL" sz="2000"/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376470F9-076C-4E96-8FB7-274E3A22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0EDBB1B4-0018-4446-AA6B-E9DF59AC1CE0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13</a:t>
            </a:fld>
            <a:endParaRPr lang="en-US" altLang="he-IL"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  <p:bldP spid="6" grpId="2"/>
      <p:bldP spid="7" grpId="0"/>
      <p:bldP spid="8" grpId="0"/>
      <p:bldP spid="8" grpId="1"/>
      <p:bldP spid="9" grpId="0"/>
      <p:bldP spid="9" grpId="1"/>
      <p:bldP spid="10" grpId="0"/>
      <p:bldP spid="10" grpId="1"/>
      <p:bldP spid="11" grpId="0"/>
      <p:bldP spid="12" grpId="0"/>
      <p:bldP spid="12" grpId="1"/>
      <p:bldP spid="13" grpId="0"/>
      <p:bldP spid="14" grpId="0"/>
      <p:bldP spid="14" grpId="1"/>
      <p:bldP spid="15" grpId="0"/>
      <p:bldP spid="15" grpId="1"/>
      <p:bldP spid="15" grpId="2"/>
      <p:bldP spid="16" grpId="0"/>
      <p:bldP spid="1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8DD810CF-3CB1-4650-954E-23ACF247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algn="r"/>
            <a:r>
              <a:rPr lang="he-IL" altLang="he-IL"/>
              <a:t>הוספת ספרות משמאל למספר</a:t>
            </a:r>
            <a:endParaRPr lang="en-US" altLang="he-IL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F3270B64-9992-49D6-9F49-AE7F06C12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algn="r" rtl="1"/>
            <a:r>
              <a:rPr lang="he-IL" altLang="he-IL" sz="3200"/>
              <a:t>כאשר מוסיפים ספרה משמאלו של מספר יש לקחת בחשבון איזה מיקום היא תופסת: אחדות / עשרות / מאות וכד'</a:t>
            </a:r>
          </a:p>
          <a:p>
            <a:pPr algn="r" rtl="1"/>
            <a:r>
              <a:rPr lang="he-IL" altLang="he-IL" sz="3200"/>
              <a:t>דוגמא: אם רוצים למספר 47 להוסיף את הספרה 3 משמאלו, למעשה יש להוסיף את הערך 300</a:t>
            </a:r>
          </a:p>
          <a:p>
            <a:pPr lvl="1" algn="r" rtl="1"/>
            <a:r>
              <a:rPr lang="en-US" altLang="he-IL" sz="2800"/>
              <a:t>47 + 300 = 347</a:t>
            </a:r>
          </a:p>
          <a:p>
            <a:pPr algn="r" rtl="1"/>
            <a:r>
              <a:rPr lang="he-IL" altLang="he-IL" sz="3200"/>
              <a:t>אם נרצה להוסיף ספרה נוספת משמאל, היא כבר תהייה במיקום של האלפים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5D9DEF4-87B2-4CDA-813C-FC603A5A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4653DC85-37D6-43F2-822D-A32139E0B57C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14</a:t>
            </a:fld>
            <a:endParaRPr lang="en-US" altLang="he-IL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009D4B59-DCDE-47FE-9452-43F6AB844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algn="r"/>
            <a:r>
              <a:rPr lang="he-IL" altLang="he-IL" sz="4000"/>
              <a:t>הוספת ספרות משמאל למספר - </a:t>
            </a:r>
            <a:r>
              <a:rPr lang="he-IL" altLang="he-IL" sz="3600"/>
              <a:t>דוגמא</a:t>
            </a:r>
            <a:endParaRPr lang="en-US" altLang="he-IL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71D82-A38C-4C5A-A1F2-30040C25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876800"/>
          </a:xfrm>
        </p:spPr>
        <p:txBody>
          <a:bodyPr/>
          <a:lstStyle/>
          <a:p>
            <a:pPr algn="r" rtl="1"/>
            <a:r>
              <a:rPr lang="he-IL" altLang="he-IL"/>
              <a:t>נייצר את המספר 724 תוך כדי הוספת ספרות משמאלו: </a:t>
            </a:r>
          </a:p>
          <a:p>
            <a:pPr lvl="1" algn="r" rtl="1"/>
            <a:r>
              <a:rPr lang="he-IL" altLang="he-IL"/>
              <a:t>4  </a:t>
            </a:r>
            <a:r>
              <a:rPr lang="he-IL" altLang="he-IL">
                <a:sym typeface="Wingdings" panose="05000000000000000000" pitchFamily="2" charset="2"/>
              </a:rPr>
              <a:t>       2        7         </a:t>
            </a:r>
          </a:p>
          <a:p>
            <a:pPr algn="r" rtl="1"/>
            <a:r>
              <a:rPr lang="he-IL" altLang="he-IL">
                <a:sym typeface="Wingdings" panose="05000000000000000000" pitchFamily="2" charset="2"/>
              </a:rPr>
              <a:t>בהתחלה המספר יהיה 0</a:t>
            </a:r>
          </a:p>
          <a:p>
            <a:pPr algn="r" rtl="1"/>
            <a:r>
              <a:rPr lang="he-IL" altLang="he-IL">
                <a:sym typeface="Wingdings" panose="05000000000000000000" pitchFamily="2" charset="2"/>
              </a:rPr>
              <a:t>נוסיף למספר את הערך</a:t>
            </a:r>
            <a:r>
              <a:rPr lang="en-US" altLang="he-IL">
                <a:sym typeface="Wingdings" panose="05000000000000000000" pitchFamily="2" charset="2"/>
              </a:rPr>
              <a:t> </a:t>
            </a:r>
            <a:r>
              <a:rPr lang="he-IL" altLang="he-IL">
                <a:sym typeface="Wingdings" panose="05000000000000000000" pitchFamily="2" charset="2"/>
              </a:rPr>
              <a:t>4 </a:t>
            </a:r>
            <a:endParaRPr lang="en-US" altLang="he-IL">
              <a:sym typeface="Wingdings" panose="05000000000000000000" pitchFamily="2" charset="2"/>
            </a:endParaRPr>
          </a:p>
          <a:p>
            <a:pPr lvl="1" algn="r" rtl="1"/>
            <a:r>
              <a:rPr lang="en-US" altLang="he-IL">
                <a:sym typeface="Wingdings" panose="05000000000000000000" pitchFamily="2" charset="2"/>
              </a:rPr>
              <a:t>4*10</a:t>
            </a:r>
            <a:r>
              <a:rPr lang="en-US" altLang="he-IL" baseline="30000">
                <a:sym typeface="Wingdings" panose="05000000000000000000" pitchFamily="2" charset="2"/>
              </a:rPr>
              <a:t>0 </a:t>
            </a:r>
            <a:r>
              <a:rPr lang="en-US" altLang="he-IL">
                <a:sym typeface="Wingdings" panose="05000000000000000000" pitchFamily="2" charset="2"/>
              </a:rPr>
              <a:t> =</a:t>
            </a:r>
            <a:r>
              <a:rPr lang="en-US" altLang="he-IL" baseline="30000">
                <a:sym typeface="Wingdings" panose="05000000000000000000" pitchFamily="2" charset="2"/>
              </a:rPr>
              <a:t> </a:t>
            </a:r>
            <a:r>
              <a:rPr lang="en-US" altLang="he-IL">
                <a:sym typeface="Wingdings" panose="05000000000000000000" pitchFamily="2" charset="2"/>
              </a:rPr>
              <a:t>4*1 = 4</a:t>
            </a:r>
            <a:endParaRPr lang="he-IL" altLang="he-IL">
              <a:sym typeface="Wingdings" panose="05000000000000000000" pitchFamily="2" charset="2"/>
            </a:endParaRPr>
          </a:p>
          <a:p>
            <a:pPr algn="r" rtl="1"/>
            <a:r>
              <a:rPr lang="he-IL" altLang="he-IL">
                <a:sym typeface="Wingdings" panose="05000000000000000000" pitchFamily="2" charset="2"/>
              </a:rPr>
              <a:t>נוסיף למספר את הערך 20</a:t>
            </a:r>
            <a:endParaRPr lang="en-US" altLang="he-IL">
              <a:sym typeface="Wingdings" panose="05000000000000000000" pitchFamily="2" charset="2"/>
            </a:endParaRPr>
          </a:p>
          <a:p>
            <a:pPr lvl="1" algn="r" rtl="1"/>
            <a:r>
              <a:rPr lang="en-US" altLang="he-IL">
                <a:sym typeface="Wingdings" panose="05000000000000000000" pitchFamily="2" charset="2"/>
              </a:rPr>
              <a:t>2*10</a:t>
            </a:r>
            <a:r>
              <a:rPr lang="en-US" altLang="he-IL" baseline="30000">
                <a:sym typeface="Wingdings" panose="05000000000000000000" pitchFamily="2" charset="2"/>
              </a:rPr>
              <a:t>1 </a:t>
            </a:r>
            <a:r>
              <a:rPr lang="en-US" altLang="he-IL">
                <a:sym typeface="Wingdings" panose="05000000000000000000" pitchFamily="2" charset="2"/>
              </a:rPr>
              <a:t> =</a:t>
            </a:r>
            <a:r>
              <a:rPr lang="en-US" altLang="he-IL" baseline="30000">
                <a:sym typeface="Wingdings" panose="05000000000000000000" pitchFamily="2" charset="2"/>
              </a:rPr>
              <a:t> </a:t>
            </a:r>
            <a:r>
              <a:rPr lang="en-US" altLang="he-IL">
                <a:sym typeface="Wingdings" panose="05000000000000000000" pitchFamily="2" charset="2"/>
              </a:rPr>
              <a:t>2*10 = 20</a:t>
            </a:r>
            <a:endParaRPr lang="he-IL" altLang="he-IL">
              <a:sym typeface="Wingdings" panose="05000000000000000000" pitchFamily="2" charset="2"/>
            </a:endParaRPr>
          </a:p>
          <a:p>
            <a:pPr algn="r" rtl="1"/>
            <a:r>
              <a:rPr lang="he-IL" altLang="he-IL">
                <a:sym typeface="Wingdings" panose="05000000000000000000" pitchFamily="2" charset="2"/>
              </a:rPr>
              <a:t>נוסיף למספר את הערך 700</a:t>
            </a:r>
          </a:p>
          <a:p>
            <a:pPr lvl="1" algn="r" rtl="1"/>
            <a:r>
              <a:rPr lang="en-US" altLang="he-IL">
                <a:sym typeface="Wingdings" panose="05000000000000000000" pitchFamily="2" charset="2"/>
              </a:rPr>
              <a:t>7*10</a:t>
            </a:r>
            <a:r>
              <a:rPr lang="en-US" altLang="he-IL" baseline="30000">
                <a:sym typeface="Wingdings" panose="05000000000000000000" pitchFamily="2" charset="2"/>
              </a:rPr>
              <a:t>2 </a:t>
            </a:r>
            <a:r>
              <a:rPr lang="en-US" altLang="he-IL">
                <a:sym typeface="Wingdings" panose="05000000000000000000" pitchFamily="2" charset="2"/>
              </a:rPr>
              <a:t> =</a:t>
            </a:r>
            <a:r>
              <a:rPr lang="en-US" altLang="he-IL" baseline="30000">
                <a:sym typeface="Wingdings" panose="05000000000000000000" pitchFamily="2" charset="2"/>
              </a:rPr>
              <a:t> </a:t>
            </a:r>
            <a:r>
              <a:rPr lang="en-US" altLang="he-IL">
                <a:sym typeface="Wingdings" panose="05000000000000000000" pitchFamily="2" charset="2"/>
              </a:rPr>
              <a:t>7*100 = 700</a:t>
            </a:r>
            <a:endParaRPr lang="he-IL" altLang="he-IL">
              <a:sym typeface="Wingdings" panose="05000000000000000000" pitchFamily="2" charset="2"/>
            </a:endParaRPr>
          </a:p>
          <a:p>
            <a:pPr algn="r" rtl="1"/>
            <a:r>
              <a:rPr lang="he-IL" altLang="he-IL">
                <a:sym typeface="Wingdings" panose="05000000000000000000" pitchFamily="2" charset="2"/>
              </a:rPr>
              <a:t>המספר המתקבל הוא 724</a:t>
            </a:r>
          </a:p>
          <a:p>
            <a:pPr algn="r" rtl="1"/>
            <a:endParaRPr lang="en-US" altLang="he-IL"/>
          </a:p>
        </p:txBody>
      </p:sp>
      <p:cxnSp>
        <p:nvCxnSpPr>
          <p:cNvPr id="24580" name="Straight Arrow Connector 5">
            <a:extLst>
              <a:ext uri="{FF2B5EF4-FFF2-40B4-BE49-F238E27FC236}">
                <a16:creationId xmlns:a16="http://schemas.microsoft.com/office/drawing/2014/main" id="{425DCB64-F137-4E7B-8E0B-7EB36D8CB697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7086600" y="22860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1" name="Straight Arrow Connector 6">
            <a:extLst>
              <a:ext uri="{FF2B5EF4-FFF2-40B4-BE49-F238E27FC236}">
                <a16:creationId xmlns:a16="http://schemas.microsoft.com/office/drawing/2014/main" id="{83D92576-3B35-4F07-82EA-97206E50A92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6172200" y="22860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C1354BB-59A7-43C1-90C8-BD1079651C39}"/>
              </a:ext>
            </a:extLst>
          </p:cNvPr>
          <p:cNvSpPr/>
          <p:nvPr/>
        </p:nvSpPr>
        <p:spPr bwMode="auto">
          <a:xfrm>
            <a:off x="762000" y="2590800"/>
            <a:ext cx="25908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rtl="1">
              <a:defRPr/>
            </a:pPr>
            <a:r>
              <a:rPr lang="he-IL" b="1" dirty="0">
                <a:latin typeface="Verdana" pitchFamily="34" charset="0"/>
                <a:cs typeface="Arial" charset="0"/>
              </a:rPr>
              <a:t>הרצה יבשה:</a:t>
            </a:r>
            <a:endParaRPr lang="en-US" b="1" dirty="0">
              <a:latin typeface="Verdana" pitchFamily="34" charset="0"/>
              <a:cs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447E16-50C0-4EFC-AB25-2737A70EE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971800"/>
            <a:ext cx="228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1" hangingPunct="1"/>
            <a:r>
              <a:rPr lang="he-IL" altLang="he-IL" sz="2000"/>
              <a:t>המספר:  0</a:t>
            </a:r>
            <a:endParaRPr lang="en-US" altLang="he-IL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77CB69-D7C9-4A30-8112-1D0B422EB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971800"/>
            <a:ext cx="228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1" hangingPunct="1"/>
            <a:r>
              <a:rPr lang="he-IL" altLang="he-IL" sz="2000"/>
              <a:t>המספר:  4</a:t>
            </a:r>
            <a:endParaRPr lang="en-US" altLang="he-IL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E74CCB-D379-4A23-98D9-2B19E71E9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971800"/>
            <a:ext cx="228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1" hangingPunct="1"/>
            <a:r>
              <a:rPr lang="he-IL" altLang="he-IL" sz="2000"/>
              <a:t>המספר:  24</a:t>
            </a:r>
            <a:endParaRPr lang="en-US" altLang="he-IL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89E2F1-A3FC-4A0A-B903-CC8898A06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971800"/>
            <a:ext cx="228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1" hangingPunct="1"/>
            <a:r>
              <a:rPr lang="he-IL" altLang="he-IL" sz="2000"/>
              <a:t>המספר:  724</a:t>
            </a:r>
            <a:endParaRPr lang="en-US" altLang="he-IL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2867E0-7F9B-49B1-94A9-4DA8AF193342}"/>
              </a:ext>
            </a:extLst>
          </p:cNvPr>
          <p:cNvSpPr/>
          <p:nvPr/>
        </p:nvSpPr>
        <p:spPr bwMode="auto">
          <a:xfrm>
            <a:off x="381000" y="5410200"/>
            <a:ext cx="36576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rtl="1">
              <a:defRPr/>
            </a:pPr>
            <a:r>
              <a:rPr lang="he-IL" b="1" dirty="0">
                <a:latin typeface="Verdana" pitchFamily="34" charset="0"/>
                <a:cs typeface="Arial" charset="0"/>
              </a:rPr>
              <a:t>ניתן לזהות את החוקיות שהוספת ספרה משמאל היא למעשה חזקה כלשהי של 10, שגדלה ב- 1 בכל פעם</a:t>
            </a:r>
            <a:endParaRPr lang="en-US" b="1" dirty="0">
              <a:latin typeface="Verdana" pitchFamily="34" charset="0"/>
              <a:cs typeface="Arial" charset="0"/>
            </a:endParaRP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F9D89F01-3F20-488D-9C39-40A91E38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76680A15-CADB-4228-981D-4C130E5EBA16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15</a:t>
            </a:fld>
            <a:endParaRPr lang="en-US" altLang="he-IL"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2DE04807-D617-4680-8282-766A91CD7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algn="r"/>
            <a:r>
              <a:rPr lang="he-IL" altLang="he-IL"/>
              <a:t>יצירת מספר המכיל רק את הספרות הזוגיות</a:t>
            </a:r>
            <a:endParaRPr lang="en-US" altLang="he-IL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6A1FB8CD-2550-4491-86CF-D4622274D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algn="r" rtl="1"/>
            <a:r>
              <a:rPr lang="he-IL" altLang="he-IL"/>
              <a:t>יש לקלוט מספר ולייצר מספר המכיל רק את הספרות שערכן זוגי</a:t>
            </a:r>
          </a:p>
          <a:p>
            <a:pPr algn="r" rtl="1"/>
            <a:r>
              <a:rPr lang="he-IL" altLang="he-IL"/>
              <a:t>דוגמא: עבור המספר 123467 יווצר המספר 246</a:t>
            </a:r>
          </a:p>
          <a:p>
            <a:pPr algn="r" rtl="1"/>
            <a:r>
              <a:rPr lang="he-IL" altLang="he-IL"/>
              <a:t>הכלים העומדים לרשותינו הן הפעולות:</a:t>
            </a:r>
            <a:r>
              <a:rPr lang="en-US" altLang="he-IL"/>
              <a:t> </a:t>
            </a:r>
            <a:endParaRPr lang="he-IL" altLang="he-IL"/>
          </a:p>
          <a:p>
            <a:pPr lvl="1" algn="r" rtl="1"/>
            <a:r>
              <a:rPr lang="he-IL" altLang="he-IL"/>
              <a:t>"תן/קצץ ספרה ימנית" </a:t>
            </a:r>
          </a:p>
          <a:p>
            <a:pPr lvl="1" algn="r" rtl="1"/>
            <a:r>
              <a:rPr lang="he-IL" altLang="he-IL"/>
              <a:t>פעולות חשבון</a:t>
            </a:r>
          </a:p>
          <a:p>
            <a:pPr lvl="1" algn="r" rtl="1"/>
            <a:r>
              <a:rPr lang="he-IL" altLang="he-IL"/>
              <a:t>בדיקה האם ערך הוא זוגי</a:t>
            </a:r>
          </a:p>
          <a:p>
            <a:pPr algn="r" rtl="1"/>
            <a:r>
              <a:rPr lang="he-IL" altLang="he-IL"/>
              <a:t>במקרה זה עלינו להוסיף ספרות משמאלו של המספר המיוצר</a:t>
            </a:r>
          </a:p>
          <a:p>
            <a:pPr algn="r" rtl="1"/>
            <a:endParaRPr lang="en-US" altLang="he-IL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580084D-1715-4AF6-8A4B-B8BA9B31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A8B6C0C3-C1C7-4257-8ACC-4E155F712D37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16</a:t>
            </a:fld>
            <a:endParaRPr lang="en-US" altLang="he-IL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>
            <a:extLst>
              <a:ext uri="{FF2B5EF4-FFF2-40B4-BE49-F238E27FC236}">
                <a16:creationId xmlns:a16="http://schemas.microsoft.com/office/drawing/2014/main" id="{330EE855-B4EA-4605-A40A-C0D3DB6A3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196850"/>
            <a:ext cx="3981450" cy="650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itle 1">
            <a:extLst>
              <a:ext uri="{FF2B5EF4-FFF2-40B4-BE49-F238E27FC236}">
                <a16:creationId xmlns:a16="http://schemas.microsoft.com/office/drawing/2014/main" id="{335BE9E9-70DB-4AC7-8E58-7E239D6D3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4572000" cy="1139825"/>
          </a:xfrm>
        </p:spPr>
        <p:txBody>
          <a:bodyPr/>
          <a:lstStyle/>
          <a:p>
            <a:pPr algn="r"/>
            <a:r>
              <a:rPr lang="he-IL" altLang="he-IL" sz="3600"/>
              <a:t>יצירת מספר המכיל </a:t>
            </a:r>
            <a:br>
              <a:rPr lang="he-IL" altLang="he-IL" sz="3600"/>
            </a:br>
            <a:r>
              <a:rPr lang="he-IL" altLang="he-IL" sz="3600"/>
              <a:t>רק את הספרות הזוגיות</a:t>
            </a:r>
            <a:endParaRPr lang="en-US" altLang="he-IL" sz="3600"/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C517D8E7-E386-46C0-8335-8423B25D7FEC}"/>
              </a:ext>
            </a:extLst>
          </p:cNvPr>
          <p:cNvSpPr/>
          <p:nvPr/>
        </p:nvSpPr>
        <p:spPr bwMode="auto">
          <a:xfrm>
            <a:off x="762000" y="2438400"/>
            <a:ext cx="3657600" cy="381000"/>
          </a:xfrm>
          <a:prstGeom prst="wedgeRectCallout">
            <a:avLst>
              <a:gd name="adj1" fmla="val 118154"/>
              <a:gd name="adj2" fmla="val 295739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rtl="1">
              <a:defRPr/>
            </a:pPr>
            <a:r>
              <a:rPr lang="he-IL" b="1" dirty="0">
                <a:latin typeface="Verdana" pitchFamily="34" charset="0"/>
                <a:cs typeface="Arial" charset="0"/>
              </a:rPr>
              <a:t>ייצור הערך המתאים להוספה למספר</a:t>
            </a:r>
            <a:endParaRPr lang="en-US" b="1" dirty="0">
              <a:latin typeface="Verdana" pitchFamily="34" charset="0"/>
              <a:cs typeface="Arial" charset="0"/>
            </a:endParaRP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72E782A2-AF60-4082-BCC4-1052D68F4078}"/>
              </a:ext>
            </a:extLst>
          </p:cNvPr>
          <p:cNvSpPr/>
          <p:nvPr/>
        </p:nvSpPr>
        <p:spPr bwMode="auto">
          <a:xfrm>
            <a:off x="762000" y="3276600"/>
            <a:ext cx="2895600" cy="914400"/>
          </a:xfrm>
          <a:prstGeom prst="wedgeRectCallout">
            <a:avLst>
              <a:gd name="adj1" fmla="val 160610"/>
              <a:gd name="adj2" fmla="val 84961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rtl="1">
              <a:defRPr/>
            </a:pPr>
            <a:r>
              <a:rPr lang="he-IL" b="1" dirty="0">
                <a:latin typeface="Verdana" pitchFamily="34" charset="0"/>
                <a:cs typeface="Arial" charset="0"/>
              </a:rPr>
              <a:t>נכפיל את </a:t>
            </a:r>
            <a:r>
              <a:rPr lang="en-US" b="1" dirty="0">
                <a:latin typeface="Verdana" pitchFamily="34" charset="0"/>
                <a:cs typeface="Arial" charset="0"/>
              </a:rPr>
              <a:t>location</a:t>
            </a:r>
            <a:r>
              <a:rPr lang="he-IL" b="1" dirty="0">
                <a:latin typeface="Verdana" pitchFamily="34" charset="0"/>
                <a:cs typeface="Arial" charset="0"/>
              </a:rPr>
              <a:t> רק במידה והוספנו ספרה, כהכנת התשתית לספרה הבאה</a:t>
            </a:r>
            <a:endParaRPr lang="en-US" b="1" dirty="0">
              <a:latin typeface="Verdana" pitchFamily="34" charset="0"/>
              <a:cs typeface="Arial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FBE21D8-ECE4-43F8-A324-044CDC5A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52400" y="1271588"/>
            <a:ext cx="533400" cy="24447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3567E1C1-C15C-4C06-B6ED-7AD6024A9C5B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17</a:t>
            </a:fld>
            <a:endParaRPr lang="en-US" altLang="he-IL"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0FD931-F888-4C33-878B-531F14A25D17}"/>
              </a:ext>
            </a:extLst>
          </p:cNvPr>
          <p:cNvSpPr/>
          <p:nvPr/>
        </p:nvSpPr>
        <p:spPr bwMode="auto">
          <a:xfrm>
            <a:off x="152400" y="1600200"/>
            <a:ext cx="2590800" cy="1752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rtl="1">
              <a:defRPr/>
            </a:pPr>
            <a:r>
              <a:rPr lang="he-IL" b="1" dirty="0">
                <a:latin typeface="Verdana" pitchFamily="34" charset="0"/>
                <a:cs typeface="Arial" charset="0"/>
              </a:rPr>
              <a:t>הרצה יבשה:</a:t>
            </a:r>
            <a:endParaRPr lang="en-US" b="1" dirty="0">
              <a:latin typeface="Verdana" pitchFamily="34" charset="0"/>
              <a:cs typeface="Arial" charset="0"/>
            </a:endParaRPr>
          </a:p>
        </p:txBody>
      </p:sp>
      <p:sp>
        <p:nvSpPr>
          <p:cNvPr id="27651" name="Title 1">
            <a:extLst>
              <a:ext uri="{FF2B5EF4-FFF2-40B4-BE49-F238E27FC236}">
                <a16:creationId xmlns:a16="http://schemas.microsoft.com/office/drawing/2014/main" id="{BDC15351-F555-461A-8650-1302DB0D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algn="r"/>
            <a:r>
              <a:rPr lang="he-IL" altLang="he-IL"/>
              <a:t>ובכתיבה פורמאלית</a:t>
            </a:r>
            <a:endParaRPr lang="en-US" alt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27629-64F9-4960-90A2-F330B2DE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514350" indent="-514350" algn="r" rtl="1">
              <a:buClr>
                <a:srgbClr val="C00000"/>
              </a:buClr>
              <a:buFont typeface="Garamond" panose="02020404030301010803" pitchFamily="18" charset="0"/>
              <a:buAutoNum type="arabicPeriod"/>
            </a:pPr>
            <a:r>
              <a:rPr lang="he-IL" altLang="he-IL"/>
              <a:t>הגדר </a:t>
            </a:r>
            <a:r>
              <a:rPr lang="en-US" altLang="he-IL"/>
              <a:t>location=1, newNum=0</a:t>
            </a:r>
            <a:endParaRPr lang="he-IL" altLang="he-IL"/>
          </a:p>
          <a:p>
            <a:pPr marL="514350" indent="-514350" algn="r" rtl="1">
              <a:buClr>
                <a:srgbClr val="C00000"/>
              </a:buClr>
              <a:buFont typeface="Garamond" panose="02020404030301010803" pitchFamily="18" charset="0"/>
              <a:buAutoNum type="arabicPeriod"/>
            </a:pPr>
            <a:r>
              <a:rPr lang="he-IL" altLang="he-IL"/>
              <a:t>קלוט ערך לתוך </a:t>
            </a:r>
            <a:r>
              <a:rPr lang="en-US" altLang="he-IL"/>
              <a:t>X</a:t>
            </a:r>
            <a:endParaRPr lang="he-IL" altLang="he-IL"/>
          </a:p>
          <a:p>
            <a:pPr marL="514350" indent="-514350" algn="r" rtl="1">
              <a:buClr>
                <a:srgbClr val="C00000"/>
              </a:buClr>
              <a:buFont typeface="Garamond" panose="02020404030301010803" pitchFamily="18" charset="0"/>
              <a:buAutoNum type="arabicPeriod"/>
            </a:pPr>
            <a:r>
              <a:rPr lang="he-IL" altLang="he-IL"/>
              <a:t>כל עוד </a:t>
            </a:r>
            <a:r>
              <a:rPr lang="en-US" altLang="he-IL"/>
              <a:t>X&gt; 0</a:t>
            </a:r>
            <a:r>
              <a:rPr lang="he-IL" altLang="he-IL"/>
              <a:t>:</a:t>
            </a:r>
          </a:p>
          <a:p>
            <a:pPr marL="914400" lvl="1" indent="-457200" algn="r" rtl="1">
              <a:buClr>
                <a:srgbClr val="C00000"/>
              </a:buClr>
              <a:buFont typeface="Garamond" panose="02020404030301010803" pitchFamily="18" charset="0"/>
              <a:buAutoNum type="alphaLcParenR"/>
            </a:pPr>
            <a:r>
              <a:rPr lang="he-IL" altLang="he-IL"/>
              <a:t>תן ספרה ימנית של </a:t>
            </a:r>
            <a:r>
              <a:rPr lang="en-US" altLang="he-IL"/>
              <a:t>X</a:t>
            </a:r>
            <a:r>
              <a:rPr lang="he-IL" altLang="he-IL"/>
              <a:t>, ואם זוגית בצע:</a:t>
            </a:r>
          </a:p>
          <a:p>
            <a:pPr marL="1255713" lvl="2" indent="-341313" algn="r" rtl="1">
              <a:buClr>
                <a:srgbClr val="C00000"/>
              </a:buClr>
              <a:buFont typeface="Garamond" panose="02020404030301010803" pitchFamily="18" charset="0"/>
              <a:buAutoNum type="romanLcPeriod"/>
            </a:pPr>
            <a:r>
              <a:rPr lang="he-IL" altLang="he-IL"/>
              <a:t>הכפל את הספרה פי </a:t>
            </a:r>
            <a:r>
              <a:rPr lang="en-US" altLang="he-IL"/>
              <a:t>location</a:t>
            </a:r>
            <a:r>
              <a:rPr lang="he-IL" altLang="he-IL"/>
              <a:t> והוסף אותה ל- </a:t>
            </a:r>
            <a:r>
              <a:rPr lang="en-US" altLang="he-IL"/>
              <a:t>newNum</a:t>
            </a:r>
            <a:endParaRPr lang="he-IL" altLang="he-IL"/>
          </a:p>
          <a:p>
            <a:pPr marL="1255713" lvl="2" indent="-341313" algn="r" rtl="1">
              <a:buClr>
                <a:srgbClr val="C00000"/>
              </a:buClr>
              <a:buFont typeface="Garamond" panose="02020404030301010803" pitchFamily="18" charset="0"/>
              <a:buAutoNum type="romanLcPeriod"/>
            </a:pPr>
            <a:r>
              <a:rPr lang="he-IL" altLang="he-IL"/>
              <a:t>הכפל </a:t>
            </a:r>
            <a:r>
              <a:rPr lang="en-US" altLang="he-IL"/>
              <a:t>location</a:t>
            </a:r>
            <a:r>
              <a:rPr lang="he-IL" altLang="he-IL"/>
              <a:t> פי 10</a:t>
            </a:r>
          </a:p>
          <a:p>
            <a:pPr marL="914400" lvl="1" indent="-457200" algn="r" rtl="1">
              <a:buClr>
                <a:srgbClr val="C00000"/>
              </a:buClr>
              <a:buFont typeface="Garamond" panose="02020404030301010803" pitchFamily="18" charset="0"/>
              <a:buAutoNum type="alphaLcParenR"/>
            </a:pPr>
            <a:r>
              <a:rPr lang="he-IL" altLang="he-IL"/>
              <a:t>קצץ ספרה ימנית מ- </a:t>
            </a:r>
            <a:r>
              <a:rPr lang="en-US" altLang="he-IL"/>
              <a:t>X</a:t>
            </a:r>
            <a:endParaRPr lang="he-IL" altLang="he-IL"/>
          </a:p>
          <a:p>
            <a:pPr marL="514350" indent="-514350" algn="r" rtl="1">
              <a:buClr>
                <a:srgbClr val="C00000"/>
              </a:buClr>
              <a:buFont typeface="Garamond" panose="02020404030301010803" pitchFamily="18" charset="0"/>
              <a:buAutoNum type="arabicPeriod"/>
            </a:pPr>
            <a:r>
              <a:rPr lang="he-IL" altLang="he-IL"/>
              <a:t>הצג את </a:t>
            </a:r>
            <a:r>
              <a:rPr lang="en-US" altLang="he-IL"/>
              <a:t>newNum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57735-FF3A-4337-AADF-6B1419C8B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36220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/>
              <a:t>location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1260D3-0A02-47C8-BC0A-70B1AE779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28600" y="1981200"/>
            <a:ext cx="228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/>
              <a:t>newNum =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782EAD-329F-4F7B-9CE9-C64A83669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28600" y="281940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/>
              <a:t>X= 258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460E7E-DBD6-4349-9358-69842DE6E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28600" y="1981200"/>
            <a:ext cx="228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/>
              <a:t>newNum = 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F7E752-2636-4418-AF73-E55E5E37A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1981200"/>
            <a:ext cx="228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/>
              <a:t>newNum = 28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2D667D-946B-47D0-A5A9-B56370A2B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36220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/>
              <a:t>location = 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4634E3-00C6-4C42-A146-E3AF29EF1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362200"/>
            <a:ext cx="182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/>
              <a:t>location = 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8DE4C5-6CE5-4214-9BDB-FC24A4F2F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81000" y="281940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/>
              <a:t>X= 25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F6B453-A178-43E0-ABC1-ABF883348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33400" y="283845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/>
              <a:t>X= 2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ACC009-B74B-47C9-81BB-2185C0602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33400" y="283845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/>
              <a:t>X= 0 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E30DEE72-9F0A-4EB3-9D67-66EC7E8E9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3C3842AB-BD66-4D21-9725-0A15D0E53780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18</a:t>
            </a:fld>
            <a:endParaRPr lang="en-US" altLang="he-IL"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3" grpId="0"/>
      <p:bldP spid="14" grpId="0"/>
      <p:bldP spid="14" grpId="1"/>
      <p:bldP spid="15" grpId="0"/>
      <p:bldP spid="15" grpId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7624DD9A-DEEF-4527-8AF6-857315F0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algn="r"/>
            <a:r>
              <a:rPr lang="he-IL" altLang="he-IL"/>
              <a:t>הצגת כמות כלשהי של כוכביות</a:t>
            </a:r>
            <a:endParaRPr lang="en-US" altLang="he-IL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F93A7122-EF3F-43BC-B567-88A732AE5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algn="r" rtl="1"/>
            <a:r>
              <a:rPr lang="he-IL" altLang="he-IL"/>
              <a:t>נרצה לקלוט מספר מהמשתמש, ולהציג כוכביות בכמות של המספר שנקלט</a:t>
            </a:r>
          </a:p>
          <a:p>
            <a:pPr algn="r" rtl="1"/>
            <a:r>
              <a:rPr lang="he-IL" altLang="he-IL"/>
              <a:t>הפעולות שעומדות לרשותינו הן:</a:t>
            </a:r>
          </a:p>
          <a:p>
            <a:pPr lvl="1" algn="r" rtl="1"/>
            <a:r>
              <a:rPr lang="he-IL" altLang="he-IL"/>
              <a:t>"הדפס כוכבית אחת"</a:t>
            </a:r>
          </a:p>
          <a:p>
            <a:pPr lvl="1" algn="r" rtl="1"/>
            <a:r>
              <a:rPr lang="he-IL" altLang="he-IL"/>
              <a:t>פעולות חשבוניות</a:t>
            </a:r>
          </a:p>
          <a:p>
            <a:pPr lvl="1" algn="r" rtl="1"/>
            <a:endParaRPr lang="he-IL" altLang="he-IL"/>
          </a:p>
          <a:p>
            <a:pPr algn="r" rtl="1"/>
            <a:r>
              <a:rPr lang="he-IL" altLang="he-IL"/>
              <a:t>ניתן להבחין שבתרגיל זה יש תהליך שחוזר על עצמו, והוא הצגת כוכבית.</a:t>
            </a:r>
          </a:p>
          <a:p>
            <a:pPr algn="r" rtl="1"/>
            <a:r>
              <a:rPr lang="he-IL" altLang="he-IL"/>
              <a:t>צריך לדאוג שתהליך זה יקרה בדיוק כמות מסוימת של פעמים</a:t>
            </a:r>
            <a:endParaRPr lang="en-US" altLang="he-IL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D5AE220-7146-4998-AE4E-4EC5C6B4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78CEF7BC-9573-43DC-9A15-951ED555AC74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19</a:t>
            </a:fld>
            <a:endParaRPr lang="en-US" altLang="he-IL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4F7A6-4291-4CA8-AE67-46C93D4A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AB193B70-046D-4371-89DC-B80F8995BC1E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8886AA43-3ABB-40C0-ACCC-7F43D079C2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algn="r" eaLnBrk="1" hangingPunct="1"/>
            <a:r>
              <a:rPr lang="he-IL" altLang="he-IL"/>
              <a:t>ביחידה זו נלמד:</a:t>
            </a:r>
            <a:endParaRPr lang="en-US" altLang="he-IL"/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E2982FC7-1F21-4F57-BF48-D021C93203F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r" rtl="1" eaLnBrk="1" hangingPunct="1"/>
            <a:r>
              <a:rPr lang="he-IL" altLang="he-IL"/>
              <a:t>פיתוח החשיבה</a:t>
            </a:r>
          </a:p>
          <a:p>
            <a:pPr algn="r" rtl="1" eaLnBrk="1" hangingPunct="1"/>
            <a:r>
              <a:rPr lang="he-IL" altLang="he-IL"/>
              <a:t>2 סוגי לולאות:</a:t>
            </a:r>
          </a:p>
          <a:p>
            <a:pPr lvl="1" algn="r" rtl="1" eaLnBrk="1" hangingPunct="1"/>
            <a:r>
              <a:rPr lang="en-US" altLang="he-IL"/>
              <a:t>while</a:t>
            </a:r>
            <a:endParaRPr lang="he-IL" altLang="he-IL"/>
          </a:p>
          <a:p>
            <a:pPr lvl="1" algn="r" rtl="1" eaLnBrk="1" hangingPunct="1"/>
            <a:r>
              <a:rPr lang="en-US" altLang="he-IL"/>
              <a:t>for</a:t>
            </a:r>
          </a:p>
          <a:p>
            <a:pPr algn="r" rtl="1" eaLnBrk="1" hangingPunct="1"/>
            <a:r>
              <a:rPr lang="he-IL" altLang="he-IL"/>
              <a:t>פקודות </a:t>
            </a:r>
            <a:r>
              <a:rPr lang="en-US" altLang="he-IL"/>
              <a:t>break</a:t>
            </a:r>
            <a:r>
              <a:rPr lang="he-IL" altLang="he-IL"/>
              <a:t> ו- </a:t>
            </a:r>
            <a:r>
              <a:rPr lang="en-US" altLang="he-IL"/>
              <a:t>continue</a:t>
            </a:r>
            <a:endParaRPr lang="he-IL" altLang="he-IL"/>
          </a:p>
          <a:p>
            <a:pPr algn="r" rtl="1" eaLnBrk="1" hangingPunct="1"/>
            <a:r>
              <a:rPr lang="he-IL" altLang="he-IL"/>
              <a:t>לולאות מקוננות</a:t>
            </a:r>
            <a:endParaRPr lang="en-US" altLang="he-IL"/>
          </a:p>
          <a:p>
            <a:pPr lvl="1" algn="r" rtl="1" eaLnBrk="1" hangingPunct="1"/>
            <a:endParaRPr lang="he-IL" altLang="he-IL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>
            <a:extLst>
              <a:ext uri="{FF2B5EF4-FFF2-40B4-BE49-F238E27FC236}">
                <a16:creationId xmlns:a16="http://schemas.microsoft.com/office/drawing/2014/main" id="{D06F7B7D-C4AA-4D69-8770-9DDE14950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5405438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itle 1">
            <a:extLst>
              <a:ext uri="{FF2B5EF4-FFF2-40B4-BE49-F238E27FC236}">
                <a16:creationId xmlns:a16="http://schemas.microsoft.com/office/drawing/2014/main" id="{D549E677-CCAA-459B-B711-BA80869D9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algn="r"/>
            <a:r>
              <a:rPr lang="he-IL" altLang="he-IL"/>
              <a:t>תרשים זרימה </a:t>
            </a:r>
            <a:endParaRPr lang="en-US" altLang="he-IL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F61A1407-5339-4580-821B-80EFDDF59E23}"/>
              </a:ext>
            </a:extLst>
          </p:cNvPr>
          <p:cNvSpPr/>
          <p:nvPr/>
        </p:nvSpPr>
        <p:spPr bwMode="auto">
          <a:xfrm>
            <a:off x="6019800" y="1905000"/>
            <a:ext cx="2971800" cy="914400"/>
          </a:xfrm>
          <a:prstGeom prst="wedgeRectCallout">
            <a:avLst>
              <a:gd name="adj1" fmla="val -77192"/>
              <a:gd name="adj2" fmla="val -10458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rtl="1">
              <a:defRPr/>
            </a:pPr>
            <a:r>
              <a:rPr lang="en-US" b="1" dirty="0">
                <a:latin typeface="Verdana" pitchFamily="34" charset="0"/>
                <a:cs typeface="Arial" charset="0"/>
              </a:rPr>
              <a:t>counter</a:t>
            </a:r>
            <a:r>
              <a:rPr lang="he-IL" b="1" dirty="0">
                <a:latin typeface="Verdana" pitchFamily="34" charset="0"/>
                <a:cs typeface="Arial" charset="0"/>
              </a:rPr>
              <a:t> מכיל את כמות הכוכביות שהוצגו עד כה, ולכן בהתחלה מאותחל ל- 0</a:t>
            </a:r>
            <a:endParaRPr lang="en-US" b="1" dirty="0">
              <a:latin typeface="Verdana" pitchFamily="34" charset="0"/>
              <a:cs typeface="Arial" charset="0"/>
            </a:endParaRP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6F2203A6-94C7-4376-9697-DB1F6D497594}"/>
              </a:ext>
            </a:extLst>
          </p:cNvPr>
          <p:cNvSpPr/>
          <p:nvPr/>
        </p:nvSpPr>
        <p:spPr bwMode="auto">
          <a:xfrm>
            <a:off x="5791200" y="3200400"/>
            <a:ext cx="3200400" cy="685800"/>
          </a:xfrm>
          <a:prstGeom prst="wedgeRectCallout">
            <a:avLst>
              <a:gd name="adj1" fmla="val -69453"/>
              <a:gd name="adj2" fmla="val 45880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rtl="1">
              <a:defRPr/>
            </a:pPr>
            <a:r>
              <a:rPr lang="he-IL" b="1" dirty="0">
                <a:latin typeface="Verdana" pitchFamily="34" charset="0"/>
                <a:cs typeface="Arial" charset="0"/>
              </a:rPr>
              <a:t>התהליך יחזור כל עוד לא הצגנו את כל כמות הכוכביות המבוקשת</a:t>
            </a:r>
            <a:endParaRPr lang="en-US" b="1" dirty="0">
              <a:latin typeface="Verdana" pitchFamily="34" charset="0"/>
              <a:cs typeface="Arial" charset="0"/>
            </a:endParaRP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2ED47841-D37C-4FE9-B23B-CC16B7421C9E}"/>
              </a:ext>
            </a:extLst>
          </p:cNvPr>
          <p:cNvSpPr/>
          <p:nvPr/>
        </p:nvSpPr>
        <p:spPr bwMode="auto">
          <a:xfrm>
            <a:off x="5791200" y="4343400"/>
            <a:ext cx="3200400" cy="685800"/>
          </a:xfrm>
          <a:prstGeom prst="wedgeRectCallout">
            <a:avLst>
              <a:gd name="adj1" fmla="val -121767"/>
              <a:gd name="adj2" fmla="val 45880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rtl="1">
              <a:defRPr/>
            </a:pPr>
            <a:r>
              <a:rPr lang="he-IL" b="1" dirty="0">
                <a:latin typeface="Verdana" pitchFamily="34" charset="0"/>
                <a:cs typeface="Arial" charset="0"/>
              </a:rPr>
              <a:t>לאחר הצגת כוכבית, נעדכן את </a:t>
            </a:r>
            <a:r>
              <a:rPr lang="en-US" b="1" dirty="0">
                <a:latin typeface="Verdana" pitchFamily="34" charset="0"/>
                <a:cs typeface="Arial" charset="0"/>
              </a:rPr>
              <a:t>counter</a:t>
            </a:r>
            <a:r>
              <a:rPr lang="he-IL" b="1" dirty="0">
                <a:latin typeface="Verdana" pitchFamily="34" charset="0"/>
                <a:cs typeface="Arial" charset="0"/>
              </a:rPr>
              <a:t> ע"י הגדלתו ב- 1</a:t>
            </a:r>
            <a:endParaRPr lang="en-US" b="1" dirty="0">
              <a:latin typeface="Verdana" pitchFamily="34" charset="0"/>
              <a:cs typeface="Arial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CB7B209-2A4F-4755-A01E-26757243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52400" y="1271588"/>
            <a:ext cx="533400" cy="24447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880B6D58-3B7E-44E8-A67D-4AB64B73B89C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20</a:t>
            </a:fld>
            <a:endParaRPr lang="en-US" altLang="he-IL"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EFAA598F-BBB6-48D2-9E3F-967703A23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algn="r"/>
            <a:r>
              <a:rPr lang="he-IL" altLang="he-IL"/>
              <a:t>ובכתיבה פורמאלית</a:t>
            </a:r>
            <a:endParaRPr lang="en-US" alt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4D3CC-CB1E-4C8C-A03D-D47806E9B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514350" indent="-514350" algn="r" rtl="1">
              <a:buClr>
                <a:srgbClr val="C00000"/>
              </a:buClr>
              <a:buFont typeface="Garamond" panose="02020404030301010803" pitchFamily="18" charset="0"/>
              <a:buAutoNum type="arabicPeriod"/>
            </a:pPr>
            <a:r>
              <a:rPr lang="he-IL" altLang="he-IL"/>
              <a:t>קלוט מספר </a:t>
            </a:r>
            <a:r>
              <a:rPr lang="en-US" altLang="he-IL"/>
              <a:t>X</a:t>
            </a:r>
            <a:endParaRPr lang="he-IL" altLang="he-IL"/>
          </a:p>
          <a:p>
            <a:pPr marL="514350" indent="-514350" algn="r" rtl="1">
              <a:buClr>
                <a:srgbClr val="C00000"/>
              </a:buClr>
              <a:buFont typeface="Garamond" panose="02020404030301010803" pitchFamily="18" charset="0"/>
              <a:buAutoNum type="arabicPeriod"/>
            </a:pPr>
            <a:r>
              <a:rPr lang="he-IL" altLang="he-IL"/>
              <a:t>הגדר </a:t>
            </a:r>
            <a:r>
              <a:rPr lang="en-US" altLang="he-IL"/>
              <a:t>counter=0</a:t>
            </a:r>
            <a:endParaRPr lang="he-IL" altLang="he-IL"/>
          </a:p>
          <a:p>
            <a:pPr marL="514350" indent="-514350" algn="r" rtl="1">
              <a:buClr>
                <a:srgbClr val="C00000"/>
              </a:buClr>
              <a:buFont typeface="Garamond" panose="02020404030301010803" pitchFamily="18" charset="0"/>
              <a:buAutoNum type="arabicPeriod"/>
            </a:pPr>
            <a:r>
              <a:rPr lang="he-IL" altLang="he-IL"/>
              <a:t>כל עוד </a:t>
            </a:r>
            <a:r>
              <a:rPr lang="en-US" altLang="he-IL"/>
              <a:t>counter &lt; X</a:t>
            </a:r>
            <a:r>
              <a:rPr lang="he-IL" altLang="he-IL"/>
              <a:t>:</a:t>
            </a:r>
          </a:p>
          <a:p>
            <a:pPr marL="914400" lvl="1" indent="-457200" algn="r" rtl="1">
              <a:buClr>
                <a:srgbClr val="C00000"/>
              </a:buClr>
              <a:buFont typeface="Garamond" panose="02020404030301010803" pitchFamily="18" charset="0"/>
              <a:buAutoNum type="alphaLcParenR"/>
            </a:pPr>
            <a:r>
              <a:rPr lang="he-IL" altLang="he-IL"/>
              <a:t>הצג כוכבית</a:t>
            </a:r>
          </a:p>
          <a:p>
            <a:pPr marL="914400" lvl="1" indent="-457200" algn="r" rtl="1">
              <a:buClr>
                <a:srgbClr val="C00000"/>
              </a:buClr>
              <a:buFont typeface="Garamond" panose="02020404030301010803" pitchFamily="18" charset="0"/>
              <a:buAutoNum type="alphaLcParenR"/>
            </a:pPr>
            <a:r>
              <a:rPr lang="he-IL" altLang="he-IL"/>
              <a:t>הגדל את </a:t>
            </a:r>
            <a:r>
              <a:rPr lang="en-US" altLang="he-IL"/>
              <a:t>counter</a:t>
            </a:r>
            <a:r>
              <a:rPr lang="he-IL" altLang="he-IL"/>
              <a:t> ב- 1</a:t>
            </a:r>
          </a:p>
          <a:p>
            <a:pPr marL="514350" indent="-514350" algn="r" rtl="1">
              <a:buClr>
                <a:srgbClr val="C00000"/>
              </a:buClr>
              <a:buFont typeface="Garamond" panose="02020404030301010803" pitchFamily="18" charset="0"/>
              <a:buAutoNum type="arabicPeriod"/>
            </a:pPr>
            <a:endParaRPr lang="en-US" altLang="he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E5926E-BBD7-40F6-AF67-5964A07E1678}"/>
              </a:ext>
            </a:extLst>
          </p:cNvPr>
          <p:cNvSpPr/>
          <p:nvPr/>
        </p:nvSpPr>
        <p:spPr bwMode="auto">
          <a:xfrm>
            <a:off x="381000" y="1600200"/>
            <a:ext cx="2590800" cy="121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rtl="1">
              <a:defRPr/>
            </a:pPr>
            <a:r>
              <a:rPr lang="he-IL" b="1" dirty="0">
                <a:latin typeface="Verdana" pitchFamily="34" charset="0"/>
                <a:cs typeface="Arial" charset="0"/>
              </a:rPr>
              <a:t>הרצה יבשה:</a:t>
            </a:r>
            <a:endParaRPr lang="en-US" b="1" dirty="0">
              <a:latin typeface="Verdana" pitchFamily="34" charset="0"/>
              <a:cs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D1553-32C3-43D4-A05F-CC989B5F4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81200"/>
            <a:ext cx="228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he-IL" sz="2000"/>
              <a:t>X =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E030D4-093B-49DD-A91C-C2E5F5A71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362200"/>
            <a:ext cx="182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/>
              <a:t>counter = 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46303E-AB77-4185-B990-C8A775CB0512}"/>
              </a:ext>
            </a:extLst>
          </p:cNvPr>
          <p:cNvSpPr/>
          <p:nvPr/>
        </p:nvSpPr>
        <p:spPr bwMode="auto">
          <a:xfrm>
            <a:off x="381000" y="5410200"/>
            <a:ext cx="48006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rtl="1">
              <a:defRPr/>
            </a:pPr>
            <a:r>
              <a:rPr lang="he-IL" b="1" dirty="0">
                <a:latin typeface="Verdana" pitchFamily="34" charset="0"/>
                <a:cs typeface="Arial" charset="0"/>
              </a:rPr>
              <a:t>המיוחד בדוגמא זו הוא שעם תחילת הלולאה, כבר ידועה כמות הסיבובים שהיא תבצע.</a:t>
            </a:r>
          </a:p>
          <a:p>
            <a:pPr algn="ctr" rtl="1">
              <a:defRPr/>
            </a:pPr>
            <a:r>
              <a:rPr lang="he-IL" b="1" dirty="0">
                <a:latin typeface="Verdana" pitchFamily="34" charset="0"/>
                <a:cs typeface="Arial" charset="0"/>
              </a:rPr>
              <a:t>למקרה זה יש את הפורמט שמוצג בשקף הבא..</a:t>
            </a:r>
            <a:endParaRPr lang="en-US" b="1" dirty="0">
              <a:latin typeface="Verdana" pitchFamily="34" charset="0"/>
              <a:cs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A1CA0-78EF-4106-9D40-0B45F72CF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362200"/>
            <a:ext cx="182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/>
              <a:t>counter 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16DC84-9F17-4F80-8E3D-149C78535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362200"/>
            <a:ext cx="182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/>
              <a:t>counter 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0535A1-40C1-4B29-B05C-944AC40FB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362200"/>
            <a:ext cx="182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/>
              <a:t>counter 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14634-48C4-49EC-9B73-3AF75DC4D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038600"/>
            <a:ext cx="60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6000" b="1"/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F8AB8B-C211-4E14-B8DC-F122E613F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038600"/>
            <a:ext cx="60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6000" b="1"/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A69EF7-78F0-42A8-BC87-49BF5CB84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038600"/>
            <a:ext cx="60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6000" b="1"/>
              <a:t>*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01F65B5-FDCF-48DB-BCE5-B2389F50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1C694C78-05E3-472A-8924-EEA9A42AE656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21</a:t>
            </a:fld>
            <a:endParaRPr lang="en-US" altLang="he-IL"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allAtOnce"/>
      <p:bldP spid="8" grpId="0" animBg="1"/>
      <p:bldP spid="9" grpId="0"/>
      <p:bldP spid="9" grpId="1"/>
      <p:bldP spid="10" grpId="0"/>
      <p:bldP spid="10" grpId="1"/>
      <p:bldP spid="11" grpId="0"/>
      <p:bldP spid="12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ACBFB9B-8D70-4CE5-B170-70FE594F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DE010F68-E63D-4CFE-87CB-103427CAAA48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22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31747" name="Title 1">
            <a:extLst>
              <a:ext uri="{FF2B5EF4-FFF2-40B4-BE49-F238E27FC236}">
                <a16:creationId xmlns:a16="http://schemas.microsoft.com/office/drawing/2014/main" id="{B05C61A0-75C2-46D7-A90C-08191118999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pPr algn="r" eaLnBrk="1" hangingPunct="1"/>
            <a:r>
              <a:rPr lang="he-IL" altLang="he-IL"/>
              <a:t>לולאות - מוטיבציה</a:t>
            </a:r>
            <a:endParaRPr lang="en-US" alt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7C261-0364-4FE8-9387-EB85831CBE56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r" rtl="1" eaLnBrk="1" hangingPunct="1"/>
            <a:r>
              <a:rPr lang="he-IL" altLang="he-IL" sz="2500"/>
              <a:t>יהיו קטעי קוד שנרצה להריץ מספר פעמים, למשל הדפסת תו מסוים למסך 10 פעמים</a:t>
            </a:r>
          </a:p>
          <a:p>
            <a:pPr algn="r" rtl="1" eaLnBrk="1" hangingPunct="1"/>
            <a:endParaRPr lang="he-IL" altLang="he-IL" sz="2500"/>
          </a:p>
          <a:p>
            <a:pPr algn="r" rtl="1" eaLnBrk="1" hangingPunct="1"/>
            <a:endParaRPr lang="he-IL" altLang="he-IL" sz="2500"/>
          </a:p>
          <a:p>
            <a:pPr algn="r" rtl="1" eaLnBrk="1" hangingPunct="1"/>
            <a:endParaRPr lang="he-IL" altLang="he-IL" sz="2500"/>
          </a:p>
          <a:p>
            <a:pPr algn="r" rtl="1" eaLnBrk="1" hangingPunct="1"/>
            <a:endParaRPr lang="he-IL" altLang="he-IL" sz="2500"/>
          </a:p>
          <a:p>
            <a:pPr algn="r" rtl="1" eaLnBrk="1" hangingPunct="1"/>
            <a:r>
              <a:rPr lang="he-IL" altLang="he-IL" sz="2500"/>
              <a:t>ע"י לולאה נוכל לחסוך בשורות קוד</a:t>
            </a:r>
            <a:endParaRPr lang="en-US" altLang="he-IL" sz="2500"/>
          </a:p>
          <a:p>
            <a:pPr lvl="1" algn="r" rtl="1" eaLnBrk="1" hangingPunct="1"/>
            <a:r>
              <a:rPr lang="he-IL" altLang="he-IL" sz="2200"/>
              <a:t>לולאה – קטע קוד שנריץ יותר מפעם אחת</a:t>
            </a:r>
          </a:p>
          <a:p>
            <a:pPr lvl="1" algn="r" rtl="1" eaLnBrk="1" hangingPunct="1"/>
            <a:r>
              <a:rPr lang="he-IL" altLang="he-IL" sz="2200"/>
              <a:t>כל הרצה נקראית </a:t>
            </a:r>
            <a:r>
              <a:rPr lang="he-IL" altLang="he-IL" sz="2200" i="1"/>
              <a:t>איטרציה</a:t>
            </a:r>
            <a:endParaRPr lang="he-IL" altLang="he-IL" sz="2200"/>
          </a:p>
          <a:p>
            <a:pPr algn="r" rtl="1" eaLnBrk="1" hangingPunct="1"/>
            <a:r>
              <a:rPr lang="he-IL" altLang="he-IL" sz="2500"/>
              <a:t>ע"י לולאה נוכל לעשות את התוכנית גמישה, כך שתריץ מספר כוכביות המשתנה מהרצה להרצה</a:t>
            </a:r>
            <a:endParaRPr lang="en-US" altLang="he-IL" sz="25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83C8D6-970A-4C6C-BB2B-1C57B8A8C850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838200" y="3200400"/>
            <a:ext cx="1600200" cy="990600"/>
          </a:xfrm>
          <a:prstGeom prst="line">
            <a:avLst/>
          </a:prstGeom>
          <a:noFill/>
          <a:ln w="349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EB0E28-95FC-4FBE-974B-8B1E6AC8228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723900" y="3238500"/>
            <a:ext cx="1524000" cy="990600"/>
          </a:xfrm>
          <a:prstGeom prst="line">
            <a:avLst/>
          </a:prstGeom>
          <a:noFill/>
          <a:ln w="349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1" name="TextBox 13">
            <a:extLst>
              <a:ext uri="{FF2B5EF4-FFF2-40B4-BE49-F238E27FC236}">
                <a16:creationId xmlns:a16="http://schemas.microsoft.com/office/drawing/2014/main" id="{660818A3-2787-4B16-93D1-B1F92DAD5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35225"/>
            <a:ext cx="38100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he-IL"/>
              <a:t>        </a:t>
            </a:r>
            <a:r>
              <a:rPr lang="en-US" altLang="he-IL" noProof="1"/>
              <a:t>static void Main(string[] args)</a:t>
            </a:r>
          </a:p>
          <a:p>
            <a:pPr algn="l" eaLnBrk="1" hangingPunct="1"/>
            <a:r>
              <a:rPr lang="en-US" altLang="he-IL" noProof="1"/>
              <a:t>        {</a:t>
            </a:r>
          </a:p>
          <a:p>
            <a:pPr algn="l" eaLnBrk="1" hangingPunct="1"/>
            <a:r>
              <a:rPr lang="en-US" altLang="he-IL" noProof="1"/>
              <a:t>            Console.WriteLine("*");</a:t>
            </a:r>
          </a:p>
          <a:p>
            <a:pPr algn="l" eaLnBrk="1" hangingPunct="1"/>
            <a:r>
              <a:rPr lang="en-US" altLang="he-IL" noProof="1"/>
              <a:t>            Console.WriteLine("*");</a:t>
            </a:r>
            <a:endParaRPr lang="en-US" altLang="he-IL"/>
          </a:p>
          <a:p>
            <a:pPr algn="l" eaLnBrk="1" hangingPunct="1"/>
            <a:r>
              <a:rPr lang="en-US" altLang="he-IL"/>
              <a:t>	.</a:t>
            </a:r>
          </a:p>
          <a:p>
            <a:pPr algn="l" eaLnBrk="1" hangingPunct="1"/>
            <a:r>
              <a:rPr lang="en-US" altLang="he-IL"/>
              <a:t>	.</a:t>
            </a:r>
            <a:endParaRPr lang="en-US" altLang="he-IL" noProof="1"/>
          </a:p>
          <a:p>
            <a:pPr algn="l" eaLnBrk="1" hangingPunct="1"/>
            <a:r>
              <a:rPr lang="en-US" altLang="he-IL" noProof="1"/>
              <a:t>            Console.WriteLine("*");</a:t>
            </a:r>
          </a:p>
          <a:p>
            <a:pPr algn="l" eaLnBrk="1" hangingPunct="1"/>
            <a:r>
              <a:rPr lang="en-US" altLang="he-IL" noProof="1"/>
              <a:t>        }</a:t>
            </a:r>
            <a:endParaRPr lang="he-IL" alt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3A93F21-6D8F-416C-BC92-281D53C1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E5A5AA93-2C04-4949-BEFA-2029C2DFF02A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23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1028" name="Title 1">
            <a:extLst>
              <a:ext uri="{FF2B5EF4-FFF2-40B4-BE49-F238E27FC236}">
                <a16:creationId xmlns:a16="http://schemas.microsoft.com/office/drawing/2014/main" id="{AF8D1C3F-1C1A-4071-8AE5-5818E27C4CD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pPr algn="r" rtl="1" eaLnBrk="1" hangingPunct="1"/>
            <a:r>
              <a:rPr lang="he-IL" altLang="he-IL"/>
              <a:t>לולאת </a:t>
            </a:r>
            <a:r>
              <a:rPr lang="en-US" altLang="he-IL"/>
              <a:t>while</a:t>
            </a:r>
          </a:p>
        </p:txBody>
      </p:sp>
      <p:sp>
        <p:nvSpPr>
          <p:cNvPr id="1029" name="Content Placeholder 2">
            <a:extLst>
              <a:ext uri="{FF2B5EF4-FFF2-40B4-BE49-F238E27FC236}">
                <a16:creationId xmlns:a16="http://schemas.microsoft.com/office/drawing/2014/main" id="{537B4D80-4B1E-4A71-8AD7-F034A5575EA6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r" rtl="1" eaLnBrk="1" hangingPunct="1"/>
            <a:r>
              <a:rPr lang="he-IL" altLang="he-IL"/>
              <a:t>משפט מהצורה: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500"/>
              <a:t>while (&lt;expression&gt;)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50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500"/>
              <a:t>		statement;</a:t>
            </a:r>
            <a:endParaRPr lang="he-IL" altLang="he-IL" sz="25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500"/>
              <a:t>		statement;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e-IL" altLang="he-IL" sz="2500"/>
              <a:t>		</a:t>
            </a:r>
            <a:r>
              <a:rPr lang="en-US" altLang="he-IL" sz="2500"/>
              <a:t>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500"/>
              <a:t>		statement;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500"/>
              <a:t>}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7607A0F0-B0E8-44E9-B98A-BD39C77D74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2971800"/>
          <a:ext cx="5815013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3" imgW="6124575" imgH="4092448" progId="Visio.Drawing.11">
                  <p:embed/>
                </p:oleObj>
              </mc:Choice>
              <mc:Fallback>
                <p:oleObj name="Visio" r:id="rId3" imgW="6124575" imgH="409244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971800"/>
                        <a:ext cx="5815013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8F08A03B-55D9-49CC-BCD5-201A4606E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057400"/>
            <a:ext cx="3048000" cy="685800"/>
          </a:xfrm>
          <a:prstGeom prst="wedgeRoundRectCallout">
            <a:avLst>
              <a:gd name="adj1" fmla="val -98384"/>
              <a:gd name="adj2" fmla="val -254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1" hangingPunct="1"/>
            <a:r>
              <a:rPr lang="he-IL" altLang="he-IL" b="1">
                <a:solidFill>
                  <a:schemeClr val="bg1"/>
                </a:solidFill>
                <a:latin typeface="Verdana" panose="020B0604030504040204" pitchFamily="34" charset="0"/>
              </a:rPr>
              <a:t>גם פה אין </a:t>
            </a:r>
            <a:r>
              <a:rPr lang="en-US" altLang="he-IL" b="1">
                <a:solidFill>
                  <a:schemeClr val="bg1"/>
                </a:solidFill>
                <a:latin typeface="Verdana" panose="020B0604030504040204" pitchFamily="34" charset="0"/>
              </a:rPr>
              <a:t>;</a:t>
            </a:r>
            <a:r>
              <a:rPr lang="he-IL" altLang="he-IL" b="1">
                <a:solidFill>
                  <a:schemeClr val="bg1"/>
                </a:solidFill>
                <a:latin typeface="Verdana" panose="020B0604030504040204" pitchFamily="34" charset="0"/>
              </a:rPr>
              <a:t> משום שלא מתבצעת פקודה (כמו ב- </a:t>
            </a:r>
            <a:r>
              <a:rPr lang="en-US" altLang="he-IL" b="1">
                <a:solidFill>
                  <a:schemeClr val="bg1"/>
                </a:solidFill>
                <a:latin typeface="Verdana" panose="020B0604030504040204" pitchFamily="34" charset="0"/>
              </a:rPr>
              <a:t>if</a:t>
            </a:r>
            <a:r>
              <a:rPr lang="he-IL" altLang="he-IL" b="1">
                <a:solidFill>
                  <a:schemeClr val="bg1"/>
                </a:solidFill>
                <a:latin typeface="Verdana" panose="020B0604030504040204" pitchFamily="34" charset="0"/>
              </a:rPr>
              <a:t>)</a:t>
            </a:r>
            <a:endParaRPr lang="en-US" altLang="he-IL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031" name="TextBox 7">
            <a:extLst>
              <a:ext uri="{FF2B5EF4-FFF2-40B4-BE49-F238E27FC236}">
                <a16:creationId xmlns:a16="http://schemas.microsoft.com/office/drawing/2014/main" id="{61D60E8A-F20F-4BC7-8B22-8C827A72E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257800"/>
            <a:ext cx="41910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1" hangingPunct="1"/>
            <a:r>
              <a:rPr lang="he-IL" altLang="he-IL" sz="2400"/>
              <a:t>כל עוד הביטוי נותן תוצאה שאינה   0, יבוצעו הפקודות שבגוף הלולאה</a:t>
            </a:r>
            <a:endParaRPr lang="en-US" altLang="he-IL" sz="2400"/>
          </a:p>
          <a:p>
            <a:pPr rtl="1" eaLnBrk="1" hangingPunct="1"/>
            <a:endParaRPr lang="en-US" altLang="he-IL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7050A-7C81-4552-B0FA-5AD3347A6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324600"/>
            <a:ext cx="48768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1" hangingPunct="1"/>
            <a:r>
              <a:rPr lang="he-IL" altLang="he-IL" b="1">
                <a:solidFill>
                  <a:schemeClr val="bg1"/>
                </a:solidFill>
              </a:rPr>
              <a:t>נשים לב, גם פה, שהקוד בין {} מוכנס טאב פנימה!</a:t>
            </a:r>
            <a:endParaRPr lang="en-US" altLang="he-IL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7D8DFBB-899E-43FD-BF42-715A8FA0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35C9123D-A0DD-4508-959D-028E60DE7DF1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24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32771" name="Title 1">
            <a:extLst>
              <a:ext uri="{FF2B5EF4-FFF2-40B4-BE49-F238E27FC236}">
                <a16:creationId xmlns:a16="http://schemas.microsoft.com/office/drawing/2014/main" id="{8306CF39-E569-4CD8-B488-CE80D342378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pPr algn="r" rtl="1" eaLnBrk="1" hangingPunct="1"/>
            <a:r>
              <a:rPr lang="he-IL" altLang="he-IL"/>
              <a:t>לולאת </a:t>
            </a:r>
            <a:r>
              <a:rPr lang="en-US" altLang="he-IL"/>
              <a:t>while</a:t>
            </a:r>
            <a:r>
              <a:rPr lang="he-IL" altLang="he-IL"/>
              <a:t> – </a:t>
            </a:r>
            <a:r>
              <a:rPr lang="he-IL" altLang="he-IL" sz="3600"/>
              <a:t>חישוב ממוצע עד הכנסת 1-</a:t>
            </a:r>
            <a:endParaRPr lang="en-US" altLang="he-IL"/>
          </a:p>
        </p:txBody>
      </p:sp>
      <p:sp>
        <p:nvSpPr>
          <p:cNvPr id="32772" name="Content Placeholder 2">
            <a:extLst>
              <a:ext uri="{FF2B5EF4-FFF2-40B4-BE49-F238E27FC236}">
                <a16:creationId xmlns:a16="http://schemas.microsoft.com/office/drawing/2014/main" id="{7835057E-9D43-44AE-B35D-724658E6B11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-457200" y="1565275"/>
            <a:ext cx="94488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dirty="0"/>
              <a:t>       </a:t>
            </a:r>
            <a:r>
              <a:rPr lang="en-US" altLang="he-IL" sz="1900" noProof="1"/>
              <a:t>static void Main(string[] args)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noProof="1"/>
              <a:t>  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noProof="1"/>
              <a:t>            int num, counter=0, sum=0;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1900" noProof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noProof="1"/>
              <a:t>	        Console.WriteLine("Please enter numbers, -1 to stop: 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noProof="1"/>
              <a:t>	        num = int.Parse(Console.ReadLine());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1900" noProof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noProof="1"/>
              <a:t>            while (num != -1)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noProof="1"/>
              <a:t>	  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noProof="1"/>
              <a:t>	            sum += num;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noProof="1"/>
              <a:t>		   counter++;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noProof="1"/>
              <a:t>		   num = int.Parse(Console.ReadLine());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noProof="1"/>
              <a:t>	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noProof="1"/>
              <a:t>            Console.WriteLine("Average of the {0} numbers is {1}", </a:t>
            </a:r>
            <a:endParaRPr lang="en-US" altLang="he-IL" sz="19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dirty="0"/>
              <a:t>			</a:t>
            </a:r>
            <a:r>
              <a:rPr lang="en-US" altLang="he-IL" sz="1900" noProof="1"/>
              <a:t>counter, (double)sum/counter);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noProof="1"/>
              <a:t>        }</a:t>
            </a:r>
            <a:endParaRPr lang="en-US" altLang="he-IL" sz="19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0A42D1-ECBD-43E5-834F-4FC05A592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828800"/>
            <a:ext cx="48768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rtl="1" eaLnBrk="1" hangingPunct="1"/>
            <a:r>
              <a:rPr lang="he-IL" altLang="he-IL" b="1">
                <a:solidFill>
                  <a:schemeClr val="bg1"/>
                </a:solidFill>
                <a:latin typeface="Verdana" panose="020B0604030504040204" pitchFamily="34" charset="0"/>
              </a:rPr>
              <a:t>בדוגמא זו מספר האיטרציות אינו ידוע בשום שלב!</a:t>
            </a:r>
            <a:endParaRPr lang="en-US" altLang="he-IL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pic>
        <p:nvPicPr>
          <p:cNvPr id="164871" name="Picture 7">
            <a:extLst>
              <a:ext uri="{FF2B5EF4-FFF2-40B4-BE49-F238E27FC236}">
                <a16:creationId xmlns:a16="http://schemas.microsoft.com/office/drawing/2014/main" id="{045CCC24-1EE9-4422-9D15-A6E22AD32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365500"/>
            <a:ext cx="36576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A4EB51C-29E9-4D2B-B833-7A717B46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F81527BA-B29E-4BDE-9E70-751B85FD4CF8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25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33795" name="Title 1">
            <a:extLst>
              <a:ext uri="{FF2B5EF4-FFF2-40B4-BE49-F238E27FC236}">
                <a16:creationId xmlns:a16="http://schemas.microsoft.com/office/drawing/2014/main" id="{2E147CCB-E466-4E92-9136-7E82A80FC9B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pPr algn="r" rtl="1" eaLnBrk="1" hangingPunct="1"/>
            <a:r>
              <a:rPr lang="he-IL" altLang="he-IL"/>
              <a:t>לולאת </a:t>
            </a:r>
            <a:r>
              <a:rPr lang="en-US" altLang="he-IL"/>
              <a:t>while</a:t>
            </a:r>
            <a:r>
              <a:rPr lang="he-IL" altLang="he-IL"/>
              <a:t> – </a:t>
            </a:r>
            <a:r>
              <a:rPr lang="he-IL" altLang="he-IL" sz="3600"/>
              <a:t>דוגמת הדפסת 10 כוכביות למסך</a:t>
            </a:r>
            <a:endParaRPr lang="en-US" alt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61AB3-0E07-48AD-9BE5-B56ABF552BA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951038"/>
            <a:ext cx="8153400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/>
              <a:t>       </a:t>
            </a:r>
            <a:r>
              <a:rPr lang="en-US" altLang="he-IL" sz="2100" noProof="1"/>
              <a:t>static void Main(string[] args)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 noProof="1"/>
              <a:t>       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 noProof="1"/>
              <a:t>            int i=0;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 noProof="1"/>
              <a:t>            while (i &lt; 10)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 noProof="1"/>
              <a:t>	       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 noProof="1"/>
              <a:t>	            Console.Write("*");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 noProof="1"/>
              <a:t>	            i++;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 noProof="1"/>
              <a:t>	    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 noProof="1"/>
              <a:t>            Console.WriteLine();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 noProof="1"/>
              <a:t>        }</a:t>
            </a:r>
            <a:endParaRPr lang="en-US" altLang="he-IL" sz="2100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7CC8051-016E-4227-8399-76B65AA18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581400"/>
            <a:ext cx="4343400" cy="1295400"/>
          </a:xfrm>
          <a:prstGeom prst="wedgeRoundRectCallout">
            <a:avLst>
              <a:gd name="adj1" fmla="val -105227"/>
              <a:gd name="adj2" fmla="val 3205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1" hangingPunct="1"/>
            <a:r>
              <a:rPr lang="he-IL" altLang="he-IL" b="1">
                <a:solidFill>
                  <a:schemeClr val="bg1"/>
                </a:solidFill>
                <a:latin typeface="Verdana" panose="020B0604030504040204" pitchFamily="34" charset="0"/>
              </a:rPr>
              <a:t>בכל איטרציה של הלולאה נקדם את </a:t>
            </a:r>
            <a:r>
              <a:rPr lang="en-US" altLang="he-IL" b="1">
                <a:solidFill>
                  <a:schemeClr val="bg1"/>
                </a:solidFill>
                <a:latin typeface="Verdana" panose="020B0604030504040204" pitchFamily="34" charset="0"/>
              </a:rPr>
              <a:t>i</a:t>
            </a:r>
            <a:r>
              <a:rPr lang="he-IL" altLang="he-IL" b="1">
                <a:solidFill>
                  <a:schemeClr val="bg1"/>
                </a:solidFill>
                <a:latin typeface="Verdana" panose="020B0604030504040204" pitchFamily="34" charset="0"/>
              </a:rPr>
              <a:t> באחד כדי שהלולאה תסתיים לאחר 10 איטרציות.</a:t>
            </a:r>
          </a:p>
          <a:p>
            <a:pPr algn="ctr" rtl="1" eaLnBrk="1" hangingPunct="1"/>
            <a:r>
              <a:rPr lang="he-IL" altLang="he-IL" b="1">
                <a:solidFill>
                  <a:schemeClr val="bg1"/>
                </a:solidFill>
                <a:latin typeface="Verdana" panose="020B0604030504040204" pitchFamily="34" charset="0"/>
              </a:rPr>
              <a:t>בלי הקידום הלולאה הייתה אינסופית והתוכנית לעולם לא הייתה מסתיימת..</a:t>
            </a:r>
            <a:endParaRPr lang="en-US" altLang="he-IL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pic>
        <p:nvPicPr>
          <p:cNvPr id="65539" name="Picture 3">
            <a:extLst>
              <a:ext uri="{FF2B5EF4-FFF2-40B4-BE49-F238E27FC236}">
                <a16:creationId xmlns:a16="http://schemas.microsoft.com/office/drawing/2014/main" id="{83C2EDDA-BB43-48CE-9C2A-5EA8B9EE4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05000"/>
            <a:ext cx="4446588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4869B8-31B4-43E1-BEEC-5A1278C3F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029200"/>
            <a:ext cx="3810000" cy="1524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1" hangingPunct="1"/>
            <a:r>
              <a:rPr lang="he-IL" altLang="he-IL" b="1">
                <a:solidFill>
                  <a:schemeClr val="bg1"/>
                </a:solidFill>
                <a:latin typeface="Verdana" panose="020B0604030504040204" pitchFamily="34" charset="0"/>
              </a:rPr>
              <a:t>לולאה שאמורה להתבצע מספר ידוע </a:t>
            </a:r>
          </a:p>
          <a:p>
            <a:pPr rtl="1" eaLnBrk="1" hangingPunct="1"/>
            <a:r>
              <a:rPr lang="he-IL" altLang="he-IL" b="1">
                <a:solidFill>
                  <a:schemeClr val="bg1"/>
                </a:solidFill>
                <a:latin typeface="Verdana" panose="020B0604030504040204" pitchFamily="34" charset="0"/>
              </a:rPr>
              <a:t>של פעמים תכיל את המרכיבים הבאים:</a:t>
            </a:r>
          </a:p>
          <a:p>
            <a:pPr lvl="1" rtl="1" eaLnBrk="1" hangingPunct="1">
              <a:buFont typeface="Wingdings" panose="05000000000000000000" pitchFamily="2" charset="2"/>
              <a:buChar char="q"/>
            </a:pPr>
            <a:r>
              <a:rPr lang="he-IL" altLang="he-IL" b="1">
                <a:solidFill>
                  <a:schemeClr val="bg1"/>
                </a:solidFill>
                <a:latin typeface="Verdana" panose="020B0604030504040204" pitchFamily="34" charset="0"/>
              </a:rPr>
              <a:t>  אתחול</a:t>
            </a:r>
          </a:p>
          <a:p>
            <a:pPr lvl="1" rtl="1" eaLnBrk="1" hangingPunct="1">
              <a:buFont typeface="Wingdings" panose="05000000000000000000" pitchFamily="2" charset="2"/>
              <a:buChar char="q"/>
            </a:pPr>
            <a:r>
              <a:rPr lang="he-IL" altLang="he-IL" b="1">
                <a:solidFill>
                  <a:schemeClr val="bg1"/>
                </a:solidFill>
                <a:latin typeface="Verdana" panose="020B0604030504040204" pitchFamily="34" charset="0"/>
              </a:rPr>
              <a:t>  בדיקת תנאי</a:t>
            </a:r>
          </a:p>
          <a:p>
            <a:pPr lvl="1" rtl="1" eaLnBrk="1" hangingPunct="1">
              <a:buFont typeface="Wingdings" panose="05000000000000000000" pitchFamily="2" charset="2"/>
              <a:buChar char="q"/>
            </a:pPr>
            <a:r>
              <a:rPr lang="he-IL" altLang="he-IL" b="1">
                <a:solidFill>
                  <a:schemeClr val="bg1"/>
                </a:solidFill>
                <a:latin typeface="Verdana" panose="020B0604030504040204" pitchFamily="34" charset="0"/>
              </a:rPr>
              <a:t>  קידום</a:t>
            </a:r>
            <a:endParaRPr lang="en-US" altLang="he-IL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build="allAtOnce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790EAC7-CDFA-4D7C-AE70-2980118C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7C3E2C15-954B-4AD1-81E1-CFC2CB89368C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26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34819" name="Title 1">
            <a:extLst>
              <a:ext uri="{FF2B5EF4-FFF2-40B4-BE49-F238E27FC236}">
                <a16:creationId xmlns:a16="http://schemas.microsoft.com/office/drawing/2014/main" id="{2EE11E4C-8920-4799-9607-FC1DEA9BB8B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pPr algn="r" rtl="1" eaLnBrk="1" hangingPunct="1"/>
            <a:r>
              <a:rPr lang="he-IL" altLang="he-IL"/>
              <a:t>לולאת </a:t>
            </a:r>
            <a:r>
              <a:rPr lang="en-US" altLang="he-IL"/>
              <a:t>while</a:t>
            </a:r>
            <a:r>
              <a:rPr lang="he-IL" altLang="he-IL"/>
              <a:t> – </a:t>
            </a:r>
            <a:r>
              <a:rPr lang="he-IL" altLang="he-IL" sz="3600"/>
              <a:t>דוגמת הדפסת </a:t>
            </a:r>
            <a:r>
              <a:rPr lang="en-US" altLang="he-IL" sz="3600"/>
              <a:t>X</a:t>
            </a:r>
            <a:r>
              <a:rPr lang="he-IL" altLang="he-IL" sz="3600"/>
              <a:t> כוכביות למסך</a:t>
            </a:r>
            <a:endParaRPr lang="en-US" alt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265D5-BDC9-414A-9E6A-8C0DCF78883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-228600" y="1524000"/>
            <a:ext cx="82296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dirty="0"/>
              <a:t>       </a:t>
            </a:r>
            <a:r>
              <a:rPr lang="en-US" altLang="he-IL" sz="1900" noProof="1"/>
              <a:t>static void Main(string[] args)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noProof="1"/>
              <a:t>  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noProof="1"/>
              <a:t>            int i=0;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noProof="1"/>
              <a:t>	        int numOfAstrix;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1900" noProof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noProof="1"/>
              <a:t>	        Console.Write("Please enter the number of astrix: 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noProof="1"/>
              <a:t>	        numOfAstrix = int.Parse(Console.ReadLine());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1900" noProof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noProof="1"/>
              <a:t>            while (i &lt; numOfAstrix)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noProof="1"/>
              <a:t>	  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noProof="1"/>
              <a:t>                Console.Write("*");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noProof="1"/>
              <a:t>	            i++;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noProof="1"/>
              <a:t>	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1900" noProof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noProof="1"/>
              <a:t>            Console.WriteLine();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noProof="1"/>
              <a:t>        }</a:t>
            </a:r>
            <a:endParaRPr lang="en-US" altLang="he-IL" sz="1900" dirty="0"/>
          </a:p>
        </p:txBody>
      </p:sp>
      <p:pic>
        <p:nvPicPr>
          <p:cNvPr id="66563" name="Picture 3">
            <a:extLst>
              <a:ext uri="{FF2B5EF4-FFF2-40B4-BE49-F238E27FC236}">
                <a16:creationId xmlns:a16="http://schemas.microsoft.com/office/drawing/2014/main" id="{F36DD5D8-281A-405B-B660-1682D8351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752600"/>
            <a:ext cx="4752975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8E5A9D-57DF-4065-9B6E-03A22244B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6F1439D1-8858-4035-858C-818D6AE22A91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27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35843" name="Title 1">
            <a:extLst>
              <a:ext uri="{FF2B5EF4-FFF2-40B4-BE49-F238E27FC236}">
                <a16:creationId xmlns:a16="http://schemas.microsoft.com/office/drawing/2014/main" id="{09EF5C41-2081-477B-B44D-DF403B7A0EC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pPr algn="r" rtl="1" eaLnBrk="1" hangingPunct="1"/>
            <a:r>
              <a:rPr lang="he-IL" altLang="he-IL"/>
              <a:t>לולאת </a:t>
            </a:r>
            <a:r>
              <a:rPr lang="en-US" altLang="he-IL"/>
              <a:t>while</a:t>
            </a:r>
            <a:r>
              <a:rPr lang="he-IL" altLang="he-IL"/>
              <a:t> – </a:t>
            </a:r>
            <a:r>
              <a:rPr lang="he-IL" altLang="he-IL" sz="3600"/>
              <a:t>חישוב עצרת</a:t>
            </a:r>
            <a:endParaRPr lang="en-US" altLang="he-IL"/>
          </a:p>
        </p:txBody>
      </p:sp>
      <p:sp>
        <p:nvSpPr>
          <p:cNvPr id="35844" name="Content Placeholder 2">
            <a:extLst>
              <a:ext uri="{FF2B5EF4-FFF2-40B4-BE49-F238E27FC236}">
                <a16:creationId xmlns:a16="http://schemas.microsoft.com/office/drawing/2014/main" id="{CA06B1DF-45C2-4549-98DE-7A2995CFEC8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-304800" y="1793875"/>
            <a:ext cx="87630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2100" dirty="0"/>
              <a:t>       </a:t>
            </a:r>
            <a:r>
              <a:rPr lang="en-US" altLang="he-IL" sz="2100" noProof="1"/>
              <a:t>static void Main(string[] args)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2100" noProof="1"/>
              <a:t>  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2100" noProof="1"/>
              <a:t>            int factorial=1, num, i=1;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2100" noProof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2100" noProof="1"/>
              <a:t>	        Console.Write("Please enter a number: 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2100" noProof="1"/>
              <a:t>	        num = int.Parse(Console.ReadLine());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2100" noProof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2100" noProof="1"/>
              <a:t>            while (i &lt;= num)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2100" noProof="1"/>
              <a:t>	  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2100" noProof="1"/>
              <a:t>	            factorial *= i;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2100" noProof="1"/>
              <a:t>                i++;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2100" noProof="1"/>
              <a:t>	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2100" noProof="1"/>
              <a:t>            Console.WriteLine("{0}! = {1}", num, factorial);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2100" noProof="1"/>
              <a:t>        }</a:t>
            </a:r>
            <a:endParaRPr lang="en-US" altLang="he-IL" sz="2100" dirty="0"/>
          </a:p>
        </p:txBody>
      </p:sp>
      <p:pic>
        <p:nvPicPr>
          <p:cNvPr id="67587" name="Picture 3">
            <a:extLst>
              <a:ext uri="{FF2B5EF4-FFF2-40B4-BE49-F238E27FC236}">
                <a16:creationId xmlns:a16="http://schemas.microsoft.com/office/drawing/2014/main" id="{7024B190-E22A-437E-AF92-6A5662871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1600200"/>
            <a:ext cx="55372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774AE8B-297F-4F7F-817C-A5A167F8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103C0894-F6D0-46B4-86C2-60A45EE79A12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28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36867" name="Title 1">
            <a:extLst>
              <a:ext uri="{FF2B5EF4-FFF2-40B4-BE49-F238E27FC236}">
                <a16:creationId xmlns:a16="http://schemas.microsoft.com/office/drawing/2014/main" id="{C256BF04-536A-4A2E-B9D1-EE2B52D039E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pPr algn="r" rtl="1" eaLnBrk="1" hangingPunct="1"/>
            <a:r>
              <a:rPr lang="he-IL" altLang="he-IL" sz="4000"/>
              <a:t>לולאת </a:t>
            </a:r>
            <a:r>
              <a:rPr lang="en-US" altLang="he-IL" sz="4000"/>
              <a:t>while</a:t>
            </a:r>
            <a:r>
              <a:rPr lang="he-IL" altLang="he-IL" sz="4000"/>
              <a:t> – </a:t>
            </a:r>
            <a:r>
              <a:rPr lang="he-IL" altLang="he-IL" sz="3200"/>
              <a:t>חישוב סכום ספרותיו של מספר</a:t>
            </a:r>
            <a:endParaRPr lang="en-US" altLang="he-IL" sz="4000"/>
          </a:p>
        </p:txBody>
      </p:sp>
      <p:sp>
        <p:nvSpPr>
          <p:cNvPr id="36868" name="Content Placeholder 2">
            <a:extLst>
              <a:ext uri="{FF2B5EF4-FFF2-40B4-BE49-F238E27FC236}">
                <a16:creationId xmlns:a16="http://schemas.microsoft.com/office/drawing/2014/main" id="{0EA6D847-34D0-45F3-8B74-ED2DDDC5764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-457200" y="1565275"/>
            <a:ext cx="87630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2100" dirty="0"/>
              <a:t>        </a:t>
            </a:r>
            <a:r>
              <a:rPr lang="en-US" altLang="he-IL" sz="2100" noProof="1"/>
              <a:t>static void Main(string[] args)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2100" noProof="1"/>
              <a:t>  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2100" noProof="1"/>
              <a:t>            int num, sum 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2100" noProof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2100" noProof="1"/>
              <a:t>            Console.Write("Please enter a number: 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2100" noProof="1"/>
              <a:t>            num = int.Parse(Console.ReadLine());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2100" noProof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2100" noProof="1"/>
              <a:t>            while (num != 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2100" noProof="1"/>
              <a:t>      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2100" noProof="1"/>
              <a:t>                sum += num % 10;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2100" noProof="1"/>
              <a:t>                num /= 10;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2100" noProof="1"/>
              <a:t>   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2100" noProof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2100" noProof="1"/>
              <a:t>            Console.WriteLine("Sum is {0}", sum);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2100" noProof="1"/>
              <a:t>        }</a:t>
            </a:r>
            <a:endParaRPr lang="en-US" altLang="he-IL" sz="2100" dirty="0"/>
          </a:p>
        </p:txBody>
      </p:sp>
      <p:pic>
        <p:nvPicPr>
          <p:cNvPr id="36869" name="Picture 5">
            <a:extLst>
              <a:ext uri="{FF2B5EF4-FFF2-40B4-BE49-F238E27FC236}">
                <a16:creationId xmlns:a16="http://schemas.microsoft.com/office/drawing/2014/main" id="{EE38C73F-0B3B-43FB-8715-28D9991B6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00200"/>
            <a:ext cx="4395788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966" name="Text Box 6">
            <a:extLst>
              <a:ext uri="{FF2B5EF4-FFF2-40B4-BE49-F238E27FC236}">
                <a16:creationId xmlns:a16="http://schemas.microsoft.com/office/drawing/2014/main" id="{09FAA57C-3275-46FF-AD16-573469476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267200"/>
            <a:ext cx="3581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50000"/>
              </a:spcBef>
            </a:pPr>
            <a:r>
              <a:rPr lang="he-IL" altLang="he-IL" sz="2000"/>
              <a:t>בשאלה זו לא יכולנו לצפות מראש כמה איטרציות יהיו בלולאה</a:t>
            </a:r>
            <a:endParaRPr lang="en-US" altLang="he-IL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AEF7C-E6A4-4F2A-BFD0-1F842F09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65D20038-9761-44C7-AD9A-B99B73153F20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29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37891" name="Title 1">
            <a:extLst>
              <a:ext uri="{FF2B5EF4-FFF2-40B4-BE49-F238E27FC236}">
                <a16:creationId xmlns:a16="http://schemas.microsoft.com/office/drawing/2014/main" id="{85919C5E-3369-4AAE-96D4-5D9EF729174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pPr algn="r" eaLnBrk="1" hangingPunct="1"/>
            <a:r>
              <a:rPr lang="he-IL" altLang="he-IL"/>
              <a:t>לולאה אינסופית</a:t>
            </a:r>
            <a:endParaRPr lang="en-US" altLang="he-IL"/>
          </a:p>
        </p:txBody>
      </p:sp>
      <p:sp>
        <p:nvSpPr>
          <p:cNvPr id="37892" name="Content Placeholder 2">
            <a:extLst>
              <a:ext uri="{FF2B5EF4-FFF2-40B4-BE49-F238E27FC236}">
                <a16:creationId xmlns:a16="http://schemas.microsoft.com/office/drawing/2014/main" id="{D12723FB-BE18-47D8-B355-F7835B9B449D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r" rtl="1" eaLnBrk="1" hangingPunct="1"/>
            <a:r>
              <a:rPr lang="he-IL" altLang="he-IL"/>
              <a:t>לולאה זו לא תסתיים לעולם מאחר והתנאי שלה תמיד מתקיים:</a:t>
            </a:r>
          </a:p>
          <a:p>
            <a:pPr eaLnBrk="1" hangingPunct="1"/>
            <a:endParaRPr lang="he-IL" altLang="he-IL" sz="19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/>
              <a:t>       </a:t>
            </a:r>
            <a:r>
              <a:rPr lang="en-US" altLang="he-IL" sz="2100" noProof="1"/>
              <a:t>static void Main(string[] args)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 noProof="1"/>
              <a:t>       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 noProof="1"/>
              <a:t>            while (true)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 noProof="1"/>
              <a:t>                Console.Write("*");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 noProof="1"/>
              <a:t>        }</a:t>
            </a:r>
            <a:endParaRPr lang="en-US" altLang="he-IL" sz="3300"/>
          </a:p>
          <a:p>
            <a:pPr eaLnBrk="1" hangingPunct="1"/>
            <a:endParaRPr lang="en-US" altLang="he-IL"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>
            <a:extLst>
              <a:ext uri="{FF2B5EF4-FFF2-40B4-BE49-F238E27FC236}">
                <a16:creationId xmlns:a16="http://schemas.microsoft.com/office/drawing/2014/main" id="{ED314C33-97C9-47EE-BB42-9C662BECC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algn="r" rtl="1"/>
            <a:r>
              <a:rPr lang="he-IL" altLang="he-IL"/>
              <a:t>בהינתן מספר שלם חיובי כלשהו, נרצה למצוא את סכום ספרותיו</a:t>
            </a:r>
          </a:p>
          <a:p>
            <a:pPr algn="r" rtl="1"/>
            <a:r>
              <a:rPr lang="he-IL" altLang="he-IL"/>
              <a:t>דוגמאות:</a:t>
            </a:r>
          </a:p>
          <a:p>
            <a:pPr lvl="1" algn="r" rtl="1"/>
            <a:r>
              <a:rPr lang="he-IL" altLang="he-IL"/>
              <a:t>347	</a:t>
            </a:r>
            <a:r>
              <a:rPr lang="he-IL" altLang="he-IL">
                <a:sym typeface="Wingdings" panose="05000000000000000000" pitchFamily="2" charset="2"/>
              </a:rPr>
              <a:t>	  3+4+7 = 14</a:t>
            </a:r>
          </a:p>
          <a:p>
            <a:pPr lvl="1" algn="r" rtl="1"/>
            <a:endParaRPr lang="he-IL" altLang="he-IL">
              <a:sym typeface="Wingdings" panose="05000000000000000000" pitchFamily="2" charset="2"/>
            </a:endParaRPr>
          </a:p>
          <a:p>
            <a:pPr lvl="1" algn="r" rtl="1">
              <a:buFont typeface="Verdana" panose="020B0604030504040204" pitchFamily="34" charset="0"/>
              <a:buNone/>
            </a:pPr>
            <a:endParaRPr lang="he-IL" altLang="he-IL">
              <a:sym typeface="Wingdings" panose="05000000000000000000" pitchFamily="2" charset="2"/>
            </a:endParaRPr>
          </a:p>
          <a:p>
            <a:pPr lvl="1" algn="r" rtl="1"/>
            <a:endParaRPr lang="he-IL" altLang="he-IL">
              <a:sym typeface="Wingdings" panose="05000000000000000000" pitchFamily="2" charset="2"/>
            </a:endParaRPr>
          </a:p>
          <a:p>
            <a:pPr lvl="1" algn="r" rtl="1"/>
            <a:r>
              <a:rPr lang="he-IL" altLang="he-IL">
                <a:sym typeface="Wingdings" panose="05000000000000000000" pitchFamily="2" charset="2"/>
              </a:rPr>
              <a:t>2251  2+2+5+1        =10 </a:t>
            </a:r>
            <a:endParaRPr lang="en-US" altLang="he-IL"/>
          </a:p>
        </p:txBody>
      </p:sp>
      <p:sp>
        <p:nvSpPr>
          <p:cNvPr id="12291" name="Title 2">
            <a:extLst>
              <a:ext uri="{FF2B5EF4-FFF2-40B4-BE49-F238E27FC236}">
                <a16:creationId xmlns:a16="http://schemas.microsoft.com/office/drawing/2014/main" id="{3764A67B-A61E-4C7C-9808-FB6ECBD66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algn="r"/>
            <a:r>
              <a:rPr lang="he-IL" altLang="he-IL"/>
              <a:t>חישוב סכום ספרותיו של מספר</a:t>
            </a:r>
            <a:endParaRPr lang="en-US" altLang="he-I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048D18-DF3C-4E34-9414-2A5224DF4C8F}"/>
              </a:ext>
            </a:extLst>
          </p:cNvPr>
          <p:cNvSpPr/>
          <p:nvPr/>
        </p:nvSpPr>
        <p:spPr bwMode="auto">
          <a:xfrm>
            <a:off x="5715000" y="3810000"/>
            <a:ext cx="9906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/>
              <a:t>347</a:t>
            </a:r>
            <a:endParaRPr lang="en-US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88DBDC-0A11-471F-9E84-4E928FA44E6D}"/>
              </a:ext>
            </a:extLst>
          </p:cNvPr>
          <p:cNvSpPr/>
          <p:nvPr/>
        </p:nvSpPr>
        <p:spPr bwMode="auto">
          <a:xfrm>
            <a:off x="1143000" y="3810000"/>
            <a:ext cx="990600" cy="914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/>
              <a:t>14</a:t>
            </a:r>
            <a:endParaRPr lang="en-US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5E4390-62AC-48AA-A93A-29154D86C312}"/>
              </a:ext>
            </a:extLst>
          </p:cNvPr>
          <p:cNvSpPr/>
          <p:nvPr/>
        </p:nvSpPr>
        <p:spPr bwMode="auto">
          <a:xfrm>
            <a:off x="2209800" y="3810000"/>
            <a:ext cx="9906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/>
              <a:t>347</a:t>
            </a:r>
            <a:endParaRPr lang="en-US" b="1" dirty="0"/>
          </a:p>
        </p:txBody>
      </p:sp>
      <p:sp>
        <p:nvSpPr>
          <p:cNvPr id="12296" name="TextBox 23">
            <a:extLst>
              <a:ext uri="{FF2B5EF4-FFF2-40B4-BE49-F238E27FC236}">
                <a16:creationId xmlns:a16="http://schemas.microsoft.com/office/drawing/2014/main" id="{B1DAEB54-A971-4819-AC15-5058BAC3B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897313"/>
            <a:ext cx="167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>
                <a:latin typeface="Lucida Sans Unicode" panose="020B0602030504020204" pitchFamily="34" charset="0"/>
              </a:rPr>
              <a:t>מצב התחלתי:</a:t>
            </a:r>
            <a:endParaRPr lang="en-US" altLang="he-IL">
              <a:latin typeface="Lucida Sans Unicode" panose="020B0602030504020204" pitchFamily="34" charset="0"/>
            </a:endParaRPr>
          </a:p>
        </p:txBody>
      </p:sp>
      <p:sp>
        <p:nvSpPr>
          <p:cNvPr id="12297" name="TextBox 23">
            <a:extLst>
              <a:ext uri="{FF2B5EF4-FFF2-40B4-BE49-F238E27FC236}">
                <a16:creationId xmlns:a16="http://schemas.microsoft.com/office/drawing/2014/main" id="{93FAAA7D-FCCB-4207-A390-C842FFE6B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886200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>
                <a:latin typeface="Lucida Sans Unicode" panose="020B0602030504020204" pitchFamily="34" charset="0"/>
              </a:rPr>
              <a:t>מצב סופי:</a:t>
            </a:r>
            <a:endParaRPr lang="en-US" altLang="he-IL">
              <a:latin typeface="Lucida Sans Unicode" panose="020B0602030504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6D7FB8-AA28-46AB-8537-AC7E7F65F2B9}"/>
              </a:ext>
            </a:extLst>
          </p:cNvPr>
          <p:cNvSpPr/>
          <p:nvPr/>
        </p:nvSpPr>
        <p:spPr bwMode="auto">
          <a:xfrm>
            <a:off x="5715000" y="5334000"/>
            <a:ext cx="9906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/>
              <a:t>2251</a:t>
            </a:r>
            <a:endParaRPr lang="en-US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0C0A13-BB8D-457D-8218-DE524F7EA416}"/>
              </a:ext>
            </a:extLst>
          </p:cNvPr>
          <p:cNvSpPr/>
          <p:nvPr/>
        </p:nvSpPr>
        <p:spPr bwMode="auto">
          <a:xfrm>
            <a:off x="1143000" y="5334000"/>
            <a:ext cx="990600" cy="914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/>
              <a:t>10</a:t>
            </a:r>
            <a:endParaRPr lang="en-US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0F11F1-D9E6-4B46-9FF0-E9A647F332E3}"/>
              </a:ext>
            </a:extLst>
          </p:cNvPr>
          <p:cNvSpPr/>
          <p:nvPr/>
        </p:nvSpPr>
        <p:spPr bwMode="auto">
          <a:xfrm>
            <a:off x="2209800" y="5334000"/>
            <a:ext cx="9906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/>
              <a:t>2251</a:t>
            </a:r>
            <a:endParaRPr lang="en-US" b="1" dirty="0"/>
          </a:p>
        </p:txBody>
      </p:sp>
      <p:sp>
        <p:nvSpPr>
          <p:cNvPr id="12301" name="TextBox 23">
            <a:extLst>
              <a:ext uri="{FF2B5EF4-FFF2-40B4-BE49-F238E27FC236}">
                <a16:creationId xmlns:a16="http://schemas.microsoft.com/office/drawing/2014/main" id="{3BE61152-E08B-4F75-9FED-7FBAD3109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421313"/>
            <a:ext cx="167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>
                <a:latin typeface="Lucida Sans Unicode" panose="020B0602030504020204" pitchFamily="34" charset="0"/>
              </a:rPr>
              <a:t>מצב התחלתי:</a:t>
            </a:r>
            <a:endParaRPr lang="en-US" altLang="he-IL">
              <a:latin typeface="Lucida Sans Unicode" panose="020B0602030504020204" pitchFamily="34" charset="0"/>
            </a:endParaRPr>
          </a:p>
        </p:txBody>
      </p:sp>
      <p:sp>
        <p:nvSpPr>
          <p:cNvPr id="12302" name="TextBox 23">
            <a:extLst>
              <a:ext uri="{FF2B5EF4-FFF2-40B4-BE49-F238E27FC236}">
                <a16:creationId xmlns:a16="http://schemas.microsoft.com/office/drawing/2014/main" id="{D40D7287-4DB9-4EF1-8485-AAB2FFC6D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410200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>
                <a:latin typeface="Lucida Sans Unicode" panose="020B0602030504020204" pitchFamily="34" charset="0"/>
              </a:rPr>
              <a:t>מצב סופי:</a:t>
            </a:r>
            <a:endParaRPr lang="en-US" altLang="he-IL">
              <a:latin typeface="Lucida Sans Unicode" panose="020B0602030504020204" pitchFamily="34" charset="0"/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AA085F7A-BEDE-4466-B446-D9DDB0DAF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F4542C09-F650-468C-826C-66E0AC3DB075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3</a:t>
            </a:fld>
            <a:endParaRPr lang="en-US" altLang="he-IL"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296" grpId="0"/>
      <p:bldP spid="12297" grpId="0"/>
      <p:bldP spid="10" grpId="0" animBg="1"/>
      <p:bldP spid="11" grpId="0" animBg="1"/>
      <p:bldP spid="12" grpId="0" animBg="1"/>
      <p:bldP spid="12301" grpId="0"/>
      <p:bldP spid="1230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9F04F-BB03-4956-9A13-387EC7C5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4B3C4E76-5D00-498A-9658-7D990C796AD2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30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38915" name="Title 1">
            <a:extLst>
              <a:ext uri="{FF2B5EF4-FFF2-40B4-BE49-F238E27FC236}">
                <a16:creationId xmlns:a16="http://schemas.microsoft.com/office/drawing/2014/main" id="{7D425556-7541-44B2-B9B6-018E61841BE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pPr algn="r" eaLnBrk="1" hangingPunct="1"/>
            <a:r>
              <a:rPr lang="he-IL" altLang="he-IL"/>
              <a:t>לולאה שלא תתבצע</a:t>
            </a:r>
            <a:endParaRPr lang="en-US" altLang="he-IL"/>
          </a:p>
        </p:txBody>
      </p:sp>
      <p:sp>
        <p:nvSpPr>
          <p:cNvPr id="38916" name="Content Placeholder 2">
            <a:extLst>
              <a:ext uri="{FF2B5EF4-FFF2-40B4-BE49-F238E27FC236}">
                <a16:creationId xmlns:a16="http://schemas.microsoft.com/office/drawing/2014/main" id="{ABCE77F1-B3D5-4D4A-9B7A-320D857AA1EF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r" rtl="1" eaLnBrk="1" hangingPunct="1"/>
            <a:r>
              <a:rPr lang="he-IL" altLang="he-IL"/>
              <a:t>גוף לולאה זו לא יבוצע אפילו פעם אחת משום שהתנאי לא מתקיים:</a:t>
            </a:r>
            <a:endParaRPr lang="he-IL" altLang="he-IL" sz="2500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2500"/>
              <a:t>        </a:t>
            </a:r>
            <a:r>
              <a:rPr lang="en-US" altLang="he-IL" sz="2500" noProof="1"/>
              <a:t>static void Main(string[] args)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2500" noProof="1"/>
              <a:t>        {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2500" noProof="1"/>
              <a:t>            int i = 10;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2500" noProof="1"/>
              <a:t>            while (i &lt; 5)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2500" noProof="1"/>
              <a:t>	        {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2500" noProof="1"/>
              <a:t>    	        Console.Write("*");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2500" noProof="1"/>
              <a:t>                   i++;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2500" noProof="1"/>
              <a:t>	        }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2500" noProof="1"/>
              <a:t>        }</a:t>
            </a:r>
            <a:endParaRPr lang="en-US" altLang="he-IL" sz="4600"/>
          </a:p>
          <a:p>
            <a:pPr eaLnBrk="1" hangingPunct="1">
              <a:lnSpc>
                <a:spcPct val="85000"/>
              </a:lnSpc>
            </a:pPr>
            <a:endParaRPr lang="en-US" altLang="he-IL" sz="2500"/>
          </a:p>
          <a:p>
            <a:pPr eaLnBrk="1" hangingPunct="1"/>
            <a:endParaRPr lang="en-US" altLang="he-IL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6A5A28B-CDDF-4534-9F98-C8C17947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AA092684-425A-4225-B8E4-F3B6AC3B0C4F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31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pic>
        <p:nvPicPr>
          <p:cNvPr id="39939" name="Picture 2">
            <a:extLst>
              <a:ext uri="{FF2B5EF4-FFF2-40B4-BE49-F238E27FC236}">
                <a16:creationId xmlns:a16="http://schemas.microsoft.com/office/drawing/2014/main" id="{4DC3B2CB-209D-4F25-8BCE-39C0DD421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28800"/>
            <a:ext cx="2743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itle 1">
            <a:extLst>
              <a:ext uri="{FF2B5EF4-FFF2-40B4-BE49-F238E27FC236}">
                <a16:creationId xmlns:a16="http://schemas.microsoft.com/office/drawing/2014/main" id="{52C469B5-0F41-4242-9F4E-48F0290CA49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pPr algn="r" rtl="1" eaLnBrk="1" hangingPunct="1"/>
            <a:r>
              <a:rPr lang="he-IL" altLang="he-IL"/>
              <a:t>לולאת  </a:t>
            </a:r>
            <a:r>
              <a:rPr lang="en-US" altLang="he-IL"/>
              <a:t>for</a:t>
            </a:r>
          </a:p>
        </p:txBody>
      </p:sp>
      <p:sp>
        <p:nvSpPr>
          <p:cNvPr id="39941" name="Content Placeholder 2">
            <a:extLst>
              <a:ext uri="{FF2B5EF4-FFF2-40B4-BE49-F238E27FC236}">
                <a16:creationId xmlns:a16="http://schemas.microsoft.com/office/drawing/2014/main" id="{2ADE7E75-B7E1-42B7-9705-3E186FBD0A3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400" y="1371600"/>
            <a:ext cx="8458200" cy="4530725"/>
          </a:xfrm>
        </p:spPr>
        <p:txBody>
          <a:bodyPr/>
          <a:lstStyle/>
          <a:p>
            <a:pPr algn="r" rtl="1" eaLnBrk="1" hangingPunct="1"/>
            <a:r>
              <a:rPr lang="he-IL" altLang="he-IL"/>
              <a:t>משפט מהצורה: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/>
              <a:t>for (&lt;init counter&gt; ; &lt;expression&gt; ; &lt;change counter&gt;)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/>
              <a:t>		statement;</a:t>
            </a:r>
            <a:endParaRPr lang="he-IL" altLang="he-IL" sz="21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/>
              <a:t>		statement;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e-IL" altLang="he-IL" sz="2100"/>
              <a:t>		</a:t>
            </a:r>
            <a:r>
              <a:rPr lang="en-US" altLang="he-IL" sz="2100"/>
              <a:t>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/>
              <a:t>		statement;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/>
              <a:t>}</a:t>
            </a:r>
          </a:p>
        </p:txBody>
      </p:sp>
      <p:sp>
        <p:nvSpPr>
          <p:cNvPr id="39942" name="TextBox 7">
            <a:extLst>
              <a:ext uri="{FF2B5EF4-FFF2-40B4-BE49-F238E27FC236}">
                <a16:creationId xmlns:a16="http://schemas.microsoft.com/office/drawing/2014/main" id="{594988B3-231C-4CB9-BB46-CD4E1F8F1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19600"/>
            <a:ext cx="4953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1" hangingPunct="1">
              <a:buFont typeface="Wingdings" panose="05000000000000000000" pitchFamily="2" charset="2"/>
              <a:buChar char="q"/>
            </a:pPr>
            <a:r>
              <a:rPr lang="he-IL" altLang="he-IL" sz="2400"/>
              <a:t>  איתחול</a:t>
            </a:r>
            <a:endParaRPr lang="en-US" altLang="he-IL" sz="2400"/>
          </a:p>
          <a:p>
            <a:pPr rtl="1" eaLnBrk="1" hangingPunct="1">
              <a:buFont typeface="Wingdings" panose="05000000000000000000" pitchFamily="2" charset="2"/>
              <a:buChar char="q"/>
            </a:pPr>
            <a:r>
              <a:rPr lang="he-IL" altLang="he-IL" sz="2400"/>
              <a:t>  כל עוד הביטוי נותן תוצאה שאינה 0: </a:t>
            </a:r>
          </a:p>
          <a:p>
            <a:pPr lvl="1" rtl="1" eaLnBrk="1" hangingPunct="1">
              <a:buFont typeface="Wingdings" panose="05000000000000000000" pitchFamily="2" charset="2"/>
              <a:buChar char="v"/>
            </a:pPr>
            <a:r>
              <a:rPr lang="he-IL" altLang="he-IL" sz="2000"/>
              <a:t>  יבוצעו הפקודות שבגוף הלולאה</a:t>
            </a:r>
          </a:p>
          <a:p>
            <a:pPr lvl="1" rtl="1" eaLnBrk="1" hangingPunct="1">
              <a:buFont typeface="Wingdings" panose="05000000000000000000" pitchFamily="2" charset="2"/>
              <a:buChar char="v"/>
            </a:pPr>
            <a:r>
              <a:rPr lang="he-IL" altLang="he-IL" sz="2000"/>
              <a:t>  קידום</a:t>
            </a:r>
            <a:endParaRPr lang="en-US" altLang="he-IL" sz="2000"/>
          </a:p>
          <a:p>
            <a:pPr rtl="1" eaLnBrk="1" hangingPunct="1"/>
            <a:endParaRPr lang="en-US" altLang="he-IL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8F0D3A-286D-4774-BA6B-740EF33DD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324600"/>
            <a:ext cx="495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1" hangingPunct="1"/>
            <a:r>
              <a:rPr lang="he-IL" altLang="he-IL" b="1">
                <a:solidFill>
                  <a:schemeClr val="bg1"/>
                </a:solidFill>
              </a:rPr>
              <a:t>נשים לב, גם פה, שהקוד בין {} מוכנס טאב פנימה!</a:t>
            </a:r>
            <a:endParaRPr lang="en-US" altLang="he-IL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68C21A66-D973-493D-A937-415D230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49FFAF56-19C4-479E-9C4E-F52B68B701F0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32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40963" name="Title 1">
            <a:extLst>
              <a:ext uri="{FF2B5EF4-FFF2-40B4-BE49-F238E27FC236}">
                <a16:creationId xmlns:a16="http://schemas.microsoft.com/office/drawing/2014/main" id="{24F6B9B5-BCEE-4CEB-B13B-37BD5CDB98B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pPr algn="r" rtl="1" eaLnBrk="1" hangingPunct="1"/>
            <a:r>
              <a:rPr lang="he-IL" altLang="he-IL"/>
              <a:t>לולאת  </a:t>
            </a:r>
            <a:r>
              <a:rPr lang="en-US" altLang="he-IL"/>
              <a:t>for</a:t>
            </a:r>
            <a:r>
              <a:rPr lang="he-IL" altLang="he-IL"/>
              <a:t> – הדפסת כל המספרים</a:t>
            </a:r>
            <a:endParaRPr lang="en-US" alt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028AC-1976-4798-A890-892B9DF30CC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4800" y="1524000"/>
            <a:ext cx="8229600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he-IL" sz="1900" dirty="0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1800" dirty="0"/>
              <a:t>       </a:t>
            </a:r>
            <a:r>
              <a:rPr lang="en-US" altLang="he-IL" sz="1800" noProof="1"/>
              <a:t>static void Main(string[] args)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{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    int number, i;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endParaRPr lang="en-US" altLang="he-IL" sz="1800" noProof="1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    Console.Write("Please enter a number: ");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    number = int.Parse(Console.ReadLine());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endParaRPr lang="en-US" altLang="he-IL" sz="1800" noProof="1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    Console.Write</a:t>
            </a:r>
            <a:r>
              <a:rPr lang="en-US" altLang="he-IL" sz="1800" dirty="0"/>
              <a:t>Line</a:t>
            </a:r>
            <a:r>
              <a:rPr lang="en-US" altLang="he-IL" sz="1800" noProof="1"/>
              <a:t>("All numbers from 1 to {0}: ", number);</a:t>
            </a:r>
            <a:r>
              <a:rPr lang="en-US" altLang="he-IL" sz="1800" dirty="0"/>
              <a:t>	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1800" dirty="0"/>
              <a:t>	       for (          ;                         ;          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800" dirty="0"/>
              <a:t>	      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800" dirty="0"/>
              <a:t>		</a:t>
            </a:r>
            <a:r>
              <a:rPr lang="en-US" altLang="he-IL" sz="1800" noProof="1"/>
              <a:t>Console.Write("{0} ", i);</a:t>
            </a:r>
            <a:endParaRPr lang="en-US" altLang="he-IL" sz="1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800" dirty="0"/>
              <a:t>	   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800" dirty="0"/>
              <a:t>	       </a:t>
            </a:r>
            <a:r>
              <a:rPr lang="en-US" altLang="he-IL" sz="1800" noProof="1"/>
              <a:t>Console.Write</a:t>
            </a:r>
            <a:r>
              <a:rPr lang="en-US" altLang="he-IL" sz="1800" dirty="0"/>
              <a:t>Line</a:t>
            </a:r>
            <a:r>
              <a:rPr lang="en-US" altLang="he-IL" sz="1800" noProof="1"/>
              <a:t>();</a:t>
            </a:r>
            <a:endParaRPr lang="en-US" altLang="he-IL" sz="1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800" dirty="0"/>
              <a:t>   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he-IL" sz="1800" dirty="0"/>
          </a:p>
        </p:txBody>
      </p:sp>
      <p:pic>
        <p:nvPicPr>
          <p:cNvPr id="40965" name="Picture 3">
            <a:extLst>
              <a:ext uri="{FF2B5EF4-FFF2-40B4-BE49-F238E27FC236}">
                <a16:creationId xmlns:a16="http://schemas.microsoft.com/office/drawing/2014/main" id="{42F38D14-50F4-42C1-98B6-B3BFAF8F5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1728788"/>
            <a:ext cx="4175125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C43C38-1007-4C46-9E2F-07F39EB17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4196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he-IL"/>
              <a:t>i=1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A6E9DC-A745-4979-915B-A8DAC8319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4196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he-IL"/>
              <a:t>i &lt;= number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DC35A5-5390-48BC-AF9A-B109DE897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4196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he-IL"/>
              <a:t>i++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35EA50-8819-49D4-B8E0-718582B6F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027613"/>
            <a:ext cx="51816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1" hangingPunct="1">
              <a:buFont typeface="Wingdings" panose="05000000000000000000" pitchFamily="2" charset="2"/>
              <a:buChar char="q"/>
            </a:pPr>
            <a:r>
              <a:rPr lang="he-IL" altLang="he-IL" sz="2400"/>
              <a:t>  איתחול</a:t>
            </a:r>
            <a:endParaRPr lang="en-US" altLang="he-IL" sz="2400"/>
          </a:p>
          <a:p>
            <a:pPr rtl="1" eaLnBrk="1" hangingPunct="1">
              <a:buFont typeface="Wingdings" panose="05000000000000000000" pitchFamily="2" charset="2"/>
              <a:buChar char="q"/>
            </a:pPr>
            <a:r>
              <a:rPr lang="he-IL" altLang="he-IL" sz="2400"/>
              <a:t>  כל עוד הביטוי נותן תוצאה שאינה 0: </a:t>
            </a:r>
          </a:p>
          <a:p>
            <a:pPr lvl="1" rtl="1" eaLnBrk="1" hangingPunct="1">
              <a:buFont typeface="Wingdings" panose="05000000000000000000" pitchFamily="2" charset="2"/>
              <a:buChar char="v"/>
            </a:pPr>
            <a:r>
              <a:rPr lang="he-IL" altLang="he-IL" sz="2000"/>
              <a:t>  יבוצעו הפקודות שבגוף הלולאה</a:t>
            </a:r>
          </a:p>
          <a:p>
            <a:pPr lvl="1" rtl="1" eaLnBrk="1" hangingPunct="1">
              <a:buFont typeface="Wingdings" panose="05000000000000000000" pitchFamily="2" charset="2"/>
              <a:buChar char="v"/>
            </a:pPr>
            <a:r>
              <a:rPr lang="he-IL" altLang="he-IL" sz="2000"/>
              <a:t>  קידום</a:t>
            </a:r>
            <a:endParaRPr lang="en-US" altLang="he-IL" sz="2000"/>
          </a:p>
          <a:p>
            <a:pPr rtl="1" eaLnBrk="1" hangingPunct="1"/>
            <a:endParaRPr lang="en-US" altLang="he-IL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mph" presetSubtype="0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5" presetClass="emph" presetSubtype="0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5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5" presetClass="emph" presetSubtype="0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8" grpId="2"/>
      <p:bldP spid="8" grpId="3"/>
      <p:bldP spid="8" grpId="4"/>
      <p:bldP spid="8" grpId="5"/>
      <p:bldP spid="9" grpId="0"/>
      <p:bldP spid="9" grpId="1"/>
      <p:bldP spid="9" grpId="2"/>
      <p:bldP spid="9" grpId="3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6F45D89C-767A-4B31-B103-2FD5A85F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740D405A-A761-488E-9177-3D14FB3C68C2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33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FC5857AE-56F7-415A-A951-85D475FF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algn="r" rtl="1" eaLnBrk="1" hangingPunct="1"/>
            <a:r>
              <a:rPr lang="he-IL" altLang="he-IL"/>
              <a:t>טווח המשתנה המוגדר בלולאה</a:t>
            </a:r>
            <a:endParaRPr lang="en-US" altLang="he-IL"/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3B779C08-4B47-4DBF-BB7C-03B0D0481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algn="r" rtl="1" eaLnBrk="1" hangingPunct="1"/>
            <a:r>
              <a:rPr lang="he-IL" altLang="he-IL"/>
              <a:t>לולאה הינה בלוק, וכל משתנה המוגדר בה מוכר בתחומה.</a:t>
            </a:r>
          </a:p>
          <a:p>
            <a:pPr algn="r" rtl="1" eaLnBrk="1" hangingPunct="1"/>
            <a:r>
              <a:rPr lang="he-IL" altLang="he-IL"/>
              <a:t>ניתן להגדיר משתנה בחלק האיתחול בלולאה</a:t>
            </a:r>
          </a:p>
          <a:p>
            <a:pPr lvl="1" algn="r" rtl="1" eaLnBrk="1" hangingPunct="1"/>
            <a:r>
              <a:rPr lang="he-IL" altLang="he-IL"/>
              <a:t>משתנה זה יוכר בגוף הלולאה בלבד</a:t>
            </a:r>
          </a:p>
          <a:p>
            <a:pPr lvl="1" algn="r" rtl="1" eaLnBrk="1" hangingPunct="1"/>
            <a:endParaRPr lang="he-IL" altLang="he-IL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2400"/>
              <a:t>for ( </a:t>
            </a:r>
            <a:r>
              <a:rPr lang="en-US" altLang="he-IL" sz="2400" b="1"/>
              <a:t>int</a:t>
            </a:r>
            <a:r>
              <a:rPr lang="en-US" altLang="he-IL" sz="2400"/>
              <a:t> i=0   ; i &lt; 3  ; i++  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40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400"/>
              <a:t>	</a:t>
            </a:r>
            <a:r>
              <a:rPr lang="en-US" altLang="he-IL" sz="2400" noProof="1"/>
              <a:t>Console.Write("{0} ", i);</a:t>
            </a:r>
            <a:endParaRPr lang="en-US" altLang="he-IL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400"/>
              <a:t>}</a:t>
            </a:r>
          </a:p>
          <a:p>
            <a:pPr lvl="1" algn="r" rtl="1" eaLnBrk="1" hangingPunct="1"/>
            <a:endParaRPr lang="en-US" altLang="he-IL" sz="3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0E3EC581-0976-4571-BBB2-8DD29359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40D0ACDB-2D78-4B7B-853A-A2961F1A8765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34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43011" name="Title 1">
            <a:extLst>
              <a:ext uri="{FF2B5EF4-FFF2-40B4-BE49-F238E27FC236}">
                <a16:creationId xmlns:a16="http://schemas.microsoft.com/office/drawing/2014/main" id="{15310A11-43BB-4B9F-97AD-C72CC03817C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pPr algn="r" rtl="1" eaLnBrk="1" hangingPunct="1"/>
            <a:r>
              <a:rPr lang="he-IL" altLang="he-IL"/>
              <a:t>לולאת  </a:t>
            </a:r>
            <a:r>
              <a:rPr lang="en-US" altLang="he-IL"/>
              <a:t>for</a:t>
            </a:r>
            <a:r>
              <a:rPr lang="he-IL" altLang="he-IL"/>
              <a:t> – </a:t>
            </a:r>
            <a:r>
              <a:rPr lang="he-IL" altLang="he-IL" sz="3600"/>
              <a:t>הדפסת כל המספרים האי -הזוגיים</a:t>
            </a:r>
            <a:endParaRPr lang="en-US" alt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84A7D-D13F-4B5A-BC19-D02451F3E44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4800" y="1524000"/>
            <a:ext cx="8229600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he-IL" sz="1900" dirty="0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1800" dirty="0"/>
              <a:t>       </a:t>
            </a:r>
            <a:r>
              <a:rPr lang="en-US" altLang="he-IL" sz="1800" noProof="1"/>
              <a:t>static void Main(string[] args)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{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    int number;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endParaRPr lang="en-US" altLang="he-IL" sz="1800" noProof="1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    Console.Write("Please enter a number: ");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    number = int.Parse(Console.ReadLine());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endParaRPr lang="en-US" altLang="he-IL" sz="1800" noProof="1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    Console.Write</a:t>
            </a:r>
            <a:r>
              <a:rPr lang="en-US" altLang="he-IL" sz="1800" dirty="0"/>
              <a:t>Line</a:t>
            </a:r>
            <a:r>
              <a:rPr lang="en-US" altLang="he-IL" sz="1800" noProof="1"/>
              <a:t>("All numbers from 1 to {0}: ", number);</a:t>
            </a:r>
            <a:r>
              <a:rPr lang="en-US" altLang="he-IL" sz="1800" dirty="0"/>
              <a:t>	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1800" dirty="0"/>
              <a:t>	       for (             ;                         ;           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800" dirty="0"/>
              <a:t>	      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800" dirty="0"/>
              <a:t>		</a:t>
            </a:r>
            <a:r>
              <a:rPr lang="en-US" altLang="he-IL" sz="1800" noProof="1"/>
              <a:t>Console.Write("{0} ", i);</a:t>
            </a:r>
            <a:endParaRPr lang="en-US" altLang="he-IL" sz="1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800" dirty="0"/>
              <a:t>	   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800" dirty="0"/>
              <a:t>	       </a:t>
            </a:r>
            <a:r>
              <a:rPr lang="en-US" altLang="he-IL" sz="1800" noProof="1"/>
              <a:t>Console.Write</a:t>
            </a:r>
            <a:r>
              <a:rPr lang="en-US" altLang="he-IL" sz="1800" dirty="0"/>
              <a:t>Line</a:t>
            </a:r>
            <a:r>
              <a:rPr lang="en-US" altLang="he-IL" sz="1800" noProof="1"/>
              <a:t>();</a:t>
            </a:r>
            <a:endParaRPr lang="en-US" altLang="he-IL" sz="1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800" dirty="0"/>
              <a:t>   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he-IL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A9811-9C80-41AF-9BB6-5F5B59809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4196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he-IL"/>
              <a:t>int i=1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D136B-B180-4756-A2D1-A571BB7EE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4196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he-IL"/>
              <a:t>i &lt;= number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29D8B1-473F-4E02-8314-FF5AF29AB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4338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he-IL"/>
              <a:t>i+=2</a:t>
            </a:r>
          </a:p>
        </p:txBody>
      </p:sp>
      <p:pic>
        <p:nvPicPr>
          <p:cNvPr id="43016" name="Picture 2">
            <a:extLst>
              <a:ext uri="{FF2B5EF4-FFF2-40B4-BE49-F238E27FC236}">
                <a16:creationId xmlns:a16="http://schemas.microsoft.com/office/drawing/2014/main" id="{38455F69-0746-44AF-80CB-B770438B0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00200"/>
            <a:ext cx="437038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7" name="Text Box 9">
            <a:extLst>
              <a:ext uri="{FF2B5EF4-FFF2-40B4-BE49-F238E27FC236}">
                <a16:creationId xmlns:a16="http://schemas.microsoft.com/office/drawing/2014/main" id="{81716E3E-41D3-418E-8B59-77BA9956C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105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>
                <a:solidFill>
                  <a:schemeClr val="hlink"/>
                </a:solidFill>
              </a:rPr>
              <a:t>i=1</a:t>
            </a:r>
          </a:p>
        </p:txBody>
      </p:sp>
      <p:sp>
        <p:nvSpPr>
          <p:cNvPr id="176138" name="Text Box 10">
            <a:extLst>
              <a:ext uri="{FF2B5EF4-FFF2-40B4-BE49-F238E27FC236}">
                <a16:creationId xmlns:a16="http://schemas.microsoft.com/office/drawing/2014/main" id="{E1E923E2-66DE-4E53-937B-7B0370B85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105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>
                <a:solidFill>
                  <a:schemeClr val="hlink"/>
                </a:solidFill>
              </a:rPr>
              <a:t>i=3</a:t>
            </a:r>
          </a:p>
        </p:txBody>
      </p:sp>
      <p:sp>
        <p:nvSpPr>
          <p:cNvPr id="176139" name="Text Box 11">
            <a:extLst>
              <a:ext uri="{FF2B5EF4-FFF2-40B4-BE49-F238E27FC236}">
                <a16:creationId xmlns:a16="http://schemas.microsoft.com/office/drawing/2014/main" id="{1FF5843A-B0B4-46AD-927F-DD89FE15F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105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>
                <a:solidFill>
                  <a:schemeClr val="hlink"/>
                </a:solidFill>
              </a:rPr>
              <a:t>i=5</a:t>
            </a:r>
          </a:p>
        </p:txBody>
      </p:sp>
      <p:sp>
        <p:nvSpPr>
          <p:cNvPr id="176140" name="Text Box 12">
            <a:extLst>
              <a:ext uri="{FF2B5EF4-FFF2-40B4-BE49-F238E27FC236}">
                <a16:creationId xmlns:a16="http://schemas.microsoft.com/office/drawing/2014/main" id="{2C3CE136-3E37-484E-B32C-2498E70E6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105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>
                <a:solidFill>
                  <a:schemeClr val="hlink"/>
                </a:solidFill>
              </a:rPr>
              <a:t>i=7</a:t>
            </a:r>
          </a:p>
        </p:txBody>
      </p:sp>
      <p:sp>
        <p:nvSpPr>
          <p:cNvPr id="176141" name="Text Box 13">
            <a:extLst>
              <a:ext uri="{FF2B5EF4-FFF2-40B4-BE49-F238E27FC236}">
                <a16:creationId xmlns:a16="http://schemas.microsoft.com/office/drawing/2014/main" id="{6B017275-154F-4880-AFC5-323FC6AE3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105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>
                <a:solidFill>
                  <a:schemeClr val="hlink"/>
                </a:solidFill>
              </a:rPr>
              <a:t>i=9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5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0" dur="500"/>
                                        <p:tgtEl>
                                          <p:spTgt spid="176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allAtOnce"/>
      <p:bldP spid="8" grpId="1" build="allAtOnce"/>
      <p:bldP spid="8" grpId="2" build="allAtOnce"/>
      <p:bldP spid="8" grpId="3" build="allAtOnce"/>
      <p:bldP spid="9" grpId="0"/>
      <p:bldP spid="9" grpId="1"/>
      <p:bldP spid="9" grpId="2"/>
      <p:bldP spid="9" grpId="3"/>
      <p:bldP spid="176137" grpId="0"/>
      <p:bldP spid="176137" grpId="1"/>
      <p:bldP spid="176138" grpId="0"/>
      <p:bldP spid="176138" grpId="1"/>
      <p:bldP spid="176139" grpId="0"/>
      <p:bldP spid="176139" grpId="1"/>
      <p:bldP spid="176140" grpId="0"/>
      <p:bldP spid="176140" grpId="1"/>
      <p:bldP spid="17614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1BDB067-5093-4D9A-A543-473F86EC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CC852812-DB49-4D20-A7AA-1BE2101B4D81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35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44035" name="Title 1">
            <a:extLst>
              <a:ext uri="{FF2B5EF4-FFF2-40B4-BE49-F238E27FC236}">
                <a16:creationId xmlns:a16="http://schemas.microsoft.com/office/drawing/2014/main" id="{9FF81AB2-5CB2-4AA5-9161-CE490FD72EA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pPr algn="r" rtl="1" eaLnBrk="1" hangingPunct="1"/>
            <a:r>
              <a:rPr lang="he-IL" altLang="he-IL"/>
              <a:t>לולאת  </a:t>
            </a:r>
            <a:r>
              <a:rPr lang="en-US" altLang="he-IL"/>
              <a:t>for</a:t>
            </a:r>
            <a:r>
              <a:rPr lang="he-IL" altLang="he-IL"/>
              <a:t> – </a:t>
            </a:r>
            <a:r>
              <a:rPr lang="he-IL" altLang="he-IL" sz="3200"/>
              <a:t>הדפסת כל המספרים בסדר יורד</a:t>
            </a:r>
            <a:endParaRPr lang="en-US" altLang="he-IL"/>
          </a:p>
        </p:txBody>
      </p:sp>
      <p:sp>
        <p:nvSpPr>
          <p:cNvPr id="44036" name="Content Placeholder 2">
            <a:extLst>
              <a:ext uri="{FF2B5EF4-FFF2-40B4-BE49-F238E27FC236}">
                <a16:creationId xmlns:a16="http://schemas.microsoft.com/office/drawing/2014/main" id="{7609B723-55D9-42F6-97E8-8199F38A3D9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4800" y="1870075"/>
            <a:ext cx="8229600" cy="4530725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1800" dirty="0"/>
              <a:t>        </a:t>
            </a:r>
            <a:r>
              <a:rPr lang="en-US" altLang="he-IL" sz="1800" noProof="1"/>
              <a:t>static void Main(string[] args)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{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    int number;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endParaRPr lang="en-US" altLang="he-IL" sz="1800" noProof="1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    Console.Write("Please enter a number: ");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    number = int.Parse(Console.ReadLine());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endParaRPr lang="en-US" altLang="he-IL" sz="1800" noProof="1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    Console.Write</a:t>
            </a:r>
            <a:r>
              <a:rPr lang="en-US" altLang="he-IL" sz="1800" dirty="0"/>
              <a:t>Line</a:t>
            </a:r>
            <a:r>
              <a:rPr lang="en-US" altLang="he-IL" sz="1800" noProof="1"/>
              <a:t>("All numbers from 1 to {0}: ", number);</a:t>
            </a:r>
            <a:r>
              <a:rPr lang="en-US" altLang="he-IL" sz="1800" dirty="0"/>
              <a:t>	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1800" dirty="0"/>
              <a:t>	       for (                       ;                   ;           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800" dirty="0"/>
              <a:t>	      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800" dirty="0"/>
              <a:t>		</a:t>
            </a:r>
            <a:r>
              <a:rPr lang="en-US" altLang="he-IL" sz="1800" noProof="1"/>
              <a:t>Console.Write("{0} ", i);</a:t>
            </a:r>
            <a:endParaRPr lang="en-US" altLang="he-IL" sz="1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800" dirty="0"/>
              <a:t>	   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800" dirty="0"/>
              <a:t>	       </a:t>
            </a:r>
            <a:r>
              <a:rPr lang="en-US" altLang="he-IL" sz="1800" noProof="1"/>
              <a:t>Console.Write</a:t>
            </a:r>
            <a:r>
              <a:rPr lang="en-US" altLang="he-IL" sz="1800" dirty="0"/>
              <a:t>Line</a:t>
            </a:r>
            <a:r>
              <a:rPr lang="en-US" altLang="he-IL" sz="1800" noProof="1"/>
              <a:t>();</a:t>
            </a:r>
            <a:endParaRPr lang="en-US" altLang="he-IL" sz="1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800" dirty="0"/>
              <a:t>       }</a:t>
            </a:r>
          </a:p>
        </p:txBody>
      </p:sp>
      <p:sp>
        <p:nvSpPr>
          <p:cNvPr id="44037" name="TextBox 6">
            <a:extLst>
              <a:ext uri="{FF2B5EF4-FFF2-40B4-BE49-F238E27FC236}">
                <a16:creationId xmlns:a16="http://schemas.microsoft.com/office/drawing/2014/main" id="{24AC1A61-13A7-4667-AEAB-790F5776B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384675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he-IL"/>
              <a:t>int i=number</a:t>
            </a:r>
          </a:p>
        </p:txBody>
      </p:sp>
      <p:sp>
        <p:nvSpPr>
          <p:cNvPr id="44038" name="TextBox 7">
            <a:extLst>
              <a:ext uri="{FF2B5EF4-FFF2-40B4-BE49-F238E27FC236}">
                <a16:creationId xmlns:a16="http://schemas.microsoft.com/office/drawing/2014/main" id="{82E907E2-A032-42EE-83A2-45AA7E3B6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384675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he-IL"/>
              <a:t>i  &gt;= 1</a:t>
            </a:r>
          </a:p>
        </p:txBody>
      </p:sp>
      <p:sp>
        <p:nvSpPr>
          <p:cNvPr id="44039" name="TextBox 8">
            <a:extLst>
              <a:ext uri="{FF2B5EF4-FFF2-40B4-BE49-F238E27FC236}">
                <a16:creationId xmlns:a16="http://schemas.microsoft.com/office/drawing/2014/main" id="{32273D86-EEC0-4191-8999-9EC77582F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38467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he-IL" sz="2000"/>
              <a:t>i--</a:t>
            </a:r>
          </a:p>
        </p:txBody>
      </p:sp>
      <p:pic>
        <p:nvPicPr>
          <p:cNvPr id="44040" name="Picture 2">
            <a:extLst>
              <a:ext uri="{FF2B5EF4-FFF2-40B4-BE49-F238E27FC236}">
                <a16:creationId xmlns:a16="http://schemas.microsoft.com/office/drawing/2014/main" id="{D0CB8D89-31C9-4CBB-9A9F-163E7BBFD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1600200"/>
            <a:ext cx="42322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8FA07C6-69D0-4031-B16F-EB08E357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584C5B3D-83E0-4974-B9C5-97AA103DF37F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36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45059" name="Title 1">
            <a:extLst>
              <a:ext uri="{FF2B5EF4-FFF2-40B4-BE49-F238E27FC236}">
                <a16:creationId xmlns:a16="http://schemas.microsoft.com/office/drawing/2014/main" id="{D9F00234-10F5-49C7-8884-873CDE07C76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pPr algn="r" rtl="1" eaLnBrk="1" hangingPunct="1"/>
            <a:r>
              <a:rPr lang="he-IL" altLang="he-IL" sz="4800"/>
              <a:t>לולאת  </a:t>
            </a:r>
            <a:r>
              <a:rPr lang="en-US" altLang="he-IL" sz="4800"/>
              <a:t>for</a:t>
            </a:r>
            <a:r>
              <a:rPr lang="he-IL" altLang="he-IL" sz="4800"/>
              <a:t> – </a:t>
            </a:r>
            <a:r>
              <a:rPr lang="he-IL" altLang="he-IL" sz="3600"/>
              <a:t>הדפסת חזקות של 2</a:t>
            </a:r>
            <a:endParaRPr lang="en-US" altLang="he-IL" sz="4800"/>
          </a:p>
        </p:txBody>
      </p:sp>
      <p:sp>
        <p:nvSpPr>
          <p:cNvPr id="45060" name="Content Placeholder 2">
            <a:extLst>
              <a:ext uri="{FF2B5EF4-FFF2-40B4-BE49-F238E27FC236}">
                <a16:creationId xmlns:a16="http://schemas.microsoft.com/office/drawing/2014/main" id="{C1F41B27-737C-40A2-9B6A-9A7EDB09859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200" y="2022475"/>
            <a:ext cx="8229600" cy="4530725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1800" dirty="0"/>
              <a:t>       </a:t>
            </a:r>
            <a:r>
              <a:rPr lang="en-US" altLang="he-IL" sz="1800" noProof="1"/>
              <a:t>static void Main(string[] args)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{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    int number;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endParaRPr lang="en-US" altLang="he-IL" sz="1800" noProof="1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    Console.Write("Please enter a number: ");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    number = int.Parse(Console.ReadLine());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endParaRPr lang="en-US" altLang="he-IL" sz="1800" noProof="1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    Console.Write</a:t>
            </a:r>
            <a:r>
              <a:rPr lang="en-US" altLang="he-IL" sz="1800" dirty="0"/>
              <a:t>Line</a:t>
            </a:r>
            <a:r>
              <a:rPr lang="en-US" altLang="he-IL" sz="1800" noProof="1"/>
              <a:t>("All numbers from 1 to {0}: ", number);</a:t>
            </a:r>
            <a:r>
              <a:rPr lang="en-US" altLang="he-IL" sz="1800" dirty="0"/>
              <a:t>	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1800" dirty="0"/>
              <a:t>	       for (              ;                        ;           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800" dirty="0"/>
              <a:t>	      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800" dirty="0"/>
              <a:t>		</a:t>
            </a:r>
            <a:r>
              <a:rPr lang="en-US" altLang="he-IL" sz="1800" noProof="1"/>
              <a:t>Console.Write("{0} ", i);</a:t>
            </a:r>
            <a:endParaRPr lang="en-US" altLang="he-IL" sz="1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800" dirty="0"/>
              <a:t>	   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800" dirty="0"/>
              <a:t>	       </a:t>
            </a:r>
            <a:r>
              <a:rPr lang="en-US" altLang="he-IL" sz="1800" noProof="1"/>
              <a:t>Console.Write</a:t>
            </a:r>
            <a:r>
              <a:rPr lang="en-US" altLang="he-IL" sz="1800" dirty="0"/>
              <a:t>Line</a:t>
            </a:r>
            <a:r>
              <a:rPr lang="en-US" altLang="he-IL" sz="1800" noProof="1"/>
              <a:t>();</a:t>
            </a:r>
            <a:endParaRPr lang="en-US" altLang="he-IL" sz="1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800" dirty="0"/>
              <a:t>       }</a:t>
            </a:r>
          </a:p>
        </p:txBody>
      </p:sp>
      <p:sp>
        <p:nvSpPr>
          <p:cNvPr id="45061" name="TextBox 6">
            <a:extLst>
              <a:ext uri="{FF2B5EF4-FFF2-40B4-BE49-F238E27FC236}">
                <a16:creationId xmlns:a16="http://schemas.microsoft.com/office/drawing/2014/main" id="{91400CFE-AA39-461C-8B42-57F12F0D6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5720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he-IL"/>
              <a:t>int i=1</a:t>
            </a:r>
          </a:p>
        </p:txBody>
      </p:sp>
      <p:sp>
        <p:nvSpPr>
          <p:cNvPr id="45062" name="TextBox 7">
            <a:extLst>
              <a:ext uri="{FF2B5EF4-FFF2-40B4-BE49-F238E27FC236}">
                <a16:creationId xmlns:a16="http://schemas.microsoft.com/office/drawing/2014/main" id="{8358ED54-40C6-4602-88DF-78D95B0B0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586288"/>
            <a:ext cx="2209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he-IL"/>
              <a:t>i  &lt;= number</a:t>
            </a:r>
          </a:p>
        </p:txBody>
      </p:sp>
      <p:sp>
        <p:nvSpPr>
          <p:cNvPr id="45063" name="TextBox 8">
            <a:extLst>
              <a:ext uri="{FF2B5EF4-FFF2-40B4-BE49-F238E27FC236}">
                <a16:creationId xmlns:a16="http://schemas.microsoft.com/office/drawing/2014/main" id="{09526C8B-C199-4D02-856D-1B36D360F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58628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he-IL"/>
              <a:t>i *= 2</a:t>
            </a:r>
          </a:p>
        </p:txBody>
      </p:sp>
      <p:pic>
        <p:nvPicPr>
          <p:cNvPr id="45064" name="Picture 2">
            <a:extLst>
              <a:ext uri="{FF2B5EF4-FFF2-40B4-BE49-F238E27FC236}">
                <a16:creationId xmlns:a16="http://schemas.microsoft.com/office/drawing/2014/main" id="{CBE7F254-3A3A-42D4-B78D-F5932686F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752600"/>
            <a:ext cx="5106988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2257A0D-493E-48EE-ADF0-B95F4765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BEC1871E-2E85-457F-8443-11C8FB48AF95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37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46083" name="Title 1">
            <a:extLst>
              <a:ext uri="{FF2B5EF4-FFF2-40B4-BE49-F238E27FC236}">
                <a16:creationId xmlns:a16="http://schemas.microsoft.com/office/drawing/2014/main" id="{6ABB0A3F-4016-4277-B509-0287EFD36B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00" y="228600"/>
            <a:ext cx="8534400" cy="990600"/>
          </a:xfrm>
        </p:spPr>
        <p:txBody>
          <a:bodyPr anchor="b"/>
          <a:lstStyle/>
          <a:p>
            <a:pPr algn="r" rtl="1" eaLnBrk="1" hangingPunct="1"/>
            <a:r>
              <a:rPr lang="he-IL" altLang="he-IL" sz="4800"/>
              <a:t>לולאת  </a:t>
            </a:r>
            <a:r>
              <a:rPr lang="en-US" altLang="he-IL" sz="4800"/>
              <a:t>for</a:t>
            </a:r>
            <a:r>
              <a:rPr lang="he-IL" altLang="he-IL" sz="4800"/>
              <a:t> – </a:t>
            </a:r>
            <a:r>
              <a:rPr lang="he-IL" altLang="he-IL" sz="3600"/>
              <a:t>הדפסת חזקות של 2 </a:t>
            </a:r>
            <a:r>
              <a:rPr lang="he-IL" altLang="he-IL" sz="1800"/>
              <a:t>(2 אינדקסים)</a:t>
            </a:r>
            <a:endParaRPr lang="en-US" altLang="he-IL" sz="4800"/>
          </a:p>
        </p:txBody>
      </p:sp>
      <p:sp>
        <p:nvSpPr>
          <p:cNvPr id="179203" name="Content Placeholder 2">
            <a:extLst>
              <a:ext uri="{FF2B5EF4-FFF2-40B4-BE49-F238E27FC236}">
                <a16:creationId xmlns:a16="http://schemas.microsoft.com/office/drawing/2014/main" id="{D0250FB3-4D4D-4402-AE6E-5AB8014EB47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-381000" y="2174875"/>
            <a:ext cx="8763000" cy="4530725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1800" dirty="0"/>
              <a:t>        </a:t>
            </a:r>
            <a:r>
              <a:rPr lang="en-US" altLang="he-IL" sz="1800" noProof="1"/>
              <a:t>static void Main(string[] args)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{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    int number;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endParaRPr lang="en-US" altLang="he-IL" sz="1800" noProof="1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    Console.Write("Please enter a number: ");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    number = int.Parse(Console.ReadLine());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endParaRPr lang="en-US" altLang="he-IL" sz="1800" noProof="1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    Console.Write</a:t>
            </a:r>
            <a:r>
              <a:rPr lang="en-US" altLang="he-IL" sz="1800" dirty="0"/>
              <a:t>Line</a:t>
            </a:r>
            <a:r>
              <a:rPr lang="en-US" altLang="he-IL" sz="1800" noProof="1"/>
              <a:t>("All numbers from 1 to {0}: ", number);</a:t>
            </a:r>
            <a:r>
              <a:rPr lang="en-US" altLang="he-IL" sz="1800" dirty="0"/>
              <a:t>	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1800" dirty="0"/>
              <a:t>	       for (                    ;                          ;                       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800" dirty="0"/>
              <a:t>	      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800" dirty="0"/>
              <a:t>		</a:t>
            </a:r>
            <a:r>
              <a:rPr lang="en-US" altLang="he-IL" sz="1800" noProof="1"/>
              <a:t>Console.Write</a:t>
            </a:r>
            <a:r>
              <a:rPr lang="en-US" altLang="he-IL" sz="1800" dirty="0"/>
              <a:t>Line</a:t>
            </a:r>
            <a:r>
              <a:rPr lang="en-US" altLang="he-IL" sz="1800" noProof="1"/>
              <a:t>(“</a:t>
            </a:r>
            <a:r>
              <a:rPr lang="en-US" altLang="he-IL" sz="1800" dirty="0"/>
              <a:t>2^{0}={1}</a:t>
            </a:r>
            <a:r>
              <a:rPr lang="en-US" altLang="he-IL" sz="1800" noProof="1"/>
              <a:t> ", </a:t>
            </a:r>
            <a:r>
              <a:rPr lang="en-US" altLang="he-IL" sz="1800" dirty="0"/>
              <a:t>j, </a:t>
            </a:r>
            <a:r>
              <a:rPr lang="en-US" altLang="he-IL" sz="1800" dirty="0" err="1"/>
              <a:t>i</a:t>
            </a:r>
            <a:r>
              <a:rPr lang="en-US" altLang="he-IL" sz="1800" noProof="1"/>
              <a:t>);</a:t>
            </a:r>
            <a:endParaRPr lang="en-US" altLang="he-IL" sz="1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800" dirty="0"/>
              <a:t>	   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800" dirty="0"/>
              <a:t>     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8F0B40-80D1-4A39-BC10-F117AAF0C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722813"/>
            <a:ext cx="1676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he-IL"/>
              <a:t>int i=1, j=0</a:t>
            </a:r>
          </a:p>
        </p:txBody>
      </p:sp>
      <p:sp>
        <p:nvSpPr>
          <p:cNvPr id="179206" name="TextBox 7">
            <a:extLst>
              <a:ext uri="{FF2B5EF4-FFF2-40B4-BE49-F238E27FC236}">
                <a16:creationId xmlns:a16="http://schemas.microsoft.com/office/drawing/2014/main" id="{F4289F7B-ABE8-4E4A-92D7-1575CAB49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708525"/>
            <a:ext cx="2209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he-IL"/>
              <a:t>i  &lt;= number</a:t>
            </a:r>
          </a:p>
        </p:txBody>
      </p:sp>
      <p:sp>
        <p:nvSpPr>
          <p:cNvPr id="179207" name="TextBox 8">
            <a:extLst>
              <a:ext uri="{FF2B5EF4-FFF2-40B4-BE49-F238E27FC236}">
                <a16:creationId xmlns:a16="http://schemas.microsoft.com/office/drawing/2014/main" id="{2F82D4CE-0723-48E6-94B3-C4693A575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7244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he-IL"/>
              <a:t>i *= 2,  j++</a:t>
            </a:r>
          </a:p>
        </p:txBody>
      </p:sp>
      <p:pic>
        <p:nvPicPr>
          <p:cNvPr id="46088" name="Picture 2">
            <a:extLst>
              <a:ext uri="{FF2B5EF4-FFF2-40B4-BE49-F238E27FC236}">
                <a16:creationId xmlns:a16="http://schemas.microsoft.com/office/drawing/2014/main" id="{200980FD-9DF0-4C90-8804-17348BE1D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23950"/>
            <a:ext cx="4602163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C005A43-8F32-4998-A0FD-D333CD110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334000"/>
            <a:ext cx="33528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b="1">
                <a:solidFill>
                  <a:schemeClr val="bg1"/>
                </a:solidFill>
                <a:latin typeface="Verdana" panose="020B0604030504040204" pitchFamily="34" charset="0"/>
              </a:rPr>
              <a:t>ניתן לשלב בלולאה כמה איתחולים וכמה קידומים, מופרדים ע"י פסיק</a:t>
            </a:r>
            <a:endParaRPr lang="en-US" altLang="he-IL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79210" name="Text Box 10">
            <a:extLst>
              <a:ext uri="{FF2B5EF4-FFF2-40B4-BE49-F238E27FC236}">
                <a16:creationId xmlns:a16="http://schemas.microsoft.com/office/drawing/2014/main" id="{DD9DFB2D-2C4F-4D31-AE04-E13233246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5720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he-IL" sz="2400" b="1">
                <a:solidFill>
                  <a:schemeClr val="hlink"/>
                </a:solidFill>
              </a:rPr>
              <a:t>i=1, j=0</a:t>
            </a:r>
          </a:p>
        </p:txBody>
      </p:sp>
      <p:sp>
        <p:nvSpPr>
          <p:cNvPr id="179211" name="Text Box 11">
            <a:extLst>
              <a:ext uri="{FF2B5EF4-FFF2-40B4-BE49-F238E27FC236}">
                <a16:creationId xmlns:a16="http://schemas.microsoft.com/office/drawing/2014/main" id="{D4EA16C6-DF60-4651-98F3-C4926930D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5720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he-IL" sz="2400" b="1">
                <a:solidFill>
                  <a:schemeClr val="hlink"/>
                </a:solidFill>
              </a:rPr>
              <a:t>i=2, j=1</a:t>
            </a:r>
          </a:p>
        </p:txBody>
      </p:sp>
      <p:sp>
        <p:nvSpPr>
          <p:cNvPr id="179212" name="Text Box 12">
            <a:extLst>
              <a:ext uri="{FF2B5EF4-FFF2-40B4-BE49-F238E27FC236}">
                <a16:creationId xmlns:a16="http://schemas.microsoft.com/office/drawing/2014/main" id="{579DA6BC-B003-419A-A4B5-F610DC879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5720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he-IL" sz="2400" b="1">
                <a:solidFill>
                  <a:schemeClr val="hlink"/>
                </a:solidFill>
              </a:rPr>
              <a:t>i=4, j=2</a:t>
            </a:r>
          </a:p>
        </p:txBody>
      </p:sp>
      <p:sp>
        <p:nvSpPr>
          <p:cNvPr id="179213" name="Text Box 13">
            <a:extLst>
              <a:ext uri="{FF2B5EF4-FFF2-40B4-BE49-F238E27FC236}">
                <a16:creationId xmlns:a16="http://schemas.microsoft.com/office/drawing/2014/main" id="{0AC8000D-5A13-4503-9A04-0033B0577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5720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he-IL" sz="2400" b="1">
                <a:solidFill>
                  <a:schemeClr val="hlink"/>
                </a:solidFill>
              </a:rPr>
              <a:t>i=8, j=3</a:t>
            </a:r>
          </a:p>
        </p:txBody>
      </p:sp>
      <p:sp>
        <p:nvSpPr>
          <p:cNvPr id="179214" name="Text Box 14">
            <a:extLst>
              <a:ext uri="{FF2B5EF4-FFF2-40B4-BE49-F238E27FC236}">
                <a16:creationId xmlns:a16="http://schemas.microsoft.com/office/drawing/2014/main" id="{6A8AE4B8-79B6-442A-A382-33D086D0E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5720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he-IL" sz="2400" b="1">
                <a:solidFill>
                  <a:schemeClr val="hlink"/>
                </a:solidFill>
              </a:rPr>
              <a:t>i=16, j=4</a:t>
            </a:r>
          </a:p>
        </p:txBody>
      </p:sp>
      <p:sp>
        <p:nvSpPr>
          <p:cNvPr id="179215" name="Text Box 15">
            <a:extLst>
              <a:ext uri="{FF2B5EF4-FFF2-40B4-BE49-F238E27FC236}">
                <a16:creationId xmlns:a16="http://schemas.microsoft.com/office/drawing/2014/main" id="{4AD74295-B094-46CB-AD32-6F9BD1B9B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5720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he-IL" sz="2400" b="1">
                <a:solidFill>
                  <a:schemeClr val="hlink"/>
                </a:solidFill>
              </a:rPr>
              <a:t>i=32, j=5</a:t>
            </a:r>
          </a:p>
        </p:txBody>
      </p:sp>
      <p:sp>
        <p:nvSpPr>
          <p:cNvPr id="179216" name="Text Box 16">
            <a:extLst>
              <a:ext uri="{FF2B5EF4-FFF2-40B4-BE49-F238E27FC236}">
                <a16:creationId xmlns:a16="http://schemas.microsoft.com/office/drawing/2014/main" id="{8E3308EC-4CA2-42F4-94C1-B3C97B746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5720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he-IL" sz="2400" b="1">
                <a:solidFill>
                  <a:schemeClr val="hlink"/>
                </a:solidFill>
              </a:rPr>
              <a:t>i=64, j=6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7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179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179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179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179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179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179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" dur="500"/>
                                        <p:tgtEl>
                                          <p:spTgt spid="179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7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179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179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179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179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179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179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4" dur="500"/>
                                        <p:tgtEl>
                                          <p:spTgt spid="179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7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179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179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179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179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179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179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8" dur="500"/>
                                        <p:tgtEl>
                                          <p:spTgt spid="179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17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179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179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179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179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179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179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2" dur="500"/>
                                        <p:tgtEl>
                                          <p:spTgt spid="179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17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179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179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179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179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179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179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5" presetClass="emph" presetSubtype="1" grpId="4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6" dur="500"/>
                                        <p:tgtEl>
                                          <p:spTgt spid="179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0" dur="500"/>
                                        <p:tgtEl>
                                          <p:spTgt spid="17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5" presetClass="emph" presetSubtype="1" grpId="4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179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179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179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0" dur="indefinite"/>
                                        <p:tgtEl>
                                          <p:spTgt spid="179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179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179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5" presetClass="emph" presetSubtype="1" grpId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0" dur="500"/>
                                        <p:tgtEl>
                                          <p:spTgt spid="179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17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5" presetClass="emph" presetSubtype="1" grpId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8" dur="indefinite"/>
                                        <p:tgtEl>
                                          <p:spTgt spid="179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9" dur="indefinite"/>
                                        <p:tgtEl>
                                          <p:spTgt spid="179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0" dur="indefinite"/>
                                        <p:tgtEl>
                                          <p:spTgt spid="179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179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179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6" dur="indefinite"/>
                                        <p:tgtEl>
                                          <p:spTgt spid="179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9206" grpId="0" build="allAtOnce"/>
      <p:bldP spid="179206" grpId="1" build="allAtOnce"/>
      <p:bldP spid="179206" grpId="2" build="allAtOnce"/>
      <p:bldP spid="179206" grpId="3" build="allAtOnce"/>
      <p:bldP spid="179206" grpId="4" build="allAtOnce"/>
      <p:bldP spid="179206" grpId="5" build="allAtOnce"/>
      <p:bldP spid="179207" grpId="0"/>
      <p:bldP spid="179207" grpId="1"/>
      <p:bldP spid="179207" grpId="2"/>
      <p:bldP spid="179207" grpId="3"/>
      <p:bldP spid="179207" grpId="4"/>
      <p:bldP spid="179207" grpId="5"/>
      <p:bldP spid="10" grpId="0" animBg="1"/>
      <p:bldP spid="179210" grpId="0"/>
      <p:bldP spid="179210" grpId="1"/>
      <p:bldP spid="179211" grpId="0"/>
      <p:bldP spid="179211" grpId="1"/>
      <p:bldP spid="179212" grpId="0"/>
      <p:bldP spid="179212" grpId="1"/>
      <p:bldP spid="179213" grpId="0"/>
      <p:bldP spid="179213" grpId="1"/>
      <p:bldP spid="179214" grpId="0"/>
      <p:bldP spid="179214" grpId="1"/>
      <p:bldP spid="179215" grpId="0"/>
      <p:bldP spid="179215" grpId="1"/>
      <p:bldP spid="1792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9D4B21F-3E1A-4221-8E45-B669319C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D51A0674-D2E8-496F-B1CB-CB53CC7AD094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38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47107" name="Title 1">
            <a:extLst>
              <a:ext uri="{FF2B5EF4-FFF2-40B4-BE49-F238E27FC236}">
                <a16:creationId xmlns:a16="http://schemas.microsoft.com/office/drawing/2014/main" id="{E774CAF5-C428-47D6-BBF7-79E2C727EBF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pPr algn="r" rtl="1" eaLnBrk="1" hangingPunct="1"/>
            <a:r>
              <a:rPr lang="he-IL" altLang="he-IL"/>
              <a:t>לולאת </a:t>
            </a:r>
            <a:r>
              <a:rPr lang="en-US" altLang="he-IL"/>
              <a:t>for</a:t>
            </a:r>
            <a:r>
              <a:rPr lang="he-IL" altLang="he-IL"/>
              <a:t> ללא רכיב מסוים</a:t>
            </a:r>
            <a:endParaRPr lang="en-US" alt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9D854-815F-4896-B79C-F6C5BCDC573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1000" y="1524000"/>
            <a:ext cx="8229600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/>
              <a:t>int i=0;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/>
              <a:t>for ( ; i &lt; 5 ; i++)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/>
              <a:t>	 Console.Write(“*”);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he-IL" sz="21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/>
              <a:t>for (i=0 ; i &lt; 5 ; 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/>
              <a:t>	 Console.Write(“*”);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/>
              <a:t>	 i++;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he-IL" sz="21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/>
              <a:t>for (i=0 ; ; i++)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/>
              <a:t>	 Console.Write(“*”);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he-IL" sz="2100"/>
          </a:p>
        </p:txBody>
      </p:sp>
      <p:sp>
        <p:nvSpPr>
          <p:cNvPr id="47109" name="TextBox 4">
            <a:extLst>
              <a:ext uri="{FF2B5EF4-FFF2-40B4-BE49-F238E27FC236}">
                <a16:creationId xmlns:a16="http://schemas.microsoft.com/office/drawing/2014/main" id="{27015815-6FCB-4989-BB9D-259BEF34B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038350"/>
            <a:ext cx="205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1" hangingPunct="1"/>
            <a:r>
              <a:rPr lang="he-IL" altLang="he-IL" sz="2000"/>
              <a:t>לולאה ללא איתחול</a:t>
            </a:r>
            <a:endParaRPr lang="en-US" altLang="he-IL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B31C63-C00A-47E9-8FA7-53A7A0B4F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333750"/>
            <a:ext cx="205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1" hangingPunct="1"/>
            <a:r>
              <a:rPr lang="he-IL" altLang="he-IL" sz="2000"/>
              <a:t>לולאה ללא קידום</a:t>
            </a:r>
            <a:endParaRPr lang="en-US" altLang="he-IL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F008A-81C2-444C-9062-FA0D84435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791200"/>
            <a:ext cx="2057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1" hangingPunct="1"/>
            <a:r>
              <a:rPr lang="he-IL" altLang="he-IL" sz="2000"/>
              <a:t>לולאה ללא תנאי. </a:t>
            </a:r>
          </a:p>
          <a:p>
            <a:pPr rtl="1" eaLnBrk="1" hangingPunct="1"/>
            <a:r>
              <a:rPr lang="he-IL" altLang="he-IL" sz="2000"/>
              <a:t>לא תסתיים לעולם!!</a:t>
            </a:r>
            <a:endParaRPr lang="en-US" altLang="he-IL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5497F8-2BCC-48A5-B0E9-EC7983F74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343400"/>
            <a:ext cx="39624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b="1">
                <a:solidFill>
                  <a:schemeClr val="bg1"/>
                </a:solidFill>
                <a:latin typeface="Verdana" panose="020B0604030504040204" pitchFamily="34" charset="0"/>
              </a:rPr>
              <a:t>גם כאשר בלולאה אין רכיב מסויים יש לכתוב את ה- </a:t>
            </a:r>
            <a:r>
              <a:rPr lang="en-US" altLang="he-IL" b="1">
                <a:solidFill>
                  <a:schemeClr val="bg1"/>
                </a:solidFill>
                <a:latin typeface="Verdana" panose="020B0604030504040204" pitchFamily="34" charset="0"/>
              </a:rPr>
              <a:t>;</a:t>
            </a:r>
            <a:r>
              <a:rPr lang="he-IL" altLang="he-IL" b="1">
                <a:solidFill>
                  <a:schemeClr val="bg1"/>
                </a:solidFill>
                <a:latin typeface="Verdana" panose="020B0604030504040204" pitchFamily="34" charset="0"/>
              </a:rPr>
              <a:t> בין חלקי הלולאה השונים</a:t>
            </a:r>
            <a:endParaRPr lang="en-US" altLang="he-IL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76DE3930-3F57-4260-8F9A-7DC9BD5C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F9BDE2ED-8A3A-4F67-A070-432079E79F19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39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48131" name="Title 1">
            <a:extLst>
              <a:ext uri="{FF2B5EF4-FFF2-40B4-BE49-F238E27FC236}">
                <a16:creationId xmlns:a16="http://schemas.microsoft.com/office/drawing/2014/main" id="{2155C63C-4D4D-41A9-A8EE-E31CFBFA37B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pPr algn="r" rtl="1" eaLnBrk="1" hangingPunct="1"/>
            <a:r>
              <a:rPr lang="he-IL" altLang="he-IL"/>
              <a:t>תרגום מלולאת </a:t>
            </a:r>
            <a:r>
              <a:rPr lang="en-US" altLang="he-IL"/>
              <a:t>while</a:t>
            </a:r>
            <a:r>
              <a:rPr lang="he-IL" altLang="he-IL"/>
              <a:t> ללולאת </a:t>
            </a:r>
            <a:r>
              <a:rPr lang="en-US" altLang="he-IL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5C57D-34A9-4993-A8B3-15DCDE2920F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4800" y="3810000"/>
            <a:ext cx="4419600" cy="2819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500"/>
              <a:t>int i=0;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500"/>
              <a:t>while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50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500"/>
              <a:t>	 Console.Write(“*”);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500"/>
              <a:t>	 i++;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500"/>
              <a:t>}</a:t>
            </a:r>
          </a:p>
        </p:txBody>
      </p:sp>
      <p:sp>
        <p:nvSpPr>
          <p:cNvPr id="48133" name="Content Placeholder 2">
            <a:extLst>
              <a:ext uri="{FF2B5EF4-FFF2-40B4-BE49-F238E27FC236}">
                <a16:creationId xmlns:a16="http://schemas.microsoft.com/office/drawing/2014/main" id="{2C5B630A-6A4F-4F06-9D02-BE60A4CF2FCD}"/>
              </a:ext>
            </a:extLst>
          </p:cNvPr>
          <p:cNvSpPr txBox="1">
            <a:spLocks/>
          </p:cNvSpPr>
          <p:nvPr/>
        </p:nvSpPr>
        <p:spPr bwMode="auto">
          <a:xfrm>
            <a:off x="4267200" y="1793875"/>
            <a:ext cx="464820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he-IL" sz="2400">
                <a:latin typeface="Verdana" panose="020B0604030504040204" pitchFamily="34" charset="0"/>
              </a:rPr>
              <a:t>int i;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he-IL" sz="2400">
                <a:latin typeface="Verdana" panose="020B0604030504040204" pitchFamily="34" charset="0"/>
              </a:rPr>
              <a:t>for (       ;        ;      )     Console.Write(“*”);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F7E041-C3AC-4ABC-915D-05873A0BC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429000"/>
            <a:ext cx="5105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1" hangingPunct="1"/>
            <a:r>
              <a:rPr lang="he-IL" altLang="he-IL" sz="2400"/>
              <a:t>ב- 2 הלולאות יש את 3 הרכיבים הבאים:</a:t>
            </a:r>
          </a:p>
          <a:p>
            <a:pPr lvl="1" rtl="1" eaLnBrk="1" hangingPunct="1">
              <a:buFont typeface="Wingdings" panose="05000000000000000000" pitchFamily="2" charset="2"/>
              <a:buChar char="q"/>
            </a:pPr>
            <a:r>
              <a:rPr lang="he-IL" altLang="he-IL" sz="2400"/>
              <a:t>  איתחול</a:t>
            </a:r>
          </a:p>
          <a:p>
            <a:pPr lvl="1" rtl="1" eaLnBrk="1" hangingPunct="1">
              <a:buFont typeface="Wingdings" panose="05000000000000000000" pitchFamily="2" charset="2"/>
              <a:buChar char="q"/>
            </a:pPr>
            <a:r>
              <a:rPr lang="he-IL" altLang="he-IL" sz="2400"/>
              <a:t>  בדיקת תנאי</a:t>
            </a:r>
          </a:p>
          <a:p>
            <a:pPr lvl="1" rtl="1" eaLnBrk="1" hangingPunct="1">
              <a:buFont typeface="Wingdings" panose="05000000000000000000" pitchFamily="2" charset="2"/>
              <a:buChar char="q"/>
            </a:pPr>
            <a:r>
              <a:rPr lang="he-IL" altLang="he-IL" sz="2400"/>
              <a:t>  קידום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F429A1-F436-4145-9CA6-24A4307721B9}"/>
              </a:ext>
            </a:extLst>
          </p:cNvPr>
          <p:cNvSpPr txBox="1">
            <a:spLocks/>
          </p:cNvSpPr>
          <p:nvPr/>
        </p:nvSpPr>
        <p:spPr bwMode="auto">
          <a:xfrm>
            <a:off x="5029200" y="2251075"/>
            <a:ext cx="14478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 err="1">
                <a:latin typeface="+mn-lt"/>
                <a:cs typeface="+mn-cs"/>
              </a:rPr>
              <a:t>i</a:t>
            </a:r>
            <a:r>
              <a:rPr lang="en-US" sz="2400" kern="0" dirty="0">
                <a:latin typeface="+mn-lt"/>
                <a:cs typeface="+mn-cs"/>
              </a:rPr>
              <a:t>=0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B90A8-EF6D-41D4-91B1-E7B6EEE9D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62438"/>
            <a:ext cx="152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he-IL" sz="2400"/>
              <a:t>(i &lt; 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6DCA19-F868-4B32-845D-CC788129C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281238"/>
            <a:ext cx="914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he-IL" sz="2400"/>
              <a:t>i &lt;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25E5A-46FC-42FD-AD85-29D9C914F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281238"/>
            <a:ext cx="76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he-IL" sz="2400"/>
              <a:t>i++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1" grpId="0"/>
      <p:bldP spid="11" grpId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>
            <a:extLst>
              <a:ext uri="{FF2B5EF4-FFF2-40B4-BE49-F238E27FC236}">
                <a16:creationId xmlns:a16="http://schemas.microsoft.com/office/drawing/2014/main" id="{A124828D-0B08-4529-A99E-034D7E2B7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1143000"/>
            <a:ext cx="8153400" cy="4495800"/>
          </a:xfrm>
        </p:spPr>
        <p:txBody>
          <a:bodyPr/>
          <a:lstStyle/>
          <a:p>
            <a:pPr algn="r" rtl="1"/>
            <a:endParaRPr lang="en-US" altLang="he-IL"/>
          </a:p>
          <a:p>
            <a:pPr algn="r" rtl="1"/>
            <a:r>
              <a:rPr lang="he-IL" altLang="he-IL"/>
              <a:t>מותר להשתמש בעיגולים במרחב לשמירת ערכים</a:t>
            </a:r>
            <a:endParaRPr lang="en-US" altLang="he-IL"/>
          </a:p>
          <a:p>
            <a:pPr algn="r" rtl="1"/>
            <a:endParaRPr lang="en-US" altLang="he-IL"/>
          </a:p>
          <a:p>
            <a:pPr algn="r" rtl="1"/>
            <a:r>
              <a:rPr lang="he-IL" altLang="he-IL"/>
              <a:t>"תן ספרה ימנית"</a:t>
            </a:r>
          </a:p>
          <a:p>
            <a:pPr lvl="1" algn="r" rtl="1"/>
            <a:r>
              <a:rPr lang="he-IL" altLang="he-IL"/>
              <a:t>דוגמא:    347  </a:t>
            </a:r>
            <a:r>
              <a:rPr lang="he-IL" altLang="he-IL">
                <a:sym typeface="Wingdings" panose="05000000000000000000" pitchFamily="2" charset="2"/>
              </a:rPr>
              <a:t>  </a:t>
            </a:r>
            <a:r>
              <a:rPr lang="en-US" altLang="he-IL">
                <a:sym typeface="Wingdings" panose="05000000000000000000" pitchFamily="2" charset="2"/>
              </a:rPr>
              <a:t>7</a:t>
            </a:r>
            <a:r>
              <a:rPr lang="he-IL" altLang="he-IL"/>
              <a:t>            </a:t>
            </a:r>
          </a:p>
          <a:p>
            <a:pPr lvl="1" algn="r" rtl="1"/>
            <a:r>
              <a:rPr lang="he-IL" altLang="he-IL"/>
              <a:t>שקול לפעולת %10</a:t>
            </a:r>
            <a:endParaRPr lang="en-US" altLang="he-IL"/>
          </a:p>
          <a:p>
            <a:pPr lvl="1" algn="r" rtl="1"/>
            <a:endParaRPr lang="he-IL" altLang="he-IL"/>
          </a:p>
          <a:p>
            <a:pPr algn="r" rtl="1"/>
            <a:r>
              <a:rPr lang="he-IL" altLang="he-IL"/>
              <a:t>"קצץ ספרה ימנית"</a:t>
            </a:r>
          </a:p>
          <a:p>
            <a:pPr lvl="1" algn="r" rtl="1">
              <a:buSzPct val="68000"/>
            </a:pPr>
            <a:r>
              <a:rPr lang="he-IL" altLang="he-IL"/>
              <a:t>דוגמא:    347  </a:t>
            </a:r>
            <a:r>
              <a:rPr lang="he-IL" altLang="he-IL">
                <a:sym typeface="Wingdings" panose="05000000000000000000" pitchFamily="2" charset="2"/>
              </a:rPr>
              <a:t>   </a:t>
            </a:r>
            <a:r>
              <a:rPr lang="en-US" altLang="he-IL">
                <a:sym typeface="Wingdings" panose="05000000000000000000" pitchFamily="2" charset="2"/>
              </a:rPr>
              <a:t>34</a:t>
            </a:r>
            <a:endParaRPr lang="he-IL" altLang="he-IL"/>
          </a:p>
          <a:p>
            <a:pPr lvl="2" algn="r" rtl="1"/>
            <a:r>
              <a:rPr lang="he-IL" altLang="he-IL"/>
              <a:t>קיצוץ מספר חד ספרתי מחזיר את הערך 0</a:t>
            </a:r>
          </a:p>
          <a:p>
            <a:pPr lvl="1" algn="r" rtl="1"/>
            <a:r>
              <a:rPr lang="he-IL" altLang="he-IL"/>
              <a:t>שקול לפעולת 10/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7EB73E-B37B-439F-A5E8-3B40D484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algn="r">
              <a:defRPr/>
            </a:pPr>
            <a:r>
              <a:rPr lang="he-IL" dirty="0"/>
              <a:t>חישוב סכום ספרותיו של מספר – ההוראות בהן מותר להשתמש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8770C0-D508-469B-9DA4-FA48678D8B64}"/>
              </a:ext>
            </a:extLst>
          </p:cNvPr>
          <p:cNvSpPr/>
          <p:nvPr/>
        </p:nvSpPr>
        <p:spPr bwMode="auto">
          <a:xfrm>
            <a:off x="2286000" y="3124200"/>
            <a:ext cx="1066800" cy="990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/>
              <a:t>7</a:t>
            </a:r>
            <a:endParaRPr lang="en-US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5DE626-8E6F-4CD5-81B8-2B577F3C0ABC}"/>
              </a:ext>
            </a:extLst>
          </p:cNvPr>
          <p:cNvSpPr/>
          <p:nvPr/>
        </p:nvSpPr>
        <p:spPr bwMode="auto">
          <a:xfrm>
            <a:off x="3733800" y="3200400"/>
            <a:ext cx="9906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/>
              <a:t>347</a:t>
            </a:r>
            <a:endParaRPr lang="en-US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A0E52C-13A1-4BB0-A759-F858742E008E}"/>
              </a:ext>
            </a:extLst>
          </p:cNvPr>
          <p:cNvSpPr/>
          <p:nvPr/>
        </p:nvSpPr>
        <p:spPr bwMode="auto">
          <a:xfrm>
            <a:off x="3733800" y="4800600"/>
            <a:ext cx="9906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/>
              <a:t>347</a:t>
            </a:r>
            <a:endParaRPr lang="en-US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39A09E-9A4F-4FC4-BFE0-EDE49299648C}"/>
              </a:ext>
            </a:extLst>
          </p:cNvPr>
          <p:cNvSpPr/>
          <p:nvPr/>
        </p:nvSpPr>
        <p:spPr bwMode="auto">
          <a:xfrm>
            <a:off x="2286000" y="4724400"/>
            <a:ext cx="1066800" cy="990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34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F5B2D24-ADC1-4C0B-82F0-FA11E891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A7ABABA0-97E7-425C-A259-DC6ADC1686CF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4</a:t>
            </a:fld>
            <a:endParaRPr lang="en-US" altLang="he-IL"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D713F03-9F56-4199-80CE-02F23519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9B026EE7-D4DF-43E2-9361-E252EC59FA9A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40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49155" name="Title 1">
            <a:extLst>
              <a:ext uri="{FF2B5EF4-FFF2-40B4-BE49-F238E27FC236}">
                <a16:creationId xmlns:a16="http://schemas.microsoft.com/office/drawing/2014/main" id="{BE3BEDC0-5DF9-4202-8B04-E801B942541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pPr algn="r" eaLnBrk="1" hangingPunct="1"/>
            <a:r>
              <a:rPr lang="he-IL" altLang="he-IL"/>
              <a:t>שימוש בסוגי הלולאות השונים</a:t>
            </a:r>
            <a:endParaRPr lang="en-US" altLang="he-IL"/>
          </a:p>
        </p:txBody>
      </p:sp>
      <p:sp>
        <p:nvSpPr>
          <p:cNvPr id="49156" name="Content Placeholder 5">
            <a:extLst>
              <a:ext uri="{FF2B5EF4-FFF2-40B4-BE49-F238E27FC236}">
                <a16:creationId xmlns:a16="http://schemas.microsoft.com/office/drawing/2014/main" id="{34F708F6-BB74-4DDA-9FEF-22786E3484B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2775" y="1874838"/>
            <a:ext cx="8153400" cy="4525962"/>
          </a:xfrm>
        </p:spPr>
        <p:txBody>
          <a:bodyPr/>
          <a:lstStyle/>
          <a:p>
            <a:pPr algn="r" rtl="1" eaLnBrk="1" hangingPunct="1"/>
            <a:r>
              <a:rPr lang="he-IL" altLang="he-IL"/>
              <a:t>כאשר צריך לכתוב קטע קוד שחוזר על עצמו, ניתן לבחור בכל אחת מהלולאות שראינו</a:t>
            </a:r>
          </a:p>
          <a:p>
            <a:pPr algn="r" rtl="1" eaLnBrk="1" hangingPunct="1"/>
            <a:r>
              <a:rPr lang="he-IL" altLang="he-IL"/>
              <a:t>יהיו מקרים בהם נעדיף לולאה מסויימת:</a:t>
            </a:r>
          </a:p>
          <a:p>
            <a:pPr lvl="1" algn="r" rtl="1" eaLnBrk="1" hangingPunct="1"/>
            <a:r>
              <a:rPr lang="he-IL" altLang="he-IL"/>
              <a:t>אם מספר האיטרציות ידוע עם תחילת הלולאה, נשתמש בלולאת </a:t>
            </a:r>
            <a:r>
              <a:rPr lang="en-US" altLang="he-IL"/>
              <a:t>for</a:t>
            </a:r>
            <a:r>
              <a:rPr lang="he-IL" altLang="he-IL"/>
              <a:t> שכן האיתחול והקידום מובנים בתוכה</a:t>
            </a:r>
          </a:p>
          <a:p>
            <a:pPr lvl="1" algn="r" rtl="1" eaLnBrk="1" hangingPunct="1"/>
            <a:r>
              <a:rPr lang="he-IL" altLang="he-IL"/>
              <a:t>אם מספר האיטרציות אינו ידוע עם תחילת הלולאה, נשתמש בלולאת </a:t>
            </a:r>
            <a:r>
              <a:rPr lang="en-US" altLang="he-IL"/>
              <a:t>while</a:t>
            </a:r>
            <a:r>
              <a:rPr lang="he-IL" altLang="he-IL"/>
              <a:t>, שכן אין צורך ב- </a:t>
            </a:r>
            <a:r>
              <a:rPr lang="en-US" altLang="he-IL"/>
              <a:t>counter</a:t>
            </a:r>
            <a:r>
              <a:rPr lang="he-IL" altLang="he-IL"/>
              <a:t> שיש לקדמו לקראת סיום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0AC9A4-DA77-46C0-95D4-C9B9F482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172200"/>
            <a:ext cx="61722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b="1">
                <a:solidFill>
                  <a:schemeClr val="bg1"/>
                </a:solidFill>
                <a:latin typeface="Verdana" panose="020B0604030504040204" pitchFamily="34" charset="0"/>
              </a:rPr>
              <a:t>יש להקפיד על שימוש בלולאה המתאימה בקוד אותו אתם כותבים!</a:t>
            </a:r>
            <a:endParaRPr lang="en-US" altLang="he-IL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8255358F-D17F-4600-925F-5329FC61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7EE5FFD6-48EC-40E2-BF6A-A28AE21AEBBA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41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50179" name="Title 1">
            <a:extLst>
              <a:ext uri="{FF2B5EF4-FFF2-40B4-BE49-F238E27FC236}">
                <a16:creationId xmlns:a16="http://schemas.microsoft.com/office/drawing/2014/main" id="{1862B3F9-9144-48FD-BDF3-CD250793C6F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pPr algn="just" rtl="1" eaLnBrk="1" hangingPunct="1"/>
            <a:r>
              <a:rPr lang="he-IL" altLang="he-IL"/>
              <a:t>הפקודה </a:t>
            </a:r>
            <a:r>
              <a:rPr lang="en-US" altLang="he-IL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DF074-0024-4842-9517-14E2B93EEE51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r" rtl="1" eaLnBrk="1" hangingPunct="1"/>
            <a:r>
              <a:rPr lang="he-IL" altLang="he-IL"/>
              <a:t>פקודה הגורמת לגוף הלולאה להפסיק ולעבור מיד לאיטרציה הבאה</a:t>
            </a:r>
            <a:endParaRPr lang="en-US" altLang="he-IL" sz="2100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static void Main(string[] args)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90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nn-NO" altLang="he-IL" sz="1900"/>
              <a:t>	for (            ;     </a:t>
            </a:r>
            <a:r>
              <a:rPr lang="en-US" altLang="he-IL" sz="1900"/>
              <a:t>       </a:t>
            </a:r>
            <a:r>
              <a:rPr lang="nn-NO" altLang="he-IL" sz="1900"/>
              <a:t>;          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900"/>
              <a:t>	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900"/>
              <a:t>		if (i == </a:t>
            </a:r>
            <a:r>
              <a:rPr lang="he-IL" altLang="he-IL" sz="1900"/>
              <a:t>3</a:t>
            </a:r>
            <a:r>
              <a:rPr lang="en-US" altLang="he-IL" sz="190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900"/>
              <a:t>		     continue;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900"/>
              <a:t>		Console.Write(“{0} ", i);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900"/>
              <a:t>	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900"/>
              <a:t>	Console.WriteLine();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900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he-IL" sz="1900"/>
          </a:p>
        </p:txBody>
      </p:sp>
      <p:sp>
        <p:nvSpPr>
          <p:cNvPr id="50181" name="TextBox 6">
            <a:extLst>
              <a:ext uri="{FF2B5EF4-FFF2-40B4-BE49-F238E27FC236}">
                <a16:creationId xmlns:a16="http://schemas.microsoft.com/office/drawing/2014/main" id="{5CCC2E0E-2862-4A74-BBCB-C67491809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724150"/>
            <a:ext cx="441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2000"/>
              <a:t>הדפסת כל המספרים מ-</a:t>
            </a:r>
            <a:r>
              <a:rPr lang="en-US" altLang="he-IL" sz="2000"/>
              <a:t>0</a:t>
            </a:r>
            <a:r>
              <a:rPr lang="he-IL" altLang="he-IL" sz="2000"/>
              <a:t> עד </a:t>
            </a:r>
            <a:r>
              <a:rPr lang="en-US" altLang="he-IL" sz="2000"/>
              <a:t>4</a:t>
            </a:r>
            <a:r>
              <a:rPr lang="he-IL" altLang="he-IL" sz="2000"/>
              <a:t> פרט ל- 3:</a:t>
            </a:r>
            <a:endParaRPr lang="en-US" altLang="he-IL" sz="2000"/>
          </a:p>
        </p:txBody>
      </p:sp>
      <p:sp>
        <p:nvSpPr>
          <p:cNvPr id="183302" name="TextBox 9">
            <a:extLst>
              <a:ext uri="{FF2B5EF4-FFF2-40B4-BE49-F238E27FC236}">
                <a16:creationId xmlns:a16="http://schemas.microsoft.com/office/drawing/2014/main" id="{307E514C-08C5-43E0-BA94-892B4B296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699125"/>
            <a:ext cx="106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1" hangingPunct="1"/>
            <a:r>
              <a:rPr lang="he-IL" altLang="he-IL" sz="2000">
                <a:solidFill>
                  <a:schemeClr val="hlink"/>
                </a:solidFill>
              </a:rPr>
              <a:t>הרצה:</a:t>
            </a:r>
          </a:p>
          <a:p>
            <a:pPr rtl="1" eaLnBrk="1" hangingPunct="1"/>
            <a:endParaRPr lang="en-US" altLang="he-IL" sz="2000">
              <a:solidFill>
                <a:schemeClr val="hlink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3A5C5B-5BD6-4FC3-A486-4FA4B4372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6991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he-IL" sz="2000">
                <a:solidFill>
                  <a:schemeClr val="hlink"/>
                </a:solidFill>
              </a:rPr>
              <a:t>i=0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1C186A-DAEC-40CE-A1B5-9353B5114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29088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he-IL"/>
              <a:t>int i=0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F20C9B-15BE-40F5-8195-59E52C6F8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2766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he-IL"/>
              <a:t>i &lt; 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DD9451-1F22-473B-8FD7-542EEFDD6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9088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he-IL"/>
              <a:t>i++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6A94EE-98DA-4ACD-A487-802BD67FC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6991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he-IL" sz="2000">
                <a:solidFill>
                  <a:schemeClr val="hlink"/>
                </a:solidFill>
              </a:rPr>
              <a:t>i=1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A8E948-868A-4550-9AE6-F7EDB0AE1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6991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he-IL" sz="2000">
                <a:solidFill>
                  <a:schemeClr val="hlink"/>
                </a:solidFill>
              </a:rPr>
              <a:t>i=2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EE03B4-0713-47E0-BF88-395E34EEB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6991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he-IL" sz="2000">
                <a:solidFill>
                  <a:schemeClr val="hlink"/>
                </a:solidFill>
              </a:rPr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A8F2AF-BB82-42B4-B3F5-ED13284B9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6991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he-IL" sz="2000">
                <a:solidFill>
                  <a:schemeClr val="hlink"/>
                </a:solidFill>
              </a:rPr>
              <a:t>i=4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4FB933-4CB3-4E6D-9CD2-413C5A41E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699125"/>
            <a:ext cx="685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he-IL" sz="2000">
                <a:solidFill>
                  <a:schemeClr val="hlink"/>
                </a:solidFill>
              </a:rPr>
              <a:t>i=5</a:t>
            </a:r>
          </a:p>
          <a:p>
            <a:pPr algn="l" eaLnBrk="1" hangingPunct="1"/>
            <a:endParaRPr lang="en-US" altLang="he-IL" sz="2000">
              <a:solidFill>
                <a:schemeClr val="hlink"/>
              </a:solidFill>
            </a:endParaRPr>
          </a:p>
        </p:txBody>
      </p:sp>
      <p:pic>
        <p:nvPicPr>
          <p:cNvPr id="50192" name="Picture 5">
            <a:extLst>
              <a:ext uri="{FF2B5EF4-FFF2-40B4-BE49-F238E27FC236}">
                <a16:creationId xmlns:a16="http://schemas.microsoft.com/office/drawing/2014/main" id="{655F4748-2A3A-46D2-8590-FDCA867EA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124200"/>
            <a:ext cx="4373563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mph" presetSubtype="0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mph" presetSubtype="0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5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5" presetClass="emph" presetSubtype="0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5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5" presetClass="emph" presetSubtype="0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5" presetClass="emph" presetSubtype="1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5" presetClass="emph" presetSubtype="0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5" presetClass="emph" presetSubtype="1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6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8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5" presetClass="emph" presetSubtype="0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8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9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0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5" presetClass="emph" presetSubtype="1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1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5" presetClass="emph" presetSubtype="0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1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3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3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2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3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4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5" presetClass="emph" presetSubtype="0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54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5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6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5" presetClass="emph" presetSubtype="1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5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5" presetClass="emph" presetSubtype="0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2" grpId="0"/>
      <p:bldP spid="11" grpId="0"/>
      <p:bldP spid="11" grpId="1"/>
      <p:bldP spid="12" grpId="0"/>
      <p:bldP spid="13" grpId="0"/>
      <p:bldP spid="13" grpId="1"/>
      <p:bldP spid="13" grpId="2"/>
      <p:bldP spid="13" grpId="3"/>
      <p:bldP spid="13" grpId="4"/>
      <p:bldP spid="13" grpId="5"/>
      <p:bldP spid="13" grpId="6"/>
      <p:bldP spid="13" grpId="7"/>
      <p:bldP spid="13" grpId="8"/>
      <p:bldP spid="13" grpId="9"/>
      <p:bldP spid="13" grpId="10"/>
      <p:bldP spid="13" grpId="11"/>
      <p:bldP spid="14" grpId="0" build="allAtOnce"/>
      <p:bldP spid="14" grpId="1" build="allAtOnce"/>
      <p:bldP spid="14" grpId="2" build="allAtOnce"/>
      <p:bldP spid="14" grpId="3" build="allAtOnce"/>
      <p:bldP spid="14" grpId="4" build="allAtOnce"/>
      <p:bldP spid="14" grpId="5" build="allAtOnce"/>
      <p:bldP spid="14" grpId="6" build="allAtOnce"/>
      <p:bldP spid="14" grpId="7" build="allAtOnce"/>
      <p:bldP spid="14" grpId="8" build="allAtOnce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C4F0A45-8494-4E10-9F1E-231D4B8D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D7838743-D06C-437B-9331-948B1FBFECD0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42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51203" name="Title 1">
            <a:extLst>
              <a:ext uri="{FF2B5EF4-FFF2-40B4-BE49-F238E27FC236}">
                <a16:creationId xmlns:a16="http://schemas.microsoft.com/office/drawing/2014/main" id="{1BDB6778-1642-427F-A517-5A09C99D99A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pPr algn="just" rtl="1" eaLnBrk="1" hangingPunct="1"/>
            <a:r>
              <a:rPr lang="he-IL" altLang="he-IL" sz="4000"/>
              <a:t>הפקודה </a:t>
            </a:r>
            <a:r>
              <a:rPr lang="en-US" altLang="he-IL" sz="4000"/>
              <a:t>continue</a:t>
            </a:r>
            <a:r>
              <a:rPr lang="he-IL" altLang="he-IL" sz="4000"/>
              <a:t> - אפשר גם בלעדיה..</a:t>
            </a:r>
            <a:endParaRPr lang="en-US" altLang="he-IL" sz="4000"/>
          </a:p>
        </p:txBody>
      </p:sp>
      <p:sp>
        <p:nvSpPr>
          <p:cNvPr id="51204" name="Content Placeholder 2">
            <a:extLst>
              <a:ext uri="{FF2B5EF4-FFF2-40B4-BE49-F238E27FC236}">
                <a16:creationId xmlns:a16="http://schemas.microsoft.com/office/drawing/2014/main" id="{FD3EC814-74C3-4B15-9BAE-F17E27987E9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400" y="2865438"/>
            <a:ext cx="8153400" cy="4525962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static void Main(string[] args)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90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nn-NO" altLang="he-IL" sz="1900"/>
              <a:t>	for (            ;     </a:t>
            </a:r>
            <a:r>
              <a:rPr lang="en-US" altLang="he-IL" sz="1900"/>
              <a:t>       </a:t>
            </a:r>
            <a:r>
              <a:rPr lang="nn-NO" altLang="he-IL" sz="1900"/>
              <a:t>;          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900"/>
              <a:t>	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900"/>
              <a:t>		if ( i  !=  </a:t>
            </a:r>
            <a:r>
              <a:rPr lang="he-IL" altLang="he-IL" sz="1900"/>
              <a:t>3</a:t>
            </a:r>
            <a:r>
              <a:rPr lang="en-US" altLang="he-IL" sz="1900"/>
              <a:t> 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900"/>
              <a:t>		     Console.Write(“{0} ", i);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900"/>
              <a:t>	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900"/>
              <a:t>	Console.WriteLine();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900"/>
              <a:t>}</a:t>
            </a:r>
          </a:p>
        </p:txBody>
      </p:sp>
      <p:sp>
        <p:nvSpPr>
          <p:cNvPr id="51205" name="TextBox 6">
            <a:extLst>
              <a:ext uri="{FF2B5EF4-FFF2-40B4-BE49-F238E27FC236}">
                <a16:creationId xmlns:a16="http://schemas.microsoft.com/office/drawing/2014/main" id="{97F05F7D-8219-4D61-9E45-AA2693C64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724150"/>
            <a:ext cx="441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2000"/>
              <a:t>הדפסת כל המספרים מ-</a:t>
            </a:r>
            <a:r>
              <a:rPr lang="en-US" altLang="he-IL" sz="2000"/>
              <a:t>0</a:t>
            </a:r>
            <a:r>
              <a:rPr lang="he-IL" altLang="he-IL" sz="2000"/>
              <a:t> עד </a:t>
            </a:r>
            <a:r>
              <a:rPr lang="en-US" altLang="he-IL" sz="2000"/>
              <a:t>4</a:t>
            </a:r>
            <a:r>
              <a:rPr lang="he-IL" altLang="he-IL" sz="2000"/>
              <a:t> פרט ל- 3:</a:t>
            </a:r>
            <a:endParaRPr lang="en-US" altLang="he-IL" sz="2000"/>
          </a:p>
        </p:txBody>
      </p:sp>
      <p:sp>
        <p:nvSpPr>
          <p:cNvPr id="51206" name="TextBox 11">
            <a:extLst>
              <a:ext uri="{FF2B5EF4-FFF2-40B4-BE49-F238E27FC236}">
                <a16:creationId xmlns:a16="http://schemas.microsoft.com/office/drawing/2014/main" id="{2C814B2D-43BF-4CFC-BF37-92B360C38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956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he-IL"/>
              <a:t>int i=0</a:t>
            </a:r>
          </a:p>
        </p:txBody>
      </p:sp>
      <p:sp>
        <p:nvSpPr>
          <p:cNvPr id="51207" name="TextBox 12">
            <a:extLst>
              <a:ext uri="{FF2B5EF4-FFF2-40B4-BE49-F238E27FC236}">
                <a16:creationId xmlns:a16="http://schemas.microsoft.com/office/drawing/2014/main" id="{85C28B8D-7C87-4D3B-AC6D-F3CD969E7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56235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he-IL"/>
              <a:t>i &lt; 5</a:t>
            </a:r>
          </a:p>
        </p:txBody>
      </p:sp>
      <p:sp>
        <p:nvSpPr>
          <p:cNvPr id="51208" name="TextBox 13">
            <a:extLst>
              <a:ext uri="{FF2B5EF4-FFF2-40B4-BE49-F238E27FC236}">
                <a16:creationId xmlns:a16="http://schemas.microsoft.com/office/drawing/2014/main" id="{996B74CB-2F62-433B-B51E-A6609D7E6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56235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he-IL"/>
              <a:t>i++</a:t>
            </a:r>
          </a:p>
        </p:txBody>
      </p:sp>
      <p:pic>
        <p:nvPicPr>
          <p:cNvPr id="51209" name="Picture 5">
            <a:extLst>
              <a:ext uri="{FF2B5EF4-FFF2-40B4-BE49-F238E27FC236}">
                <a16:creationId xmlns:a16="http://schemas.microsoft.com/office/drawing/2014/main" id="{681E349D-13F7-49EA-99C8-E80963C3B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124200"/>
            <a:ext cx="4373563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78BB572-7983-487C-A3DF-FFC9897D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8E6F1F68-F34D-4A90-ACB4-5327566BD61D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43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52227" name="Title 1">
            <a:extLst>
              <a:ext uri="{FF2B5EF4-FFF2-40B4-BE49-F238E27FC236}">
                <a16:creationId xmlns:a16="http://schemas.microsoft.com/office/drawing/2014/main" id="{1B7D3BE0-6BC3-454C-A94E-0D7CBD437EE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pPr algn="r" rtl="1" eaLnBrk="1" hangingPunct="1"/>
            <a:r>
              <a:rPr lang="he-IL" altLang="he-IL"/>
              <a:t>הפקודה </a:t>
            </a:r>
            <a:r>
              <a:rPr lang="en-US" altLang="he-IL"/>
              <a:t>break</a:t>
            </a:r>
          </a:p>
        </p:txBody>
      </p:sp>
      <p:sp>
        <p:nvSpPr>
          <p:cNvPr id="52228" name="Content Placeholder 2">
            <a:extLst>
              <a:ext uri="{FF2B5EF4-FFF2-40B4-BE49-F238E27FC236}">
                <a16:creationId xmlns:a16="http://schemas.microsoft.com/office/drawing/2014/main" id="{C06F1D39-80C6-4F5A-8628-35E0082948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524000"/>
            <a:ext cx="8686800" cy="4530725"/>
          </a:xfrm>
        </p:spPr>
        <p:txBody>
          <a:bodyPr/>
          <a:lstStyle/>
          <a:p>
            <a:pPr algn="r" rtl="1" eaLnBrk="1" hangingPunct="1"/>
            <a:r>
              <a:rPr lang="he-IL" altLang="he-IL" dirty="0"/>
              <a:t>פקודה זו גורמת להפסקת הלולאה באופן </a:t>
            </a:r>
            <a:r>
              <a:rPr lang="he-IL" altLang="he-IL" dirty="0" err="1"/>
              <a:t>מיידי</a:t>
            </a:r>
            <a:endParaRPr lang="en-US" altLang="he-IL" dirty="0"/>
          </a:p>
          <a:p>
            <a:pPr lvl="1" algn="r" rtl="1" eaLnBrk="1" hangingPunct="1"/>
            <a:r>
              <a:rPr lang="he-IL" altLang="he-IL" dirty="0"/>
              <a:t>דוגמא: </a:t>
            </a:r>
            <a:r>
              <a:rPr lang="he-IL" altLang="he-IL" dirty="0" err="1"/>
              <a:t>סכימת</a:t>
            </a:r>
            <a:r>
              <a:rPr lang="he-IL" altLang="he-IL" dirty="0"/>
              <a:t> מספרים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800" noProof="1"/>
              <a:t>static void Main(string[] args)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800" dirty="0"/>
              <a:t>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800" dirty="0"/>
              <a:t>	 int num, sum = 0;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800" dirty="0"/>
              <a:t>      char answer;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800" dirty="0"/>
              <a:t>      while (true)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e-IL" altLang="he-IL" sz="1800" dirty="0"/>
              <a:t>     </a:t>
            </a:r>
            <a:r>
              <a:rPr lang="en-US" altLang="he-IL" sz="1800" dirty="0"/>
              <a:t> </a:t>
            </a:r>
            <a:r>
              <a:rPr lang="he-IL" altLang="he-IL" sz="1800" dirty="0"/>
              <a:t>}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800" dirty="0"/>
              <a:t>           </a:t>
            </a:r>
            <a:r>
              <a:rPr lang="en-US" altLang="he-IL" sz="1800" dirty="0" err="1"/>
              <a:t>Console.Write</a:t>
            </a:r>
            <a:r>
              <a:rPr lang="en-US" altLang="he-IL" sz="1800" dirty="0"/>
              <a:t>("Add another number? ");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800" dirty="0"/>
              <a:t>           answer = </a:t>
            </a:r>
            <a:r>
              <a:rPr lang="en-US" altLang="he-IL" sz="1800" dirty="0" err="1"/>
              <a:t>char.Parse</a:t>
            </a:r>
            <a:r>
              <a:rPr lang="en-US" altLang="he-IL" sz="1800" dirty="0"/>
              <a:t>(</a:t>
            </a:r>
            <a:r>
              <a:rPr lang="en-US" altLang="he-IL" sz="1800" dirty="0" err="1"/>
              <a:t>Console.ReadLine</a:t>
            </a:r>
            <a:r>
              <a:rPr lang="en-US" altLang="he-IL" sz="1800" dirty="0"/>
              <a:t>());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800" dirty="0"/>
              <a:t>           if (answer == 'N' || answer == 'n')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800" dirty="0"/>
              <a:t>                    break;</a:t>
            </a:r>
            <a:endParaRPr lang="he-IL" altLang="he-IL" sz="1800" dirty="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800" dirty="0"/>
              <a:t>           </a:t>
            </a:r>
            <a:r>
              <a:rPr lang="en-US" altLang="he-IL" sz="1800" dirty="0" err="1"/>
              <a:t>Console.Write</a:t>
            </a:r>
            <a:r>
              <a:rPr lang="en-US" altLang="he-IL" sz="1800" dirty="0"/>
              <a:t>("Enter the number --&gt; ");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800" dirty="0"/>
              <a:t>           num = </a:t>
            </a:r>
            <a:r>
              <a:rPr lang="en-US" altLang="he-IL" sz="1800" dirty="0" err="1"/>
              <a:t>int.Parse</a:t>
            </a:r>
            <a:r>
              <a:rPr lang="en-US" altLang="he-IL" sz="1800" dirty="0"/>
              <a:t>(</a:t>
            </a:r>
            <a:r>
              <a:rPr lang="en-US" altLang="he-IL" sz="1800" dirty="0" err="1"/>
              <a:t>Console.ReadLine</a:t>
            </a:r>
            <a:r>
              <a:rPr lang="en-US" altLang="he-IL" sz="1800" dirty="0"/>
              <a:t>());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800" dirty="0"/>
              <a:t>           sum += num;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e-IL" altLang="he-IL" sz="1800" dirty="0"/>
              <a:t>     	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800" dirty="0"/>
              <a:t>    </a:t>
            </a:r>
            <a:r>
              <a:rPr lang="en-US" altLang="he-IL" sz="1800" dirty="0" err="1"/>
              <a:t>Console.WriteLine</a:t>
            </a:r>
            <a:r>
              <a:rPr lang="en-US" altLang="he-IL" sz="1800" dirty="0"/>
              <a:t>("Total sum is {0}", sum);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800" dirty="0"/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he-IL" sz="18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he-IL" sz="1900" dirty="0"/>
          </a:p>
        </p:txBody>
      </p:sp>
      <p:pic>
        <p:nvPicPr>
          <p:cNvPr id="52230" name="Picture 7">
            <a:extLst>
              <a:ext uri="{FF2B5EF4-FFF2-40B4-BE49-F238E27FC236}">
                <a16:creationId xmlns:a16="http://schemas.microsoft.com/office/drawing/2014/main" id="{43077648-11FF-4F3B-94BC-B1B23E3F8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590800"/>
            <a:ext cx="3546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0578EFF-F312-4C4F-89C9-C0823ADC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FB369380-0948-49E8-99AE-1A2E2E2B2F1D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44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53251" name="Title 1">
            <a:extLst>
              <a:ext uri="{FF2B5EF4-FFF2-40B4-BE49-F238E27FC236}">
                <a16:creationId xmlns:a16="http://schemas.microsoft.com/office/drawing/2014/main" id="{27361736-9771-440E-B2D0-36CCA0454E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763000" cy="990600"/>
          </a:xfrm>
        </p:spPr>
        <p:txBody>
          <a:bodyPr anchor="b"/>
          <a:lstStyle/>
          <a:p>
            <a:pPr algn="r" rtl="1" eaLnBrk="1" hangingPunct="1"/>
            <a:r>
              <a:rPr lang="he-IL" altLang="he-IL"/>
              <a:t>הפקודה </a:t>
            </a:r>
            <a:r>
              <a:rPr lang="en-US" altLang="he-IL"/>
              <a:t>break</a:t>
            </a:r>
            <a:r>
              <a:rPr lang="he-IL" altLang="he-IL"/>
              <a:t> – אפשר גם בלעדיה..</a:t>
            </a:r>
            <a:endParaRPr lang="en-US" altLang="he-IL"/>
          </a:p>
        </p:txBody>
      </p:sp>
      <p:sp>
        <p:nvSpPr>
          <p:cNvPr id="53252" name="Content Placeholder 2">
            <a:extLst>
              <a:ext uri="{FF2B5EF4-FFF2-40B4-BE49-F238E27FC236}">
                <a16:creationId xmlns:a16="http://schemas.microsoft.com/office/drawing/2014/main" id="{0F51854C-4E59-45CB-928E-8E1FB70EDEC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400" y="1524000"/>
            <a:ext cx="8534400" cy="453072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static void Main(string[] </a:t>
            </a:r>
            <a:r>
              <a:rPr lang="en-US" altLang="he-IL" sz="1700" dirty="0" err="1"/>
              <a:t>args</a:t>
            </a:r>
            <a:r>
              <a:rPr lang="en-US" altLang="he-IL" sz="1700" dirty="0"/>
              <a:t>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e-IL" altLang="he-IL" sz="1700" dirty="0"/>
              <a:t>       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 int num, sum = 0;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 char answer;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b="1" dirty="0"/>
              <a:t>       bool </a:t>
            </a:r>
            <a:r>
              <a:rPr lang="en-US" altLang="he-IL" sz="1700" b="1" dirty="0" err="1"/>
              <a:t>fContinue</a:t>
            </a:r>
            <a:r>
              <a:rPr lang="en-US" altLang="he-IL" sz="1700" b="1" dirty="0"/>
              <a:t> = true;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 while (</a:t>
            </a:r>
            <a:r>
              <a:rPr lang="en-US" altLang="he-IL" sz="1700" b="1" dirty="0" err="1"/>
              <a:t>fContinue</a:t>
            </a:r>
            <a:r>
              <a:rPr lang="en-US" altLang="he-IL" sz="1700" dirty="0"/>
              <a:t>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e-IL" altLang="he-IL" sz="1700" dirty="0"/>
              <a:t>}      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         </a:t>
            </a:r>
            <a:r>
              <a:rPr lang="en-US" altLang="he-IL" sz="1700" dirty="0" err="1"/>
              <a:t>Console.Write</a:t>
            </a:r>
            <a:r>
              <a:rPr lang="en-US" altLang="he-IL" sz="1700" dirty="0"/>
              <a:t>("Add another number? ");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         answer = </a:t>
            </a:r>
            <a:r>
              <a:rPr lang="en-US" altLang="he-IL" sz="1700" dirty="0" err="1"/>
              <a:t>char.Parse</a:t>
            </a:r>
            <a:r>
              <a:rPr lang="en-US" altLang="he-IL" sz="1700" dirty="0"/>
              <a:t>(</a:t>
            </a:r>
            <a:r>
              <a:rPr lang="en-US" altLang="he-IL" sz="1700" dirty="0" err="1"/>
              <a:t>Console.ReadLine</a:t>
            </a:r>
            <a:r>
              <a:rPr lang="en-US" altLang="he-IL" sz="1700" dirty="0"/>
              <a:t>());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         if (answer == 'N' || answer == 'n')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              </a:t>
            </a:r>
            <a:r>
              <a:rPr lang="en-US" altLang="he-IL" sz="1700" b="1" dirty="0" err="1"/>
              <a:t>fContinue</a:t>
            </a:r>
            <a:r>
              <a:rPr lang="en-US" altLang="he-IL" sz="1700" b="1" dirty="0"/>
              <a:t> = false;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         </a:t>
            </a:r>
            <a:r>
              <a:rPr lang="en-US" altLang="he-IL" sz="1700" b="1" dirty="0"/>
              <a:t>else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e-IL" altLang="he-IL" sz="1700" dirty="0"/>
              <a:t>                }              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              </a:t>
            </a:r>
            <a:r>
              <a:rPr lang="en-US" altLang="he-IL" sz="1700" dirty="0" err="1"/>
              <a:t>Console.Write</a:t>
            </a:r>
            <a:r>
              <a:rPr lang="en-US" altLang="he-IL" sz="1700" dirty="0"/>
              <a:t>("Enter the number --&gt; ");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              num = </a:t>
            </a:r>
            <a:r>
              <a:rPr lang="en-US" altLang="he-IL" sz="1700" dirty="0" err="1"/>
              <a:t>int.Parse</a:t>
            </a:r>
            <a:r>
              <a:rPr lang="en-US" altLang="he-IL" sz="1700" dirty="0"/>
              <a:t>(</a:t>
            </a:r>
            <a:r>
              <a:rPr lang="en-US" altLang="he-IL" sz="1700" dirty="0" err="1"/>
              <a:t>Console.ReadLine</a:t>
            </a:r>
            <a:r>
              <a:rPr lang="en-US" altLang="he-IL" sz="1700" dirty="0"/>
              <a:t>());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              sum += num;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         </a:t>
            </a:r>
            <a:r>
              <a:rPr lang="he-IL" altLang="he-IL" sz="1700" dirty="0"/>
              <a:t>              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  </a:t>
            </a:r>
            <a:r>
              <a:rPr lang="he-IL" altLang="he-IL" sz="1700" dirty="0"/>
              <a:t>              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 </a:t>
            </a:r>
            <a:r>
              <a:rPr lang="en-US" altLang="he-IL" sz="1700" dirty="0" err="1"/>
              <a:t>Console.WriteLine</a:t>
            </a:r>
            <a:r>
              <a:rPr lang="en-US" altLang="he-IL" sz="1700" dirty="0"/>
              <a:t>("Total sum is {0}", sum);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e-IL" altLang="he-IL" sz="1700" dirty="0"/>
              <a:t>        {</a:t>
            </a:r>
            <a:endParaRPr lang="en-US" altLang="he-IL" sz="1700" dirty="0"/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2C350316-5DA6-4965-A4AD-85AD463DB690}"/>
              </a:ext>
            </a:extLst>
          </p:cNvPr>
          <p:cNvSpPr/>
          <p:nvPr/>
        </p:nvSpPr>
        <p:spPr>
          <a:xfrm>
            <a:off x="2971800" y="4495800"/>
            <a:ext cx="2590800" cy="304800"/>
          </a:xfrm>
          <a:prstGeom prst="wedgeRectCallout">
            <a:avLst>
              <a:gd name="adj1" fmla="val -100377"/>
              <a:gd name="adj2" fmla="val -13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האם אפשר בלי ה- </a:t>
            </a:r>
            <a:r>
              <a:rPr lang="en-US" b="1" dirty="0"/>
              <a:t>else</a:t>
            </a:r>
            <a:r>
              <a:rPr lang="he-IL" b="1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73FDECF-7D02-4D66-8512-7F98F3E6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4C044FA1-4022-491B-841E-E76A43A184F6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45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54275" name="Title 1">
            <a:extLst>
              <a:ext uri="{FF2B5EF4-FFF2-40B4-BE49-F238E27FC236}">
                <a16:creationId xmlns:a16="http://schemas.microsoft.com/office/drawing/2014/main" id="{2B5EA065-AC7E-4131-8497-EFEB87FA35F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800" y="228600"/>
            <a:ext cx="8458200" cy="990600"/>
          </a:xfrm>
        </p:spPr>
        <p:txBody>
          <a:bodyPr anchor="b"/>
          <a:lstStyle/>
          <a:p>
            <a:pPr algn="r" rtl="1" eaLnBrk="1" hangingPunct="1"/>
            <a:r>
              <a:rPr lang="he-IL" altLang="he-IL"/>
              <a:t>הפקודה </a:t>
            </a:r>
            <a:r>
              <a:rPr lang="en-US" altLang="he-IL"/>
              <a:t>break</a:t>
            </a:r>
            <a:r>
              <a:rPr lang="he-IL" altLang="he-IL"/>
              <a:t> - </a:t>
            </a:r>
            <a:r>
              <a:rPr lang="he-IL" altLang="he-IL" sz="4000"/>
              <a:t>בלעדיה אפשר גם כך..</a:t>
            </a:r>
            <a:endParaRPr lang="en-US" altLang="he-IL"/>
          </a:p>
        </p:txBody>
      </p:sp>
      <p:sp>
        <p:nvSpPr>
          <p:cNvPr id="54276" name="Content Placeholder 2">
            <a:extLst>
              <a:ext uri="{FF2B5EF4-FFF2-40B4-BE49-F238E27FC236}">
                <a16:creationId xmlns:a16="http://schemas.microsoft.com/office/drawing/2014/main" id="{8838C5A5-110F-43FB-87BF-F08E6BFD031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453072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static void Main(string[] </a:t>
            </a:r>
            <a:r>
              <a:rPr lang="en-US" altLang="he-IL" sz="1700" dirty="0" err="1"/>
              <a:t>args</a:t>
            </a:r>
            <a:r>
              <a:rPr lang="en-US" altLang="he-IL" sz="1700" dirty="0"/>
              <a:t>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e-IL" altLang="he-IL" sz="1700" dirty="0"/>
              <a:t>       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 int num, sum = 0;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 char answer;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b="1" dirty="0"/>
              <a:t>       bool </a:t>
            </a:r>
            <a:r>
              <a:rPr lang="en-US" altLang="he-IL" sz="1700" b="1" dirty="0" err="1"/>
              <a:t>fStop</a:t>
            </a:r>
            <a:r>
              <a:rPr lang="en-US" altLang="he-IL" sz="1700" b="1" dirty="0"/>
              <a:t> = false;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 while (</a:t>
            </a:r>
            <a:r>
              <a:rPr lang="en-US" altLang="he-IL" sz="1700" b="1" dirty="0"/>
              <a:t>!</a:t>
            </a:r>
            <a:r>
              <a:rPr lang="en-US" altLang="he-IL" sz="1700" b="1" dirty="0" err="1"/>
              <a:t>fStop</a:t>
            </a:r>
            <a:r>
              <a:rPr lang="en-US" altLang="he-IL" sz="1700" dirty="0"/>
              <a:t>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e-IL" altLang="he-IL" sz="1700" dirty="0"/>
              <a:t>}      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         </a:t>
            </a:r>
            <a:r>
              <a:rPr lang="en-US" altLang="he-IL" sz="1700" dirty="0" err="1"/>
              <a:t>Console.Write</a:t>
            </a:r>
            <a:r>
              <a:rPr lang="en-US" altLang="he-IL" sz="1700" dirty="0"/>
              <a:t>("Add another number? ");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         answer = </a:t>
            </a:r>
            <a:r>
              <a:rPr lang="en-US" altLang="he-IL" sz="1700" dirty="0" err="1"/>
              <a:t>char.Parse</a:t>
            </a:r>
            <a:r>
              <a:rPr lang="en-US" altLang="he-IL" sz="1700" dirty="0"/>
              <a:t>(</a:t>
            </a:r>
            <a:r>
              <a:rPr lang="en-US" altLang="he-IL" sz="1700" dirty="0" err="1"/>
              <a:t>Console.ReadLine</a:t>
            </a:r>
            <a:r>
              <a:rPr lang="en-US" altLang="he-IL" sz="1700" dirty="0"/>
              <a:t>());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         if (answer == 'N' || answer == 'n')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              </a:t>
            </a:r>
            <a:r>
              <a:rPr lang="en-US" altLang="he-IL" sz="1700" b="1" dirty="0" err="1"/>
              <a:t>fStop</a:t>
            </a:r>
            <a:r>
              <a:rPr lang="en-US" altLang="he-IL" sz="1700" b="1" dirty="0"/>
              <a:t> = true;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         </a:t>
            </a:r>
            <a:r>
              <a:rPr lang="en-US" altLang="he-IL" sz="1700" b="1" dirty="0"/>
              <a:t>else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e-IL" altLang="he-IL" sz="1700" dirty="0"/>
              <a:t>                }              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              </a:t>
            </a:r>
            <a:r>
              <a:rPr lang="en-US" altLang="he-IL" sz="1700" dirty="0" err="1"/>
              <a:t>Console.Write</a:t>
            </a:r>
            <a:r>
              <a:rPr lang="en-US" altLang="he-IL" sz="1700" dirty="0"/>
              <a:t>("Enter the number --&gt; ");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              num = </a:t>
            </a:r>
            <a:r>
              <a:rPr lang="en-US" altLang="he-IL" sz="1700" dirty="0" err="1"/>
              <a:t>int.Parse</a:t>
            </a:r>
            <a:r>
              <a:rPr lang="en-US" altLang="he-IL" sz="1700" dirty="0"/>
              <a:t>(</a:t>
            </a:r>
            <a:r>
              <a:rPr lang="en-US" altLang="he-IL" sz="1700" dirty="0" err="1"/>
              <a:t>Console.ReadLine</a:t>
            </a:r>
            <a:r>
              <a:rPr lang="en-US" altLang="he-IL" sz="1700" dirty="0"/>
              <a:t>());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              sum += num;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         </a:t>
            </a:r>
            <a:r>
              <a:rPr lang="he-IL" altLang="he-IL" sz="1700" dirty="0"/>
              <a:t>              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  </a:t>
            </a:r>
            <a:r>
              <a:rPr lang="he-IL" altLang="he-IL" sz="1700" dirty="0"/>
              <a:t>              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 </a:t>
            </a:r>
            <a:r>
              <a:rPr lang="en-US" altLang="he-IL" sz="1700" dirty="0" err="1"/>
              <a:t>Console.WriteLine</a:t>
            </a:r>
            <a:r>
              <a:rPr lang="en-US" altLang="he-IL" sz="1700" dirty="0"/>
              <a:t>("Total sum is {0}", sum);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e-IL" altLang="he-IL" sz="1700" dirty="0"/>
              <a:t>        {</a:t>
            </a:r>
            <a:endParaRPr lang="en-US" altLang="he-IL" sz="17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C75A9FD-57A6-440B-A994-5A3ED8DB2D55}"/>
              </a:ext>
            </a:extLst>
          </p:cNvPr>
          <p:cNvSpPr/>
          <p:nvPr/>
        </p:nvSpPr>
        <p:spPr>
          <a:xfrm>
            <a:off x="0" y="1143000"/>
            <a:ext cx="9601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6F1BF4E-A6C5-42DF-8340-0290E29C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3E284118-5447-45FE-B151-A302DE3C23BE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46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55300" name="Content Placeholder 2">
            <a:extLst>
              <a:ext uri="{FF2B5EF4-FFF2-40B4-BE49-F238E27FC236}">
                <a16:creationId xmlns:a16="http://schemas.microsoft.com/office/drawing/2014/main" id="{7680F430-4E53-407C-AD5D-845E346CE66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200" y="152400"/>
            <a:ext cx="8915400" cy="5257800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static void Main(string[] </a:t>
            </a:r>
            <a:r>
              <a:rPr lang="en-US" altLang="he-IL" sz="1700" dirty="0" err="1"/>
              <a:t>args</a:t>
            </a:r>
            <a:r>
              <a:rPr lang="en-US" altLang="he-IL" sz="1700" dirty="0"/>
              <a:t>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e-IL" altLang="he-IL" sz="1700" dirty="0"/>
              <a:t>      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int     answer;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bool  </a:t>
            </a:r>
            <a:r>
              <a:rPr lang="en-US" altLang="he-IL" sz="1700" dirty="0" err="1"/>
              <a:t>fExit</a:t>
            </a:r>
            <a:r>
              <a:rPr lang="en-US" altLang="he-IL" sz="1700" dirty="0"/>
              <a:t> = false;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while (!</a:t>
            </a:r>
            <a:r>
              <a:rPr lang="en-US" altLang="he-IL" sz="1700" dirty="0" err="1"/>
              <a:t>fExit</a:t>
            </a:r>
            <a:r>
              <a:rPr lang="en-US" altLang="he-IL" sz="1700" dirty="0"/>
              <a:t>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e-IL" altLang="he-IL" sz="1700" dirty="0"/>
              <a:t>}     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      </a:t>
            </a:r>
            <a:r>
              <a:rPr lang="en-US" altLang="he-IL" sz="1700" dirty="0" err="1"/>
              <a:t>Console.WriteLine</a:t>
            </a:r>
            <a:r>
              <a:rPr lang="en-US" altLang="he-IL" sz="1700" dirty="0"/>
              <a:t>("Menu:");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      </a:t>
            </a:r>
            <a:r>
              <a:rPr lang="en-US" altLang="he-IL" sz="1700" dirty="0" err="1"/>
              <a:t>Console.WriteLine</a:t>
            </a:r>
            <a:r>
              <a:rPr lang="en-US" altLang="he-IL" sz="1700" dirty="0"/>
              <a:t>("\t1- print 5 stars");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      </a:t>
            </a:r>
            <a:r>
              <a:rPr lang="en-US" altLang="he-IL" sz="1700" dirty="0" err="1"/>
              <a:t>Console.WriteLine</a:t>
            </a:r>
            <a:r>
              <a:rPr lang="en-US" altLang="he-IL" sz="1700" dirty="0"/>
              <a:t>("\t2- print song");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      </a:t>
            </a:r>
            <a:r>
              <a:rPr lang="en-US" altLang="he-IL" sz="1700" dirty="0" err="1"/>
              <a:t>Console.WriteLine</a:t>
            </a:r>
            <a:r>
              <a:rPr lang="en-US" altLang="he-IL" sz="1700" dirty="0"/>
              <a:t>("\t0- Exit");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      </a:t>
            </a:r>
            <a:r>
              <a:rPr lang="en-US" altLang="he-IL" sz="1700" dirty="0" err="1"/>
              <a:t>Console.WriteLine</a:t>
            </a:r>
            <a:r>
              <a:rPr lang="en-US" altLang="he-IL" sz="1700" dirty="0"/>
              <a:t>("Enter your choice --&gt; ");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      answer = </a:t>
            </a:r>
            <a:r>
              <a:rPr lang="en-US" altLang="he-IL" sz="1700" dirty="0" err="1"/>
              <a:t>int.Parse</a:t>
            </a:r>
            <a:r>
              <a:rPr lang="en-US" altLang="he-IL" sz="1700" dirty="0"/>
              <a:t>(</a:t>
            </a:r>
            <a:r>
              <a:rPr lang="en-US" altLang="he-IL" sz="1700" dirty="0" err="1"/>
              <a:t>Console.ReadLine</a:t>
            </a:r>
            <a:r>
              <a:rPr lang="en-US" altLang="he-IL" sz="1700" dirty="0"/>
              <a:t>());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he-IL" altLang="he-IL" sz="1700" dirty="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      switch (answer)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e-IL" altLang="he-IL" sz="1700" dirty="0"/>
              <a:t>}           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              case 1:    </a:t>
            </a:r>
            <a:r>
              <a:rPr lang="en-US" altLang="he-IL" sz="1700" dirty="0" err="1"/>
              <a:t>Console.WriteLine</a:t>
            </a:r>
            <a:r>
              <a:rPr lang="en-US" altLang="he-IL" sz="1700" dirty="0"/>
              <a:t>("*****");                                      break;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              case 2:    </a:t>
            </a:r>
            <a:r>
              <a:rPr lang="en-US" altLang="he-IL" sz="1700" dirty="0" err="1"/>
              <a:t>Console.WriteLine</a:t>
            </a:r>
            <a:r>
              <a:rPr lang="en-US" altLang="he-IL" sz="1700" dirty="0"/>
              <a:t>("</a:t>
            </a:r>
            <a:r>
              <a:rPr lang="en-US" altLang="he-IL" sz="1700" dirty="0" err="1"/>
              <a:t>bla</a:t>
            </a:r>
            <a:r>
              <a:rPr lang="en-US" altLang="he-IL" sz="1700" dirty="0"/>
              <a:t> </a:t>
            </a:r>
            <a:r>
              <a:rPr lang="en-US" altLang="he-IL" sz="1700" dirty="0" err="1"/>
              <a:t>bla</a:t>
            </a:r>
            <a:r>
              <a:rPr lang="en-US" altLang="he-IL" sz="1700" dirty="0"/>
              <a:t> </a:t>
            </a:r>
            <a:r>
              <a:rPr lang="en-US" altLang="he-IL" sz="1700" dirty="0" err="1"/>
              <a:t>bla</a:t>
            </a:r>
            <a:r>
              <a:rPr lang="en-US" altLang="he-IL" sz="1700" dirty="0"/>
              <a:t>");                             break;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              case 0:    </a:t>
            </a:r>
            <a:r>
              <a:rPr lang="en-US" altLang="he-IL" sz="1700" dirty="0" err="1"/>
              <a:t>Console.WriteLine</a:t>
            </a:r>
            <a:r>
              <a:rPr lang="en-US" altLang="he-IL" sz="1700" dirty="0"/>
              <a:t>("Goodbye!");      </a:t>
            </a:r>
            <a:r>
              <a:rPr lang="en-US" altLang="he-IL" sz="1700" dirty="0" err="1"/>
              <a:t>fExit</a:t>
            </a:r>
            <a:r>
              <a:rPr lang="en-US" altLang="he-IL" sz="1700" dirty="0"/>
              <a:t> = true;     break;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              default:   </a:t>
            </a:r>
            <a:r>
              <a:rPr lang="en-US" altLang="he-IL" sz="1700" dirty="0" err="1"/>
              <a:t>Console.WriteLine</a:t>
            </a:r>
            <a:r>
              <a:rPr lang="en-US" altLang="he-IL" sz="1700" dirty="0"/>
              <a:t>("Invalid option!");                        break;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e-IL" altLang="he-IL" sz="1700" dirty="0"/>
              <a:t>     {             </a:t>
            </a:r>
            <a:r>
              <a:rPr lang="en-US" altLang="he-IL" sz="1700" dirty="0">
                <a:solidFill>
                  <a:srgbClr val="009900"/>
                </a:solidFill>
              </a:rPr>
              <a:t>// switch</a:t>
            </a:r>
            <a:endParaRPr lang="he-IL" altLang="he-IL" sz="1700" dirty="0">
              <a:solidFill>
                <a:srgbClr val="009900"/>
              </a:solidFill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       </a:t>
            </a:r>
            <a:r>
              <a:rPr lang="en-US" altLang="he-IL" sz="1700" dirty="0" err="1"/>
              <a:t>Console.WriteLine</a:t>
            </a:r>
            <a:r>
              <a:rPr lang="en-US" altLang="he-IL" sz="1700" dirty="0"/>
              <a:t>("Press Any Key To Continue...");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       </a:t>
            </a:r>
            <a:r>
              <a:rPr lang="en-US" altLang="he-IL" sz="1700" dirty="0" err="1"/>
              <a:t>Console.ReadKey</a:t>
            </a:r>
            <a:r>
              <a:rPr lang="en-US" altLang="he-IL" sz="1700" dirty="0"/>
              <a:t>();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       </a:t>
            </a:r>
            <a:r>
              <a:rPr lang="en-US" altLang="he-IL" sz="1700" dirty="0" err="1"/>
              <a:t>Console.Clear</a:t>
            </a:r>
            <a:r>
              <a:rPr lang="en-US" altLang="he-IL" sz="1700" dirty="0"/>
              <a:t>();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        } </a:t>
            </a:r>
            <a:r>
              <a:rPr lang="en-US" altLang="he-IL" sz="1700" dirty="0">
                <a:solidFill>
                  <a:srgbClr val="009900"/>
                </a:solidFill>
              </a:rPr>
              <a:t>// while</a:t>
            </a:r>
            <a:endParaRPr lang="en-US" altLang="he-IL" sz="1700" dirty="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he-IL" sz="1700" dirty="0"/>
              <a:t>} </a:t>
            </a:r>
            <a:r>
              <a:rPr lang="en-US" altLang="he-IL" sz="1700" dirty="0">
                <a:solidFill>
                  <a:srgbClr val="009900"/>
                </a:solidFill>
              </a:rPr>
              <a:t>// main</a:t>
            </a:r>
            <a:endParaRPr lang="en-US" altLang="he-IL" sz="1700" b="1" dirty="0"/>
          </a:p>
        </p:txBody>
      </p:sp>
      <p:sp>
        <p:nvSpPr>
          <p:cNvPr id="55301" name="Title 1">
            <a:extLst>
              <a:ext uri="{FF2B5EF4-FFF2-40B4-BE49-F238E27FC236}">
                <a16:creationId xmlns:a16="http://schemas.microsoft.com/office/drawing/2014/main" id="{45F089AE-76C9-415E-8CE5-DC52A978C18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76200"/>
            <a:ext cx="8153400" cy="990600"/>
          </a:xfrm>
        </p:spPr>
        <p:txBody>
          <a:bodyPr anchor="b"/>
          <a:lstStyle/>
          <a:p>
            <a:pPr algn="r" eaLnBrk="1" hangingPunct="1"/>
            <a:r>
              <a:rPr lang="he-IL" altLang="he-IL"/>
              <a:t>לולאות בתפריט</a:t>
            </a:r>
            <a:endParaRPr lang="en-US" altLang="he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BD4046-D20C-4634-AA42-D756BE131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524000"/>
            <a:ext cx="3886200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b="1">
                <a:solidFill>
                  <a:schemeClr val="bg1"/>
                </a:solidFill>
                <a:latin typeface="Verdana" panose="020B0604030504040204" pitchFamily="34" charset="0"/>
              </a:rPr>
              <a:t>נשים לב כי ה- </a:t>
            </a:r>
            <a:r>
              <a:rPr lang="en-US" altLang="he-IL" b="1">
                <a:solidFill>
                  <a:schemeClr val="bg1"/>
                </a:solidFill>
                <a:latin typeface="Verdana" panose="020B0604030504040204" pitchFamily="34" charset="0"/>
              </a:rPr>
              <a:t>break</a:t>
            </a:r>
            <a:r>
              <a:rPr lang="he-IL" altLang="he-IL" b="1">
                <a:solidFill>
                  <a:schemeClr val="bg1"/>
                </a:solidFill>
                <a:latin typeface="Verdana" panose="020B0604030504040204" pitchFamily="34" charset="0"/>
              </a:rPr>
              <a:t> מוציא אותנו ממשפט הבקרה הפנימי ביותר, כלומר בדוגמא זו מה- </a:t>
            </a:r>
            <a:r>
              <a:rPr lang="en-US" altLang="he-IL" b="1">
                <a:solidFill>
                  <a:schemeClr val="bg1"/>
                </a:solidFill>
                <a:latin typeface="Verdana" panose="020B0604030504040204" pitchFamily="34" charset="0"/>
              </a:rPr>
              <a:t>switch</a:t>
            </a:r>
            <a:r>
              <a:rPr lang="he-IL" altLang="he-IL" b="1">
                <a:solidFill>
                  <a:schemeClr val="bg1"/>
                </a:solidFill>
                <a:latin typeface="Verdana" panose="020B0604030504040204" pitchFamily="34" charset="0"/>
              </a:rPr>
              <a:t> ולא מהלולאה!</a:t>
            </a:r>
            <a:endParaRPr lang="en-US" altLang="he-IL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67B3C26A-A21B-4EFC-8CA5-A376B368E69A}"/>
              </a:ext>
            </a:extLst>
          </p:cNvPr>
          <p:cNvSpPr/>
          <p:nvPr/>
        </p:nvSpPr>
        <p:spPr>
          <a:xfrm>
            <a:off x="2895600" y="6096000"/>
            <a:ext cx="1981200" cy="381000"/>
          </a:xfrm>
          <a:prstGeom prst="wedgeRectCallout">
            <a:avLst>
              <a:gd name="adj1" fmla="val -63019"/>
              <a:gd name="adj2" fmla="val -60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פקודת ניקוי המסך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F717C9A1-FAC4-4342-9F22-0E21F8E8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ADADF091-A99F-40D6-8718-709C40476C7E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47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56323" name="Title 1">
            <a:extLst>
              <a:ext uri="{FF2B5EF4-FFF2-40B4-BE49-F238E27FC236}">
                <a16:creationId xmlns:a16="http://schemas.microsoft.com/office/drawing/2014/main" id="{E28CBC02-26EE-4609-9A29-456C4F9F062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pPr algn="r" eaLnBrk="1" hangingPunct="1"/>
            <a:r>
              <a:rPr lang="he-IL" altLang="he-IL"/>
              <a:t>לולאות מקוננות– הדפסת ריבוע</a:t>
            </a:r>
            <a:endParaRPr lang="en-US" altLang="he-IL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ABCD939A-51DD-4E8B-A9C2-0073231E179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-76200" y="1641475"/>
            <a:ext cx="82296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static void Main(string[] args)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90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900"/>
              <a:t>	const int SIZE = 5;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nn-NO" altLang="he-IL" sz="19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nn-NO" altLang="he-IL" sz="1900"/>
              <a:t>	for (              ;                ;          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900"/>
              <a:t>	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900"/>
              <a:t>		</a:t>
            </a:r>
            <a:r>
              <a:rPr lang="nn-NO" altLang="he-IL" sz="1900"/>
              <a:t> for (            ;                ;          )</a:t>
            </a:r>
            <a:endParaRPr lang="en-US" altLang="he-IL" sz="19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900"/>
              <a:t>			Console.Write("*");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900"/>
              <a:t>		Console.WriteLine();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900"/>
              <a:t>	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900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he-IL" sz="1900"/>
          </a:p>
        </p:txBody>
      </p:sp>
      <p:pic>
        <p:nvPicPr>
          <p:cNvPr id="56325" name="Picture 2">
            <a:extLst>
              <a:ext uri="{FF2B5EF4-FFF2-40B4-BE49-F238E27FC236}">
                <a16:creationId xmlns:a16="http://schemas.microsoft.com/office/drawing/2014/main" id="{19C741D5-FEB9-4D65-B114-2FF87C4E3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76400"/>
            <a:ext cx="4822825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9A00AA-130B-4CFF-B2BE-ACA822132A52}"/>
              </a:ext>
            </a:extLst>
          </p:cNvPr>
          <p:cNvSpPr txBox="1"/>
          <p:nvPr/>
        </p:nvSpPr>
        <p:spPr>
          <a:xfrm>
            <a:off x="3886200" y="4303713"/>
            <a:ext cx="5257800" cy="2554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rtl="1">
              <a:defRPr/>
            </a:pPr>
            <a:r>
              <a:rPr lang="he-IL" sz="2000" dirty="0">
                <a:latin typeface="Arial" charset="0"/>
                <a:cs typeface="Arial" charset="0"/>
              </a:rPr>
              <a:t>בכל איטרציה של הלולאה הראשית אנו מריצים לולאה נוספת:</a:t>
            </a:r>
          </a:p>
          <a:p>
            <a:pPr marL="290513" indent="-290513" rtl="1">
              <a:buFont typeface="+mj-lt"/>
              <a:buAutoNum type="arabicPeriod"/>
              <a:defRPr/>
            </a:pPr>
            <a:r>
              <a:rPr lang="he-IL" sz="2000" dirty="0">
                <a:latin typeface="Arial" charset="0"/>
                <a:cs typeface="Arial" charset="0"/>
              </a:rPr>
              <a:t>עבור 1 עד </a:t>
            </a:r>
            <a:r>
              <a:rPr lang="en-US" sz="2000" dirty="0">
                <a:latin typeface="Arial" charset="0"/>
                <a:cs typeface="Arial" charset="0"/>
              </a:rPr>
              <a:t>SIZE</a:t>
            </a:r>
            <a:r>
              <a:rPr lang="he-IL" sz="2000" dirty="0">
                <a:latin typeface="Arial" charset="0"/>
                <a:cs typeface="Arial" charset="0"/>
              </a:rPr>
              <a:t> (כל שורה):</a:t>
            </a:r>
          </a:p>
          <a:p>
            <a:pPr marL="914400" lvl="1" indent="-568325" rtl="1">
              <a:defRPr/>
            </a:pPr>
            <a:r>
              <a:rPr lang="he-IL" sz="2000" dirty="0">
                <a:latin typeface="Arial" charset="0"/>
                <a:cs typeface="Arial" charset="0"/>
              </a:rPr>
              <a:t>1.1  עבור 1 עד </a:t>
            </a:r>
            <a:r>
              <a:rPr lang="en-US" sz="2000" dirty="0">
                <a:latin typeface="Arial" charset="0"/>
                <a:cs typeface="Arial" charset="0"/>
              </a:rPr>
              <a:t>SIZE</a:t>
            </a:r>
            <a:r>
              <a:rPr lang="he-IL" sz="2000" dirty="0">
                <a:latin typeface="Arial" charset="0"/>
                <a:cs typeface="Arial" charset="0"/>
              </a:rPr>
              <a:t> (מספר הכוכביות בשורה):</a:t>
            </a:r>
          </a:p>
          <a:p>
            <a:pPr marL="914400" lvl="1" indent="-568325" rtl="1">
              <a:defRPr/>
            </a:pPr>
            <a:r>
              <a:rPr lang="he-IL" sz="2000" dirty="0">
                <a:latin typeface="Arial" charset="0"/>
                <a:cs typeface="Arial" charset="0"/>
              </a:rPr>
              <a:t>     1.1.1 הדפס כוכבית</a:t>
            </a:r>
          </a:p>
          <a:p>
            <a:pPr marL="914400" lvl="1" indent="-568325" rtl="1">
              <a:defRPr/>
            </a:pPr>
            <a:r>
              <a:rPr lang="he-IL" sz="2000" dirty="0">
                <a:latin typeface="Arial" charset="0"/>
                <a:cs typeface="Arial" charset="0"/>
              </a:rPr>
              <a:t>1.2  הדפס ירידת שורה </a:t>
            </a:r>
          </a:p>
          <a:p>
            <a:pPr rtl="1">
              <a:defRPr/>
            </a:pPr>
            <a:endParaRPr lang="he-IL" sz="2000" dirty="0">
              <a:latin typeface="Arial" charset="0"/>
              <a:cs typeface="Arial" charset="0"/>
            </a:endParaRPr>
          </a:p>
          <a:p>
            <a:pPr rtl="1">
              <a:defRPr/>
            </a:pP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ACB08E-DB3D-48A0-AF42-D45DCAFE4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248400"/>
            <a:ext cx="64770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b="1">
                <a:solidFill>
                  <a:schemeClr val="bg1"/>
                </a:solidFill>
                <a:latin typeface="Verdana" panose="020B0604030504040204" pitchFamily="34" charset="0"/>
              </a:rPr>
              <a:t>יכולנו גם לאתחל </a:t>
            </a:r>
            <a:r>
              <a:rPr lang="en-US" altLang="he-IL" b="1">
                <a:solidFill>
                  <a:schemeClr val="bg1"/>
                </a:solidFill>
                <a:latin typeface="Verdana" panose="020B0604030504040204" pitchFamily="34" charset="0"/>
              </a:rPr>
              <a:t>i=1</a:t>
            </a:r>
            <a:r>
              <a:rPr lang="he-IL" altLang="he-IL" b="1">
                <a:solidFill>
                  <a:schemeClr val="bg1"/>
                </a:solidFill>
                <a:latin typeface="Verdana" panose="020B0604030504040204" pitchFamily="34" charset="0"/>
              </a:rPr>
              <a:t> ואז לרוץ עם התנאי </a:t>
            </a:r>
            <a:r>
              <a:rPr lang="en-US" altLang="he-IL" b="1">
                <a:solidFill>
                  <a:schemeClr val="bg1"/>
                </a:solidFill>
                <a:latin typeface="Verdana" panose="020B0604030504040204" pitchFamily="34" charset="0"/>
              </a:rPr>
              <a:t>i &lt;= SIZE</a:t>
            </a:r>
            <a:r>
              <a:rPr lang="he-IL" altLang="he-IL" b="1">
                <a:solidFill>
                  <a:schemeClr val="bg1"/>
                </a:solidFill>
                <a:latin typeface="Verdana" panose="020B0604030504040204" pitchFamily="34" charset="0"/>
              </a:rPr>
              <a:t>, וכנ"ל עם </a:t>
            </a:r>
            <a:r>
              <a:rPr lang="en-US" altLang="he-IL" b="1">
                <a:solidFill>
                  <a:schemeClr val="bg1"/>
                </a:solidFill>
                <a:latin typeface="Verdana" panose="020B0604030504040204" pitchFamily="34" charset="0"/>
              </a:rPr>
              <a:t>j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374461-2012-4F4C-85DA-78CB72CBA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0622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>
                <a:latin typeface="Verdana" panose="020B0604030504040204" pitchFamily="34" charset="0"/>
              </a:rPr>
              <a:t>int i=0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AB968-3A1E-452E-92C5-5A9E0D4CA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1242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/>
              <a:t>i &lt; SIZE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06507-D4B2-4581-B439-4B361CE6C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1242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/>
              <a:t>i++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12A0D5-AAE6-43FC-BCD4-E5714EA8A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242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/>
              <a:t>int j=0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E605E1-174A-4527-8F76-8A8722A39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824288"/>
            <a:ext cx="1447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/>
              <a:t>j &lt; SIZE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69CB5E-0D48-42E2-A124-19F9AA154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824288"/>
            <a:ext cx="1447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/>
              <a:t>j++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5" presetClass="emph" presetSubtype="1" grpId="4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5" presetClass="emph" presetSubtype="1" grpId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0" grpId="1"/>
      <p:bldP spid="10" grpId="2"/>
      <p:bldP spid="11" grpId="0"/>
      <p:bldP spid="11" grpId="1"/>
      <p:bldP spid="12" grpId="0"/>
      <p:bldP spid="12" grpId="1"/>
      <p:bldP spid="13" grpId="0"/>
      <p:bldP spid="13" grpId="1"/>
      <p:bldP spid="13" grpId="2"/>
      <p:bldP spid="13" grpId="3"/>
      <p:bldP spid="13" grpId="4"/>
      <p:bldP spid="13" grpId="5"/>
      <p:bldP spid="14" grpId="0"/>
      <p:bldP spid="14" grpId="1"/>
      <p:bldP spid="14" grpId="2"/>
      <p:bldP spid="14" grpId="3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6DE3C62-C43C-4057-B270-41036493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A1B59C97-2241-4BC1-A779-8A5647D3EFEF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48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57347" name="Title 1">
            <a:extLst>
              <a:ext uri="{FF2B5EF4-FFF2-40B4-BE49-F238E27FC236}">
                <a16:creationId xmlns:a16="http://schemas.microsoft.com/office/drawing/2014/main" id="{7169A7BF-3DAD-4A79-9346-48912F6B67D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pPr algn="r" eaLnBrk="1" hangingPunct="1"/>
            <a:r>
              <a:rPr lang="he-IL" altLang="he-IL"/>
              <a:t>לולאות מקוננות – הדפסת מלבן</a:t>
            </a:r>
            <a:endParaRPr lang="en-US" altLang="he-IL"/>
          </a:p>
        </p:txBody>
      </p:sp>
      <p:sp>
        <p:nvSpPr>
          <p:cNvPr id="57348" name="Content Placeholder 2">
            <a:extLst>
              <a:ext uri="{FF2B5EF4-FFF2-40B4-BE49-F238E27FC236}">
                <a16:creationId xmlns:a16="http://schemas.microsoft.com/office/drawing/2014/main" id="{753D7D10-A06D-409D-B7D7-35BDC709AB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946275"/>
            <a:ext cx="82296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static void Main(string[] args)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dirty="0"/>
              <a:t>	int rows, cols;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19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dirty="0"/>
              <a:t>	 </a:t>
            </a:r>
            <a:r>
              <a:rPr lang="en-US" altLang="he-IL" sz="1900" dirty="0" err="1"/>
              <a:t>Console.Write</a:t>
            </a:r>
            <a:r>
              <a:rPr lang="en-US" altLang="he-IL" sz="1900" dirty="0"/>
              <a:t>("Please enter number of rows and columns: 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dirty="0"/>
              <a:t>	 rows = </a:t>
            </a:r>
            <a:r>
              <a:rPr lang="en-US" altLang="he-IL" sz="1900" dirty="0" err="1"/>
              <a:t>int.Parse</a:t>
            </a:r>
            <a:r>
              <a:rPr lang="en-US" altLang="he-IL" sz="1900" dirty="0"/>
              <a:t>(</a:t>
            </a:r>
            <a:r>
              <a:rPr lang="en-US" altLang="he-IL" sz="1900" dirty="0" err="1"/>
              <a:t>Console.ReadLine</a:t>
            </a:r>
            <a:r>
              <a:rPr lang="en-US" altLang="he-IL" sz="1900" dirty="0"/>
              <a:t>());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dirty="0"/>
              <a:t>	 cols = </a:t>
            </a:r>
            <a:r>
              <a:rPr lang="en-US" altLang="he-IL" sz="1900" dirty="0" err="1"/>
              <a:t>int.Parse</a:t>
            </a:r>
            <a:r>
              <a:rPr lang="en-US" altLang="he-IL" sz="1900" dirty="0"/>
              <a:t>(</a:t>
            </a:r>
            <a:r>
              <a:rPr lang="en-US" altLang="he-IL" sz="1900" dirty="0" err="1"/>
              <a:t>Console.ReadLine</a:t>
            </a:r>
            <a:r>
              <a:rPr lang="en-US" altLang="he-IL" sz="1900" dirty="0"/>
              <a:t>());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19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nn-NO" altLang="he-IL" sz="1900" dirty="0"/>
              <a:t>	for (</a:t>
            </a:r>
            <a:r>
              <a:rPr lang="en-US" altLang="he-IL" sz="1900" dirty="0"/>
              <a:t>int </a:t>
            </a:r>
            <a:r>
              <a:rPr lang="nn-NO" altLang="he-IL" sz="1900" dirty="0"/>
              <a:t>i=0 ; i &lt; rows ; i++)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dirty="0"/>
              <a:t>	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dirty="0"/>
              <a:t>		for (int j=0 ; j &lt; cols ; </a:t>
            </a:r>
            <a:r>
              <a:rPr lang="en-US" altLang="he-IL" sz="1900" dirty="0" err="1"/>
              <a:t>j++</a:t>
            </a:r>
            <a:r>
              <a:rPr lang="en-US" altLang="he-IL" sz="1900" dirty="0"/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dirty="0"/>
              <a:t>			 </a:t>
            </a:r>
            <a:r>
              <a:rPr lang="en-US" altLang="he-IL" sz="1900" dirty="0" err="1"/>
              <a:t>Console.Write</a:t>
            </a:r>
            <a:r>
              <a:rPr lang="en-US" altLang="he-IL" sz="1900" dirty="0"/>
              <a:t>("*");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dirty="0"/>
              <a:t>		 </a:t>
            </a:r>
            <a:r>
              <a:rPr lang="en-US" altLang="he-IL" sz="1900" dirty="0" err="1"/>
              <a:t>Console.WriteLine</a:t>
            </a:r>
            <a:r>
              <a:rPr lang="en-US" altLang="he-IL" sz="1900" dirty="0"/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dirty="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dirty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1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EA6C4D-74EE-41F2-87F5-38EDCC10819C}"/>
              </a:ext>
            </a:extLst>
          </p:cNvPr>
          <p:cNvSpPr txBox="1"/>
          <p:nvPr/>
        </p:nvSpPr>
        <p:spPr>
          <a:xfrm>
            <a:off x="3962400" y="4784725"/>
            <a:ext cx="5181600" cy="2530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rtl="1">
              <a:defRPr/>
            </a:pPr>
            <a:r>
              <a:rPr lang="he-IL" sz="2000" dirty="0">
                <a:latin typeface="Arial" charset="0"/>
                <a:cs typeface="Arial" charset="0"/>
              </a:rPr>
              <a:t>בכל איטרציה של הלולאה הראשית אנו מריצים לולאה נוספת:</a:t>
            </a:r>
          </a:p>
          <a:p>
            <a:pPr marL="290513" indent="-290513" rtl="1">
              <a:buFont typeface="+mj-lt"/>
              <a:buAutoNum type="arabicPeriod"/>
              <a:defRPr/>
            </a:pPr>
            <a:r>
              <a:rPr lang="he-IL" sz="2000" dirty="0">
                <a:latin typeface="Arial" charset="0"/>
                <a:cs typeface="Arial" charset="0"/>
              </a:rPr>
              <a:t>עבור 1 עד </a:t>
            </a:r>
            <a:r>
              <a:rPr lang="en-US" sz="2000" dirty="0">
                <a:latin typeface="Arial" charset="0"/>
                <a:cs typeface="Arial" charset="0"/>
              </a:rPr>
              <a:t>rows</a:t>
            </a:r>
            <a:r>
              <a:rPr lang="he-IL" sz="2000" dirty="0">
                <a:latin typeface="Arial" charset="0"/>
                <a:cs typeface="Arial" charset="0"/>
              </a:rPr>
              <a:t> (כל שורה):</a:t>
            </a:r>
          </a:p>
          <a:p>
            <a:pPr marL="914400" lvl="1" indent="-568325" rtl="1">
              <a:defRPr/>
            </a:pPr>
            <a:r>
              <a:rPr lang="he-IL" sz="2000" dirty="0">
                <a:latin typeface="Arial" charset="0"/>
                <a:cs typeface="Arial" charset="0"/>
              </a:rPr>
              <a:t>1.1  עבור 1 עד </a:t>
            </a:r>
            <a:r>
              <a:rPr lang="en-US" sz="2000" dirty="0">
                <a:latin typeface="Arial" charset="0"/>
                <a:cs typeface="Arial" charset="0"/>
              </a:rPr>
              <a:t>cols</a:t>
            </a:r>
            <a:r>
              <a:rPr lang="he-IL" sz="2000" dirty="0">
                <a:latin typeface="Arial" charset="0"/>
                <a:cs typeface="Arial" charset="0"/>
              </a:rPr>
              <a:t> (מספר הכוכביות בשורה):</a:t>
            </a:r>
          </a:p>
          <a:p>
            <a:pPr marL="914400" lvl="1" indent="-568325" rtl="1">
              <a:defRPr/>
            </a:pPr>
            <a:r>
              <a:rPr lang="he-IL" sz="2000" dirty="0">
                <a:latin typeface="Arial" charset="0"/>
                <a:cs typeface="Arial" charset="0"/>
              </a:rPr>
              <a:t>     1.1.1 הדפס כוכבית</a:t>
            </a:r>
          </a:p>
          <a:p>
            <a:pPr marL="914400" lvl="1" indent="-568325" rtl="1">
              <a:defRPr/>
            </a:pPr>
            <a:r>
              <a:rPr lang="he-IL" sz="2000" dirty="0">
                <a:latin typeface="Arial" charset="0"/>
                <a:cs typeface="Arial" charset="0"/>
              </a:rPr>
              <a:t>1.2  הדפס ירידת שורה </a:t>
            </a:r>
          </a:p>
          <a:p>
            <a:pPr rtl="1">
              <a:defRPr/>
            </a:pPr>
            <a:endParaRPr lang="he-IL" sz="2000" dirty="0">
              <a:latin typeface="Arial" charset="0"/>
              <a:cs typeface="Arial" charset="0"/>
            </a:endParaRPr>
          </a:p>
          <a:p>
            <a:pPr rtl="1">
              <a:defRPr/>
            </a:pP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57350" name="Picture 2">
            <a:extLst>
              <a:ext uri="{FF2B5EF4-FFF2-40B4-BE49-F238E27FC236}">
                <a16:creationId xmlns:a16="http://schemas.microsoft.com/office/drawing/2014/main" id="{39BC8FC9-B0BD-40F3-9225-7237982C6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00200"/>
            <a:ext cx="572293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02D6552-8529-4503-BDB4-EE9B022D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8AD9AB9B-D545-44F0-9DCC-24826B87E542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49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58371" name="Title 1">
            <a:extLst>
              <a:ext uri="{FF2B5EF4-FFF2-40B4-BE49-F238E27FC236}">
                <a16:creationId xmlns:a16="http://schemas.microsoft.com/office/drawing/2014/main" id="{54A17BB5-1CEF-4296-A116-61F3FC12206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pPr algn="r" eaLnBrk="1" hangingPunct="1"/>
            <a:r>
              <a:rPr lang="he-IL" altLang="he-IL"/>
              <a:t>לולאות מקוננות – הדפסת משולש</a:t>
            </a:r>
            <a:endParaRPr lang="en-US" altLang="he-IL"/>
          </a:p>
        </p:txBody>
      </p:sp>
      <p:sp>
        <p:nvSpPr>
          <p:cNvPr id="58372" name="Content Placeholder 2">
            <a:extLst>
              <a:ext uri="{FF2B5EF4-FFF2-40B4-BE49-F238E27FC236}">
                <a16:creationId xmlns:a16="http://schemas.microsoft.com/office/drawing/2014/main" id="{2E81FA40-54E1-4E99-A849-87D8957791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70075"/>
            <a:ext cx="82296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static void Main(string[] args)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900" dirty="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900" dirty="0"/>
              <a:t>	int base;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he-IL" sz="19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900" dirty="0"/>
              <a:t>	 </a:t>
            </a:r>
            <a:r>
              <a:rPr lang="en-US" altLang="he-IL" sz="1900" dirty="0" err="1"/>
              <a:t>Console.Write</a:t>
            </a:r>
            <a:r>
              <a:rPr lang="en-US" altLang="he-IL" sz="1900" dirty="0"/>
              <a:t>("Please enter the base of the triangle: 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900" dirty="0"/>
              <a:t>	 base = </a:t>
            </a:r>
            <a:r>
              <a:rPr lang="en-US" altLang="he-IL" sz="1900" dirty="0" err="1"/>
              <a:t>int.Parse</a:t>
            </a:r>
            <a:r>
              <a:rPr lang="en-US" altLang="he-IL" sz="1900" dirty="0"/>
              <a:t>(</a:t>
            </a:r>
            <a:r>
              <a:rPr lang="en-US" altLang="he-IL" sz="1900" dirty="0" err="1"/>
              <a:t>Console.ReadLine</a:t>
            </a:r>
            <a:r>
              <a:rPr lang="en-US" altLang="he-IL" sz="1900" dirty="0"/>
              <a:t>());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nn-NO" altLang="he-IL" sz="1900" dirty="0"/>
              <a:t>	 for (int i=1 ; i &lt;= base ; i++)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900" dirty="0"/>
              <a:t>	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900" dirty="0"/>
              <a:t>		for (int j=1 ; j &lt;= </a:t>
            </a:r>
            <a:r>
              <a:rPr lang="en-US" altLang="he-IL" sz="1900" dirty="0" err="1"/>
              <a:t>i</a:t>
            </a:r>
            <a:r>
              <a:rPr lang="en-US" altLang="he-IL" sz="1900" dirty="0"/>
              <a:t> ; </a:t>
            </a:r>
            <a:r>
              <a:rPr lang="en-US" altLang="he-IL" sz="1900" dirty="0" err="1"/>
              <a:t>j++</a:t>
            </a:r>
            <a:r>
              <a:rPr lang="en-US" altLang="he-IL" sz="1900" dirty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900" dirty="0"/>
              <a:t>			 </a:t>
            </a:r>
            <a:r>
              <a:rPr lang="en-US" altLang="he-IL" sz="1900" dirty="0" err="1"/>
              <a:t>Console.Write</a:t>
            </a:r>
            <a:r>
              <a:rPr lang="en-US" altLang="he-IL" sz="1900" dirty="0"/>
              <a:t>("*");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900" dirty="0"/>
              <a:t>		 </a:t>
            </a:r>
            <a:r>
              <a:rPr lang="en-US" altLang="he-IL" sz="1900" dirty="0" err="1"/>
              <a:t>Console.WriteLine</a:t>
            </a:r>
            <a:r>
              <a:rPr lang="en-US" altLang="he-IL" sz="1900" dirty="0"/>
              <a:t>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900" dirty="0"/>
              <a:t>	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9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CFA25C-BD09-4CD8-8331-7AEF2A8B2635}"/>
              </a:ext>
            </a:extLst>
          </p:cNvPr>
          <p:cNvSpPr txBox="1"/>
          <p:nvPr/>
        </p:nvSpPr>
        <p:spPr>
          <a:xfrm>
            <a:off x="4343400" y="4760913"/>
            <a:ext cx="4724400" cy="2554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rtl="1">
              <a:defRPr/>
            </a:pPr>
            <a:r>
              <a:rPr lang="he-IL" sz="2000" dirty="0">
                <a:latin typeface="Arial" charset="0"/>
                <a:cs typeface="Arial" charset="0"/>
              </a:rPr>
              <a:t>בכל איטרציה של הלולאה הראשית אנו מריצים לולאה נוספת:</a:t>
            </a:r>
          </a:p>
          <a:p>
            <a:pPr marL="290513" indent="-290513" rtl="1">
              <a:buFont typeface="+mj-lt"/>
              <a:buAutoNum type="arabicPeriod"/>
              <a:defRPr/>
            </a:pPr>
            <a:r>
              <a:rPr lang="he-IL" sz="2000" dirty="0">
                <a:latin typeface="Arial" charset="0"/>
                <a:cs typeface="Arial" charset="0"/>
              </a:rPr>
              <a:t>עבור 1 עד </a:t>
            </a:r>
            <a:r>
              <a:rPr lang="en-US" sz="2000" dirty="0">
                <a:latin typeface="Arial" charset="0"/>
                <a:cs typeface="Arial" charset="0"/>
              </a:rPr>
              <a:t>base</a:t>
            </a:r>
            <a:r>
              <a:rPr lang="he-IL" sz="2000" dirty="0">
                <a:latin typeface="Arial" charset="0"/>
                <a:cs typeface="Arial" charset="0"/>
              </a:rPr>
              <a:t> (כל שורה):</a:t>
            </a:r>
          </a:p>
          <a:p>
            <a:pPr marL="914400" lvl="1" indent="-568325" rtl="1">
              <a:defRPr/>
            </a:pPr>
            <a:r>
              <a:rPr lang="he-IL" sz="2000" dirty="0">
                <a:latin typeface="Arial" charset="0"/>
                <a:cs typeface="Arial" charset="0"/>
              </a:rPr>
              <a:t>1.1  עבור 1 עד </a:t>
            </a:r>
            <a:r>
              <a:rPr lang="en-US" sz="2000" dirty="0" err="1">
                <a:latin typeface="Arial" charset="0"/>
                <a:cs typeface="Arial" charset="0"/>
              </a:rPr>
              <a:t>i</a:t>
            </a:r>
            <a:r>
              <a:rPr lang="he-IL" sz="2000" dirty="0">
                <a:latin typeface="Arial" charset="0"/>
                <a:cs typeface="Arial" charset="0"/>
              </a:rPr>
              <a:t> (מספר הכוכביות בשורה):</a:t>
            </a:r>
          </a:p>
          <a:p>
            <a:pPr marL="914400" lvl="1" indent="-568325" rtl="1">
              <a:defRPr/>
            </a:pPr>
            <a:r>
              <a:rPr lang="he-IL" sz="2000" dirty="0">
                <a:latin typeface="Arial" charset="0"/>
                <a:cs typeface="Arial" charset="0"/>
              </a:rPr>
              <a:t>     1.1.1 הדפס כוכבית</a:t>
            </a:r>
          </a:p>
          <a:p>
            <a:pPr marL="914400" lvl="1" indent="-568325" rtl="1">
              <a:defRPr/>
            </a:pPr>
            <a:r>
              <a:rPr lang="he-IL" sz="2000" dirty="0">
                <a:latin typeface="Arial" charset="0"/>
                <a:cs typeface="Arial" charset="0"/>
              </a:rPr>
              <a:t>1.2  הדפס ירידת שורה </a:t>
            </a:r>
          </a:p>
          <a:p>
            <a:pPr rtl="1">
              <a:defRPr/>
            </a:pPr>
            <a:endParaRPr lang="he-IL" sz="2000" dirty="0">
              <a:latin typeface="Arial" charset="0"/>
              <a:cs typeface="Arial" charset="0"/>
            </a:endParaRPr>
          </a:p>
          <a:p>
            <a:pPr rtl="1">
              <a:defRPr/>
            </a:pP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58374" name="Picture 2">
            <a:extLst>
              <a:ext uri="{FF2B5EF4-FFF2-40B4-BE49-F238E27FC236}">
                <a16:creationId xmlns:a16="http://schemas.microsoft.com/office/drawing/2014/main" id="{ED419130-DDD1-46A5-8B5E-B4072A5F9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24000"/>
            <a:ext cx="4648200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D07079A-FA6B-4BA8-BD98-B4F50F61A6AF}"/>
              </a:ext>
            </a:extLst>
          </p:cNvPr>
          <p:cNvGraphicFramePr>
            <a:graphicFrameLocks noGrp="1"/>
          </p:cNvGraphicFramePr>
          <p:nvPr/>
        </p:nvGraphicFramePr>
        <p:xfrm>
          <a:off x="7010400" y="2154238"/>
          <a:ext cx="1981200" cy="257542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0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# כוכביות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 בשורה</a:t>
                      </a:r>
                      <a:endParaRPr kumimoji="0" lang="en-US" sz="19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# שורה</a:t>
                      </a:r>
                      <a:endParaRPr kumimoji="0" lang="en-US" sz="19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2D0FAF-D762-43F6-9E40-0B942BD52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30725"/>
          </a:xfrm>
        </p:spPr>
        <p:txBody>
          <a:bodyPr/>
          <a:lstStyle/>
          <a:p>
            <a:pPr algn="r" rtl="1"/>
            <a:r>
              <a:rPr lang="he-IL" altLang="he-IL"/>
              <a:t>שים ערך 0 בעיגול כחול</a:t>
            </a:r>
          </a:p>
          <a:p>
            <a:pPr algn="r" rtl="1"/>
            <a:r>
              <a:rPr lang="he-IL" altLang="he-IL"/>
              <a:t>כל עוד הערך בעיגול הסגול אינו 0:</a:t>
            </a:r>
          </a:p>
          <a:p>
            <a:pPr lvl="1" algn="r" rtl="1"/>
            <a:r>
              <a:rPr lang="he-IL" altLang="he-IL"/>
              <a:t>"תן ספרה ימנית" של הערך שבעיגול הסגול והוסף אותו לערך שבעיגול הכחול</a:t>
            </a:r>
          </a:p>
          <a:p>
            <a:pPr lvl="1" algn="r" rtl="1"/>
            <a:r>
              <a:rPr lang="he-IL" altLang="he-IL"/>
              <a:t>"קצץ ספרה ימנית" – עבור הערך שבעיגול הסגול</a:t>
            </a:r>
          </a:p>
          <a:p>
            <a:pPr algn="r" rtl="1"/>
            <a:r>
              <a:rPr lang="he-IL" altLang="he-IL"/>
              <a:t>הצג את הערך שבעיגול הכחול</a:t>
            </a:r>
          </a:p>
          <a:p>
            <a:pPr algn="r" rtl="1"/>
            <a:endParaRPr lang="he-IL" altLang="he-IL"/>
          </a:p>
          <a:p>
            <a:pPr lvl="1" algn="r" rtl="1"/>
            <a:endParaRPr lang="en-US" altLang="he-I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2E121B-BB3B-4100-AAED-F34C2724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algn="r">
              <a:defRPr/>
            </a:pPr>
            <a:r>
              <a:rPr lang="he-IL" dirty="0"/>
              <a:t>חישוב סכום ספרותיו של מספר – הפתרון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9C17F8-99EA-4B01-9112-E0A4D1C2A632}"/>
              </a:ext>
            </a:extLst>
          </p:cNvPr>
          <p:cNvSpPr/>
          <p:nvPr/>
        </p:nvSpPr>
        <p:spPr bwMode="auto">
          <a:xfrm>
            <a:off x="1600200" y="5029200"/>
            <a:ext cx="1066800" cy="990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/>
              <a:t>0</a:t>
            </a:r>
            <a:endParaRPr lang="en-US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86343F-762C-4E95-81D0-D029BE53306A}"/>
              </a:ext>
            </a:extLst>
          </p:cNvPr>
          <p:cNvSpPr/>
          <p:nvPr/>
        </p:nvSpPr>
        <p:spPr bwMode="auto">
          <a:xfrm>
            <a:off x="4724400" y="5029200"/>
            <a:ext cx="990600" cy="914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/>
              <a:t>347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56224F-84C7-4332-A2FD-7E567F83F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2578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/>
              <a:t>מצב התחלתי:</a:t>
            </a:r>
            <a:endParaRPr lang="en-US" altLang="he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5DBCE8-CBFD-4424-8D49-2DA7CE02DDC6}"/>
              </a:ext>
            </a:extLst>
          </p:cNvPr>
          <p:cNvSpPr/>
          <p:nvPr/>
        </p:nvSpPr>
        <p:spPr bwMode="auto">
          <a:xfrm>
            <a:off x="1600200" y="5029200"/>
            <a:ext cx="1066800" cy="990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/>
              <a:t>7</a:t>
            </a:r>
            <a:endParaRPr lang="en-US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F502C3-4808-40BF-BA8D-833D68134271}"/>
              </a:ext>
            </a:extLst>
          </p:cNvPr>
          <p:cNvSpPr/>
          <p:nvPr/>
        </p:nvSpPr>
        <p:spPr bwMode="auto">
          <a:xfrm>
            <a:off x="4724400" y="5029200"/>
            <a:ext cx="990600" cy="914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/>
              <a:t>34</a:t>
            </a:r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D5EDA9-E190-4BD0-A1AA-FCBE793079D4}"/>
              </a:ext>
            </a:extLst>
          </p:cNvPr>
          <p:cNvSpPr/>
          <p:nvPr/>
        </p:nvSpPr>
        <p:spPr bwMode="auto">
          <a:xfrm>
            <a:off x="1600200" y="5029200"/>
            <a:ext cx="1066800" cy="990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/>
              <a:t>11</a:t>
            </a:r>
            <a:endParaRPr lang="en-US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1F3B03-43CC-40DB-88F5-B32F280BC1AB}"/>
              </a:ext>
            </a:extLst>
          </p:cNvPr>
          <p:cNvSpPr/>
          <p:nvPr/>
        </p:nvSpPr>
        <p:spPr bwMode="auto">
          <a:xfrm>
            <a:off x="4724400" y="5029200"/>
            <a:ext cx="990600" cy="914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/>
              <a:t>3</a:t>
            </a:r>
            <a:endParaRPr lang="en-US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4AFAB2-72F6-4443-BDBB-EDCA00C94ED0}"/>
              </a:ext>
            </a:extLst>
          </p:cNvPr>
          <p:cNvSpPr/>
          <p:nvPr/>
        </p:nvSpPr>
        <p:spPr bwMode="auto">
          <a:xfrm>
            <a:off x="1600200" y="5029200"/>
            <a:ext cx="1066800" cy="990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/>
              <a:t>14</a:t>
            </a:r>
            <a:endParaRPr lang="en-US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034C49-C668-4DE0-B0A0-740CBE424BC3}"/>
              </a:ext>
            </a:extLst>
          </p:cNvPr>
          <p:cNvSpPr/>
          <p:nvPr/>
        </p:nvSpPr>
        <p:spPr bwMode="auto">
          <a:xfrm>
            <a:off x="4724400" y="5029200"/>
            <a:ext cx="990600" cy="914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b="1" dirty="0"/>
              <a:t>0</a:t>
            </a:r>
            <a:endParaRPr lang="en-US" b="1" dirty="0"/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871F2378-9240-48A3-B059-A62CFD94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C27524FC-CF9E-4453-88F6-F4F6B8957D6B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5</a:t>
            </a:fld>
            <a:endParaRPr lang="en-US" altLang="he-IL"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" presetClass="emph" presetSubtype="1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mph" presetSubtype="1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  <p:bldP spid="7" grpId="0" animBg="1"/>
      <p:bldP spid="7" grpId="1" animBg="1"/>
      <p:bldP spid="8" grpId="0"/>
      <p:bldP spid="10" grpId="0" animBg="1"/>
      <p:bldP spid="10" grpId="1" animBg="1"/>
      <p:bldP spid="11" grpId="0" animBg="1"/>
      <p:bldP spid="11" grpId="1" animBg="1"/>
      <p:bldP spid="13" grpId="0" animBg="1"/>
      <p:bldP spid="14" grpId="0" animBg="1"/>
      <p:bldP spid="14" grpId="1" animBg="1"/>
      <p:bldP spid="16" grpId="0" animBg="1"/>
      <p:bldP spid="17" grpId="0" animBg="1"/>
      <p:bldP spid="17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3403588-A1E3-4434-B7C0-37FFCF1D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3569F47B-7AEA-4B3F-8F3E-789389380EAF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50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5B37BEDB-E823-4226-8775-CB715D80FE0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524000"/>
            <a:ext cx="8229600" cy="4530725"/>
          </a:xfrm>
        </p:spPr>
        <p:txBody>
          <a:bodyPr/>
          <a:lstStyle/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static void Main(string[] args)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he-IL" sz="1800" dirty="0"/>
              <a:t>{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he-IL" sz="1800" dirty="0"/>
              <a:t>	int base;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endParaRPr lang="en-US" altLang="he-IL" sz="1800" dirty="0"/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he-IL" sz="1800" dirty="0"/>
              <a:t>	</a:t>
            </a:r>
            <a:r>
              <a:rPr lang="en-US" altLang="he-IL" sz="1800" dirty="0" err="1"/>
              <a:t>Console.Write</a:t>
            </a:r>
            <a:r>
              <a:rPr lang="en-US" altLang="he-IL" sz="1800" dirty="0"/>
              <a:t>("Please enter the base of the triangle: ");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he-IL" sz="1800" dirty="0"/>
              <a:t>	base = </a:t>
            </a:r>
            <a:r>
              <a:rPr lang="en-US" altLang="he-IL" sz="1800" dirty="0" err="1"/>
              <a:t>int.Parse</a:t>
            </a:r>
            <a:r>
              <a:rPr lang="en-US" altLang="he-IL" sz="1800" dirty="0"/>
              <a:t>(</a:t>
            </a:r>
            <a:r>
              <a:rPr lang="en-US" altLang="he-IL" sz="1800" dirty="0" err="1"/>
              <a:t>Console.ReadLine</a:t>
            </a:r>
            <a:r>
              <a:rPr lang="en-US" altLang="he-IL" sz="1800" dirty="0"/>
              <a:t>());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endParaRPr lang="en-US" altLang="he-IL" sz="1800" dirty="0"/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nn-NO" altLang="he-IL" sz="1800" dirty="0"/>
              <a:t>	for (int i=1 ; i &lt;= base ; i++)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he-IL" sz="1800" dirty="0"/>
              <a:t>	{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he-IL" sz="1800" dirty="0"/>
              <a:t>		for (int j=</a:t>
            </a:r>
            <a:r>
              <a:rPr lang="he-IL" altLang="he-IL" sz="1800" dirty="0"/>
              <a:t>1</a:t>
            </a:r>
            <a:r>
              <a:rPr lang="en-US" altLang="he-IL" sz="1800" dirty="0"/>
              <a:t> ; j </a:t>
            </a:r>
            <a:r>
              <a:rPr lang="he-IL" altLang="he-IL" sz="1800" dirty="0"/>
              <a:t> </a:t>
            </a:r>
            <a:r>
              <a:rPr lang="en-US" altLang="he-IL" sz="1800" dirty="0"/>
              <a:t>&lt;= base-</a:t>
            </a:r>
            <a:r>
              <a:rPr lang="en-US" altLang="he-IL" sz="1800" dirty="0" err="1"/>
              <a:t>i</a:t>
            </a:r>
            <a:r>
              <a:rPr lang="en-US" altLang="he-IL" sz="1800" dirty="0"/>
              <a:t> ; </a:t>
            </a:r>
            <a:r>
              <a:rPr lang="en-US" altLang="he-IL" sz="1800" dirty="0" err="1"/>
              <a:t>j++</a:t>
            </a:r>
            <a:r>
              <a:rPr lang="en-US" altLang="he-IL" sz="1800" dirty="0"/>
              <a:t>)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he-IL" sz="1800" dirty="0"/>
              <a:t>			 </a:t>
            </a:r>
            <a:r>
              <a:rPr lang="en-US" altLang="he-IL" sz="1800" dirty="0" err="1"/>
              <a:t>Console.Write</a:t>
            </a:r>
            <a:r>
              <a:rPr lang="en-US" altLang="he-IL" sz="1800" dirty="0"/>
              <a:t>(" ");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endParaRPr lang="en-US" altLang="he-IL" sz="1800" dirty="0"/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he-IL" sz="1800" dirty="0"/>
              <a:t>		for (int j=1 ; j &lt;= </a:t>
            </a:r>
            <a:r>
              <a:rPr lang="en-US" altLang="he-IL" sz="1800" dirty="0" err="1"/>
              <a:t>i</a:t>
            </a:r>
            <a:r>
              <a:rPr lang="en-US" altLang="he-IL" sz="1800" dirty="0"/>
              <a:t> ; </a:t>
            </a:r>
            <a:r>
              <a:rPr lang="en-US" altLang="he-IL" sz="1800" dirty="0" err="1"/>
              <a:t>j++</a:t>
            </a:r>
            <a:r>
              <a:rPr lang="en-US" altLang="he-IL" sz="1800" dirty="0"/>
              <a:t>)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he-IL" sz="1800" dirty="0"/>
              <a:t>			 </a:t>
            </a:r>
            <a:r>
              <a:rPr lang="en-US" altLang="he-IL" sz="1800" dirty="0" err="1"/>
              <a:t>Console.Write</a:t>
            </a:r>
            <a:r>
              <a:rPr lang="en-US" altLang="he-IL" sz="1800" dirty="0"/>
              <a:t>("*");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endParaRPr lang="en-US" altLang="he-IL" sz="1800" dirty="0"/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he-IL" sz="1800" dirty="0"/>
              <a:t>		 </a:t>
            </a:r>
            <a:r>
              <a:rPr lang="en-US" altLang="he-IL" sz="1800" dirty="0" err="1"/>
              <a:t>Console.WriteLine</a:t>
            </a:r>
            <a:r>
              <a:rPr lang="en-US" altLang="he-IL" sz="1800" dirty="0"/>
              <a:t>();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he-IL" sz="1800" dirty="0"/>
              <a:t>	}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he-IL" sz="1800" dirty="0"/>
              <a:t>}</a:t>
            </a:r>
          </a:p>
        </p:txBody>
      </p:sp>
      <p:pic>
        <p:nvPicPr>
          <p:cNvPr id="59396" name="Picture 2">
            <a:extLst>
              <a:ext uri="{FF2B5EF4-FFF2-40B4-BE49-F238E27FC236}">
                <a16:creationId xmlns:a16="http://schemas.microsoft.com/office/drawing/2014/main" id="{628C0261-A0E7-4B9E-B2F8-7DBB6569F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5100638"/>
            <a:ext cx="4914900" cy="160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Title 1">
            <a:extLst>
              <a:ext uri="{FF2B5EF4-FFF2-40B4-BE49-F238E27FC236}">
                <a16:creationId xmlns:a16="http://schemas.microsoft.com/office/drawing/2014/main" id="{F3ABA9B6-412D-4488-ADD3-5C437FEA703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pPr algn="r" rtl="1" eaLnBrk="1" hangingPunct="1"/>
            <a:r>
              <a:rPr lang="he-IL" altLang="he-IL"/>
              <a:t>לולאות מקוננות – הדפסת משולש מיושר לימין</a:t>
            </a:r>
            <a:endParaRPr lang="en-US" altLang="he-IL"/>
          </a:p>
        </p:txBody>
      </p:sp>
      <p:graphicFrame>
        <p:nvGraphicFramePr>
          <p:cNvPr id="190501" name="Group 37">
            <a:extLst>
              <a:ext uri="{FF2B5EF4-FFF2-40B4-BE49-F238E27FC236}">
                <a16:creationId xmlns:a16="http://schemas.microsoft.com/office/drawing/2014/main" id="{0E416E75-3BBE-4767-9848-309B4CE40942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547813"/>
          <a:ext cx="2971800" cy="219443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03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# כוכביות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 בשורה</a:t>
                      </a:r>
                      <a:endParaRPr kumimoji="0" lang="en-US" sz="19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# רווחים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 בשורה</a:t>
                      </a:r>
                      <a:endParaRPr kumimoji="0" lang="en-US" sz="19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# שורה</a:t>
                      </a:r>
                      <a:endParaRPr kumimoji="0" lang="en-US" sz="19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9424" name="TextBox 8">
            <a:extLst>
              <a:ext uri="{FF2B5EF4-FFF2-40B4-BE49-F238E27FC236}">
                <a16:creationId xmlns:a16="http://schemas.microsoft.com/office/drawing/2014/main" id="{348671F2-D96E-4718-A038-8927AB6E7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886200"/>
            <a:ext cx="4114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1" hangingPunct="1"/>
            <a:r>
              <a:rPr lang="he-IL" altLang="he-IL" sz="2000"/>
              <a:t>מהטבלה ברור כי מספר הרווחים בכל שורה הוא מספר הכוכביות המקסימלי </a:t>
            </a:r>
            <a:r>
              <a:rPr lang="en-US" altLang="he-IL" sz="2000"/>
              <a:t>(base)</a:t>
            </a:r>
            <a:r>
              <a:rPr lang="he-IL" altLang="he-IL" sz="2000"/>
              <a:t> פחות מספר הכוכביות בשורה </a:t>
            </a:r>
            <a:r>
              <a:rPr lang="en-US" altLang="he-IL" sz="2000"/>
              <a:t>(i)</a:t>
            </a:r>
            <a:endParaRPr lang="he-IL" altLang="he-IL" sz="2000"/>
          </a:p>
          <a:p>
            <a:pPr rtl="1" eaLnBrk="1" hangingPunct="1"/>
            <a:endParaRPr lang="en-US" altLang="he-IL" sz="2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5A90C24-8705-4951-B9F2-8B11FB83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D4E2C887-6922-4007-8525-33A5BE9F8773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51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675D2454-592A-4A26-A585-B936A43EDE3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524000"/>
            <a:ext cx="8229600" cy="4530725"/>
          </a:xfrm>
        </p:spPr>
        <p:txBody>
          <a:bodyPr/>
          <a:lstStyle/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static void Main(string[] args)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he-IL" sz="1800" dirty="0"/>
              <a:t>{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he-IL" sz="1800" dirty="0"/>
              <a:t>	int base;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endParaRPr lang="en-US" altLang="he-IL" sz="1800" dirty="0"/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he-IL" sz="1800" dirty="0"/>
              <a:t>	</a:t>
            </a:r>
            <a:r>
              <a:rPr lang="en-US" altLang="he-IL" sz="1800" dirty="0" err="1"/>
              <a:t>Console.Write</a:t>
            </a:r>
            <a:r>
              <a:rPr lang="en-US" altLang="he-IL" sz="1800" dirty="0"/>
              <a:t>("Please enter the base of the triangle: ");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he-IL" sz="1800" dirty="0"/>
              <a:t>	base = </a:t>
            </a:r>
            <a:r>
              <a:rPr lang="en-US" altLang="he-IL" sz="1800" dirty="0" err="1"/>
              <a:t>int.Parse</a:t>
            </a:r>
            <a:r>
              <a:rPr lang="en-US" altLang="he-IL" sz="1800" dirty="0"/>
              <a:t>(</a:t>
            </a:r>
            <a:r>
              <a:rPr lang="en-US" altLang="he-IL" sz="1800" dirty="0" err="1"/>
              <a:t>Console.ReadLine</a:t>
            </a:r>
            <a:r>
              <a:rPr lang="en-US" altLang="he-IL" sz="1800" dirty="0"/>
              <a:t>());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endParaRPr lang="en-US" altLang="he-IL" sz="1800" dirty="0"/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nn-NO" altLang="he-IL" sz="1800" dirty="0"/>
              <a:t>	for (int i=1</a:t>
            </a:r>
            <a:r>
              <a:rPr lang="en-US" altLang="he-IL" sz="1800" dirty="0"/>
              <a:t>, k=base-1</a:t>
            </a:r>
            <a:r>
              <a:rPr lang="nn-NO" altLang="he-IL" sz="1800" dirty="0"/>
              <a:t> ; i &lt;= base ; i++, k--)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he-IL" sz="1800" dirty="0"/>
              <a:t>	{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he-IL" sz="1800" dirty="0"/>
              <a:t>		for (int j=</a:t>
            </a:r>
            <a:r>
              <a:rPr lang="he-IL" altLang="he-IL" sz="1800" dirty="0"/>
              <a:t>1</a:t>
            </a:r>
            <a:r>
              <a:rPr lang="en-US" altLang="he-IL" sz="1800" dirty="0"/>
              <a:t> ; j </a:t>
            </a:r>
            <a:r>
              <a:rPr lang="he-IL" altLang="he-IL" sz="1800" dirty="0"/>
              <a:t> </a:t>
            </a:r>
            <a:r>
              <a:rPr lang="en-US" altLang="he-IL" sz="1800" dirty="0"/>
              <a:t>&lt;= k ; </a:t>
            </a:r>
            <a:r>
              <a:rPr lang="en-US" altLang="he-IL" sz="1800" dirty="0" err="1"/>
              <a:t>j++</a:t>
            </a:r>
            <a:r>
              <a:rPr lang="en-US" altLang="he-IL" sz="1800" dirty="0"/>
              <a:t>)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he-IL" sz="1800" dirty="0"/>
              <a:t>			 </a:t>
            </a:r>
            <a:r>
              <a:rPr lang="en-US" altLang="he-IL" sz="1800" dirty="0" err="1"/>
              <a:t>Console.Write</a:t>
            </a:r>
            <a:r>
              <a:rPr lang="en-US" altLang="he-IL" sz="1800" dirty="0"/>
              <a:t>(" ");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endParaRPr lang="en-US" altLang="he-IL" sz="1800" dirty="0"/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he-IL" sz="1800" dirty="0"/>
              <a:t>		for (int j=1 ; j &lt;= </a:t>
            </a:r>
            <a:r>
              <a:rPr lang="en-US" altLang="he-IL" sz="1800" dirty="0" err="1"/>
              <a:t>i</a:t>
            </a:r>
            <a:r>
              <a:rPr lang="en-US" altLang="he-IL" sz="1800" dirty="0"/>
              <a:t> ; </a:t>
            </a:r>
            <a:r>
              <a:rPr lang="en-US" altLang="he-IL" sz="1800" dirty="0" err="1"/>
              <a:t>j++</a:t>
            </a:r>
            <a:r>
              <a:rPr lang="en-US" altLang="he-IL" sz="1800" dirty="0"/>
              <a:t>)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he-IL" sz="1800" dirty="0"/>
              <a:t>			 </a:t>
            </a:r>
            <a:r>
              <a:rPr lang="en-US" altLang="he-IL" sz="1800" dirty="0" err="1"/>
              <a:t>Console.Write</a:t>
            </a:r>
            <a:r>
              <a:rPr lang="en-US" altLang="he-IL" sz="1800" dirty="0"/>
              <a:t>("*");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endParaRPr lang="en-US" altLang="he-IL" sz="1800" dirty="0"/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he-IL" sz="1800" dirty="0"/>
              <a:t>		 </a:t>
            </a:r>
            <a:r>
              <a:rPr lang="en-US" altLang="he-IL" sz="1800" dirty="0" err="1"/>
              <a:t>Console.WriteLine</a:t>
            </a:r>
            <a:r>
              <a:rPr lang="en-US" altLang="he-IL" sz="1800" dirty="0"/>
              <a:t>();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he-IL" sz="1800" dirty="0"/>
              <a:t>	}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he-IL" sz="1800" dirty="0"/>
              <a:t>}</a:t>
            </a:r>
          </a:p>
        </p:txBody>
      </p:sp>
      <p:pic>
        <p:nvPicPr>
          <p:cNvPr id="60420" name="Picture 2">
            <a:extLst>
              <a:ext uri="{FF2B5EF4-FFF2-40B4-BE49-F238E27FC236}">
                <a16:creationId xmlns:a16="http://schemas.microsoft.com/office/drawing/2014/main" id="{5CDBDF1C-1BDB-4C95-94F3-2AAE1CB69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5100638"/>
            <a:ext cx="4914900" cy="160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Title 1">
            <a:extLst>
              <a:ext uri="{FF2B5EF4-FFF2-40B4-BE49-F238E27FC236}">
                <a16:creationId xmlns:a16="http://schemas.microsoft.com/office/drawing/2014/main" id="{0284F817-1B0D-46D6-BE8B-6F409A641D7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pPr algn="r" rtl="1" eaLnBrk="1" hangingPunct="1"/>
            <a:r>
              <a:rPr lang="he-IL" altLang="he-IL"/>
              <a:t>לולאות מקוננות – הדפסת משולש מיושר לימין (גרסא נוספת)</a:t>
            </a:r>
            <a:endParaRPr lang="en-US" altLang="he-IL"/>
          </a:p>
        </p:txBody>
      </p:sp>
      <p:graphicFrame>
        <p:nvGraphicFramePr>
          <p:cNvPr id="190501" name="Group 37">
            <a:extLst>
              <a:ext uri="{FF2B5EF4-FFF2-40B4-BE49-F238E27FC236}">
                <a16:creationId xmlns:a16="http://schemas.microsoft.com/office/drawing/2014/main" id="{501A440D-2AFD-47B3-BE49-27C565B567ED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547813"/>
          <a:ext cx="2971800" cy="219443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03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# כוכביות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 בשורה</a:t>
                      </a:r>
                      <a:endParaRPr kumimoji="0" lang="en-US" sz="19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# רווחים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 בשורה</a:t>
                      </a:r>
                      <a:endParaRPr kumimoji="0" lang="en-US" sz="19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# שורה</a:t>
                      </a:r>
                      <a:endParaRPr kumimoji="0" lang="en-US" sz="19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0448" name="TextBox 8">
            <a:extLst>
              <a:ext uri="{FF2B5EF4-FFF2-40B4-BE49-F238E27FC236}">
                <a16:creationId xmlns:a16="http://schemas.microsoft.com/office/drawing/2014/main" id="{17F1FCD6-292D-48C1-9B19-D04CBEE04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886200"/>
            <a:ext cx="411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1" hangingPunct="1"/>
            <a:r>
              <a:rPr lang="he-IL" altLang="he-IL" sz="2000"/>
              <a:t>בדוגמא זו השתמשנו ב- 2 אינדקסים</a:t>
            </a:r>
            <a:endParaRPr lang="en-US" altLang="he-IL" sz="2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885D9-97FF-4969-A2F5-EE6C6E39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0AAF8672-0FA3-4692-ACED-2626A7B85AFB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52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98A69E34-B1BF-4CD7-A532-23128956D8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algn="r" eaLnBrk="1" hangingPunct="1"/>
            <a:r>
              <a:rPr lang="he-IL" altLang="he-IL"/>
              <a:t>ביחידה זו למדנו:</a:t>
            </a:r>
            <a:endParaRPr lang="en-US" altLang="he-IL"/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DB1F3B79-1172-4B24-8464-81E5AD2DDB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r" rtl="1" eaLnBrk="1" hangingPunct="1"/>
            <a:r>
              <a:rPr lang="he-IL" altLang="he-IL"/>
              <a:t>פיתוח החשיבה</a:t>
            </a:r>
          </a:p>
          <a:p>
            <a:pPr algn="r" rtl="1" eaLnBrk="1" hangingPunct="1"/>
            <a:r>
              <a:rPr lang="he-IL" altLang="he-IL"/>
              <a:t>2 סוגי לולאות:</a:t>
            </a:r>
          </a:p>
          <a:p>
            <a:pPr lvl="1" algn="r" rtl="1" eaLnBrk="1" hangingPunct="1"/>
            <a:r>
              <a:rPr lang="en-US" altLang="he-IL"/>
              <a:t>while</a:t>
            </a:r>
            <a:endParaRPr lang="he-IL" altLang="he-IL"/>
          </a:p>
          <a:p>
            <a:pPr lvl="1" algn="r" rtl="1" eaLnBrk="1" hangingPunct="1"/>
            <a:r>
              <a:rPr lang="en-US" altLang="he-IL"/>
              <a:t>for</a:t>
            </a:r>
          </a:p>
          <a:p>
            <a:pPr algn="r" rtl="1" eaLnBrk="1" hangingPunct="1"/>
            <a:r>
              <a:rPr lang="he-IL" altLang="he-IL"/>
              <a:t>פקודות </a:t>
            </a:r>
            <a:r>
              <a:rPr lang="en-US" altLang="he-IL"/>
              <a:t>break</a:t>
            </a:r>
            <a:r>
              <a:rPr lang="he-IL" altLang="he-IL"/>
              <a:t> ו- </a:t>
            </a:r>
            <a:r>
              <a:rPr lang="en-US" altLang="he-IL"/>
              <a:t>continue</a:t>
            </a:r>
            <a:endParaRPr lang="he-IL" altLang="he-IL"/>
          </a:p>
          <a:p>
            <a:pPr algn="r" rtl="1" eaLnBrk="1" hangingPunct="1"/>
            <a:r>
              <a:rPr lang="he-IL" altLang="he-IL"/>
              <a:t>לולאות מקוננות</a:t>
            </a:r>
            <a:endParaRPr lang="en-US" altLang="he-IL"/>
          </a:p>
          <a:p>
            <a:pPr lvl="1" algn="r" rtl="1" eaLnBrk="1" hangingPunct="1"/>
            <a:endParaRPr lang="he-IL" altLang="he-I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F75AD08E-95D3-4F82-A8C4-0731E7E9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76200" y="1271588"/>
            <a:ext cx="533400" cy="24447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915A954C-2358-49F5-9B45-A1A3330A0075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6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E98BEA8C-C3A6-4996-A04C-1B7A42E2D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95300"/>
            <a:ext cx="4391025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ED91A1C7-5278-4A93-B506-86D4ECB8F9D2}"/>
              </a:ext>
            </a:extLst>
          </p:cNvPr>
          <p:cNvSpPr/>
          <p:nvPr/>
        </p:nvSpPr>
        <p:spPr bwMode="auto">
          <a:xfrm>
            <a:off x="228600" y="2133600"/>
            <a:ext cx="3886200" cy="685800"/>
          </a:xfrm>
          <a:prstGeom prst="wedgeRectCallout">
            <a:avLst>
              <a:gd name="adj1" fmla="val 126452"/>
              <a:gd name="adj2" fmla="val -19092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rtl="1">
              <a:defRPr/>
            </a:pPr>
            <a:r>
              <a:rPr lang="he-IL" b="1" dirty="0">
                <a:latin typeface="Verdana" pitchFamily="34" charset="0"/>
                <a:cs typeface="Arial" charset="0"/>
              </a:rPr>
              <a:t>זוהי הנקודה בה אנו מחליטים האם לבצע את כל התהליך פעם נוספת, או לצאת</a:t>
            </a:r>
            <a:endParaRPr lang="en-US" b="1" dirty="0">
              <a:latin typeface="Verdana" pitchFamily="34" charset="0"/>
              <a:cs typeface="Arial" charset="0"/>
            </a:endParaRPr>
          </a:p>
        </p:txBody>
      </p:sp>
      <p:sp>
        <p:nvSpPr>
          <p:cNvPr id="15366" name="Title 1">
            <a:extLst>
              <a:ext uri="{FF2B5EF4-FFF2-40B4-BE49-F238E27FC236}">
                <a16:creationId xmlns:a16="http://schemas.microsoft.com/office/drawing/2014/main" id="{2721DCF0-2CCE-4B87-9433-67C61189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228600"/>
            <a:ext cx="5791200" cy="1627188"/>
          </a:xfrm>
        </p:spPr>
        <p:txBody>
          <a:bodyPr/>
          <a:lstStyle/>
          <a:p>
            <a:r>
              <a:rPr lang="he-IL" altLang="he-IL" sz="4000"/>
              <a:t>חישוב סכום ספרותיו של מספר – </a:t>
            </a:r>
            <a:r>
              <a:rPr lang="he-IL" altLang="he-IL" sz="2800"/>
              <a:t>תרשים זרימה</a:t>
            </a:r>
            <a:endParaRPr lang="en-US" altLang="he-IL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2EAFA-5AFB-4D39-9B14-163AD7BCD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1981200"/>
            <a:ext cx="8153400" cy="4495800"/>
          </a:xfrm>
        </p:spPr>
        <p:txBody>
          <a:bodyPr/>
          <a:lstStyle/>
          <a:p>
            <a:pPr marL="514350" indent="-514350" algn="r" rtl="1">
              <a:buClr>
                <a:srgbClr val="C00000"/>
              </a:buClr>
              <a:buFont typeface="Garamond" panose="02020404030301010803" pitchFamily="18" charset="0"/>
              <a:buAutoNum type="arabicPeriod"/>
            </a:pPr>
            <a:r>
              <a:rPr lang="he-IL" altLang="he-IL"/>
              <a:t>הגדר </a:t>
            </a:r>
            <a:r>
              <a:rPr lang="en-US" altLang="he-IL"/>
              <a:t>sum=0</a:t>
            </a:r>
            <a:endParaRPr lang="he-IL" altLang="he-IL"/>
          </a:p>
          <a:p>
            <a:pPr marL="514350" indent="-514350" algn="r" rtl="1">
              <a:buClr>
                <a:srgbClr val="C00000"/>
              </a:buClr>
              <a:buFont typeface="Garamond" panose="02020404030301010803" pitchFamily="18" charset="0"/>
              <a:buAutoNum type="arabicPeriod"/>
            </a:pPr>
            <a:r>
              <a:rPr lang="he-IL" altLang="he-IL"/>
              <a:t>קלוט מספר לתוך </a:t>
            </a:r>
            <a:r>
              <a:rPr lang="en-US" altLang="he-IL"/>
              <a:t>X</a:t>
            </a:r>
            <a:endParaRPr lang="he-IL" altLang="he-IL"/>
          </a:p>
          <a:p>
            <a:pPr marL="514350" indent="-514350" algn="r" rtl="1">
              <a:buClr>
                <a:srgbClr val="C00000"/>
              </a:buClr>
              <a:buFont typeface="Garamond" panose="02020404030301010803" pitchFamily="18" charset="0"/>
              <a:buAutoNum type="arabicPeriod"/>
            </a:pPr>
            <a:r>
              <a:rPr lang="he-IL" altLang="he-IL"/>
              <a:t>כל עוד </a:t>
            </a:r>
            <a:r>
              <a:rPr lang="en-US" altLang="he-IL"/>
              <a:t> X</a:t>
            </a:r>
            <a:r>
              <a:rPr lang="he-IL" altLang="he-IL"/>
              <a:t>&gt; 0</a:t>
            </a:r>
            <a:r>
              <a:rPr lang="en-US" altLang="he-IL"/>
              <a:t>:</a:t>
            </a:r>
          </a:p>
          <a:p>
            <a:pPr marL="914400" lvl="1" indent="-457200" algn="r" rtl="1">
              <a:buClr>
                <a:srgbClr val="C00000"/>
              </a:buClr>
              <a:buFont typeface="Garamond" panose="02020404030301010803" pitchFamily="18" charset="0"/>
              <a:buAutoNum type="alphaLcParenR"/>
            </a:pPr>
            <a:r>
              <a:rPr lang="he-IL" altLang="he-IL"/>
              <a:t>תן ספרה ימנית מ- </a:t>
            </a:r>
            <a:r>
              <a:rPr lang="en-US" altLang="he-IL"/>
              <a:t>X</a:t>
            </a:r>
            <a:r>
              <a:rPr lang="he-IL" altLang="he-IL"/>
              <a:t> והוסף אותה ל- </a:t>
            </a:r>
            <a:r>
              <a:rPr lang="en-US" altLang="he-IL"/>
              <a:t>sum</a:t>
            </a:r>
            <a:endParaRPr lang="he-IL" altLang="he-IL"/>
          </a:p>
          <a:p>
            <a:pPr marL="914400" lvl="1" indent="-457200" algn="r" rtl="1">
              <a:buClr>
                <a:srgbClr val="C00000"/>
              </a:buClr>
              <a:buFont typeface="Garamond" panose="02020404030301010803" pitchFamily="18" charset="0"/>
              <a:buAutoNum type="alphaLcParenR"/>
            </a:pPr>
            <a:r>
              <a:rPr lang="he-IL" altLang="he-IL"/>
              <a:t>קצץ מ- </a:t>
            </a:r>
            <a:r>
              <a:rPr lang="en-US" altLang="he-IL"/>
              <a:t>X</a:t>
            </a:r>
            <a:r>
              <a:rPr lang="he-IL" altLang="he-IL"/>
              <a:t> ספרה ימנית</a:t>
            </a:r>
          </a:p>
          <a:p>
            <a:pPr marL="514350" indent="-514350" algn="r" rtl="1">
              <a:buClr>
                <a:srgbClr val="C00000"/>
              </a:buClr>
              <a:buFont typeface="Garamond" panose="02020404030301010803" pitchFamily="18" charset="0"/>
              <a:buAutoNum type="arabicPeriod"/>
            </a:pPr>
            <a:r>
              <a:rPr lang="he-IL" altLang="he-IL"/>
              <a:t>הצג את </a:t>
            </a:r>
            <a:r>
              <a:rPr lang="en-US" altLang="he-IL"/>
              <a:t>sum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CCC7BA-A3E5-4418-AC36-833578519E97}"/>
              </a:ext>
            </a:extLst>
          </p:cNvPr>
          <p:cNvSpPr/>
          <p:nvPr/>
        </p:nvSpPr>
        <p:spPr bwMode="auto">
          <a:xfrm>
            <a:off x="457200" y="1676400"/>
            <a:ext cx="25908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rtl="1">
              <a:defRPr/>
            </a:pPr>
            <a:r>
              <a:rPr lang="he-IL" b="1" dirty="0">
                <a:latin typeface="Verdana" pitchFamily="34" charset="0"/>
                <a:cs typeface="Arial" charset="0"/>
              </a:rPr>
              <a:t>הרצה יבשה:</a:t>
            </a:r>
            <a:endParaRPr lang="en-US" b="1" dirty="0">
              <a:latin typeface="Verdana" pitchFamily="34" charset="0"/>
              <a:cs typeface="Arial" charset="0"/>
            </a:endParaRPr>
          </a:p>
        </p:txBody>
      </p:sp>
      <p:sp>
        <p:nvSpPr>
          <p:cNvPr id="16388" name="Title 1">
            <a:extLst>
              <a:ext uri="{FF2B5EF4-FFF2-40B4-BE49-F238E27FC236}">
                <a16:creationId xmlns:a16="http://schemas.microsoft.com/office/drawing/2014/main" id="{C14E6F6C-5AF7-4382-BFA1-23FBC4A7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algn="r"/>
            <a:r>
              <a:rPr lang="he-IL" altLang="he-IL" dirty="0"/>
              <a:t>חישוב סכום ספרותיו של מספר – </a:t>
            </a:r>
            <a:r>
              <a:rPr lang="he-IL" altLang="he-IL" sz="4000" dirty="0"/>
              <a:t>כתיבה פורמאלית</a:t>
            </a:r>
            <a:endParaRPr lang="en-US" alt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F6543E-7B58-44FB-A2DA-75E496D12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8120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/>
              <a:t>sum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18A39-D78A-4D45-8971-0EACCF1E6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4320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/>
              <a:t>X= 472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AE5BA1-F3A9-4A1A-9C72-C1DB0D30E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8120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/>
              <a:t>sum 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0E5081-FF7A-4507-83FC-78169D942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8120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/>
              <a:t>sum = 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EB5887-766E-4ACC-9FCC-54C5E9E9D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8120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/>
              <a:t>sum = 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061494-E1FA-492D-9C5B-E7173812D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320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/>
              <a:t>X= 47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BB5793-A308-45CF-9D36-5881F64F1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4320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/>
              <a:t>X=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7C8347-EFFF-4B76-83E7-791FC0290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4320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/>
              <a:t>X=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E1CB99-123A-4C56-8248-31C602C64E12}"/>
              </a:ext>
            </a:extLst>
          </p:cNvPr>
          <p:cNvSpPr/>
          <p:nvPr/>
        </p:nvSpPr>
        <p:spPr bwMode="auto">
          <a:xfrm>
            <a:off x="685800" y="5791200"/>
            <a:ext cx="29718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rtl="1">
              <a:defRPr/>
            </a:pPr>
            <a:r>
              <a:rPr lang="he-IL" b="1" dirty="0">
                <a:latin typeface="Verdana" pitchFamily="34" charset="0"/>
                <a:cs typeface="Arial" charset="0"/>
              </a:rPr>
              <a:t>שימוש במושג "כל עוד" מעיד על קטע שיש לחזור עליו</a:t>
            </a:r>
            <a:endParaRPr lang="en-US" b="1" dirty="0">
              <a:latin typeface="Verdana" pitchFamily="34" charset="0"/>
              <a:cs typeface="Arial" charset="0"/>
            </a:endParaRP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A954D095-0C8B-4E6E-B93A-C9357E70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94936824-BBC4-40E5-8352-5BA91954C974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7</a:t>
            </a:fld>
            <a:endParaRPr lang="en-US" altLang="he-IL"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  <p:bldP spid="6" grpId="1"/>
      <p:bldP spid="8" grpId="0"/>
      <p:bldP spid="8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548C587-7910-42C8-BD4B-4119FA201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algn="r"/>
            <a:r>
              <a:rPr lang="he-IL" altLang="he-IL"/>
              <a:t>חישוב ממוצע</a:t>
            </a:r>
            <a:endParaRPr lang="en-US" altLang="he-IL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7FE9393F-F79C-4135-983E-0DBA33444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600200"/>
            <a:ext cx="3352800" cy="4530725"/>
          </a:xfrm>
        </p:spPr>
        <p:txBody>
          <a:bodyPr/>
          <a:lstStyle/>
          <a:p>
            <a:pPr algn="r" rtl="1"/>
            <a:r>
              <a:rPr lang="he-IL" altLang="he-IL"/>
              <a:t>יש לקלוט מספרים עד אשר יקלט מספר שלילי. יש להציג את ממוצע המספרים (לא כולל המספר השלילי שהוכנס).</a:t>
            </a:r>
            <a:endParaRPr lang="en-US" altLang="he-IL"/>
          </a:p>
        </p:txBody>
      </p:sp>
      <p:pic>
        <p:nvPicPr>
          <p:cNvPr id="63490" name="Picture 2">
            <a:extLst>
              <a:ext uri="{FF2B5EF4-FFF2-40B4-BE49-F238E27FC236}">
                <a16:creationId xmlns:a16="http://schemas.microsoft.com/office/drawing/2014/main" id="{92DABBF2-84F4-4C0F-876C-E7F846A47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2713"/>
            <a:ext cx="4822825" cy="674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E330D7-C0AB-4815-8CFE-4495D2B472B4}"/>
              </a:ext>
            </a:extLst>
          </p:cNvPr>
          <p:cNvSpPr/>
          <p:nvPr/>
        </p:nvSpPr>
        <p:spPr bwMode="auto">
          <a:xfrm>
            <a:off x="5791200" y="5410200"/>
            <a:ext cx="29718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rtl="1">
              <a:defRPr/>
            </a:pPr>
            <a:r>
              <a:rPr lang="he-IL" b="1" dirty="0">
                <a:latin typeface="Verdana" pitchFamily="34" charset="0"/>
                <a:cs typeface="Arial" charset="0"/>
              </a:rPr>
              <a:t>מה יקרה אם כבר במספר הראשון יוקלד ערך שלילי?</a:t>
            </a:r>
            <a:endParaRPr lang="en-US" b="1" dirty="0">
              <a:latin typeface="Verdana" pitchFamily="34" charset="0"/>
              <a:cs typeface="Arial" charset="0"/>
            </a:endParaRP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104D4D05-93F4-4EC1-AB8C-4C1CEC079E6A}"/>
              </a:ext>
            </a:extLst>
          </p:cNvPr>
          <p:cNvSpPr/>
          <p:nvPr/>
        </p:nvSpPr>
        <p:spPr bwMode="auto">
          <a:xfrm>
            <a:off x="4876800" y="4572000"/>
            <a:ext cx="3886200" cy="685800"/>
          </a:xfrm>
          <a:prstGeom prst="wedgeRectCallout">
            <a:avLst>
              <a:gd name="adj1" fmla="val -63584"/>
              <a:gd name="adj2" fmla="val -241726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rtl="1">
              <a:defRPr/>
            </a:pPr>
            <a:r>
              <a:rPr lang="he-IL" b="1" dirty="0">
                <a:latin typeface="Verdana" pitchFamily="34" charset="0"/>
                <a:cs typeface="Arial" charset="0"/>
              </a:rPr>
              <a:t>זוהי הנקודה בה אנו מחליטים האם לבצע את כל התהליך פעם נוספת, או לצאת</a:t>
            </a:r>
            <a:endParaRPr lang="en-US" b="1" dirty="0">
              <a:latin typeface="Verdana" pitchFamily="34" charset="0"/>
              <a:cs typeface="Arial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89D5936-061A-4D40-AF7B-8CDD5CC4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C18E9D20-70F7-4C11-8A2E-F8B9B8842309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8</a:t>
            </a:fld>
            <a:endParaRPr lang="en-US" altLang="he-IL"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6E499602-0BC8-4574-B1A5-B61AED555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algn="r"/>
            <a:r>
              <a:rPr lang="he-IL" altLang="he-IL"/>
              <a:t>חישוב ממוצע (2)</a:t>
            </a:r>
            <a:endParaRPr lang="en-US" altLang="he-IL"/>
          </a:p>
        </p:txBody>
      </p:sp>
      <p:pic>
        <p:nvPicPr>
          <p:cNvPr id="18435" name="Picture 3">
            <a:extLst>
              <a:ext uri="{FF2B5EF4-FFF2-40B4-BE49-F238E27FC236}">
                <a16:creationId xmlns:a16="http://schemas.microsoft.com/office/drawing/2014/main" id="{F35546B6-C04E-4AC3-8D07-B07546AD3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5250"/>
            <a:ext cx="4543425" cy="668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7">
            <a:extLst>
              <a:ext uri="{FF2B5EF4-FFF2-40B4-BE49-F238E27FC236}">
                <a16:creationId xmlns:a16="http://schemas.microsoft.com/office/drawing/2014/main" id="{B6F84376-C0E0-4208-BB1C-E579C0215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572000"/>
            <a:ext cx="4267200" cy="16764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1" hangingPunct="1"/>
            <a:endParaRPr lang="he-IL" altLang="he-IL">
              <a:latin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E45CB2F-DEE4-4A3C-8FE0-7C998A7C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2DC3FCF5-E3E7-4251-A091-8F3F9F6F41EA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9</a:t>
            </a:fld>
            <a:endParaRPr lang="en-US" altLang="he-IL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זרם מדחף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7868</TotalTime>
  <Words>3190</Words>
  <Application>Microsoft Office PowerPoint</Application>
  <PresentationFormat>‫הצגה על המסך (4:3)</PresentationFormat>
  <Paragraphs>856</Paragraphs>
  <Slides>52</Slides>
  <Notes>0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52</vt:i4>
      </vt:variant>
    </vt:vector>
  </HeadingPairs>
  <TitlesOfParts>
    <vt:vector size="61" baseType="lpstr">
      <vt:lpstr>Arial</vt:lpstr>
      <vt:lpstr>Calibri</vt:lpstr>
      <vt:lpstr>Garamond</vt:lpstr>
      <vt:lpstr>Lucida Sans Unicode</vt:lpstr>
      <vt:lpstr>Verdana</vt:lpstr>
      <vt:lpstr>Wingdings</vt:lpstr>
      <vt:lpstr>Wingdings 2</vt:lpstr>
      <vt:lpstr>Median</vt:lpstr>
      <vt:lpstr>Visio</vt:lpstr>
      <vt:lpstr>C# - +0405  לולאות</vt:lpstr>
      <vt:lpstr>ביחידה זו נלמד:</vt:lpstr>
      <vt:lpstr>חישוב סכום ספרותיו של מספר</vt:lpstr>
      <vt:lpstr>חישוב סכום ספרותיו של מספר – ההוראות בהן מותר להשתמש</vt:lpstr>
      <vt:lpstr>חישוב סכום ספרותיו של מספר – הפתרון</vt:lpstr>
      <vt:lpstr>חישוב סכום ספרותיו של מספר – תרשים זרימה</vt:lpstr>
      <vt:lpstr>חישוב סכום ספרותיו של מספר – כתיבה פורמאלית</vt:lpstr>
      <vt:lpstr>חישוב ממוצע</vt:lpstr>
      <vt:lpstr>חישוב ממוצע (2)</vt:lpstr>
      <vt:lpstr>חישוב ממוצע: כתיבה פורמאלית</vt:lpstr>
      <vt:lpstr>הוספת ספרה מימין למספר</vt:lpstr>
      <vt:lpstr>יצירת המספרההופכי  </vt:lpstr>
      <vt:lpstr>ובכתיבה פורמאלית</vt:lpstr>
      <vt:lpstr>הוספת ספרות משמאל למספר</vt:lpstr>
      <vt:lpstr>הוספת ספרות משמאל למספר - דוגמא</vt:lpstr>
      <vt:lpstr>יצירת מספר המכיל רק את הספרות הזוגיות</vt:lpstr>
      <vt:lpstr>יצירת מספר המכיל  רק את הספרות הזוגיות</vt:lpstr>
      <vt:lpstr>ובכתיבה פורמאלית</vt:lpstr>
      <vt:lpstr>הצגת כמות כלשהי של כוכביות</vt:lpstr>
      <vt:lpstr>תרשים זרימה </vt:lpstr>
      <vt:lpstr>ובכתיבה פורמאלית</vt:lpstr>
      <vt:lpstr>לולאות - מוטיבציה</vt:lpstr>
      <vt:lpstr>לולאת while</vt:lpstr>
      <vt:lpstr>לולאת while – חישוב ממוצע עד הכנסת 1-</vt:lpstr>
      <vt:lpstr>לולאת while – דוגמת הדפסת 10 כוכביות למסך</vt:lpstr>
      <vt:lpstr>לולאת while – דוגמת הדפסת X כוכביות למסך</vt:lpstr>
      <vt:lpstr>לולאת while – חישוב עצרת</vt:lpstr>
      <vt:lpstr>לולאת while – חישוב סכום ספרותיו של מספר</vt:lpstr>
      <vt:lpstr>לולאה אינסופית</vt:lpstr>
      <vt:lpstr>לולאה שלא תתבצע</vt:lpstr>
      <vt:lpstr>לולאת  for</vt:lpstr>
      <vt:lpstr>לולאת  for – הדפסת כל המספרים</vt:lpstr>
      <vt:lpstr>טווח המשתנה המוגדר בלולאה</vt:lpstr>
      <vt:lpstr>לולאת  for – הדפסת כל המספרים האי -הזוגיים</vt:lpstr>
      <vt:lpstr>לולאת  for – הדפסת כל המספרים בסדר יורד</vt:lpstr>
      <vt:lpstr>לולאת  for – הדפסת חזקות של 2</vt:lpstr>
      <vt:lpstr>לולאת  for – הדפסת חזקות של 2 (2 אינדקסים)</vt:lpstr>
      <vt:lpstr>לולאת for ללא רכיב מסוים</vt:lpstr>
      <vt:lpstr>תרגום מלולאת while ללולאת for</vt:lpstr>
      <vt:lpstr>שימוש בסוגי הלולאות השונים</vt:lpstr>
      <vt:lpstr>הפקודה continue</vt:lpstr>
      <vt:lpstr>הפקודה continue - אפשר גם בלעדיה..</vt:lpstr>
      <vt:lpstr>הפקודה break</vt:lpstr>
      <vt:lpstr>הפקודה break – אפשר גם בלעדיה..</vt:lpstr>
      <vt:lpstr>הפקודה break - בלעדיה אפשר גם כך..</vt:lpstr>
      <vt:lpstr>לולאות בתפריט</vt:lpstr>
      <vt:lpstr>לולאות מקוננות– הדפסת ריבוע</vt:lpstr>
      <vt:lpstr>לולאות מקוננות – הדפסת מלבן</vt:lpstr>
      <vt:lpstr>לולאות מקוננות – הדפסת משולש</vt:lpstr>
      <vt:lpstr>לולאות מקוננות – הדפסת משולש מיושר לימין</vt:lpstr>
      <vt:lpstr>לולאות מקוננות – הדפסת משולש מיושר לימין (גרסא נוספת)</vt:lpstr>
      <vt:lpstr>ביחידה זו למדנו:</vt:lpstr>
    </vt:vector>
  </TitlesOfParts>
  <Company>Keren Kalif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04+05- loops</dc:title>
  <dc:creator>Keren Kalif</dc:creator>
  <cp:lastModifiedBy>שי אברהם</cp:lastModifiedBy>
  <cp:revision>187</cp:revision>
  <dcterms:created xsi:type="dcterms:W3CDTF">2008-09-23T13:40:33Z</dcterms:created>
  <dcterms:modified xsi:type="dcterms:W3CDTF">2019-10-16T17:57:42Z</dcterms:modified>
</cp:coreProperties>
</file>