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79" r:id="rId2"/>
  </p:sldMasterIdLst>
  <p:notesMasterIdLst>
    <p:notesMasterId r:id="rId13"/>
  </p:notesMasterIdLst>
  <p:handoutMasterIdLst>
    <p:handoutMasterId r:id="rId14"/>
  </p:handoutMasterIdLst>
  <p:sldIdLst>
    <p:sldId id="323" r:id="rId3"/>
    <p:sldId id="321" r:id="rId4"/>
    <p:sldId id="319" r:id="rId5"/>
    <p:sldId id="324" r:id="rId6"/>
    <p:sldId id="336" r:id="rId7"/>
    <p:sldId id="337" r:id="rId8"/>
    <p:sldId id="338" r:id="rId9"/>
    <p:sldId id="335" r:id="rId10"/>
    <p:sldId id="339" r:id="rId11"/>
    <p:sldId id="340" r:id="rId1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pPr algn="r" rtl="1"/>
              <a:t>כ"א/חשון/תש"פ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rPr lang="he-IL"/>
              <a:pPr algn="r" rtl="1"/>
              <a:t>כ"א/חשון/תש"פ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rPr/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pPr algn="r" rtl="1"/>
              <a:t>כ"א/חשון/תש"פ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algn="r" rtl="1"/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31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כ"א/חשון/תש"פ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66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כ"א/חשון/תש"פ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365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כ"א/חשון/תש"פ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3340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כ"א/חשון/תש"פ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748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כ"א/חשון/תש"פ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236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כ"א/חשון/תש"פ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5437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pPr algn="r" rtl="1"/>
              <a:t>כ"א/חשון/תש"פ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264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כ"א/חשון/תש"פ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224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pPr algn="r" rtl="1"/>
              <a:t>כ"א/חשון/תש"פ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algn="r" rtl="1"/>
            <a:fld id="{BA875541-8164-4CC7-9F2F-6F0C49BB858D}" type="slidenum">
              <a:rPr lang="he-IL" smtClean="0"/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69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כ"א/חשון/תש"פ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258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כ"א/חשון/תש"פ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28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pPr algn="r" rtl="1"/>
              <a:t>כ"א/חשון/תש"פ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84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pPr algn="r" rtl="1"/>
              <a:t>כ"א/חשון/תש"פ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88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pPr algn="r" rtl="1"/>
              <a:t>כ"א/חשון/תש"פ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0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pPr algn="r" rtl="1"/>
              <a:t>כ"א/חשון/תש"פ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37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pPr algn="r" rtl="1"/>
              <a:t>כ"א/חשון/תש"פ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20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כ"א/חשון/תש"פ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36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7BAEF10-20A3-44D3-A891-2219B8DA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2637935"/>
            <a:ext cx="5934075" cy="105727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56D4739-64FD-4F62-9A29-7383EA60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3" y="4158255"/>
            <a:ext cx="5934075" cy="132300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9A19074-CF4E-45B5-B34D-652F20BA6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297" y="2637935"/>
            <a:ext cx="5974703" cy="2843327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2958862" y="17818"/>
            <a:ext cx="6274276" cy="7571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tabLst>
                <a:tab pos="3571875" algn="l"/>
              </a:tabLst>
            </a:pPr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המרה מפורשת - </a:t>
            </a:r>
            <a:r>
              <a:rPr lang="en-US" sz="48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casting</a:t>
            </a:r>
            <a:endParaRPr lang="he-IL" sz="4800" b="1" dirty="0">
              <a:solidFill>
                <a:srgbClr val="0070C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278189" y="1018788"/>
            <a:ext cx="5635623" cy="1111095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טיפוס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שם משתנה אותו רוצים להמיר</a:t>
            </a:r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735EC871-CCA4-44A4-A512-D8AA6E72D029}"/>
              </a:ext>
            </a:extLst>
          </p:cNvPr>
          <p:cNvSpPr/>
          <p:nvPr/>
        </p:nvSpPr>
        <p:spPr>
          <a:xfrm>
            <a:off x="1106424" y="2889504"/>
            <a:ext cx="777240" cy="384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D5A78693-A765-406D-BF3B-33052EA0DEE9}"/>
              </a:ext>
            </a:extLst>
          </p:cNvPr>
          <p:cNvSpPr/>
          <p:nvPr/>
        </p:nvSpPr>
        <p:spPr>
          <a:xfrm>
            <a:off x="1106424" y="4435710"/>
            <a:ext cx="777240" cy="337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E4C9B50F-376A-4984-A52C-44B9C92F56EC}"/>
              </a:ext>
            </a:extLst>
          </p:cNvPr>
          <p:cNvSpPr/>
          <p:nvPr/>
        </p:nvSpPr>
        <p:spPr>
          <a:xfrm>
            <a:off x="6745224" y="4643453"/>
            <a:ext cx="2069592" cy="337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F5F7732-5D87-4AD0-9ADE-739001364089}"/>
              </a:ext>
            </a:extLst>
          </p:cNvPr>
          <p:cNvSpPr/>
          <p:nvPr/>
        </p:nvSpPr>
        <p:spPr>
          <a:xfrm>
            <a:off x="3278189" y="1243584"/>
            <a:ext cx="5710363" cy="7571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12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2" grpId="0" animBg="1"/>
      <p:bldP spid="10" grpId="0" animBg="1"/>
      <p:bldP spid="11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67373" y="0"/>
            <a:ext cx="4457255" cy="987552"/>
          </a:xfrm>
        </p:spPr>
        <p:txBody>
          <a:bodyPr>
            <a:norm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2 לפתרון בכיתה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E80CF8E-DB1D-4BD0-AE9D-90CA5B1160DC}"/>
              </a:ext>
            </a:extLst>
          </p:cNvPr>
          <p:cNvSpPr/>
          <p:nvPr/>
        </p:nvSpPr>
        <p:spPr>
          <a:xfrm>
            <a:off x="261938" y="198121"/>
            <a:ext cx="752951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stdio.h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&gt;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stdlib.h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&gt;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void main()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int</a:t>
            </a:r>
            <a:r>
              <a:rPr lang="he-IL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x[5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] = { 3, 6, 8, 9, 1 },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int *p;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p = (int*)malloc(x[0] *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sizeof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(int));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if (p)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	for (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&lt;x[0];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++)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	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		p[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] = x[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+ 1];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	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	for (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&lt;x[0];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++)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	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printf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("%d\n", p[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]);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	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	free(p);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	p = x + 2;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	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printf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("%d\n", *p);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else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	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printf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("memory allocation error\n");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}</a:t>
            </a:r>
            <a:endParaRPr lang="en-US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5421A3A-505D-4853-826A-A596BF0C5395}"/>
              </a:ext>
            </a:extLst>
          </p:cNvPr>
          <p:cNvSpPr/>
          <p:nvPr/>
        </p:nvSpPr>
        <p:spPr>
          <a:xfrm>
            <a:off x="5834062" y="132903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א. מה יהיה פלט התוכנית?. נמק בעזרת טבלת מעקב.</a:t>
            </a:r>
          </a:p>
          <a:p>
            <a:pPr algn="r" rtl="1"/>
            <a:r>
              <a:rPr lang="he-IL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ב</a:t>
            </a:r>
            <a:r>
              <a:rPr lang="he-IL" sz="2000" dirty="0">
                <a:ea typeface="Calibri" panose="020F0502020204030204" pitchFamily="34" charset="0"/>
                <a:cs typeface="Arial" panose="020B0604020202020204" pitchFamily="34" charset="0"/>
              </a:rPr>
              <a:t>. הסבר בקצרה מה מבצעת התוכנית.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60430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22675"/>
            <a:ext cx="12192000" cy="7571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tabLst>
                <a:tab pos="3571875" algn="l"/>
              </a:tabLst>
            </a:pPr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המצב הרצוי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0596" y="1354511"/>
            <a:ext cx="77908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he-IL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size;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the array's size\n"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&amp;size);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[size];			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he-IL" sz="2800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2666880" y="3502152"/>
            <a:ext cx="2697480" cy="563880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2575560" y="4937760"/>
            <a:ext cx="758952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הפתרון: </a:t>
            </a:r>
          </a:p>
          <a:p>
            <a:pPr algn="ctr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שימוש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בהקצאת זיכרון דינאמית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9B1C1-0D1F-4BAE-8503-9F61CC3A2CFC}"/>
              </a:ext>
            </a:extLst>
          </p:cNvPr>
          <p:cNvSpPr txBox="1"/>
          <p:nvPr/>
        </p:nvSpPr>
        <p:spPr>
          <a:xfrm>
            <a:off x="5830644" y="3522482"/>
            <a:ext cx="33832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פקודה זו לא חוקית!!!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1126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086644" y="1421928"/>
            <a:ext cx="10018712" cy="5147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הפונקציות להקצאת זיכרון נמצאות בספריה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endParaRPr lang="he-IL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הפונקציה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מבקשת ממערכת ההפעלה להקצות זיכרון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rtl="0">
              <a:buNone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להקצאה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bytes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מספר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rtl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 לדוגמא: מערך של 5 מספרים שלמים</a:t>
            </a:r>
          </a:p>
          <a:p>
            <a:pPr marL="0" indent="0" algn="ctr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malloc(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algn="ctr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malloc(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5*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מערך של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מספרים שלמים</a:t>
            </a:r>
          </a:p>
          <a:p>
            <a:pPr marL="0" indent="0" algn="ctr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malloc(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(int)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9E687E6D-8721-4A93-9559-C978CCA20E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tabLst>
                <a:tab pos="3571875" algn="l"/>
              </a:tabLst>
            </a:pPr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הקצאת זיכרון דינאמית 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  <a:tabLst>
                <a:tab pos="3571875" algn="l"/>
              </a:tabLst>
            </a:pPr>
            <a:r>
              <a:rPr lang="en-US" sz="48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dynamic memory allocation</a:t>
            </a:r>
            <a:endParaRPr lang="he-IL" sz="4800" b="1" dirty="0">
              <a:solidFill>
                <a:srgbClr val="0070C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9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72120" y="429769"/>
            <a:ext cx="8247760" cy="987552"/>
          </a:xfrm>
        </p:spPr>
        <p:txBody>
          <a:bodyPr>
            <a:normAutofit/>
          </a:bodyPr>
          <a:lstStyle/>
          <a:p>
            <a:pPr rtl="1"/>
            <a:r>
              <a:rPr lang="he-IL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כיצד פועלת הפונקציה </a:t>
            </a:r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he-IL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34112" y="1417320"/>
            <a:ext cx="11923776" cy="5440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הפונקציה מקצה זיכרון בגודל המבוקש ומחזירה את </a:t>
            </a:r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כתובתו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של השטח שהוקצה.</a:t>
            </a:r>
          </a:p>
          <a:p>
            <a:pPr marL="0" indent="0" algn="ctr" rtl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מצביע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e-IL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טיפוס המצביע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malloc(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להקצאה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bytes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מספר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לדוגמא: </a:t>
            </a:r>
          </a:p>
          <a:p>
            <a:pPr marL="3600450" lvl="8" indent="0" algn="l" rtl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*p;</a:t>
            </a:r>
          </a:p>
          <a:p>
            <a:pPr marL="3600450" lvl="8" indent="0" algn="l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 =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*)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malloc(x*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אם מסיבה כלשהי הפונקציה לא הצליחה להקצות את הזיכרון המבוקש, היא תחזיר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(0).</a:t>
            </a:r>
          </a:p>
          <a:p>
            <a:pPr marL="0" indent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לפני שממשיכים בתוכנית, מומלץ לבדוק האם ההקצאה הצליחה/נכשלה. כיצד נבדוק זאת?</a:t>
            </a:r>
          </a:p>
          <a:p>
            <a:pPr marL="0" indent="0" algn="ctr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מצביע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== NULL)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C9D0366-4C3C-4FF7-ADE3-D50C2FC805AD}"/>
              </a:ext>
            </a:extLst>
          </p:cNvPr>
          <p:cNvSpPr/>
          <p:nvPr/>
        </p:nvSpPr>
        <p:spPr>
          <a:xfrm>
            <a:off x="1734312" y="1963111"/>
            <a:ext cx="8723376" cy="621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25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F98E2B7-C9BF-43B6-A086-8C79BD24EECF}"/>
              </a:ext>
            </a:extLst>
          </p:cNvPr>
          <p:cNvSpPr/>
          <p:nvPr/>
        </p:nvSpPr>
        <p:spPr>
          <a:xfrm>
            <a:off x="0" y="689289"/>
            <a:ext cx="69254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size,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the size…\n"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&amp;size);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(size*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//if (!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(“Error...\n”);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return;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he-IL" sz="2400" dirty="0"/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ECA3BFFA-DE92-4DA6-A036-87371F508FCA}"/>
              </a:ext>
            </a:extLst>
          </p:cNvPr>
          <p:cNvSpPr txBox="1">
            <a:spLocks/>
          </p:cNvSpPr>
          <p:nvPr/>
        </p:nvSpPr>
        <p:spPr>
          <a:xfrm>
            <a:off x="3529391" y="0"/>
            <a:ext cx="5133218" cy="7607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תוכנית דוגמא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6DD02-BBE3-40D1-85C6-59819E5085E0}"/>
              </a:ext>
            </a:extLst>
          </p:cNvPr>
          <p:cNvSpPr txBox="1"/>
          <p:nvPr/>
        </p:nvSpPr>
        <p:spPr>
          <a:xfrm>
            <a:off x="4917973" y="689288"/>
            <a:ext cx="70043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תוכנית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שמגדירה מערך בגודל הנקלט מהמשתמש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0525" y="2083634"/>
            <a:ext cx="5371475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size; i++)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&amp;ptr[i]);</a:t>
            </a:r>
          </a:p>
          <a:p>
            <a:pPr lvl="2"/>
            <a:r>
              <a:rPr lang="it-IT" sz="2400" dirty="0">
                <a:solidFill>
                  <a:srgbClr val="008000"/>
                </a:solidFill>
                <a:latin typeface="Consolas" panose="020B0609020204030204" pitchFamily="49" charset="0"/>
              </a:rPr>
              <a:t>//scanf("%d",ptr+i);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269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72120" y="429769"/>
            <a:ext cx="8247760" cy="987552"/>
          </a:xfrm>
        </p:spPr>
        <p:txBody>
          <a:bodyPr>
            <a:normAutofit/>
          </a:bodyPr>
          <a:lstStyle/>
          <a:p>
            <a:pPr rtl="1"/>
            <a:r>
              <a:rPr lang="he-IL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הפונקציה </a:t>
            </a:r>
            <a:r>
              <a:rPr lang="en-US" sz="4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calloc</a:t>
            </a:r>
            <a:endParaRPr lang="he-IL" sz="4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34112" y="1417320"/>
            <a:ext cx="11923776" cy="54406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מקצה זיכרון כמו הפונקציה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ובנוסף מאתחלת את השטח המוקצה ב-0</a:t>
            </a:r>
          </a:p>
          <a:p>
            <a:pPr marL="0" indent="0" algn="ctr" rtl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rtl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מצביע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טיפוס המצביע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*)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calloc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כמות תאים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bytes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גודל של כל תא ב-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algn="ctr" rtl="0">
              <a:buNone/>
            </a:pPr>
            <a:endParaRPr lang="he-IL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 rtl="0">
              <a:buNone/>
            </a:pP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3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(size * </a:t>
            </a:r>
            <a:r>
              <a:rPr lang="en-US" sz="3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 algn="ctr" rtl="0">
              <a:buNone/>
            </a:pP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3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3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calloc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(size, </a:t>
            </a:r>
            <a:r>
              <a:rPr lang="en-US" sz="3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C9D0366-4C3C-4FF7-ADE3-D50C2FC805AD}"/>
              </a:ext>
            </a:extLst>
          </p:cNvPr>
          <p:cNvSpPr/>
          <p:nvPr/>
        </p:nvSpPr>
        <p:spPr>
          <a:xfrm>
            <a:off x="879423" y="2292896"/>
            <a:ext cx="10463134" cy="621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72120" y="429769"/>
            <a:ext cx="8247760" cy="987552"/>
          </a:xfrm>
        </p:spPr>
        <p:txBody>
          <a:bodyPr>
            <a:normAutofit/>
          </a:bodyPr>
          <a:lstStyle/>
          <a:p>
            <a:pPr rtl="1"/>
            <a:r>
              <a:rPr lang="he-IL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הפונקציה </a:t>
            </a:r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endParaRPr lang="he-IL" sz="4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34112" y="1417320"/>
            <a:ext cx="11923776" cy="54406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משחררת את השטח שהוקצה</a:t>
            </a:r>
          </a:p>
          <a:p>
            <a:pPr marL="0" indent="0" algn="ctr" rtl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rtl="0">
              <a:buNone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free(</a:t>
            </a:r>
            <a:r>
              <a:rPr lang="he-IL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מצביע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C9D0366-4C3C-4FF7-ADE3-D50C2FC805AD}"/>
              </a:ext>
            </a:extLst>
          </p:cNvPr>
          <p:cNvSpPr/>
          <p:nvPr/>
        </p:nvSpPr>
        <p:spPr>
          <a:xfrm>
            <a:off x="821056" y="2954376"/>
            <a:ext cx="10463134" cy="621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5696" y="393970"/>
            <a:ext cx="10560608" cy="1298643"/>
          </a:xfr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e-IL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כיצד מחולק הזיכרון במהלך תוכנית בשפת </a:t>
            </a:r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e-IL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830" y="2334637"/>
            <a:ext cx="4435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הערמה –</a:t>
            </a:r>
            <a:r>
              <a:rPr lang="he-IL" sz="2800" dirty="0" err="1">
                <a:latin typeface="Arial" pitchFamily="34" charset="0"/>
                <a:cs typeface="Arial" pitchFamily="34" charset="0"/>
              </a:rPr>
              <a:t> הקצאות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 דינאמיות</a:t>
            </a:r>
          </a:p>
        </p:txBody>
      </p:sp>
      <p:sp>
        <p:nvSpPr>
          <p:cNvPr id="9" name="סוגר מסולסל שמאלי 8"/>
          <p:cNvSpPr/>
          <p:nvPr/>
        </p:nvSpPr>
        <p:spPr>
          <a:xfrm>
            <a:off x="4610910" y="2042809"/>
            <a:ext cx="291829" cy="1011676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7535" y="1759795"/>
            <a:ext cx="2196931" cy="42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סוגר מסולסל שמאלי 9"/>
          <p:cNvSpPr/>
          <p:nvPr/>
        </p:nvSpPr>
        <p:spPr>
          <a:xfrm>
            <a:off x="4646579" y="4529847"/>
            <a:ext cx="295072" cy="54799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סוגר מסולסל שמאלי 10"/>
          <p:cNvSpPr/>
          <p:nvPr/>
        </p:nvSpPr>
        <p:spPr>
          <a:xfrm>
            <a:off x="4662791" y="5110264"/>
            <a:ext cx="239949" cy="804153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סוגר מסולסל שמאלי 11"/>
          <p:cNvSpPr/>
          <p:nvPr/>
        </p:nvSpPr>
        <p:spPr>
          <a:xfrm>
            <a:off x="4640095" y="3336588"/>
            <a:ext cx="275476" cy="1011676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11286" y="3443590"/>
            <a:ext cx="426071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>
                <a:latin typeface="Arial" pitchFamily="34" charset="0"/>
                <a:cs typeface="Arial" pitchFamily="34" charset="0"/>
              </a:rPr>
              <a:t>מחסנית –</a:t>
            </a:r>
            <a:r>
              <a:rPr lang="he-IL" sz="2800" dirty="0" err="1">
                <a:latin typeface="Arial" pitchFamily="34" charset="0"/>
                <a:cs typeface="Arial" pitchFamily="34" charset="0"/>
              </a:rPr>
              <a:t> מש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תנים מקומיים וקריאות לפונקציות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017" y="4588214"/>
            <a:ext cx="41050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>
                <a:latin typeface="Arial" pitchFamily="34" charset="0"/>
                <a:cs typeface="Arial" pitchFamily="34" charset="0"/>
              </a:rPr>
              <a:t>משתנים סטטיים וגלובליים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2639" y="5385881"/>
            <a:ext cx="278535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>
                <a:latin typeface="Arial" pitchFamily="34" charset="0"/>
                <a:cs typeface="Arial" pitchFamily="34" charset="0"/>
              </a:rPr>
              <a:t>הוראות/פקודות</a:t>
            </a:r>
          </a:p>
        </p:txBody>
      </p:sp>
    </p:spTree>
    <p:extLst>
      <p:ext uri="{BB962C8B-B14F-4D97-AF65-F5344CB8AC3E}">
        <p14:creationId xmlns:p14="http://schemas.microsoft.com/office/powerpoint/2010/main" val="372315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72120" y="229744"/>
            <a:ext cx="8247760" cy="987552"/>
          </a:xfrm>
        </p:spPr>
        <p:txBody>
          <a:bodyPr>
            <a:normAutofit/>
          </a:bodyPr>
          <a:lstStyle/>
          <a:p>
            <a:pPr rtl="1"/>
            <a:r>
              <a:rPr lang="he-IL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1 לפתרון בכיתה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E80CF8E-DB1D-4BD0-AE9D-90CA5B1160DC}"/>
              </a:ext>
            </a:extLst>
          </p:cNvPr>
          <p:cNvSpPr/>
          <p:nvPr/>
        </p:nvSpPr>
        <p:spPr>
          <a:xfrm>
            <a:off x="290513" y="1417321"/>
            <a:ext cx="11610974" cy="324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>
              <a:lnSpc>
                <a:spcPct val="150000"/>
              </a:lnSpc>
              <a:spcAft>
                <a:spcPts val="0"/>
              </a:spcAf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כתוב </a:t>
            </a:r>
            <a:r>
              <a:rPr lang="he-IL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תוכנית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המגדירה מערך סטטי (מערך רגיל) של 10 מספרים שלמים, וקולטת ערכים למערך. </a:t>
            </a:r>
          </a:p>
          <a:p>
            <a:pPr lvl="0" algn="just" rtl="1">
              <a:lnSpc>
                <a:spcPct val="150000"/>
              </a:lnSpc>
              <a:spcAft>
                <a:spcPts val="0"/>
              </a:spcAf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התוכנית תיצור מערך חדש שאליו יועתקו אך ורק המספרים החיוביים מהמערך המקורי. התוכנית תקצה את כמות הזיכרון הנדרשת </a:t>
            </a:r>
            <a:r>
              <a:rPr lang="he-I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המדויקת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להעתקת המספרים החיוביים. כמו כן, התוכנית תדפיס את המערך החדש.</a:t>
            </a:r>
            <a:endParaRPr lang="en-US" sz="2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276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פרלקסה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פרלקסה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0</TotalTime>
  <Words>423</Words>
  <Application>Microsoft Office PowerPoint</Application>
  <PresentationFormat>מסך רחב</PresentationFormat>
  <Paragraphs>101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20" baseType="lpstr">
      <vt:lpstr>Arial</vt:lpstr>
      <vt:lpstr>Calibri</vt:lpstr>
      <vt:lpstr>Consolas</vt:lpstr>
      <vt:lpstr>Corbel</vt:lpstr>
      <vt:lpstr>Courier New</vt:lpstr>
      <vt:lpstr>David</vt:lpstr>
      <vt:lpstr>Gisha</vt:lpstr>
      <vt:lpstr>Miriam</vt:lpstr>
      <vt:lpstr>Times New Roman</vt:lpstr>
      <vt:lpstr>פרלקסה</vt:lpstr>
      <vt:lpstr>המרה מפורשת - casting</vt:lpstr>
      <vt:lpstr>המצב הרצוי</vt:lpstr>
      <vt:lpstr>מצגת של PowerPoint‏</vt:lpstr>
      <vt:lpstr>כיצד פועלת הפונקציה malloc?</vt:lpstr>
      <vt:lpstr>מצגת של PowerPoint‏</vt:lpstr>
      <vt:lpstr>הפונקציה calloc</vt:lpstr>
      <vt:lpstr>הפונקציה free</vt:lpstr>
      <vt:lpstr>כיצד מחולק הזיכרון במהלך תוכנית בשפת C?</vt:lpstr>
      <vt:lpstr>דוגמא 1 לפתרון בכיתה</vt:lpstr>
      <vt:lpstr>דוגמא 2 לפתרון בכיתה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2019-11-19T09:42:39Z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