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340" r:id="rId2"/>
    <p:sldId id="354" r:id="rId3"/>
    <p:sldId id="355" r:id="rId4"/>
    <p:sldId id="356" r:id="rId5"/>
    <p:sldId id="348" r:id="rId6"/>
    <p:sldId id="358" r:id="rId7"/>
    <p:sldId id="357" r:id="rId8"/>
    <p:sldId id="359" r:id="rId9"/>
    <p:sldId id="361" r:id="rId10"/>
    <p:sldId id="362" r:id="rId11"/>
    <p:sldId id="360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>
      <p:cViewPr varScale="1">
        <p:scale>
          <a:sx n="86" d="100"/>
          <a:sy n="86" d="100"/>
        </p:scale>
        <p:origin x="7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26422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של מבנים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238082" y="958724"/>
            <a:ext cx="86678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מערך מבנים הוא מערך שבו כל תא מכיל מבנה.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 מערך של 5 קורסים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610364" y="2144987"/>
            <a:ext cx="23727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פרטי קורס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שם הקורס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מספר שעות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מחיר הקורס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760" y="2575874"/>
            <a:ext cx="24482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char name[50];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hours;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float price;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6544" y="2132856"/>
            <a:ext cx="4970912" cy="1944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0F918DB-CB03-4CCE-A147-8B99C972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26704"/>
            <a:ext cx="7488832" cy="23994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9992" y="105628"/>
            <a:ext cx="7884017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2 לפתרון בכיתה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128A664-8C19-4221-AD79-2A08C86F88DC}"/>
              </a:ext>
            </a:extLst>
          </p:cNvPr>
          <p:cNvSpPr/>
          <p:nvPr/>
        </p:nvSpPr>
        <p:spPr>
          <a:xfrm>
            <a:off x="215516" y="980728"/>
            <a:ext cx="8712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he-IL" altLang="he-IL" sz="2800" dirty="0">
                <a:ea typeface="Times New Roman" panose="02020603050405020304" pitchFamily="18" charset="0"/>
              </a:rPr>
              <a:t>בזיכרון המחשב מאוחסנת רשימת נתונים, המתייחסת למכירת עיתון בוקר בישוב מסוים בכל חודש של שנת 2018.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he-IL" altLang="he-IL" sz="2800" dirty="0">
                <a:ea typeface="Times New Roman" panose="02020603050405020304" pitchFamily="18" charset="0"/>
              </a:rPr>
              <a:t>סה"כ ישנן 12 רשומות. כל רשומה מכילה את השדות הבאים: </a:t>
            </a:r>
            <a:endParaRPr lang="en-US" altLang="he-IL" sz="2800" dirty="0"/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he-IL" altLang="he-IL" sz="2800" dirty="0">
                <a:ea typeface="Calibri" panose="020F0502020204030204" pitchFamily="34" charset="0"/>
              </a:rPr>
              <a:t>מספר סידורי של החודש בשנה</a:t>
            </a:r>
            <a:endParaRPr lang="en-US" altLang="he-IL" sz="2800" dirty="0"/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he-IL" altLang="he-IL" sz="2800" dirty="0">
                <a:ea typeface="Calibri" panose="020F0502020204030204" pitchFamily="34" charset="0"/>
              </a:rPr>
              <a:t>מספר העיתונים שנמכרו בימי חול באותו חודש.</a:t>
            </a:r>
            <a:endParaRPr lang="en-US" altLang="he-IL" sz="2800" dirty="0"/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he-IL" altLang="he-IL" sz="2800" dirty="0">
                <a:ea typeface="Calibri" panose="020F0502020204030204" pitchFamily="34" charset="0"/>
              </a:rPr>
              <a:t>מספר העיתונים שנמכרו בימי שישי באותו חודש.</a:t>
            </a:r>
            <a:endParaRPr lang="en-US" altLang="he-IL" sz="2800" dirty="0"/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he-IL" altLang="he-IL" sz="2800" dirty="0">
                <a:ea typeface="Calibri" panose="020F0502020204030204" pitchFamily="34" charset="0"/>
              </a:rPr>
              <a:t>מחיר העיתון ביום חול באותו חודש</a:t>
            </a:r>
            <a:endParaRPr lang="en-US" altLang="he-IL" sz="2800" dirty="0"/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he-IL" altLang="he-IL" sz="2800" dirty="0">
                <a:ea typeface="Calibri" panose="020F0502020204030204" pitchFamily="34" charset="0"/>
              </a:rPr>
              <a:t>מחיר העיתון ביום שישי באותו חודש</a:t>
            </a:r>
            <a:endParaRPr lang="en-US" altLang="he-IL" sz="28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he-IL" altLang="he-IL" sz="800" dirty="0">
              <a:ea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he-IL" altLang="he-IL" sz="2800" dirty="0">
                <a:ea typeface="Calibri" panose="020F0502020204030204" pitchFamily="34" charset="0"/>
              </a:rPr>
              <a:t>להלן דוגמא של רשומה:</a:t>
            </a:r>
            <a:endParaRPr lang="en-US" altLang="he-IL" sz="2800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C73C4CFD-792B-4798-B89B-DC0D70F4E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5042"/>
              </p:ext>
            </p:extLst>
          </p:nvPr>
        </p:nvGraphicFramePr>
        <p:xfrm>
          <a:off x="65692" y="5106132"/>
          <a:ext cx="9012616" cy="1280160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1029335">
                  <a:extLst>
                    <a:ext uri="{9D8B030D-6E8A-4147-A177-3AD203B41FA5}">
                      <a16:colId xmlns:a16="http://schemas.microsoft.com/office/drawing/2014/main" val="1052900891"/>
                    </a:ext>
                  </a:extLst>
                </a:gridCol>
                <a:gridCol w="2243773">
                  <a:extLst>
                    <a:ext uri="{9D8B030D-6E8A-4147-A177-3AD203B41FA5}">
                      <a16:colId xmlns:a16="http://schemas.microsoft.com/office/drawing/2014/main" val="263859226"/>
                    </a:ext>
                  </a:extLst>
                </a:gridCol>
                <a:gridCol w="2243773">
                  <a:extLst>
                    <a:ext uri="{9D8B030D-6E8A-4147-A177-3AD203B41FA5}">
                      <a16:colId xmlns:a16="http://schemas.microsoft.com/office/drawing/2014/main" val="217705236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623057"/>
                    </a:ext>
                  </a:extLst>
                </a:gridCol>
                <a:gridCol w="1688525">
                  <a:extLst>
                    <a:ext uri="{9D8B030D-6E8A-4147-A177-3AD203B41FA5}">
                      <a16:colId xmlns:a16="http://schemas.microsoft.com/office/drawing/2014/main" val="1366582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מספר</a:t>
                      </a:r>
                    </a:p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חודש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מספר עיתונים </a:t>
                      </a:r>
                    </a:p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ביום חול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מספר עיתונים </a:t>
                      </a:r>
                    </a:p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ביום שישי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מחיר עיתון </a:t>
                      </a:r>
                    </a:p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ביום חול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מחיר עיתון </a:t>
                      </a:r>
                    </a:p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ביום שישי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614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63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44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E89488A-241B-4BA5-98E3-5B7890FDC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908720"/>
            <a:ext cx="737780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cs"/>
              <a:buAutoNum type="hebrew2Minus"/>
              <a:tabLst>
                <a:tab pos="685800" algn="l"/>
              </a:tabLst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כתוב </a:t>
            </a: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פונקציה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שמקבלת את </a:t>
            </a:r>
            <a:r>
              <a:rPr kumimoji="0" lang="he-IL" altLang="he-I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מערך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החודשים ומחשבת ומחזירה את סכום ההכנסות השנתי מהעיתון.</a:t>
            </a:r>
            <a:endParaRPr kumimoji="0" lang="en-US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cs"/>
              <a:buAutoNum type="hebrew2Minus"/>
              <a:tabLst>
                <a:tab pos="685800" algn="l"/>
              </a:tabLst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כתוב </a:t>
            </a: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פונקציה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שמקבלת את </a:t>
            </a:r>
            <a:r>
              <a:rPr kumimoji="0" lang="he-IL" altLang="he-I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מערך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החודשים ומציגה באיזה חודש סה"כ ההכנסות ממכירת העיתונים היה גבוה ביותר. הפונקציה תדפיס את מספר החודש ואת סה"כ ההכנסות באותו החודש.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9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99592" y="0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כיצד מגדירים מערך של מבנים?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693490"/>
            <a:ext cx="3704446" cy="1935516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struct course </a:t>
            </a:r>
            <a:r>
              <a:rPr lang="en-US" sz="2800" b="1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[5];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F0692EF-70E4-4BEA-B6D4-029BA3DF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700808"/>
            <a:ext cx="3704446" cy="2664296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5B3A4A8-DD90-4384-9172-FB9A3C59B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4682584"/>
            <a:ext cx="3704446" cy="1935516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course </a:t>
            </a:r>
            <a:r>
              <a:rPr lang="en-US" sz="2800" b="1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[5]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19028CE-10DE-4ED4-BC43-CC4174AC4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689902"/>
            <a:ext cx="3704446" cy="2664296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ypedef struct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course;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2358F-C777-4782-8BA1-57DE85D3FDDA}"/>
              </a:ext>
            </a:extLst>
          </p:cNvPr>
          <p:cNvSpPr txBox="1"/>
          <p:nvPr/>
        </p:nvSpPr>
        <p:spPr>
          <a:xfrm>
            <a:off x="1691680" y="897308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FF0000"/>
                </a:solidFill>
              </a:rPr>
              <a:t>דרך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FB220-F75E-41BA-B308-F5F82ABBC512}"/>
              </a:ext>
            </a:extLst>
          </p:cNvPr>
          <p:cNvSpPr txBox="1"/>
          <p:nvPr/>
        </p:nvSpPr>
        <p:spPr>
          <a:xfrm>
            <a:off x="5868144" y="897308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FF0000"/>
                </a:solidFill>
              </a:rPr>
              <a:t>דרך 2</a:t>
            </a:r>
          </a:p>
        </p:txBody>
      </p:sp>
    </p:spTree>
    <p:extLst>
      <p:ext uri="{BB962C8B-B14F-4D97-AF65-F5344CB8AC3E}">
        <p14:creationId xmlns:p14="http://schemas.microsoft.com/office/powerpoint/2010/main" val="37700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5" grpId="0" animBg="1"/>
      <p:bldP spid="6" grpId="0" animBg="1"/>
      <p:bldP spid="7" grpId="0" animBg="1"/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כיצד מאתחלים מערך של מבנים בזמן ההגדרה?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34" y="1643050"/>
            <a:ext cx="8429684" cy="1935516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2800" b="1" dirty="0" err="1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sz="28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course </a:t>
            </a:r>
            <a:r>
              <a:rPr lang="en-US" sz="2800" b="1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[5] = {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“Html”, 60, 2500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r>
              <a:rPr lang="en-US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…..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….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2358F-C777-4782-8BA1-57DE85D3FDDA}"/>
              </a:ext>
            </a:extLst>
          </p:cNvPr>
          <p:cNvSpPr txBox="1"/>
          <p:nvPr/>
        </p:nvSpPr>
        <p:spPr>
          <a:xfrm>
            <a:off x="3923928" y="897308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FF0000"/>
                </a:solidFill>
              </a:rPr>
              <a:t>דרך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FB220-F75E-41BA-B308-F5F82ABBC512}"/>
              </a:ext>
            </a:extLst>
          </p:cNvPr>
          <p:cNvSpPr txBox="1"/>
          <p:nvPr/>
        </p:nvSpPr>
        <p:spPr>
          <a:xfrm>
            <a:off x="3923928" y="3857628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FF0000"/>
                </a:solidFill>
              </a:rPr>
              <a:t>דרך 2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34" y="4643446"/>
            <a:ext cx="8429684" cy="1935516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28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course </a:t>
            </a:r>
            <a:r>
              <a:rPr lang="en-US" sz="2800" b="1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[5] = {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“Html”, 60, 2500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r>
              <a:rPr lang="en-US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…..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….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0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0" grpId="0"/>
      <p:bldP spid="11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44624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פניה לשדה מסוים במערך של מבנים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165A7C3-7CDF-43C4-9DB7-9C613627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441" y="908720"/>
            <a:ext cx="4557118" cy="520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he-IL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מערך 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he-IL" sz="24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מיקום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שדה</a:t>
            </a:r>
            <a:endParaRPr lang="en-US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5FF6327-07EC-4EBD-A4E5-C52586E59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1714488"/>
            <a:ext cx="3071834" cy="2357454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ypedef struct</a:t>
            </a:r>
            <a:endParaRPr lang="en-US" sz="2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course;</a:t>
            </a:r>
            <a:endParaRPr lang="en-US" sz="2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0" y="1643050"/>
            <a:ext cx="5143536" cy="264320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course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[5];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strcpy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[0].name, “Html”);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[0].hours = 60;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[0].price = 2500;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0F918DB-CB03-4CCE-A147-8B99C972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4357694"/>
            <a:ext cx="7102002" cy="22755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מלבן מעוגל 12"/>
          <p:cNvSpPr/>
          <p:nvPr/>
        </p:nvSpPr>
        <p:spPr>
          <a:xfrm>
            <a:off x="1714480" y="4572008"/>
            <a:ext cx="3571900" cy="10715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3714744" y="1643050"/>
            <a:ext cx="5214942" cy="26432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83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10562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שמקבלת טיפוס מבנה כפרמטר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D20FD-5EF9-4F3D-B199-E3781AFFEEFF}"/>
              </a:ext>
            </a:extLst>
          </p:cNvPr>
          <p:cNvSpPr txBox="1"/>
          <p:nvPr/>
        </p:nvSpPr>
        <p:spPr>
          <a:xfrm>
            <a:off x="614937" y="846292"/>
            <a:ext cx="7914126" cy="18158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he-IL" sz="2800" b="1" dirty="0"/>
              <a:t>ערך מוחזר</a:t>
            </a:r>
            <a:r>
              <a:rPr lang="en-US" sz="2800" b="1" dirty="0"/>
              <a:t>   </a:t>
            </a:r>
            <a:r>
              <a:rPr lang="he-IL" sz="2800" b="1" dirty="0"/>
              <a:t>שם הפונקציה</a:t>
            </a:r>
            <a:r>
              <a:rPr lang="en-US" sz="2800" b="1" dirty="0"/>
              <a:t> (</a:t>
            </a:r>
            <a:r>
              <a:rPr lang="he-IL" sz="2800" b="1" dirty="0">
                <a:solidFill>
                  <a:srgbClr val="FF0000"/>
                </a:solidFill>
              </a:rPr>
              <a:t>טיפוס מבנה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he-IL" sz="2800" b="1" dirty="0">
                <a:solidFill>
                  <a:srgbClr val="FF0000"/>
                </a:solidFill>
              </a:rPr>
              <a:t>שם פרמטר</a:t>
            </a:r>
            <a:r>
              <a:rPr lang="en-US" sz="2800" b="1" dirty="0"/>
              <a:t>)</a:t>
            </a:r>
          </a:p>
          <a:p>
            <a:pPr algn="l" rtl="0"/>
            <a:r>
              <a:rPr lang="en-US" sz="2800" b="1" dirty="0"/>
              <a:t>{</a:t>
            </a:r>
          </a:p>
          <a:p>
            <a:pPr algn="l" rtl="0"/>
            <a:r>
              <a:rPr lang="en-US" sz="2800" b="1" dirty="0"/>
              <a:t>	…</a:t>
            </a:r>
          </a:p>
          <a:p>
            <a:pPr algn="l" rtl="0"/>
            <a:r>
              <a:rPr lang="en-US" sz="2800" b="1" dirty="0"/>
              <a:t>}</a:t>
            </a:r>
          </a:p>
        </p:txBody>
      </p:sp>
      <p:sp>
        <p:nvSpPr>
          <p:cNvPr id="21" name="מלבן 20"/>
          <p:cNvSpPr/>
          <p:nvPr/>
        </p:nvSpPr>
        <p:spPr>
          <a:xfrm>
            <a:off x="1643042" y="3717032"/>
            <a:ext cx="58579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course 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.price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10000)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"Expensive\n"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"Cheap\n"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e-IL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0FC5F-6F21-4403-B7C6-81ED6D80089C}"/>
              </a:ext>
            </a:extLst>
          </p:cNvPr>
          <p:cNvSpPr txBox="1"/>
          <p:nvPr/>
        </p:nvSpPr>
        <p:spPr>
          <a:xfrm>
            <a:off x="629992" y="2708920"/>
            <a:ext cx="788401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פונקציה שמקבלת קורס ואם מחירו של הקורס מעל 10,000 ₪ היא תדפיס "יקר", אחרת היא תדפיס "זול".</a:t>
            </a:r>
          </a:p>
        </p:txBody>
      </p:sp>
    </p:spTree>
    <p:extLst>
      <p:ext uri="{BB962C8B-B14F-4D97-AF65-F5344CB8AC3E}">
        <p14:creationId xmlns:p14="http://schemas.microsoft.com/office/powerpoint/2010/main" val="36064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10562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שליחת משתנה מטיפוס מבנה לפונקציה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91" y="928670"/>
            <a:ext cx="7929618" cy="2286016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he-IL" sz="2800" dirty="0">
                <a:ea typeface="Times New Roman" panose="02020603050405020304" pitchFamily="18" charset="0"/>
                <a:cs typeface="Arial" panose="020B0604020202020204" pitchFamily="34" charset="0"/>
              </a:rPr>
              <a:t>שם הפונקציה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he-IL" sz="2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שם משתנה מטיפוס מבנה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91" y="3501008"/>
            <a:ext cx="3704446" cy="2857520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course 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 …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func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64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928662" y="3500438"/>
            <a:ext cx="72866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c2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he-I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 algn="l" rtl="0"/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.hours &gt;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c2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.hours)</a:t>
            </a:r>
          </a:p>
          <a:p>
            <a:pPr lvl="2" algn="l" rtl="0"/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 algn="l" rtl="0"/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c2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 rtl="0"/>
            <a:r>
              <a:rPr lang="he-I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he-IL" sz="28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10562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שמחזירה מבנה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D20FD-5EF9-4F3D-B199-E3781AFFEEFF}"/>
              </a:ext>
            </a:extLst>
          </p:cNvPr>
          <p:cNvSpPr txBox="1"/>
          <p:nvPr/>
        </p:nvSpPr>
        <p:spPr>
          <a:xfrm>
            <a:off x="872716" y="846292"/>
            <a:ext cx="7398568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he-IL" sz="2400" b="1" dirty="0"/>
              <a:t>שם הפונקציה   </a:t>
            </a:r>
            <a:r>
              <a:rPr lang="he-IL" sz="2400" b="1" dirty="0">
                <a:solidFill>
                  <a:srgbClr val="FF0000"/>
                </a:solidFill>
              </a:rPr>
              <a:t>טיפוס המבנה המוחזר</a:t>
            </a:r>
            <a:r>
              <a:rPr lang="en-US" sz="2400" b="1" dirty="0"/>
              <a:t> ( </a:t>
            </a:r>
            <a:r>
              <a:rPr lang="he-IL" sz="2400" b="1" dirty="0"/>
              <a:t>פרמטרים</a:t>
            </a:r>
            <a:r>
              <a:rPr lang="en-US" sz="2400" b="1" dirty="0"/>
              <a:t>)</a:t>
            </a:r>
          </a:p>
          <a:p>
            <a:pPr algn="l" rtl="0"/>
            <a:r>
              <a:rPr lang="en-US" sz="2400" b="1" dirty="0"/>
              <a:t>{</a:t>
            </a:r>
          </a:p>
          <a:p>
            <a:pPr algn="l" rtl="0"/>
            <a:r>
              <a:rPr lang="en-US" sz="2400" b="1" dirty="0"/>
              <a:t>	…</a:t>
            </a:r>
          </a:p>
          <a:p>
            <a:pPr algn="l" rtl="0"/>
            <a:r>
              <a:rPr lang="en-US" sz="2400" b="1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130" y="2669441"/>
            <a:ext cx="780374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פונקציה שמקבלת שני קורסים ומחזירה את הקורס שבו לומדים הכי הרבה שעות</a:t>
            </a:r>
          </a:p>
        </p:txBody>
      </p:sp>
    </p:spTree>
    <p:extLst>
      <p:ext uri="{BB962C8B-B14F-4D97-AF65-F5344CB8AC3E}">
        <p14:creationId xmlns:p14="http://schemas.microsoft.com/office/powerpoint/2010/main" val="36064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9992" y="105628"/>
            <a:ext cx="7884017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שמקבלת מערך מבנים כפרמטר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D20FD-5EF9-4F3D-B199-E3781AFFEEFF}"/>
              </a:ext>
            </a:extLst>
          </p:cNvPr>
          <p:cNvSpPr txBox="1"/>
          <p:nvPr/>
        </p:nvSpPr>
        <p:spPr>
          <a:xfrm>
            <a:off x="614937" y="846292"/>
            <a:ext cx="7914126" cy="2246769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l" rtl="0"/>
            <a:r>
              <a:rPr lang="he-IL" sz="2800" b="1" dirty="0"/>
              <a:t>ערך מוחזר</a:t>
            </a:r>
            <a:r>
              <a:rPr lang="en-US" sz="2800" b="1" dirty="0"/>
              <a:t>   </a:t>
            </a:r>
            <a:r>
              <a:rPr lang="he-IL" sz="2800" b="1" dirty="0"/>
              <a:t>שם הפונקציה</a:t>
            </a:r>
            <a:r>
              <a:rPr lang="en-US" sz="2800" b="1" dirty="0"/>
              <a:t> (</a:t>
            </a:r>
            <a:r>
              <a:rPr lang="he-IL" sz="2800" b="1" dirty="0"/>
              <a:t>טיפוס מבנה</a:t>
            </a:r>
            <a:r>
              <a:rPr lang="en-US" sz="2800" b="1" dirty="0"/>
              <a:t>  </a:t>
            </a:r>
            <a:r>
              <a:rPr lang="he-IL" sz="2800" b="1" dirty="0">
                <a:solidFill>
                  <a:srgbClr val="FF0000"/>
                </a:solidFill>
              </a:rPr>
              <a:t>שם מערך</a:t>
            </a:r>
            <a:r>
              <a:rPr lang="en-US" sz="2800" b="1" dirty="0">
                <a:solidFill>
                  <a:srgbClr val="FF0000"/>
                </a:solidFill>
              </a:rPr>
              <a:t>[]</a:t>
            </a:r>
            <a:r>
              <a:rPr lang="en-US" sz="2800" b="1" dirty="0"/>
              <a:t>)</a:t>
            </a:r>
          </a:p>
          <a:p>
            <a:pPr algn="l" rtl="0"/>
            <a:r>
              <a:rPr lang="he-IL" sz="2800" b="1" dirty="0"/>
              <a:t>ערך מוחזר</a:t>
            </a:r>
            <a:r>
              <a:rPr lang="en-US" sz="2800" b="1" dirty="0"/>
              <a:t>   </a:t>
            </a:r>
            <a:r>
              <a:rPr lang="he-IL" sz="2800" b="1" dirty="0"/>
              <a:t>שם הפונקציה</a:t>
            </a:r>
            <a:r>
              <a:rPr lang="en-US" sz="2800" b="1" dirty="0"/>
              <a:t> (</a:t>
            </a:r>
            <a:r>
              <a:rPr lang="he-IL" sz="2800" b="1" dirty="0"/>
              <a:t>טיפוס מבנה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*</a:t>
            </a:r>
            <a:r>
              <a:rPr lang="he-IL" sz="2800" b="1" dirty="0">
                <a:solidFill>
                  <a:srgbClr val="FF0000"/>
                </a:solidFill>
              </a:rPr>
              <a:t>שם מערך</a:t>
            </a:r>
            <a:r>
              <a:rPr lang="en-US" sz="2800" b="1" dirty="0"/>
              <a:t>)</a:t>
            </a:r>
          </a:p>
          <a:p>
            <a:pPr algn="l" rtl="0"/>
            <a:r>
              <a:rPr lang="en-US" sz="2800" b="1" dirty="0"/>
              <a:t>{</a:t>
            </a:r>
          </a:p>
          <a:p>
            <a:pPr algn="l" rtl="0"/>
            <a:r>
              <a:rPr lang="en-US" sz="2800" b="1" dirty="0"/>
              <a:t>	…</a:t>
            </a:r>
          </a:p>
          <a:p>
            <a:pPr algn="l" rtl="0"/>
            <a:r>
              <a:rPr lang="en-US" sz="2800" b="1" dirty="0"/>
              <a:t>}</a:t>
            </a:r>
          </a:p>
        </p:txBody>
      </p:sp>
      <p:sp>
        <p:nvSpPr>
          <p:cNvPr id="21" name="מלבן 20"/>
          <p:cNvSpPr/>
          <p:nvPr/>
        </p:nvSpPr>
        <p:spPr>
          <a:xfrm>
            <a:off x="614937" y="3751203"/>
            <a:ext cx="5857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course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course *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…</a:t>
            </a:r>
            <a:endParaRPr lang="he-IL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e-IL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0FC5F-6F21-4403-B7C6-81ED6D80089C}"/>
              </a:ext>
            </a:extLst>
          </p:cNvPr>
          <p:cNvSpPr txBox="1"/>
          <p:nvPr/>
        </p:nvSpPr>
        <p:spPr>
          <a:xfrm>
            <a:off x="872716" y="3255367"/>
            <a:ext cx="78840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פונקציה שמקבלת מערך של קורסים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39FBC7C-8726-45F2-9597-9D4F5B051C5D}"/>
              </a:ext>
            </a:extLst>
          </p:cNvPr>
          <p:cNvSpPr/>
          <p:nvPr/>
        </p:nvSpPr>
        <p:spPr>
          <a:xfrm>
            <a:off x="629992" y="846292"/>
            <a:ext cx="7884017" cy="22226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378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9992" y="105628"/>
            <a:ext cx="7884017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1 לפתרון בכיתה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128A664-8C19-4221-AD79-2A08C86F88DC}"/>
              </a:ext>
            </a:extLst>
          </p:cNvPr>
          <p:cNvSpPr/>
          <p:nvPr/>
        </p:nvSpPr>
        <p:spPr>
          <a:xfrm>
            <a:off x="215516" y="980728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כתוב תוכנית המגדירה מבנה שמכיל פרטים של עיר: </a:t>
            </a:r>
          </a:p>
          <a:p>
            <a:pPr lvl="0"/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קוד עיר, שם עיר, וכמות תושבים. </a:t>
            </a:r>
          </a:p>
          <a:p>
            <a:pPr lvl="0"/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התוכנית תבצע  את הפעולות הבאות: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71550" lvl="1" indent="-514350"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מגדירה </a:t>
            </a:r>
            <a:r>
              <a:rPr lang="he-IL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מערך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10 </a:t>
            </a:r>
            <a:r>
              <a:rPr lang="he-IL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ערים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קולטת </a:t>
            </a:r>
            <a:r>
              <a:rPr lang="he-IL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ערים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לתוך </a:t>
            </a:r>
            <a:r>
              <a:rPr lang="he-IL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המערך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מדפיסה את כל </a:t>
            </a:r>
            <a:r>
              <a:rPr lang="he-IL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המערך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מדפיסה את שמות הערים שכמות התושבים בהן גדול ממיליון.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מדפיסה את קוד הערים שהשם שלהן מתחיל באות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582</Words>
  <Application>Microsoft Office PowerPoint</Application>
  <PresentationFormat>‫הצגה על המסך (4:3)</PresentationFormat>
  <Paragraphs>148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ערכת נושא Office</vt:lpstr>
      <vt:lpstr>מערך של מבנים</vt:lpstr>
      <vt:lpstr>כיצד מגדירים מערך של מבנים?</vt:lpstr>
      <vt:lpstr>כיצד מאתחלים מערך של מבנים בזמן ההגדרה?</vt:lpstr>
      <vt:lpstr>פניה לשדה מסוים במערך של מבנים</vt:lpstr>
      <vt:lpstr>פונקציה שמקבלת טיפוס מבנה כפרמטר</vt:lpstr>
      <vt:lpstr>שליחת משתנה מטיפוס מבנה לפונקציה</vt:lpstr>
      <vt:lpstr>פונקציה שמחזירה מבנה</vt:lpstr>
      <vt:lpstr>פונקציה שמקבלת מערך מבנים כפרמטר</vt:lpstr>
      <vt:lpstr>דוגמא 1 לפתרון בכיתה</vt:lpstr>
      <vt:lpstr>דוגמא 2 לפתרון בכיתה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151</cp:revision>
  <dcterms:created xsi:type="dcterms:W3CDTF">2018-02-18T20:21:23Z</dcterms:created>
  <dcterms:modified xsi:type="dcterms:W3CDTF">2019-04-29T08:54:12Z</dcterms:modified>
</cp:coreProperties>
</file>