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340" r:id="rId2"/>
    <p:sldId id="375" r:id="rId3"/>
    <p:sldId id="374" r:id="rId4"/>
    <p:sldId id="356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5" r:id="rId13"/>
    <p:sldId id="383" r:id="rId14"/>
    <p:sldId id="384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91" d="100"/>
          <a:sy n="91" d="100"/>
        </p:scale>
        <p:origin x="11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נתון מרשימה מקושרת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75078" y="22618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59620" y="226250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60186" y="22756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44728" y="226180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1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87329" y="242082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807157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72437" y="244488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85084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79402" y="230443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42959" y="1589283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9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76889" y="220184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42795" y="1571612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5836078" y="1071546"/>
            <a:ext cx="302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נניח שזאת הרשימה:</a:t>
            </a:r>
          </a:p>
        </p:txBody>
      </p:sp>
      <p:sp>
        <p:nvSpPr>
          <p:cNvPr id="41" name="מלבן 40"/>
          <p:cNvSpPr/>
          <p:nvPr/>
        </p:nvSpPr>
        <p:spPr>
          <a:xfrm>
            <a:off x="4286248" y="3429000"/>
            <a:ext cx="4543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מעוניינים למחוק את המספר 1 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718003" y="519076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102545" y="519146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703111" y="520463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87653" y="519076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230254" y="534978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850082" y="537187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215362" y="537383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828009" y="537187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622327" y="5233390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85884" y="4518241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119814" y="5130806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85720" y="4500570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643438" y="400050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676022" y="475373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1643042" y="400050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675626" y="475373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3071802" y="400050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3104386" y="475373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1" grpId="0" animBg="1"/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7" grpId="0"/>
      <p:bldP spid="58" grpId="0" animBg="1"/>
      <p:bldP spid="59" grpId="0"/>
      <p:bldP spid="60" grpId="0" animBg="1"/>
      <p:bldP spid="61" grpId="0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42862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571472" y="617505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117571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117571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117571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1546199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1974827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290352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403587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60" name="מלבן 59"/>
          <p:cNvSpPr/>
          <p:nvPr/>
        </p:nvSpPr>
        <p:spPr>
          <a:xfrm>
            <a:off x="1500166" y="3832215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260843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16" name="מלבן 15"/>
          <p:cNvSpPr/>
          <p:nvPr/>
        </p:nvSpPr>
        <p:spPr>
          <a:xfrm>
            <a:off x="1500166" y="4832347"/>
            <a:ext cx="151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ptr</a:t>
            </a:r>
            <a:r>
              <a:rPr lang="en-US" sz="2800" dirty="0"/>
              <a:t>);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214282" y="5429264"/>
            <a:ext cx="87154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מחקנו את הצומת הרצויה. נעצור את הלולאה, ונחזיר את הרשימה לאחר המחיקה.</a:t>
            </a:r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60" grpId="0"/>
      <p:bldP spid="61" grpId="0"/>
      <p:bldP spid="16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42862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571472" y="617505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000108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000108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000108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1428736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1857364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2786058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286124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60" name="מלבן 59"/>
          <p:cNvSpPr/>
          <p:nvPr/>
        </p:nvSpPr>
        <p:spPr>
          <a:xfrm>
            <a:off x="1500166" y="3714752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143380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16" name="מלבן 15"/>
          <p:cNvSpPr/>
          <p:nvPr/>
        </p:nvSpPr>
        <p:spPr>
          <a:xfrm>
            <a:off x="1312742" y="4714884"/>
            <a:ext cx="17042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ptr</a:t>
            </a:r>
            <a:r>
              <a:rPr lang="en-US" sz="2800" dirty="0"/>
              <a:t>);</a:t>
            </a:r>
          </a:p>
          <a:p>
            <a:pPr algn="l" rtl="0"/>
            <a:r>
              <a:rPr lang="en-US" sz="2800" dirty="0"/>
              <a:t>  break</a:t>
            </a:r>
            <a:endParaRPr lang="he-IL" sz="2800" dirty="0"/>
          </a:p>
        </p:txBody>
      </p:sp>
      <p:sp>
        <p:nvSpPr>
          <p:cNvPr id="18" name="מלבן 17"/>
          <p:cNvSpPr/>
          <p:nvPr/>
        </p:nvSpPr>
        <p:spPr>
          <a:xfrm>
            <a:off x="1071538" y="5311801"/>
            <a:ext cx="29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19" name="מלבן 18"/>
          <p:cNvSpPr/>
          <p:nvPr/>
        </p:nvSpPr>
        <p:spPr>
          <a:xfrm>
            <a:off x="714348" y="5643578"/>
            <a:ext cx="29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20" name="מלבן 19"/>
          <p:cNvSpPr/>
          <p:nvPr/>
        </p:nvSpPr>
        <p:spPr>
          <a:xfrm>
            <a:off x="714348" y="5954743"/>
            <a:ext cx="201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return head;</a:t>
            </a:r>
          </a:p>
        </p:txBody>
      </p:sp>
      <p:sp>
        <p:nvSpPr>
          <p:cNvPr id="21" name="מלבן 20"/>
          <p:cNvSpPr/>
          <p:nvPr/>
        </p:nvSpPr>
        <p:spPr>
          <a:xfrm>
            <a:off x="357158" y="6334780"/>
            <a:ext cx="29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60" grpId="0"/>
      <p:bldP spid="61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14282" y="0"/>
            <a:ext cx="52864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600" dirty="0"/>
              <a:t>void main()</a:t>
            </a:r>
          </a:p>
          <a:p>
            <a:pPr algn="l" rtl="0"/>
            <a:r>
              <a:rPr lang="en-US" sz="2600" dirty="0"/>
              <a:t>{</a:t>
            </a:r>
          </a:p>
          <a:p>
            <a:pPr lvl="1" algn="l" rtl="0"/>
            <a:r>
              <a:rPr lang="en-US" sz="2600" dirty="0"/>
              <a:t>Node *head = NULL;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5);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37);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1);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42);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delete_number</a:t>
            </a:r>
            <a:r>
              <a:rPr lang="en-US" sz="2600" dirty="0"/>
              <a:t>(head,1);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delete_number</a:t>
            </a:r>
            <a:r>
              <a:rPr lang="en-US" sz="2600" dirty="0"/>
              <a:t>(head,5);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delete_number</a:t>
            </a:r>
            <a:r>
              <a:rPr lang="en-US" sz="2600" dirty="0"/>
              <a:t>(head,8);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algn="l" rtl="0"/>
            <a:r>
              <a:rPr lang="en-US" sz="2600" dirty="0"/>
              <a:t>}</a:t>
            </a:r>
            <a:endParaRPr lang="he-IL" sz="2600" dirty="0"/>
          </a:p>
        </p:txBody>
      </p:sp>
      <p:sp>
        <p:nvSpPr>
          <p:cNvPr id="7" name="מלבן 6"/>
          <p:cNvSpPr/>
          <p:nvPr/>
        </p:nvSpPr>
        <p:spPr>
          <a:xfrm>
            <a:off x="5572132" y="2714620"/>
            <a:ext cx="18573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5  37  1  42</a:t>
            </a:r>
          </a:p>
        </p:txBody>
      </p:sp>
      <p:sp>
        <p:nvSpPr>
          <p:cNvPr id="10" name="מלבן 9"/>
          <p:cNvSpPr/>
          <p:nvPr/>
        </p:nvSpPr>
        <p:spPr>
          <a:xfrm>
            <a:off x="5572132" y="3571876"/>
            <a:ext cx="157163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5  37  42</a:t>
            </a:r>
          </a:p>
        </p:txBody>
      </p:sp>
      <p:sp>
        <p:nvSpPr>
          <p:cNvPr id="11" name="מלבן 10"/>
          <p:cNvSpPr/>
          <p:nvPr/>
        </p:nvSpPr>
        <p:spPr>
          <a:xfrm>
            <a:off x="5572132" y="4357694"/>
            <a:ext cx="107157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37  42</a:t>
            </a:r>
          </a:p>
        </p:txBody>
      </p:sp>
      <p:sp>
        <p:nvSpPr>
          <p:cNvPr id="12" name="מלבן 11"/>
          <p:cNvSpPr/>
          <p:nvPr/>
        </p:nvSpPr>
        <p:spPr>
          <a:xfrm>
            <a:off x="5572132" y="5143512"/>
            <a:ext cx="107157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37  42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הרשימה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46565" y="319050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31107" y="319119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31673" y="3204368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16215" y="3190501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58816" y="334952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78644" y="337161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43924" y="337357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56571" y="337161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50889" y="3233126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14446" y="2517977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48376" y="3130542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572000" y="207167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604584" y="275347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6072198" y="2143116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6104782" y="2824912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3000364" y="207167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3032948" y="275347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214282" y="714356"/>
            <a:ext cx="871543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הפונקציה </a:t>
            </a:r>
            <a:r>
              <a:rPr lang="he-IL" sz="2800" b="1" dirty="0">
                <a:solidFill>
                  <a:srgbClr val="FF0000"/>
                </a:solidFill>
              </a:rPr>
              <a:t>מקבלת</a:t>
            </a:r>
            <a:r>
              <a:rPr lang="he-IL" sz="2800" dirty="0"/>
              <a:t> את ראש הרשימה (מצביע לצומת הראשונה ברשימה), מוחקת צומת </a:t>
            </a:r>
            <a:r>
              <a:rPr lang="he-IL" sz="2800" dirty="0" err="1"/>
              <a:t>צומת</a:t>
            </a:r>
            <a:r>
              <a:rPr lang="he-IL" sz="2800" dirty="0"/>
              <a:t>, </a:t>
            </a:r>
            <a:r>
              <a:rPr lang="he-IL" sz="2800" b="1" dirty="0">
                <a:solidFill>
                  <a:srgbClr val="FF0000"/>
                </a:solidFill>
              </a:rPr>
              <a:t>ומחזירה</a:t>
            </a:r>
            <a:r>
              <a:rPr lang="he-IL" sz="2800" dirty="0"/>
              <a:t> </a:t>
            </a:r>
            <a:r>
              <a:rPr lang="en-US" sz="2800" dirty="0"/>
              <a:t>NULL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6" name="תרשים זרימה: צומת מסכם 35"/>
          <p:cNvSpPr/>
          <p:nvPr/>
        </p:nvSpPr>
        <p:spPr>
          <a:xfrm>
            <a:off x="1500166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1857356" y="2214554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8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2520709" y="276564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צומת מסכם 38"/>
          <p:cNvSpPr/>
          <p:nvPr/>
        </p:nvSpPr>
        <p:spPr>
          <a:xfrm>
            <a:off x="3000364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3500430" y="2214554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4163783" y="276564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תרשים זרימה: צומת מסכם 54"/>
          <p:cNvSpPr/>
          <p:nvPr/>
        </p:nvSpPr>
        <p:spPr>
          <a:xfrm>
            <a:off x="4500562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4929190" y="2214554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3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5592543" y="276564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7715272" y="2285992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5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7747856" y="296778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תרשים זרימה: צומת מסכם 66"/>
          <p:cNvSpPr/>
          <p:nvPr/>
        </p:nvSpPr>
        <p:spPr>
          <a:xfrm>
            <a:off x="6000760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6715140" y="235743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9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7378493" y="290852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1168860" y="4071942"/>
            <a:ext cx="2607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clean_list</a:t>
            </a:r>
            <a:endParaRPr lang="he-IL" sz="2800" dirty="0"/>
          </a:p>
        </p:txBody>
      </p:sp>
      <p:sp>
        <p:nvSpPr>
          <p:cNvPr id="53" name="מלבן 52"/>
          <p:cNvSpPr/>
          <p:nvPr/>
        </p:nvSpPr>
        <p:spPr>
          <a:xfrm>
            <a:off x="3714744" y="4071942"/>
            <a:ext cx="2180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head)</a:t>
            </a:r>
            <a:endParaRPr lang="he-IL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85852" y="450057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70" name="מלבן 69"/>
          <p:cNvSpPr/>
          <p:nvPr/>
        </p:nvSpPr>
        <p:spPr>
          <a:xfrm>
            <a:off x="1500166" y="5000636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60" grpId="0" animBg="1"/>
      <p:bldP spid="61" grpId="0"/>
      <p:bldP spid="62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/>
      <p:bldP spid="54" grpId="0" animBg="1"/>
      <p:bldP spid="55" grpId="0" animBg="1"/>
      <p:bldP spid="56" grpId="0"/>
      <p:bldP spid="63" grpId="0" animBg="1"/>
      <p:bldP spid="65" grpId="0" animBg="1"/>
      <p:bldP spid="67" grpId="0" animBg="1"/>
      <p:bldP spid="68" grpId="0"/>
      <p:bldP spid="69" grpId="0" animBg="1"/>
      <p:bldP spid="41" grpId="0"/>
      <p:bldP spid="53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6286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הרשימה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90138" y="155546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74680" y="155616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87403" y="156933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59788" y="155546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202389" y="171448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822217" y="173657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87497" y="173854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800144" y="173657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606619" y="159809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58019" y="882943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91949" y="149550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615573" y="43664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648157" y="111844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6115771" y="508082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6148355" y="118987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3043937" y="43664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3076521" y="111844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צומת מסכם 35"/>
          <p:cNvSpPr/>
          <p:nvPr/>
        </p:nvSpPr>
        <p:spPr>
          <a:xfrm>
            <a:off x="1543739" y="1508214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1900929" y="57952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8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2564282" y="1130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צומת מסכם 38"/>
          <p:cNvSpPr/>
          <p:nvPr/>
        </p:nvSpPr>
        <p:spPr>
          <a:xfrm>
            <a:off x="3054012" y="1551312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3544003" y="57952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4207356" y="1130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תרשים זרימה: צומת מסכם 54"/>
          <p:cNvSpPr/>
          <p:nvPr/>
        </p:nvSpPr>
        <p:spPr>
          <a:xfrm>
            <a:off x="4544135" y="1508214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4972763" y="57952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3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5636116" y="1130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7758845" y="65095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5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7791429" y="133275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תרשים זרימה: צומת מסכם 66"/>
          <p:cNvSpPr/>
          <p:nvPr/>
        </p:nvSpPr>
        <p:spPr>
          <a:xfrm>
            <a:off x="6044333" y="1508214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6758713" y="722396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9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7422066" y="1273489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571472" y="2214554"/>
            <a:ext cx="2261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Node* </a:t>
            </a:r>
            <a:r>
              <a:rPr lang="en-US" sz="2400" dirty="0" err="1"/>
              <a:t>clean_list</a:t>
            </a:r>
            <a:endParaRPr lang="he-IL" sz="2400" dirty="0"/>
          </a:p>
        </p:txBody>
      </p:sp>
      <p:sp>
        <p:nvSpPr>
          <p:cNvPr id="53" name="מלבן 52"/>
          <p:cNvSpPr/>
          <p:nvPr/>
        </p:nvSpPr>
        <p:spPr>
          <a:xfrm>
            <a:off x="2786050" y="2214554"/>
            <a:ext cx="1895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(Node* head)</a:t>
            </a:r>
            <a:endParaRPr lang="he-IL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26153" y="2626279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{</a:t>
            </a:r>
            <a:endParaRPr lang="he-IL" sz="2400" dirty="0"/>
          </a:p>
        </p:txBody>
      </p:sp>
      <p:sp>
        <p:nvSpPr>
          <p:cNvPr id="70" name="מלבן 69"/>
          <p:cNvSpPr/>
          <p:nvPr/>
        </p:nvSpPr>
        <p:spPr>
          <a:xfrm>
            <a:off x="785786" y="2928934"/>
            <a:ext cx="2857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Node *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while(head)</a:t>
            </a:r>
          </a:p>
          <a:p>
            <a:pPr algn="l" rtl="0"/>
            <a:r>
              <a:rPr lang="en-US" sz="2400" dirty="0"/>
              <a:t>{</a:t>
            </a:r>
          </a:p>
          <a:p>
            <a:pPr lvl="1" algn="l" rtl="0"/>
            <a:r>
              <a:rPr lang="en-US" sz="2400" dirty="0" err="1"/>
              <a:t>ptr</a:t>
            </a:r>
            <a:r>
              <a:rPr lang="en-US" sz="2400" dirty="0"/>
              <a:t> = head-&gt;next;</a:t>
            </a:r>
          </a:p>
          <a:p>
            <a:pPr lvl="1" algn="l" rtl="0"/>
            <a:r>
              <a:rPr lang="en-US" sz="2400" dirty="0"/>
              <a:t>free(head);</a:t>
            </a:r>
          </a:p>
          <a:p>
            <a:pPr lvl="1" algn="l" rtl="0"/>
            <a:r>
              <a:rPr lang="en-US" sz="2400" dirty="0"/>
              <a:t>head=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r>
              <a:rPr lang="en-US" sz="2400" dirty="0"/>
              <a:t>return NULL;</a:t>
            </a:r>
          </a:p>
        </p:txBody>
      </p:sp>
      <p:sp>
        <p:nvSpPr>
          <p:cNvPr id="71" name="מלבן 70"/>
          <p:cNvSpPr/>
          <p:nvPr/>
        </p:nvSpPr>
        <p:spPr>
          <a:xfrm>
            <a:off x="571472" y="5857892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2" name="מלבן 71"/>
          <p:cNvSpPr/>
          <p:nvPr/>
        </p:nvSpPr>
        <p:spPr>
          <a:xfrm>
            <a:off x="5072002" y="2285992"/>
            <a:ext cx="38577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600" dirty="0"/>
              <a:t>void main()</a:t>
            </a:r>
          </a:p>
          <a:p>
            <a:pPr algn="l" rtl="0"/>
            <a:r>
              <a:rPr lang="en-US" sz="2600" dirty="0"/>
              <a:t>{</a:t>
            </a:r>
          </a:p>
          <a:p>
            <a:pPr lvl="1" algn="l" rtl="0"/>
            <a:r>
              <a:rPr lang="en-US" sz="2600" dirty="0"/>
              <a:t>…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clean_list</a:t>
            </a:r>
            <a:r>
              <a:rPr lang="en-US" sz="2600" dirty="0"/>
              <a:t>(head);</a:t>
            </a:r>
          </a:p>
          <a:p>
            <a:pPr algn="l" rtl="0"/>
            <a:r>
              <a:rPr lang="en-US" sz="2600" dirty="0"/>
              <a:t>}</a:t>
            </a:r>
            <a:endParaRPr lang="he-IL" sz="2600" dirty="0"/>
          </a:p>
        </p:txBody>
      </p:sp>
      <p:sp>
        <p:nvSpPr>
          <p:cNvPr id="73" name="מלבן 72"/>
          <p:cNvSpPr/>
          <p:nvPr/>
        </p:nvSpPr>
        <p:spPr>
          <a:xfrm>
            <a:off x="357158" y="2285992"/>
            <a:ext cx="4429156" cy="400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לבן 73"/>
          <p:cNvSpPr/>
          <p:nvPr/>
        </p:nvSpPr>
        <p:spPr>
          <a:xfrm>
            <a:off x="4929190" y="2285992"/>
            <a:ext cx="4000528" cy="400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36" grpId="0" animBg="1"/>
      <p:bldP spid="37" grpId="0"/>
      <p:bldP spid="38" grpId="0" animBg="1"/>
      <p:bldP spid="39" grpId="0" animBg="1"/>
      <p:bldP spid="40" grpId="0"/>
      <p:bldP spid="54" grpId="0" animBg="1"/>
      <p:bldP spid="55" grpId="0" animBg="1"/>
      <p:bldP spid="56" grpId="0"/>
      <p:bldP spid="63" grpId="0" animBg="1"/>
      <p:bldP spid="64" grpId="0"/>
      <p:bldP spid="65" grpId="0" animBg="1"/>
      <p:bldP spid="67" grpId="0" animBg="1"/>
      <p:bldP spid="68" grpId="0"/>
      <p:bldP spid="69" grpId="0" animBg="1"/>
      <p:bldP spid="41" grpId="0"/>
      <p:bldP spid="53" grpId="0"/>
      <p:bldP spid="66" grpId="0"/>
      <p:bldP spid="71" grpId="0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נתון מרשימה מקושרת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46565" y="22618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31107" y="226250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31673" y="22756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16215" y="226180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58816" y="242082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78644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43924" y="244488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56571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50889" y="230443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14446" y="1589283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48376" y="220184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14282" y="1571612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572000" y="1071546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604584" y="182478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3071802" y="1071546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34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3104386" y="1824780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62" name="תרשים זרימה: צומת מסכם 61"/>
          <p:cNvSpPr/>
          <p:nvPr/>
        </p:nvSpPr>
        <p:spPr>
          <a:xfrm>
            <a:off x="4572000" y="2214554"/>
            <a:ext cx="1285884" cy="785818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חץ: פניית פרסה 44">
            <a:extLst>
              <a:ext uri="{FF2B5EF4-FFF2-40B4-BE49-F238E27FC236}">
                <a16:creationId xmlns:a16="http://schemas.microsoft.com/office/drawing/2014/main" xmlns="" id="{21F87050-BCB4-46CD-80BA-0846EFF9C3BC}"/>
              </a:ext>
            </a:extLst>
          </p:cNvPr>
          <p:cNvSpPr/>
          <p:nvPr/>
        </p:nvSpPr>
        <p:spPr>
          <a:xfrm rot="10800000" flipH="1">
            <a:off x="3357554" y="2786058"/>
            <a:ext cx="2941508" cy="382019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4" name="תרשים זרימה: צומת מסכם 63"/>
          <p:cNvSpPr/>
          <p:nvPr/>
        </p:nvSpPr>
        <p:spPr>
          <a:xfrm>
            <a:off x="3786182" y="2285992"/>
            <a:ext cx="571504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718003" y="5262203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102545" y="5262901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4643438" y="528638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73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230254" y="542122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5405867" y="546749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828009" y="544331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6178112" y="5329013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85884" y="4589679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9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119814" y="5202244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מלבן 79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85720" y="4572008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מלבן 80"/>
          <p:cNvSpPr/>
          <p:nvPr/>
        </p:nvSpPr>
        <p:spPr>
          <a:xfrm>
            <a:off x="5286380" y="3929066"/>
            <a:ext cx="3568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הרשימה לאחר המחיקה: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7" grpId="0"/>
      <p:bldP spid="58" grpId="0" animBg="1"/>
      <p:bldP spid="33" grpId="0"/>
      <p:bldP spid="34" grpId="0" animBg="1"/>
      <p:bldP spid="62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/>
      <p:bldP spid="78" grpId="0"/>
      <p:bldP spid="79" grpId="0" animBg="1"/>
      <p:bldP spid="80" grpId="0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ואם הנתון נמצא בצומת הראשונה?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75078" y="22618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59620" y="226250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60186" y="22756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44728" y="226180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1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87329" y="242082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807157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72437" y="244488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85084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79402" y="230443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0" y="1785926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9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851782" y="2148557"/>
            <a:ext cx="571504" cy="703497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42795" y="1571612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: פניית פרסה 44">
            <a:extLst>
              <a:ext uri="{FF2B5EF4-FFF2-40B4-BE49-F238E27FC236}">
                <a16:creationId xmlns:a16="http://schemas.microsoft.com/office/drawing/2014/main" xmlns="" id="{21F87050-BCB4-46CD-80BA-0846EFF9C3BC}"/>
              </a:ext>
            </a:extLst>
          </p:cNvPr>
          <p:cNvSpPr/>
          <p:nvPr/>
        </p:nvSpPr>
        <p:spPr>
          <a:xfrm rot="11451177" flipH="1">
            <a:off x="398063" y="2485536"/>
            <a:ext cx="2946231" cy="714378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4" name="תרשים זרימה: צומת מסכם 33"/>
          <p:cNvSpPr/>
          <p:nvPr/>
        </p:nvSpPr>
        <p:spPr>
          <a:xfrm>
            <a:off x="857224" y="2214554"/>
            <a:ext cx="571504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תרשים זרימה: צומת מסכם 56"/>
          <p:cNvSpPr/>
          <p:nvPr/>
        </p:nvSpPr>
        <p:spPr>
          <a:xfrm>
            <a:off x="1643042" y="2143116"/>
            <a:ext cx="1285884" cy="785818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43042" y="5262203"/>
            <a:ext cx="642941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37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102545" y="5262901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4643438" y="528638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1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285984" y="542926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5405867" y="546749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828009" y="544331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6178112" y="5329013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85884" y="4589679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6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119814" y="5202244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85720" y="4572008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 67"/>
          <p:cNvSpPr/>
          <p:nvPr/>
        </p:nvSpPr>
        <p:spPr>
          <a:xfrm>
            <a:off x="5286380" y="3929066"/>
            <a:ext cx="3568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הרשימה לאחר המחיקה: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1" grpId="0" animBg="1"/>
      <p:bldP spid="33" grpId="0" animBg="1"/>
      <p:bldP spid="3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214282" y="913881"/>
            <a:ext cx="8715436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הפונקציה </a:t>
            </a:r>
            <a:r>
              <a:rPr lang="he-IL" sz="2800" b="1" dirty="0">
                <a:solidFill>
                  <a:srgbClr val="FF0000"/>
                </a:solidFill>
              </a:rPr>
              <a:t>מקבלת</a:t>
            </a:r>
            <a:r>
              <a:rPr lang="he-IL" sz="2800" dirty="0"/>
              <a:t> את ראש הרשימה (מצביע לצומת הראשונה ברשימה) ואת הנתון אותו רוצים למחוק. הפונקציה מוחקת את הצומת המבוקשת </a:t>
            </a:r>
            <a:r>
              <a:rPr lang="he-IL" sz="2800" b="1" dirty="0">
                <a:solidFill>
                  <a:srgbClr val="FF0000"/>
                </a:solidFill>
              </a:rPr>
              <a:t>ומחזירה</a:t>
            </a:r>
            <a:r>
              <a:rPr lang="he-IL" sz="2800" dirty="0"/>
              <a:t> את ראש הרשימה.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למחיקת רשימה מקושרת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235743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235743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78605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718003" y="540507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102545" y="540577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703111" y="5418946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87653" y="540507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230254" y="5564100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850082" y="558618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215362" y="558815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828009" y="558618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622327" y="5447704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85884" y="4732555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119814" y="5345120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285720" y="4714884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4643438" y="4143380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676022" y="4968052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/>
          <p:cNvSpPr txBox="1"/>
          <p:nvPr/>
        </p:nvSpPr>
        <p:spPr>
          <a:xfrm>
            <a:off x="2928926" y="4143380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59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3175824" y="4968052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214282" y="3286124"/>
            <a:ext cx="87154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נטייל ברשימה בעזרת שני מצביעים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כאשר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יתקדם ראשון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אחריו.</a:t>
            </a:r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טיול ברשימה בעזרת 2 מצביעים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92867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92867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135729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214282" y="1643050"/>
            <a:ext cx="87154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נטייל ברשימה בעזרת שני מצביעים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כאשר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יתקדם ראשון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אחריו.</a:t>
            </a:r>
          </a:p>
        </p:txBody>
      </p:sp>
      <p:sp>
        <p:nvSpPr>
          <p:cNvPr id="25" name="מלבן 24"/>
          <p:cNvSpPr/>
          <p:nvPr/>
        </p:nvSpPr>
        <p:spPr>
          <a:xfrm>
            <a:off x="785786" y="2571744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857224" y="3071810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286348" y="3071810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643306" y="3071810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3571876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46565" y="554795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31107" y="554865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31673" y="556182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16215" y="554795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6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58816" y="570697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78644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43924" y="573102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56571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50889" y="5590580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14446" y="4875431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2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48376" y="5487996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TextBox 73"/>
          <p:cNvSpPr txBox="1"/>
          <p:nvPr/>
        </p:nvSpPr>
        <p:spPr>
          <a:xfrm>
            <a:off x="1785918" y="4286256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75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675626" y="503949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/>
          <p:cNvSpPr txBox="1"/>
          <p:nvPr/>
        </p:nvSpPr>
        <p:spPr>
          <a:xfrm>
            <a:off x="1000100" y="4357694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7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461312" y="5110928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14678" y="435769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79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3104386" y="511092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TextBox 79"/>
          <p:cNvSpPr txBox="1"/>
          <p:nvPr/>
        </p:nvSpPr>
        <p:spPr>
          <a:xfrm>
            <a:off x="2357422" y="4357694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81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2818634" y="5110928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14876" y="435769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83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604584" y="511092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תרשים זרימה: צומת מסכם 83"/>
          <p:cNvSpPr/>
          <p:nvPr/>
        </p:nvSpPr>
        <p:spPr>
          <a:xfrm>
            <a:off x="1785918" y="4500570"/>
            <a:ext cx="428628" cy="100013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תרשים זרימה: צומת מסכם 84"/>
          <p:cNvSpPr/>
          <p:nvPr/>
        </p:nvSpPr>
        <p:spPr>
          <a:xfrm>
            <a:off x="1357290" y="4500570"/>
            <a:ext cx="500066" cy="1000132"/>
          </a:xfrm>
          <a:prstGeom prst="flowChartSummingJunct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תרשים זרימה: צומת מסכם 85"/>
          <p:cNvSpPr/>
          <p:nvPr/>
        </p:nvSpPr>
        <p:spPr>
          <a:xfrm>
            <a:off x="3214678" y="4572008"/>
            <a:ext cx="428628" cy="100013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1" grpId="0"/>
      <p:bldP spid="43" grpId="0"/>
      <p:bldP spid="62" grpId="0"/>
      <p:bldP spid="25" grpId="0"/>
      <p:bldP spid="26" grpId="0"/>
      <p:bldP spid="27" grpId="0"/>
      <p:bldP spid="36" grpId="0"/>
      <p:bldP spid="40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מצאנו את המספר?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92867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92867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135729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46565" y="554795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31107" y="554865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31673" y="556182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16215" y="554795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58816" y="570697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78644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43924" y="573102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56571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50889" y="5590580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514446" y="4875431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48376" y="5487996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785786" y="178592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857224" y="228599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286348" y="228599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0100" y="4429132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33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461312" y="5182366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5918" y="4429132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35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675626" y="511092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3643306" y="228599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271462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214414" y="314324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5" name="חץ: פניית פרסה 44">
            <a:extLst>
              <a:ext uri="{FF2B5EF4-FFF2-40B4-BE49-F238E27FC236}">
                <a16:creationId xmlns:a16="http://schemas.microsoft.com/office/drawing/2014/main" xmlns="" id="{21F87050-BCB4-46CD-80BA-0846EFF9C3BC}"/>
              </a:ext>
            </a:extLst>
          </p:cNvPr>
          <p:cNvSpPr/>
          <p:nvPr/>
        </p:nvSpPr>
        <p:spPr>
          <a:xfrm rot="11451177" flipH="1">
            <a:off x="669039" y="5828926"/>
            <a:ext cx="2779010" cy="541521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6" name="תרשים זרימה: צומת מסכם 65"/>
          <p:cNvSpPr/>
          <p:nvPr/>
        </p:nvSpPr>
        <p:spPr>
          <a:xfrm>
            <a:off x="928662" y="5429264"/>
            <a:ext cx="571504" cy="50006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1643042" y="407194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25" grpId="0"/>
      <p:bldP spid="26" grpId="0"/>
      <p:bldP spid="27" grpId="0"/>
      <p:bldP spid="31" grpId="0"/>
      <p:bldP spid="33" grpId="0" animBg="1"/>
      <p:bldP spid="34" grpId="0"/>
      <p:bldP spid="35" grpId="0" animBg="1"/>
      <p:bldP spid="36" grpId="0"/>
      <p:bldP spid="40" grpId="0"/>
      <p:bldP spid="42" grpId="0"/>
      <p:bldP spid="65" grpId="0" animBg="1"/>
      <p:bldP spid="66" grpId="0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 המספר נמצא בראש הרשימה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92867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92867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135729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04738" y="577872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2989280" y="5779420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589846" y="579258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5974388" y="577872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16989" y="593774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36817" y="595983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02097" y="596179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14744" y="595983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09062" y="5821347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472619" y="5106198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06549" y="571876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785786" y="178592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857224" y="228599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286348" y="228599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1538" y="4714884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33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419485" y="5413133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5918" y="471488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35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1633799" y="5341695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3643306" y="228599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271462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214414" y="314324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5" name="חץ: פניית פרסה 44">
            <a:extLst>
              <a:ext uri="{FF2B5EF4-FFF2-40B4-BE49-F238E27FC236}">
                <a16:creationId xmlns:a16="http://schemas.microsoft.com/office/drawing/2014/main" xmlns="" id="{21F87050-BCB4-46CD-80BA-0846EFF9C3BC}"/>
              </a:ext>
            </a:extLst>
          </p:cNvPr>
          <p:cNvSpPr/>
          <p:nvPr/>
        </p:nvSpPr>
        <p:spPr>
          <a:xfrm rot="11451177" flipH="1">
            <a:off x="627212" y="6059693"/>
            <a:ext cx="2779010" cy="541521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6" name="תרשים זרימה: צומת מסכם 65"/>
          <p:cNvSpPr/>
          <p:nvPr/>
        </p:nvSpPr>
        <p:spPr>
          <a:xfrm>
            <a:off x="886835" y="5660031"/>
            <a:ext cx="571504" cy="50006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1643042" y="407194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357422" y="4572008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25" grpId="0"/>
      <p:bldP spid="26" grpId="0"/>
      <p:bldP spid="27" grpId="0"/>
      <p:bldP spid="31" grpId="0"/>
      <p:bldP spid="33" grpId="0" animBg="1"/>
      <p:bldP spid="34" grpId="0"/>
      <p:bldP spid="35" grpId="0" animBg="1"/>
      <p:bldP spid="36" grpId="0"/>
      <p:bldP spid="40" grpId="0"/>
      <p:bldP spid="42" grpId="0"/>
      <p:bldP spid="65" grpId="0" animBg="1"/>
      <p:bldP spid="66" grpId="0" animBg="1"/>
      <p:bldP spid="69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21429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21429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64291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04738" y="596818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2989280" y="596888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589846" y="598205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5974388" y="5968184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16989" y="612720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36817" y="614929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02097" y="615125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14744" y="614929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09062" y="6010809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0" y="5500702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06549" y="5908225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571472" y="107154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57161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57161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57161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200024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242886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335756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857628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428860" y="5214950"/>
            <a:ext cx="7858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B050"/>
                </a:solidFill>
              </a:rPr>
              <a:t>prev</a:t>
            </a:r>
            <a:endParaRPr lang="he-IL" sz="2400" b="1" dirty="0">
              <a:solidFill>
                <a:srgbClr val="00B050"/>
              </a:solidFill>
            </a:endParaRPr>
          </a:p>
        </p:txBody>
      </p:sp>
      <p:sp>
        <p:nvSpPr>
          <p:cNvPr id="55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2961510" y="5586142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3372" y="52149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FF0000"/>
                </a:solidFill>
              </a:rPr>
              <a:t>ptr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7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 rot="5400000">
            <a:off x="4461708" y="551470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חץ: פניית פרסה 44">
            <a:extLst>
              <a:ext uri="{FF2B5EF4-FFF2-40B4-BE49-F238E27FC236}">
                <a16:creationId xmlns:a16="http://schemas.microsoft.com/office/drawing/2014/main" xmlns="" id="{21F87050-BCB4-46CD-80BA-0846EFF9C3BC}"/>
              </a:ext>
            </a:extLst>
          </p:cNvPr>
          <p:cNvSpPr/>
          <p:nvPr/>
        </p:nvSpPr>
        <p:spPr>
          <a:xfrm rot="10800000" flipH="1">
            <a:off x="3286116" y="6475981"/>
            <a:ext cx="3084384" cy="382019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9" name="תרשים זרימה: צומת מסכם 58"/>
          <p:cNvSpPr/>
          <p:nvPr/>
        </p:nvSpPr>
        <p:spPr>
          <a:xfrm>
            <a:off x="3714744" y="5975916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/>
          <p:cNvSpPr/>
          <p:nvPr/>
        </p:nvSpPr>
        <p:spPr>
          <a:xfrm>
            <a:off x="1500166" y="4286256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714884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39" grpId="0"/>
      <p:bldP spid="55" grpId="0" animBg="1"/>
      <p:bldP spid="56" grpId="0"/>
      <p:bldP spid="57" grpId="0" animBg="1"/>
      <p:bldP spid="58" grpId="0" animBg="1"/>
      <p:bldP spid="59" grpId="0" animBg="1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21429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21429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64291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571472" y="107154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57161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57161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57161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200024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242886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335756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857628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60" name="מלבן 59"/>
          <p:cNvSpPr/>
          <p:nvPr/>
        </p:nvSpPr>
        <p:spPr>
          <a:xfrm>
            <a:off x="1500166" y="4286256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714884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214282" y="5286388"/>
            <a:ext cx="87154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עדכון המצביעים הרלוונטיים, נשאר רק למחוק את הצומת הרצויה</a:t>
            </a:r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60" grpId="0"/>
      <p:bldP spid="61" grpId="0"/>
      <p:bldP spid="3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751</Words>
  <Application>Microsoft Office PowerPoint</Application>
  <PresentationFormat>On-screen Show (4:3)</PresentationFormat>
  <Paragraphs>266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ערכת נושא Office</vt:lpstr>
      <vt:lpstr>מחיקת נתון מרשימה מקושרת</vt:lpstr>
      <vt:lpstr>מחיקת נתון מרשימה מקושרת</vt:lpstr>
      <vt:lpstr>ואם הנתון נמצא בצומת הראשונה?</vt:lpstr>
      <vt:lpstr>פונקציה למחיקת רשימה מקושרת</vt:lpstr>
      <vt:lpstr>טיול ברשימה בעזרת 2 מצביעים</vt:lpstr>
      <vt:lpstr>מצאנו את המספר?</vt:lpstr>
      <vt:lpstr>אם המספר נמצא בראש הרשימה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מחיקת הרשימה </vt:lpstr>
      <vt:lpstr>מחיקת הרשימה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abo akfy</cp:lastModifiedBy>
  <cp:revision>235</cp:revision>
  <dcterms:created xsi:type="dcterms:W3CDTF">2018-02-18T20:21:23Z</dcterms:created>
  <dcterms:modified xsi:type="dcterms:W3CDTF">2019-12-25T16:14:04Z</dcterms:modified>
</cp:coreProperties>
</file>