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340" r:id="rId2"/>
    <p:sldId id="375" r:id="rId3"/>
    <p:sldId id="374" r:id="rId4"/>
    <p:sldId id="356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5" r:id="rId13"/>
    <p:sldId id="383" r:id="rId14"/>
    <p:sldId id="384" r:id="rId1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7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ח'/אייר/תשע"ט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מחיקת נתון מרשימה מקושרת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675078" y="226180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059620" y="226250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660186" y="227567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044728" y="226180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21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187329" y="242082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6807157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172437" y="244488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785084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7579402" y="2304432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542959" y="1589283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29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076889" y="2201848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579145CC-77B6-496D-B259-286302E40A75}"/>
              </a:ext>
            </a:extLst>
          </p:cNvPr>
          <p:cNvSpPr/>
          <p:nvPr/>
        </p:nvSpPr>
        <p:spPr>
          <a:xfrm>
            <a:off x="242795" y="1571612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/>
          <p:cNvSpPr/>
          <p:nvPr/>
        </p:nvSpPr>
        <p:spPr>
          <a:xfrm>
            <a:off x="5836078" y="1071546"/>
            <a:ext cx="3029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נניח שזאת הרשימה:</a:t>
            </a:r>
          </a:p>
        </p:txBody>
      </p:sp>
      <p:sp>
        <p:nvSpPr>
          <p:cNvPr id="41" name="מלבן 40"/>
          <p:cNvSpPr/>
          <p:nvPr/>
        </p:nvSpPr>
        <p:spPr>
          <a:xfrm>
            <a:off x="4286248" y="3429000"/>
            <a:ext cx="4543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מעוניינים למחוק את המספר 1 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718003" y="5190765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102545" y="5191463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703111" y="520463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087653" y="519076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6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230254" y="534978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6850082" y="537187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215362" y="537383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828009" y="537187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7622327" y="5233390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585884" y="4518241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2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119814" y="5130806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579145CC-77B6-496D-B259-286302E40A75}"/>
              </a:ext>
            </a:extLst>
          </p:cNvPr>
          <p:cNvSpPr/>
          <p:nvPr/>
        </p:nvSpPr>
        <p:spPr>
          <a:xfrm>
            <a:off x="285720" y="4500570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4643438" y="400050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8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4676022" y="475373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1643042" y="400050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0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1675626" y="475373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/>
          <p:cNvSpPr txBox="1"/>
          <p:nvPr/>
        </p:nvSpPr>
        <p:spPr>
          <a:xfrm>
            <a:off x="3071802" y="400050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2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3104386" y="475373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1" grpId="0" animBg="1"/>
      <p:bldP spid="32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7" grpId="0"/>
      <p:bldP spid="58" grpId="0" animBg="1"/>
      <p:bldP spid="59" grpId="0"/>
      <p:bldP spid="60" grpId="0" animBg="1"/>
      <p:bldP spid="61" grpId="0"/>
      <p:bldP spid="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לבן 31"/>
          <p:cNvSpPr/>
          <p:nvPr/>
        </p:nvSpPr>
        <p:spPr>
          <a:xfrm>
            <a:off x="214288" y="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571868" y="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42862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25" name="מלבן 24"/>
          <p:cNvSpPr/>
          <p:nvPr/>
        </p:nvSpPr>
        <p:spPr>
          <a:xfrm>
            <a:off x="571472" y="617505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642910" y="1117571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072034" y="1117571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6" name="מלבן 35"/>
          <p:cNvSpPr/>
          <p:nvPr/>
        </p:nvSpPr>
        <p:spPr>
          <a:xfrm>
            <a:off x="3428992" y="1117571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1546199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000100" y="1974827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9" name="מלבן 68"/>
          <p:cNvSpPr/>
          <p:nvPr/>
        </p:nvSpPr>
        <p:spPr>
          <a:xfrm>
            <a:off x="1428728" y="290352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  <p:sp>
        <p:nvSpPr>
          <p:cNvPr id="37" name="מלבן 36"/>
          <p:cNvSpPr/>
          <p:nvPr/>
        </p:nvSpPr>
        <p:spPr>
          <a:xfrm>
            <a:off x="2143108" y="3403587"/>
            <a:ext cx="2549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head=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60" name="מלבן 59"/>
          <p:cNvSpPr/>
          <p:nvPr/>
        </p:nvSpPr>
        <p:spPr>
          <a:xfrm>
            <a:off x="1500166" y="3832215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else</a:t>
            </a:r>
            <a:endParaRPr lang="he-IL" sz="2800" dirty="0"/>
          </a:p>
        </p:txBody>
      </p:sp>
      <p:sp>
        <p:nvSpPr>
          <p:cNvPr id="61" name="מלבן 60"/>
          <p:cNvSpPr/>
          <p:nvPr/>
        </p:nvSpPr>
        <p:spPr>
          <a:xfrm>
            <a:off x="2071670" y="4260843"/>
            <a:ext cx="339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-&gt;next=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16" name="מלבן 15"/>
          <p:cNvSpPr/>
          <p:nvPr/>
        </p:nvSpPr>
        <p:spPr>
          <a:xfrm>
            <a:off x="1500166" y="4832347"/>
            <a:ext cx="1516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free(</a:t>
            </a:r>
            <a:r>
              <a:rPr lang="en-US" sz="2800" dirty="0" err="1"/>
              <a:t>ptr</a:t>
            </a:r>
            <a:r>
              <a:rPr lang="en-US" sz="2800" dirty="0"/>
              <a:t>);</a:t>
            </a:r>
            <a:endParaRPr lang="he-IL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214282" y="5429264"/>
            <a:ext cx="8715436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מחקנו את הצומת הרצויה. נעצור את הלולאה, ונחזיר את הרשימה לאחר המחיקה.</a:t>
            </a:r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3" grpId="0"/>
      <p:bldP spid="25" grpId="0"/>
      <p:bldP spid="26" grpId="0"/>
      <p:bldP spid="27" grpId="0"/>
      <p:bldP spid="36" grpId="0"/>
      <p:bldP spid="40" grpId="0"/>
      <p:bldP spid="42" grpId="0"/>
      <p:bldP spid="69" grpId="0"/>
      <p:bldP spid="37" grpId="0"/>
      <p:bldP spid="60" grpId="0"/>
      <p:bldP spid="61" grpId="0"/>
      <p:bldP spid="16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לבן 31"/>
          <p:cNvSpPr/>
          <p:nvPr/>
        </p:nvSpPr>
        <p:spPr>
          <a:xfrm>
            <a:off x="214288" y="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571868" y="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42862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25" name="מלבן 24"/>
          <p:cNvSpPr/>
          <p:nvPr/>
        </p:nvSpPr>
        <p:spPr>
          <a:xfrm>
            <a:off x="571472" y="617505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642910" y="1000108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072034" y="1000108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6" name="מלבן 35"/>
          <p:cNvSpPr/>
          <p:nvPr/>
        </p:nvSpPr>
        <p:spPr>
          <a:xfrm>
            <a:off x="3428992" y="1000108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1428736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000100" y="1857364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9" name="מלבן 68"/>
          <p:cNvSpPr/>
          <p:nvPr/>
        </p:nvSpPr>
        <p:spPr>
          <a:xfrm>
            <a:off x="1428728" y="2786058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  <p:sp>
        <p:nvSpPr>
          <p:cNvPr id="37" name="מלבן 36"/>
          <p:cNvSpPr/>
          <p:nvPr/>
        </p:nvSpPr>
        <p:spPr>
          <a:xfrm>
            <a:off x="2143108" y="3286124"/>
            <a:ext cx="2549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head=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60" name="מלבן 59"/>
          <p:cNvSpPr/>
          <p:nvPr/>
        </p:nvSpPr>
        <p:spPr>
          <a:xfrm>
            <a:off x="1500166" y="3714752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else</a:t>
            </a:r>
            <a:endParaRPr lang="he-IL" sz="2800" dirty="0"/>
          </a:p>
        </p:txBody>
      </p:sp>
      <p:sp>
        <p:nvSpPr>
          <p:cNvPr id="61" name="מלבן 60"/>
          <p:cNvSpPr/>
          <p:nvPr/>
        </p:nvSpPr>
        <p:spPr>
          <a:xfrm>
            <a:off x="2071670" y="4143380"/>
            <a:ext cx="339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-&gt;next=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16" name="מלבן 15"/>
          <p:cNvSpPr/>
          <p:nvPr/>
        </p:nvSpPr>
        <p:spPr>
          <a:xfrm>
            <a:off x="1312742" y="4714884"/>
            <a:ext cx="17042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free(</a:t>
            </a:r>
            <a:r>
              <a:rPr lang="en-US" sz="2800" dirty="0" err="1"/>
              <a:t>ptr</a:t>
            </a:r>
            <a:r>
              <a:rPr lang="en-US" sz="2800" dirty="0"/>
              <a:t>);</a:t>
            </a:r>
          </a:p>
          <a:p>
            <a:pPr algn="l" rtl="0"/>
            <a:r>
              <a:rPr lang="en-US" sz="2800" dirty="0"/>
              <a:t>  break</a:t>
            </a:r>
            <a:endParaRPr lang="he-IL" sz="2800" dirty="0"/>
          </a:p>
        </p:txBody>
      </p:sp>
      <p:sp>
        <p:nvSpPr>
          <p:cNvPr id="18" name="מלבן 17"/>
          <p:cNvSpPr/>
          <p:nvPr/>
        </p:nvSpPr>
        <p:spPr>
          <a:xfrm>
            <a:off x="1071538" y="5311801"/>
            <a:ext cx="296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19" name="מלבן 18"/>
          <p:cNvSpPr/>
          <p:nvPr/>
        </p:nvSpPr>
        <p:spPr>
          <a:xfrm>
            <a:off x="714348" y="5643578"/>
            <a:ext cx="296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20" name="מלבן 19"/>
          <p:cNvSpPr/>
          <p:nvPr/>
        </p:nvSpPr>
        <p:spPr>
          <a:xfrm>
            <a:off x="714348" y="5954743"/>
            <a:ext cx="2010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return head;</a:t>
            </a:r>
          </a:p>
        </p:txBody>
      </p:sp>
      <p:sp>
        <p:nvSpPr>
          <p:cNvPr id="21" name="מלבן 20"/>
          <p:cNvSpPr/>
          <p:nvPr/>
        </p:nvSpPr>
        <p:spPr>
          <a:xfrm>
            <a:off x="357158" y="6334780"/>
            <a:ext cx="296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}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3" grpId="0"/>
      <p:bldP spid="25" grpId="0"/>
      <p:bldP spid="26" grpId="0"/>
      <p:bldP spid="27" grpId="0"/>
      <p:bldP spid="36" grpId="0"/>
      <p:bldP spid="40" grpId="0"/>
      <p:bldP spid="42" grpId="0"/>
      <p:bldP spid="69" grpId="0"/>
      <p:bldP spid="37" grpId="0"/>
      <p:bldP spid="60" grpId="0"/>
      <p:bldP spid="61" grpId="0"/>
      <p:bldP spid="16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214282" y="0"/>
            <a:ext cx="528641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600" dirty="0"/>
              <a:t>void main()</a:t>
            </a:r>
          </a:p>
          <a:p>
            <a:pPr algn="l" rtl="0"/>
            <a:r>
              <a:rPr lang="en-US" sz="2600" dirty="0"/>
              <a:t>{</a:t>
            </a:r>
          </a:p>
          <a:p>
            <a:pPr lvl="1" algn="l" rtl="0"/>
            <a:r>
              <a:rPr lang="en-US" sz="2600" dirty="0"/>
              <a:t>Node *head = NULL;</a:t>
            </a:r>
          </a:p>
          <a:p>
            <a:pPr lvl="1" algn="l" rtl="0"/>
            <a:r>
              <a:rPr lang="en-US" sz="2600" dirty="0"/>
              <a:t>head = </a:t>
            </a:r>
            <a:r>
              <a:rPr lang="en-US" sz="2600" dirty="0" err="1"/>
              <a:t>insert_to_end</a:t>
            </a:r>
            <a:r>
              <a:rPr lang="en-US" sz="2600" dirty="0"/>
              <a:t>(head, 5);</a:t>
            </a:r>
          </a:p>
          <a:p>
            <a:pPr lvl="1" algn="l" rtl="0"/>
            <a:r>
              <a:rPr lang="en-US" sz="2600" dirty="0"/>
              <a:t>head = </a:t>
            </a:r>
            <a:r>
              <a:rPr lang="en-US" sz="2600" dirty="0" err="1"/>
              <a:t>insert_to_end</a:t>
            </a:r>
            <a:r>
              <a:rPr lang="en-US" sz="2600" dirty="0"/>
              <a:t>(head, 37);</a:t>
            </a:r>
          </a:p>
          <a:p>
            <a:pPr lvl="1" algn="l" rtl="0"/>
            <a:r>
              <a:rPr lang="en-US" sz="2600" dirty="0"/>
              <a:t>head = </a:t>
            </a:r>
            <a:r>
              <a:rPr lang="en-US" sz="2600" dirty="0" err="1"/>
              <a:t>insert_to_end</a:t>
            </a:r>
            <a:r>
              <a:rPr lang="en-US" sz="2600" dirty="0"/>
              <a:t>(head, 1);</a:t>
            </a:r>
          </a:p>
          <a:p>
            <a:pPr lvl="1" algn="l" rtl="0"/>
            <a:r>
              <a:rPr lang="en-US" sz="2600" dirty="0"/>
              <a:t>head = </a:t>
            </a:r>
            <a:r>
              <a:rPr lang="en-US" sz="2600" dirty="0" err="1"/>
              <a:t>insert_to_end</a:t>
            </a:r>
            <a:r>
              <a:rPr lang="en-US" sz="2600" dirty="0"/>
              <a:t>(head, 42);</a:t>
            </a:r>
          </a:p>
          <a:p>
            <a:pPr lvl="1" algn="l" rtl="0"/>
            <a:r>
              <a:rPr lang="en-US" sz="2600" dirty="0"/>
              <a:t>print(head);</a:t>
            </a:r>
          </a:p>
          <a:p>
            <a:pPr lvl="1" algn="l" rtl="0"/>
            <a:r>
              <a:rPr lang="en-US" sz="2600" dirty="0"/>
              <a:t>head=</a:t>
            </a:r>
            <a:r>
              <a:rPr lang="en-US" sz="2600" b="1" dirty="0" err="1">
                <a:solidFill>
                  <a:srgbClr val="FF0000"/>
                </a:solidFill>
              </a:rPr>
              <a:t>delete_number</a:t>
            </a:r>
            <a:r>
              <a:rPr lang="en-US" sz="2600" dirty="0"/>
              <a:t>(head,1);</a:t>
            </a:r>
          </a:p>
          <a:p>
            <a:pPr lvl="1" algn="l" rtl="0"/>
            <a:r>
              <a:rPr lang="en-US" sz="2600" dirty="0"/>
              <a:t>print(head);</a:t>
            </a:r>
          </a:p>
          <a:p>
            <a:pPr lvl="1" algn="l" rtl="0"/>
            <a:r>
              <a:rPr lang="en-US" sz="2600" dirty="0"/>
              <a:t>head=</a:t>
            </a:r>
            <a:r>
              <a:rPr lang="en-US" sz="2600" b="1" dirty="0" err="1">
                <a:solidFill>
                  <a:srgbClr val="FF0000"/>
                </a:solidFill>
              </a:rPr>
              <a:t>delete_number</a:t>
            </a:r>
            <a:r>
              <a:rPr lang="en-US" sz="2600" dirty="0"/>
              <a:t>(head,5);</a:t>
            </a:r>
          </a:p>
          <a:p>
            <a:pPr lvl="1" algn="l" rtl="0"/>
            <a:r>
              <a:rPr lang="en-US" sz="2600" dirty="0"/>
              <a:t>print(head);</a:t>
            </a:r>
          </a:p>
          <a:p>
            <a:pPr lvl="1" algn="l" rtl="0"/>
            <a:r>
              <a:rPr lang="en-US" sz="2600" dirty="0"/>
              <a:t>head=</a:t>
            </a:r>
            <a:r>
              <a:rPr lang="en-US" sz="2600" b="1" dirty="0" err="1">
                <a:solidFill>
                  <a:srgbClr val="FF0000"/>
                </a:solidFill>
              </a:rPr>
              <a:t>delete_number</a:t>
            </a:r>
            <a:r>
              <a:rPr lang="en-US" sz="2600" dirty="0"/>
              <a:t>(head,8);</a:t>
            </a:r>
          </a:p>
          <a:p>
            <a:pPr lvl="1" algn="l" rtl="0"/>
            <a:r>
              <a:rPr lang="en-US" sz="2600" dirty="0"/>
              <a:t>print(head);</a:t>
            </a:r>
          </a:p>
          <a:p>
            <a:pPr algn="l" rtl="0"/>
            <a:r>
              <a:rPr lang="en-US" sz="2600" dirty="0"/>
              <a:t>}</a:t>
            </a:r>
            <a:endParaRPr lang="he-IL" sz="2600" dirty="0"/>
          </a:p>
        </p:txBody>
      </p:sp>
      <p:sp>
        <p:nvSpPr>
          <p:cNvPr id="7" name="מלבן 6"/>
          <p:cNvSpPr/>
          <p:nvPr/>
        </p:nvSpPr>
        <p:spPr>
          <a:xfrm>
            <a:off x="5572132" y="2714620"/>
            <a:ext cx="1857388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5  37  1  42</a:t>
            </a:r>
          </a:p>
        </p:txBody>
      </p:sp>
      <p:sp>
        <p:nvSpPr>
          <p:cNvPr id="10" name="מלבן 9"/>
          <p:cNvSpPr/>
          <p:nvPr/>
        </p:nvSpPr>
        <p:spPr>
          <a:xfrm>
            <a:off x="5572132" y="3571876"/>
            <a:ext cx="157163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5  37  42</a:t>
            </a:r>
          </a:p>
        </p:txBody>
      </p:sp>
      <p:sp>
        <p:nvSpPr>
          <p:cNvPr id="11" name="מלבן 10"/>
          <p:cNvSpPr/>
          <p:nvPr/>
        </p:nvSpPr>
        <p:spPr>
          <a:xfrm>
            <a:off x="5572132" y="4357694"/>
            <a:ext cx="1071570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37  42</a:t>
            </a:r>
          </a:p>
        </p:txBody>
      </p:sp>
      <p:sp>
        <p:nvSpPr>
          <p:cNvPr id="12" name="מלבן 11"/>
          <p:cNvSpPr/>
          <p:nvPr/>
        </p:nvSpPr>
        <p:spPr>
          <a:xfrm>
            <a:off x="5572132" y="5143512"/>
            <a:ext cx="1071570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37  42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3" y="0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מחיקת הרשימה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646565" y="3190501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031107" y="3191199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631673" y="3204368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016215" y="3190501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6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158816" y="334952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6778644" y="337161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143924" y="337357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756571" y="337161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7550889" y="3233126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514446" y="2517977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2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048376" y="3130542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4572000" y="2071678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8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4604584" y="2753474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6072198" y="2143116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0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6104782" y="2824912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/>
          <p:cNvSpPr txBox="1"/>
          <p:nvPr/>
        </p:nvSpPr>
        <p:spPr>
          <a:xfrm>
            <a:off x="3000364" y="2071678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2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3032948" y="2753474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214282" y="714356"/>
            <a:ext cx="871543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הפונקציה </a:t>
            </a:r>
            <a:r>
              <a:rPr lang="he-IL" sz="2800" b="1" dirty="0">
                <a:solidFill>
                  <a:srgbClr val="FF0000"/>
                </a:solidFill>
              </a:rPr>
              <a:t>מקבלת</a:t>
            </a:r>
            <a:r>
              <a:rPr lang="he-IL" sz="2800" dirty="0"/>
              <a:t> את ראש הרשימה (מצביע לצומת הראשונה ברשימה), מוחקת צומת </a:t>
            </a:r>
            <a:r>
              <a:rPr lang="he-IL" sz="2800" dirty="0" err="1"/>
              <a:t>צומת</a:t>
            </a:r>
            <a:r>
              <a:rPr lang="he-IL" sz="2800" dirty="0"/>
              <a:t>, </a:t>
            </a:r>
            <a:r>
              <a:rPr lang="he-IL" sz="2800" b="1" dirty="0">
                <a:solidFill>
                  <a:srgbClr val="FF0000"/>
                </a:solidFill>
              </a:rPr>
              <a:t>ומחזירה</a:t>
            </a:r>
            <a:r>
              <a:rPr lang="he-IL" sz="2800" dirty="0"/>
              <a:t> </a:t>
            </a:r>
            <a:r>
              <a:rPr lang="en-US" sz="2800" dirty="0"/>
              <a:t>NULL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6" name="תרשים זרימה: צומת מסכם 35"/>
          <p:cNvSpPr/>
          <p:nvPr/>
        </p:nvSpPr>
        <p:spPr>
          <a:xfrm>
            <a:off x="1500166" y="3143248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1857356" y="2214554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38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2520709" y="2765647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רשים זרימה: צומת מסכם 38"/>
          <p:cNvSpPr/>
          <p:nvPr/>
        </p:nvSpPr>
        <p:spPr>
          <a:xfrm>
            <a:off x="3000364" y="3143248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3500430" y="2214554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4163783" y="2765647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תרשים זרימה: צומת מסכם 54"/>
          <p:cNvSpPr/>
          <p:nvPr/>
        </p:nvSpPr>
        <p:spPr>
          <a:xfrm>
            <a:off x="4500562" y="3143248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4929190" y="2214554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63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5592543" y="2765647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TextBox 63"/>
          <p:cNvSpPr txBox="1"/>
          <p:nvPr/>
        </p:nvSpPr>
        <p:spPr>
          <a:xfrm>
            <a:off x="7715272" y="2285992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5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7747856" y="296778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תרשים זרימה: צומת מסכם 66"/>
          <p:cNvSpPr/>
          <p:nvPr/>
        </p:nvSpPr>
        <p:spPr>
          <a:xfrm>
            <a:off x="6000760" y="3143248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6715140" y="2357430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69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7378493" y="290852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/>
          <p:cNvSpPr/>
          <p:nvPr/>
        </p:nvSpPr>
        <p:spPr>
          <a:xfrm>
            <a:off x="1168860" y="4071942"/>
            <a:ext cx="2607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clean_list</a:t>
            </a:r>
            <a:endParaRPr lang="he-IL" sz="2800" dirty="0"/>
          </a:p>
        </p:txBody>
      </p:sp>
      <p:sp>
        <p:nvSpPr>
          <p:cNvPr id="53" name="מלבן 52"/>
          <p:cNvSpPr/>
          <p:nvPr/>
        </p:nvSpPr>
        <p:spPr>
          <a:xfrm>
            <a:off x="3714744" y="4071942"/>
            <a:ext cx="2180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head)</a:t>
            </a:r>
            <a:endParaRPr lang="he-IL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1285852" y="4500570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70" name="מלבן 69"/>
          <p:cNvSpPr/>
          <p:nvPr/>
        </p:nvSpPr>
        <p:spPr>
          <a:xfrm>
            <a:off x="1500166" y="5000636"/>
            <a:ext cx="2857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60" grpId="0" animBg="1"/>
      <p:bldP spid="61" grpId="0"/>
      <p:bldP spid="62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/>
      <p:bldP spid="54" grpId="0" animBg="1"/>
      <p:bldP spid="55" grpId="0" animBg="1"/>
      <p:bldP spid="56" grpId="0"/>
      <p:bldP spid="63" grpId="0" animBg="1"/>
      <p:bldP spid="65" grpId="0" animBg="1"/>
      <p:bldP spid="67" grpId="0" animBg="1"/>
      <p:bldP spid="68" grpId="0"/>
      <p:bldP spid="69" grpId="0" animBg="1"/>
      <p:bldP spid="41" grpId="0"/>
      <p:bldP spid="53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6286" y="0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מחיקת הרשימה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690138" y="155546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074680" y="155616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687403" y="156933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059788" y="155546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6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202389" y="171448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6822217" y="173657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187497" y="173854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800144" y="173657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7606619" y="1598092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558019" y="882943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2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091949" y="1495508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4615573" y="43664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8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4648157" y="1118440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TextBox 58"/>
          <p:cNvSpPr txBox="1"/>
          <p:nvPr/>
        </p:nvSpPr>
        <p:spPr>
          <a:xfrm>
            <a:off x="6115771" y="508082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0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6148355" y="118987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/>
          <p:cNvSpPr txBox="1"/>
          <p:nvPr/>
        </p:nvSpPr>
        <p:spPr>
          <a:xfrm>
            <a:off x="3043937" y="43664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2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3076521" y="1118440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רשים זרימה: צומת מסכם 35"/>
          <p:cNvSpPr/>
          <p:nvPr/>
        </p:nvSpPr>
        <p:spPr>
          <a:xfrm>
            <a:off x="1543739" y="1508214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1900929" y="579520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38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2564282" y="113061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תרשים זרימה: צומת מסכם 38"/>
          <p:cNvSpPr/>
          <p:nvPr/>
        </p:nvSpPr>
        <p:spPr>
          <a:xfrm>
            <a:off x="3054012" y="1551312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3544003" y="579520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4207356" y="113061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תרשים זרימה: צומת מסכם 54"/>
          <p:cNvSpPr/>
          <p:nvPr/>
        </p:nvSpPr>
        <p:spPr>
          <a:xfrm>
            <a:off x="4544135" y="1508214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4972763" y="579520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63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5636116" y="113061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TextBox 63"/>
          <p:cNvSpPr txBox="1"/>
          <p:nvPr/>
        </p:nvSpPr>
        <p:spPr>
          <a:xfrm>
            <a:off x="7758845" y="650958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65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7791429" y="1332754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תרשים זרימה: צומת מסכם 66"/>
          <p:cNvSpPr/>
          <p:nvPr/>
        </p:nvSpPr>
        <p:spPr>
          <a:xfrm>
            <a:off x="6044333" y="1508214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6758713" y="722396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69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7422066" y="1273489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/>
          <p:cNvSpPr/>
          <p:nvPr/>
        </p:nvSpPr>
        <p:spPr>
          <a:xfrm>
            <a:off x="571472" y="2214554"/>
            <a:ext cx="2261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Node* </a:t>
            </a:r>
            <a:r>
              <a:rPr lang="en-US" sz="2400" dirty="0" err="1"/>
              <a:t>clean_list</a:t>
            </a:r>
            <a:endParaRPr lang="he-IL" sz="2400" dirty="0"/>
          </a:p>
        </p:txBody>
      </p:sp>
      <p:sp>
        <p:nvSpPr>
          <p:cNvPr id="53" name="מלבן 52"/>
          <p:cNvSpPr/>
          <p:nvPr/>
        </p:nvSpPr>
        <p:spPr>
          <a:xfrm>
            <a:off x="2786050" y="2214554"/>
            <a:ext cx="1895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(Node* head)</a:t>
            </a:r>
            <a:endParaRPr lang="he-IL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26153" y="2626279"/>
            <a:ext cx="42862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{</a:t>
            </a:r>
            <a:endParaRPr lang="he-IL" sz="2400" dirty="0"/>
          </a:p>
        </p:txBody>
      </p:sp>
      <p:sp>
        <p:nvSpPr>
          <p:cNvPr id="70" name="מלבן 69"/>
          <p:cNvSpPr/>
          <p:nvPr/>
        </p:nvSpPr>
        <p:spPr>
          <a:xfrm>
            <a:off x="785786" y="2928934"/>
            <a:ext cx="28575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Node *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while(head)</a:t>
            </a:r>
          </a:p>
          <a:p>
            <a:pPr algn="l" rtl="0"/>
            <a:r>
              <a:rPr lang="en-US" sz="2400" dirty="0"/>
              <a:t>{</a:t>
            </a:r>
          </a:p>
          <a:p>
            <a:pPr lvl="1" algn="l" rtl="0"/>
            <a:r>
              <a:rPr lang="en-US" sz="2400" dirty="0" err="1"/>
              <a:t>ptr</a:t>
            </a:r>
            <a:r>
              <a:rPr lang="en-US" sz="2400" dirty="0"/>
              <a:t> = head-&gt;next;</a:t>
            </a:r>
          </a:p>
          <a:p>
            <a:pPr lvl="1" algn="l" rtl="0"/>
            <a:r>
              <a:rPr lang="en-US" sz="2400" dirty="0"/>
              <a:t>free(head);</a:t>
            </a:r>
          </a:p>
          <a:p>
            <a:pPr lvl="1" algn="l" rtl="0"/>
            <a:r>
              <a:rPr lang="en-US" sz="2400" dirty="0"/>
              <a:t>head=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pPr algn="l" rtl="0"/>
            <a:r>
              <a:rPr lang="en-US" sz="2400" dirty="0"/>
              <a:t>}</a:t>
            </a:r>
          </a:p>
          <a:p>
            <a:pPr algn="l" rtl="0"/>
            <a:r>
              <a:rPr lang="en-US" sz="2400" dirty="0"/>
              <a:t>return NULL;</a:t>
            </a:r>
          </a:p>
        </p:txBody>
      </p:sp>
      <p:sp>
        <p:nvSpPr>
          <p:cNvPr id="71" name="מלבן 70"/>
          <p:cNvSpPr/>
          <p:nvPr/>
        </p:nvSpPr>
        <p:spPr>
          <a:xfrm>
            <a:off x="571472" y="5857892"/>
            <a:ext cx="280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72" name="מלבן 71"/>
          <p:cNvSpPr/>
          <p:nvPr/>
        </p:nvSpPr>
        <p:spPr>
          <a:xfrm>
            <a:off x="5072002" y="2285992"/>
            <a:ext cx="385771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600" dirty="0"/>
              <a:t>void main()</a:t>
            </a:r>
          </a:p>
          <a:p>
            <a:pPr algn="l" rtl="0"/>
            <a:r>
              <a:rPr lang="en-US" sz="2600" dirty="0"/>
              <a:t>{</a:t>
            </a:r>
          </a:p>
          <a:p>
            <a:pPr lvl="1" algn="l" rtl="0"/>
            <a:r>
              <a:rPr lang="en-US" sz="2600" dirty="0"/>
              <a:t>…</a:t>
            </a:r>
          </a:p>
          <a:p>
            <a:pPr lvl="1" algn="l" rtl="0"/>
            <a:r>
              <a:rPr lang="en-US" sz="2600" dirty="0"/>
              <a:t>head=</a:t>
            </a:r>
            <a:r>
              <a:rPr lang="en-US" sz="2600" b="1" dirty="0" err="1">
                <a:solidFill>
                  <a:srgbClr val="FF0000"/>
                </a:solidFill>
              </a:rPr>
              <a:t>clean_list</a:t>
            </a:r>
            <a:r>
              <a:rPr lang="en-US" sz="2600" dirty="0"/>
              <a:t>(head);</a:t>
            </a:r>
          </a:p>
          <a:p>
            <a:pPr algn="l" rtl="0"/>
            <a:r>
              <a:rPr lang="en-US" sz="2600" dirty="0"/>
              <a:t>}</a:t>
            </a:r>
            <a:endParaRPr lang="he-IL" sz="2600" dirty="0"/>
          </a:p>
        </p:txBody>
      </p:sp>
      <p:sp>
        <p:nvSpPr>
          <p:cNvPr id="73" name="מלבן 72"/>
          <p:cNvSpPr/>
          <p:nvPr/>
        </p:nvSpPr>
        <p:spPr>
          <a:xfrm>
            <a:off x="357158" y="2285992"/>
            <a:ext cx="4429156" cy="400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מלבן 73"/>
          <p:cNvSpPr/>
          <p:nvPr/>
        </p:nvSpPr>
        <p:spPr>
          <a:xfrm>
            <a:off x="4929190" y="2285992"/>
            <a:ext cx="4000528" cy="4000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36" grpId="0" animBg="1"/>
      <p:bldP spid="37" grpId="0"/>
      <p:bldP spid="38" grpId="0" animBg="1"/>
      <p:bldP spid="39" grpId="0" animBg="1"/>
      <p:bldP spid="40" grpId="0"/>
      <p:bldP spid="54" grpId="0" animBg="1"/>
      <p:bldP spid="55" grpId="0" animBg="1"/>
      <p:bldP spid="56" grpId="0"/>
      <p:bldP spid="63" grpId="0" animBg="1"/>
      <p:bldP spid="64" grpId="0"/>
      <p:bldP spid="65" grpId="0" animBg="1"/>
      <p:bldP spid="67" grpId="0" animBg="1"/>
      <p:bldP spid="68" grpId="0"/>
      <p:bldP spid="69" grpId="0" animBg="1"/>
      <p:bldP spid="41" grpId="0"/>
      <p:bldP spid="53" grpId="0"/>
      <p:bldP spid="66" grpId="0"/>
      <p:bldP spid="71" grpId="0"/>
      <p:bldP spid="73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מחיקת נתון מרשימה מקושרת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646565" y="226180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031107" y="226250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631673" y="227567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016215" y="226180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6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158816" y="242082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6778644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143924" y="244488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756571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7550889" y="2304432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514446" y="1589283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2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048376" y="2201848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579145CC-77B6-496D-B259-286302E40A75}"/>
              </a:ext>
            </a:extLst>
          </p:cNvPr>
          <p:cNvSpPr/>
          <p:nvPr/>
        </p:nvSpPr>
        <p:spPr>
          <a:xfrm>
            <a:off x="214282" y="1571612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TextBox 56"/>
          <p:cNvSpPr txBox="1"/>
          <p:nvPr/>
        </p:nvSpPr>
        <p:spPr>
          <a:xfrm>
            <a:off x="4572000" y="1071546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8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4604584" y="1824780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/>
          <p:cNvSpPr txBox="1"/>
          <p:nvPr/>
        </p:nvSpPr>
        <p:spPr>
          <a:xfrm>
            <a:off x="3071802" y="1071546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34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3104386" y="1824780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62" name="תרשים זרימה: צומת מסכם 61"/>
          <p:cNvSpPr/>
          <p:nvPr/>
        </p:nvSpPr>
        <p:spPr>
          <a:xfrm>
            <a:off x="4572000" y="2214554"/>
            <a:ext cx="1285884" cy="785818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חץ: פניית פרסה 44">
            <a:extLst>
              <a:ext uri="{FF2B5EF4-FFF2-40B4-BE49-F238E27FC236}">
                <a16:creationId xmlns:a16="http://schemas.microsoft.com/office/drawing/2014/main" id="{21F87050-BCB4-46CD-80BA-0846EFF9C3BC}"/>
              </a:ext>
            </a:extLst>
          </p:cNvPr>
          <p:cNvSpPr/>
          <p:nvPr/>
        </p:nvSpPr>
        <p:spPr>
          <a:xfrm rot="10800000" flipH="1">
            <a:off x="3357554" y="2786058"/>
            <a:ext cx="2941508" cy="382019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4" name="תרשים זרימה: צומת מסכם 63"/>
          <p:cNvSpPr/>
          <p:nvPr/>
        </p:nvSpPr>
        <p:spPr>
          <a:xfrm>
            <a:off x="3786182" y="2285992"/>
            <a:ext cx="571504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718003" y="5262203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102545" y="5262901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4643438" y="5286388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73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230254" y="5421224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5405867" y="546749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828009" y="544331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6178112" y="5329013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585884" y="4589679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79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119814" y="5202244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מלבן 79">
            <a:extLst>
              <a:ext uri="{FF2B5EF4-FFF2-40B4-BE49-F238E27FC236}">
                <a16:creationId xmlns:a16="http://schemas.microsoft.com/office/drawing/2014/main" id="{579145CC-77B6-496D-B259-286302E40A75}"/>
              </a:ext>
            </a:extLst>
          </p:cNvPr>
          <p:cNvSpPr/>
          <p:nvPr/>
        </p:nvSpPr>
        <p:spPr>
          <a:xfrm>
            <a:off x="285720" y="4572008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מלבן 80"/>
          <p:cNvSpPr/>
          <p:nvPr/>
        </p:nvSpPr>
        <p:spPr>
          <a:xfrm>
            <a:off x="5286380" y="3929066"/>
            <a:ext cx="3568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הרשימה לאחר המחיקה:</a:t>
            </a:r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7" grpId="0"/>
      <p:bldP spid="58" grpId="0" animBg="1"/>
      <p:bldP spid="33" grpId="0"/>
      <p:bldP spid="34" grpId="0" animBg="1"/>
      <p:bldP spid="62" grpId="0" animBg="1"/>
      <p:bldP spid="63" grpId="0" animBg="1"/>
      <p:bldP spid="64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77" grpId="0"/>
      <p:bldP spid="78" grpId="0"/>
      <p:bldP spid="79" grpId="0" animBg="1"/>
      <p:bldP spid="80" grpId="0" animBg="1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ואם הנתון נמצא בצומת הראשונה?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675078" y="2261807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059620" y="226250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660186" y="227567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044728" y="226180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21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187329" y="242082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6807157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172437" y="2444881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785084" y="2442917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7579402" y="2304432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0" y="1785926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29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851782" y="2148557"/>
            <a:ext cx="571504" cy="703497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579145CC-77B6-496D-B259-286302E40A75}"/>
              </a:ext>
            </a:extLst>
          </p:cNvPr>
          <p:cNvSpPr/>
          <p:nvPr/>
        </p:nvSpPr>
        <p:spPr>
          <a:xfrm>
            <a:off x="242795" y="1571612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חץ: פניית פרסה 44">
            <a:extLst>
              <a:ext uri="{FF2B5EF4-FFF2-40B4-BE49-F238E27FC236}">
                <a16:creationId xmlns:a16="http://schemas.microsoft.com/office/drawing/2014/main" id="{21F87050-BCB4-46CD-80BA-0846EFF9C3BC}"/>
              </a:ext>
            </a:extLst>
          </p:cNvPr>
          <p:cNvSpPr/>
          <p:nvPr/>
        </p:nvSpPr>
        <p:spPr>
          <a:xfrm rot="11451177" flipH="1">
            <a:off x="398063" y="2485536"/>
            <a:ext cx="2946231" cy="714378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4" name="תרשים זרימה: צומת מסכם 33"/>
          <p:cNvSpPr/>
          <p:nvPr/>
        </p:nvSpPr>
        <p:spPr>
          <a:xfrm>
            <a:off x="857224" y="2214554"/>
            <a:ext cx="571504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תרשים זרימה: צומת מסכם 56"/>
          <p:cNvSpPr/>
          <p:nvPr/>
        </p:nvSpPr>
        <p:spPr>
          <a:xfrm>
            <a:off x="1643042" y="2143116"/>
            <a:ext cx="1285884" cy="785818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643042" y="5262203"/>
            <a:ext cx="642941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37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102545" y="5262901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4643438" y="5286388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61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285984" y="5429264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5405867" y="546749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828009" y="544331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6178112" y="5329013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585884" y="4589679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66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119814" y="5202244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מלבן 66">
            <a:extLst>
              <a:ext uri="{FF2B5EF4-FFF2-40B4-BE49-F238E27FC236}">
                <a16:creationId xmlns:a16="http://schemas.microsoft.com/office/drawing/2014/main" id="{579145CC-77B6-496D-B259-286302E40A75}"/>
              </a:ext>
            </a:extLst>
          </p:cNvPr>
          <p:cNvSpPr/>
          <p:nvPr/>
        </p:nvSpPr>
        <p:spPr>
          <a:xfrm>
            <a:off x="285720" y="4572008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מלבן 67"/>
          <p:cNvSpPr/>
          <p:nvPr/>
        </p:nvSpPr>
        <p:spPr>
          <a:xfrm>
            <a:off x="5286380" y="3929066"/>
            <a:ext cx="3568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הרשימה לאחר המחיקה:</a:t>
            </a:r>
          </a:p>
        </p:txBody>
      </p:sp>
    </p:spTree>
    <p:extLst>
      <p:ext uri="{BB962C8B-B14F-4D97-AF65-F5344CB8AC3E}">
        <p14:creationId xmlns:p14="http://schemas.microsoft.com/office/powerpoint/2010/main" val="12648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1" grpId="0" animBg="1"/>
      <p:bldP spid="33" grpId="0" animBg="1"/>
      <p:bldP spid="3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214282" y="913881"/>
            <a:ext cx="8715436" cy="13849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הפונקציה </a:t>
            </a:r>
            <a:r>
              <a:rPr lang="he-IL" sz="2800" b="1" dirty="0">
                <a:solidFill>
                  <a:srgbClr val="FF0000"/>
                </a:solidFill>
              </a:rPr>
              <a:t>מקבלת</a:t>
            </a:r>
            <a:r>
              <a:rPr lang="he-IL" sz="2800" dirty="0"/>
              <a:t> את ראש הרשימה (מצביע לצומת הראשונה ברשימה) ואת הנתון אותו רוצים למחוק. הפונקציה מוחקת את הצומת המבוקשת </a:t>
            </a:r>
            <a:r>
              <a:rPr lang="he-IL" sz="2800" b="1" dirty="0">
                <a:solidFill>
                  <a:srgbClr val="FF0000"/>
                </a:solidFill>
              </a:rPr>
              <a:t>ומחזירה</a:t>
            </a:r>
            <a:r>
              <a:rPr lang="he-IL" sz="2800" dirty="0"/>
              <a:t> את ראש הרשימה.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פונקציה למחיקת רשימה מקושרת</a:t>
            </a:r>
          </a:p>
        </p:txBody>
      </p:sp>
      <p:sp>
        <p:nvSpPr>
          <p:cNvPr id="32" name="מלבן 31"/>
          <p:cNvSpPr/>
          <p:nvPr/>
        </p:nvSpPr>
        <p:spPr>
          <a:xfrm>
            <a:off x="428602" y="235743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786182" y="235743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278605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718003" y="5405079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102545" y="5405777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703111" y="5418946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087653" y="5405079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8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230254" y="5564100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6850082" y="558618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215362" y="558815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828009" y="558618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7622327" y="5447704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585884" y="4732555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119814" y="5345120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579145CC-77B6-496D-B259-286302E40A75}"/>
              </a:ext>
            </a:extLst>
          </p:cNvPr>
          <p:cNvSpPr/>
          <p:nvPr/>
        </p:nvSpPr>
        <p:spPr>
          <a:xfrm>
            <a:off x="285720" y="4714884"/>
            <a:ext cx="8658411" cy="15001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TextBox 55"/>
          <p:cNvSpPr txBox="1"/>
          <p:nvPr/>
        </p:nvSpPr>
        <p:spPr>
          <a:xfrm>
            <a:off x="4643438" y="4143380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57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4676022" y="4968052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TextBox 57"/>
          <p:cNvSpPr txBox="1"/>
          <p:nvPr/>
        </p:nvSpPr>
        <p:spPr>
          <a:xfrm>
            <a:off x="2928926" y="4143380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59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3175824" y="4968052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214282" y="3286124"/>
            <a:ext cx="8715436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נטייל ברשימה בעזרת שני מצביעים (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ptr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prev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כאשר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ptr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יתקדם ראשון ו-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prev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אחריו.</a:t>
            </a:r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32" grpId="0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טיול ברשימה בעזרת 2 מצביעים</a:t>
            </a:r>
          </a:p>
        </p:txBody>
      </p:sp>
      <p:sp>
        <p:nvSpPr>
          <p:cNvPr id="32" name="מלבן 31"/>
          <p:cNvSpPr/>
          <p:nvPr/>
        </p:nvSpPr>
        <p:spPr>
          <a:xfrm>
            <a:off x="428602" y="92867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786182" y="92867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135729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214282" y="1643050"/>
            <a:ext cx="87154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נטייל ברשימה בעזרת שני מצביעים (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ptr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ו-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prev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) כאשר 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ptr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יתקדם ראשון ו-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prev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 אחריו.</a:t>
            </a:r>
          </a:p>
        </p:txBody>
      </p:sp>
      <p:sp>
        <p:nvSpPr>
          <p:cNvPr id="25" name="מלבן 24"/>
          <p:cNvSpPr/>
          <p:nvPr/>
        </p:nvSpPr>
        <p:spPr>
          <a:xfrm>
            <a:off x="785786" y="2571744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857224" y="3071810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286348" y="3071810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6" name="מלבן 35"/>
          <p:cNvSpPr/>
          <p:nvPr/>
        </p:nvSpPr>
        <p:spPr>
          <a:xfrm>
            <a:off x="3643306" y="3071810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857224" y="3571876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646565" y="5547955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031107" y="5548653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631673" y="556182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016215" y="554795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66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158816" y="570697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6778644" y="572906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143924" y="573102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756571" y="572906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7550889" y="5590580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514446" y="4875431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72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048376" y="5487996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TextBox 73"/>
          <p:cNvSpPr txBox="1"/>
          <p:nvPr/>
        </p:nvSpPr>
        <p:spPr>
          <a:xfrm>
            <a:off x="1785918" y="4286256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75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1675626" y="5039490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/>
          <p:cNvSpPr txBox="1"/>
          <p:nvPr/>
        </p:nvSpPr>
        <p:spPr>
          <a:xfrm>
            <a:off x="1000100" y="4357694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77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1461312" y="5110928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14678" y="435769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79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3104386" y="511092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TextBox 79"/>
          <p:cNvSpPr txBox="1"/>
          <p:nvPr/>
        </p:nvSpPr>
        <p:spPr>
          <a:xfrm>
            <a:off x="2357422" y="4357694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81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2818634" y="5110928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14876" y="435769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83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4604584" y="511092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תרשים זרימה: צומת מסכם 83"/>
          <p:cNvSpPr/>
          <p:nvPr/>
        </p:nvSpPr>
        <p:spPr>
          <a:xfrm>
            <a:off x="1785918" y="4500570"/>
            <a:ext cx="428628" cy="1000132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תרשים זרימה: צומת מסכם 84"/>
          <p:cNvSpPr/>
          <p:nvPr/>
        </p:nvSpPr>
        <p:spPr>
          <a:xfrm>
            <a:off x="1357290" y="4500570"/>
            <a:ext cx="500066" cy="1000132"/>
          </a:xfrm>
          <a:prstGeom prst="flowChartSummingJunction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תרשים זרימה: צומת מסכם 85"/>
          <p:cNvSpPr/>
          <p:nvPr/>
        </p:nvSpPr>
        <p:spPr>
          <a:xfrm>
            <a:off x="3214678" y="4572008"/>
            <a:ext cx="428628" cy="1000132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41" grpId="0"/>
      <p:bldP spid="43" grpId="0"/>
      <p:bldP spid="62" grpId="0"/>
      <p:bldP spid="25" grpId="0"/>
      <p:bldP spid="26" grpId="0"/>
      <p:bldP spid="27" grpId="0"/>
      <p:bldP spid="36" grpId="0"/>
      <p:bldP spid="40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 animBg="1"/>
      <p:bldP spid="85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מצאנו את המספר?</a:t>
            </a:r>
          </a:p>
        </p:txBody>
      </p:sp>
      <p:sp>
        <p:nvSpPr>
          <p:cNvPr id="32" name="מלבן 31"/>
          <p:cNvSpPr/>
          <p:nvPr/>
        </p:nvSpPr>
        <p:spPr>
          <a:xfrm>
            <a:off x="428602" y="92867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786182" y="92867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135729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646565" y="5547955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3031107" y="5548653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631673" y="556182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6016215" y="5547955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8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158816" y="570697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6778644" y="572906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143924" y="5731029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756571" y="572906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7550889" y="5590580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514446" y="4875431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048376" y="5487996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/>
          <p:cNvSpPr/>
          <p:nvPr/>
        </p:nvSpPr>
        <p:spPr>
          <a:xfrm>
            <a:off x="785786" y="1785926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857224" y="2285992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286348" y="2285992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000100" y="4429132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33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1461312" y="5182366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85918" y="4429132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35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1675626" y="5110928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/>
          <p:cNvSpPr/>
          <p:nvPr/>
        </p:nvSpPr>
        <p:spPr>
          <a:xfrm>
            <a:off x="3643306" y="2285992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857224" y="2714620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214414" y="3143248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5" name="חץ: פניית פרסה 44">
            <a:extLst>
              <a:ext uri="{FF2B5EF4-FFF2-40B4-BE49-F238E27FC236}">
                <a16:creationId xmlns:a16="http://schemas.microsoft.com/office/drawing/2014/main" id="{21F87050-BCB4-46CD-80BA-0846EFF9C3BC}"/>
              </a:ext>
            </a:extLst>
          </p:cNvPr>
          <p:cNvSpPr/>
          <p:nvPr/>
        </p:nvSpPr>
        <p:spPr>
          <a:xfrm rot="11451177" flipH="1">
            <a:off x="669039" y="5828926"/>
            <a:ext cx="2779010" cy="541521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6" name="תרשים זרימה: צומת מסכם 65"/>
          <p:cNvSpPr/>
          <p:nvPr/>
        </p:nvSpPr>
        <p:spPr>
          <a:xfrm>
            <a:off x="928662" y="5429264"/>
            <a:ext cx="571504" cy="500066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לבן 68"/>
          <p:cNvSpPr/>
          <p:nvPr/>
        </p:nvSpPr>
        <p:spPr>
          <a:xfrm>
            <a:off x="1643042" y="4071942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25" grpId="0"/>
      <p:bldP spid="26" grpId="0"/>
      <p:bldP spid="27" grpId="0"/>
      <p:bldP spid="31" grpId="0"/>
      <p:bldP spid="33" grpId="0" animBg="1"/>
      <p:bldP spid="34" grpId="0"/>
      <p:bldP spid="35" grpId="0" animBg="1"/>
      <p:bldP spid="36" grpId="0"/>
      <p:bldP spid="40" grpId="0"/>
      <p:bldP spid="42" grpId="0"/>
      <p:bldP spid="65" grpId="0" animBg="1"/>
      <p:bldP spid="66" grpId="0" animBg="1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8442" y="177999"/>
            <a:ext cx="7487115" cy="740664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אם המספר נמצא בראש הרשימה</a:t>
            </a:r>
          </a:p>
        </p:txBody>
      </p:sp>
      <p:sp>
        <p:nvSpPr>
          <p:cNvPr id="32" name="מלבן 31"/>
          <p:cNvSpPr/>
          <p:nvPr/>
        </p:nvSpPr>
        <p:spPr>
          <a:xfrm>
            <a:off x="428602" y="92867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786182" y="92867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034" y="135729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604738" y="5778722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2989280" y="5779420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589846" y="5792589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5974388" y="5778722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8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116989" y="5937743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6736817" y="595983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102097" y="5961796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714744" y="5959832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7509062" y="5821347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472619" y="5106198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006549" y="5718763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/>
          <p:cNvSpPr/>
          <p:nvPr/>
        </p:nvSpPr>
        <p:spPr>
          <a:xfrm>
            <a:off x="785786" y="1785926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857224" y="2285992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286348" y="2285992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1538" y="4714884"/>
            <a:ext cx="9286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00B050"/>
                </a:solidFill>
              </a:rPr>
              <a:t>prev</a:t>
            </a:r>
            <a:endParaRPr lang="he-IL" sz="2800" b="1" dirty="0">
              <a:solidFill>
                <a:srgbClr val="00B050"/>
              </a:solidFill>
            </a:endParaRPr>
          </a:p>
        </p:txBody>
      </p:sp>
      <p:sp>
        <p:nvSpPr>
          <p:cNvPr id="33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1419485" y="5413133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85918" y="4714884"/>
            <a:ext cx="64294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err="1">
                <a:solidFill>
                  <a:srgbClr val="FF0000"/>
                </a:solidFill>
              </a:rPr>
              <a:t>ptr</a:t>
            </a:r>
            <a:endParaRPr lang="he-IL" sz="2800" b="1" dirty="0">
              <a:solidFill>
                <a:srgbClr val="FF0000"/>
              </a:solidFill>
            </a:endParaRPr>
          </a:p>
        </p:txBody>
      </p:sp>
      <p:sp>
        <p:nvSpPr>
          <p:cNvPr id="35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1633799" y="5341695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/>
          <p:cNvSpPr/>
          <p:nvPr/>
        </p:nvSpPr>
        <p:spPr>
          <a:xfrm>
            <a:off x="3643306" y="2285992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857224" y="2714620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214414" y="3143248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5" name="חץ: פניית פרסה 44">
            <a:extLst>
              <a:ext uri="{FF2B5EF4-FFF2-40B4-BE49-F238E27FC236}">
                <a16:creationId xmlns:a16="http://schemas.microsoft.com/office/drawing/2014/main" id="{21F87050-BCB4-46CD-80BA-0846EFF9C3BC}"/>
              </a:ext>
            </a:extLst>
          </p:cNvPr>
          <p:cNvSpPr/>
          <p:nvPr/>
        </p:nvSpPr>
        <p:spPr>
          <a:xfrm rot="11451177" flipH="1">
            <a:off x="627212" y="6059693"/>
            <a:ext cx="2779010" cy="541521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66" name="תרשים זרימה: צומת מסכם 65"/>
          <p:cNvSpPr/>
          <p:nvPr/>
        </p:nvSpPr>
        <p:spPr>
          <a:xfrm>
            <a:off x="886835" y="5660031"/>
            <a:ext cx="571504" cy="500066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לבן 68"/>
          <p:cNvSpPr/>
          <p:nvPr/>
        </p:nvSpPr>
        <p:spPr>
          <a:xfrm>
            <a:off x="1643042" y="4071942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  <p:sp>
        <p:nvSpPr>
          <p:cNvPr id="37" name="מלבן 36"/>
          <p:cNvSpPr/>
          <p:nvPr/>
        </p:nvSpPr>
        <p:spPr>
          <a:xfrm>
            <a:off x="2357422" y="4572008"/>
            <a:ext cx="2549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head=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25" grpId="0"/>
      <p:bldP spid="26" grpId="0"/>
      <p:bldP spid="27" grpId="0"/>
      <p:bldP spid="31" grpId="0"/>
      <p:bldP spid="33" grpId="0" animBg="1"/>
      <p:bldP spid="34" grpId="0"/>
      <p:bldP spid="35" grpId="0" animBg="1"/>
      <p:bldP spid="36" grpId="0"/>
      <p:bldP spid="40" grpId="0"/>
      <p:bldP spid="42" grpId="0"/>
      <p:bldP spid="65" grpId="0" animBg="1"/>
      <p:bldP spid="66" grpId="0" animBg="1"/>
      <p:bldP spid="69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לבן 31"/>
          <p:cNvSpPr/>
          <p:nvPr/>
        </p:nvSpPr>
        <p:spPr>
          <a:xfrm>
            <a:off x="214288" y="21429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571868" y="21429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64291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3CAD5E-271A-48FF-9147-2A59FE3944D7}"/>
              </a:ext>
            </a:extLst>
          </p:cNvPr>
          <p:cNvSpPr txBox="1"/>
          <p:nvPr/>
        </p:nvSpPr>
        <p:spPr>
          <a:xfrm>
            <a:off x="1604738" y="5968184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13E4D2-E25A-47A6-B154-11E48C02FD3A}"/>
              </a:ext>
            </a:extLst>
          </p:cNvPr>
          <p:cNvSpPr txBox="1"/>
          <p:nvPr/>
        </p:nvSpPr>
        <p:spPr>
          <a:xfrm>
            <a:off x="2989280" y="5968882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37</a:t>
            </a:r>
            <a:endParaRPr lang="he-IL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9EA05-A920-4AC6-9DD2-7F1BE5FEF1B8}"/>
              </a:ext>
            </a:extLst>
          </p:cNvPr>
          <p:cNvSpPr txBox="1"/>
          <p:nvPr/>
        </p:nvSpPr>
        <p:spPr>
          <a:xfrm>
            <a:off x="4589846" y="5982051"/>
            <a:ext cx="432048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B5FBB3-224B-468B-B670-7924E55DAD1F}"/>
              </a:ext>
            </a:extLst>
          </p:cNvPr>
          <p:cNvSpPr txBox="1"/>
          <p:nvPr/>
        </p:nvSpPr>
        <p:spPr>
          <a:xfrm>
            <a:off x="5974388" y="5968184"/>
            <a:ext cx="648072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42</a:t>
            </a:r>
            <a:endParaRPr lang="he-IL" sz="2800" dirty="0"/>
          </a:p>
        </p:txBody>
      </p:sp>
      <p:sp>
        <p:nvSpPr>
          <p:cNvPr id="48" name="חץ: ימינה 6">
            <a:extLst>
              <a:ext uri="{FF2B5EF4-FFF2-40B4-BE49-F238E27FC236}">
                <a16:creationId xmlns:a16="http://schemas.microsoft.com/office/drawing/2014/main" id="{C5A382A4-F6CA-4A24-AECA-164CF1B4BB1C}"/>
              </a:ext>
            </a:extLst>
          </p:cNvPr>
          <p:cNvSpPr/>
          <p:nvPr/>
        </p:nvSpPr>
        <p:spPr>
          <a:xfrm>
            <a:off x="2116989" y="6127205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>
            <a:off x="6736817" y="6149294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חץ: ימינה 42">
            <a:extLst>
              <a:ext uri="{FF2B5EF4-FFF2-40B4-BE49-F238E27FC236}">
                <a16:creationId xmlns:a16="http://schemas.microsoft.com/office/drawing/2014/main" id="{2EE3FAE7-A1B2-44A5-BF6E-37A6BF19692D}"/>
              </a:ext>
            </a:extLst>
          </p:cNvPr>
          <p:cNvSpPr/>
          <p:nvPr/>
        </p:nvSpPr>
        <p:spPr>
          <a:xfrm>
            <a:off x="5102097" y="6151258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חץ: ימינה 43">
            <a:extLst>
              <a:ext uri="{FF2B5EF4-FFF2-40B4-BE49-F238E27FC236}">
                <a16:creationId xmlns:a16="http://schemas.microsoft.com/office/drawing/2014/main" id="{0FCCD4BA-6907-4E82-BC5E-E696982D413B}"/>
              </a:ext>
            </a:extLst>
          </p:cNvPr>
          <p:cNvSpPr/>
          <p:nvPr/>
        </p:nvSpPr>
        <p:spPr>
          <a:xfrm>
            <a:off x="3714744" y="6149294"/>
            <a:ext cx="792088" cy="2648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D5D7C0-755C-40EB-9D97-59A19C7E9D6F}"/>
              </a:ext>
            </a:extLst>
          </p:cNvPr>
          <p:cNvSpPr txBox="1"/>
          <p:nvPr/>
        </p:nvSpPr>
        <p:spPr>
          <a:xfrm>
            <a:off x="7509062" y="6010809"/>
            <a:ext cx="993437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NULL</a:t>
            </a:r>
            <a:endParaRPr lang="he-IL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01C728-CA14-4927-8C8B-1AF65833ED03}"/>
              </a:ext>
            </a:extLst>
          </p:cNvPr>
          <p:cNvSpPr txBox="1"/>
          <p:nvPr/>
        </p:nvSpPr>
        <p:spPr>
          <a:xfrm>
            <a:off x="0" y="5500702"/>
            <a:ext cx="120785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head</a:t>
            </a:r>
            <a:endParaRPr lang="he-IL" sz="2800" dirty="0"/>
          </a:p>
        </p:txBody>
      </p:sp>
      <p:sp>
        <p:nvSpPr>
          <p:cNvPr id="54" name="חץ: מכופף למעלה 8">
            <a:extLst>
              <a:ext uri="{FF2B5EF4-FFF2-40B4-BE49-F238E27FC236}">
                <a16:creationId xmlns:a16="http://schemas.microsoft.com/office/drawing/2014/main" id="{91588D47-7D12-429A-91B8-89B99CFDE5A2}"/>
              </a:ext>
            </a:extLst>
          </p:cNvPr>
          <p:cNvSpPr/>
          <p:nvPr/>
        </p:nvSpPr>
        <p:spPr>
          <a:xfrm rot="5400000">
            <a:off x="1006549" y="5908225"/>
            <a:ext cx="534859" cy="43280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/>
          <p:cNvSpPr/>
          <p:nvPr/>
        </p:nvSpPr>
        <p:spPr>
          <a:xfrm>
            <a:off x="571472" y="1071546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642910" y="1571612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072034" y="1571612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6" name="מלבן 35"/>
          <p:cNvSpPr/>
          <p:nvPr/>
        </p:nvSpPr>
        <p:spPr>
          <a:xfrm>
            <a:off x="3428992" y="1571612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2000240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000100" y="2428868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9" name="מלבן 68"/>
          <p:cNvSpPr/>
          <p:nvPr/>
        </p:nvSpPr>
        <p:spPr>
          <a:xfrm>
            <a:off x="1428728" y="3357562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  <p:sp>
        <p:nvSpPr>
          <p:cNvPr id="37" name="מלבן 36"/>
          <p:cNvSpPr/>
          <p:nvPr/>
        </p:nvSpPr>
        <p:spPr>
          <a:xfrm>
            <a:off x="2143108" y="3857628"/>
            <a:ext cx="2549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head=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2428860" y="5214950"/>
            <a:ext cx="7858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00B050"/>
                </a:solidFill>
              </a:rPr>
              <a:t>prev</a:t>
            </a:r>
            <a:endParaRPr lang="he-IL" sz="2400" b="1" dirty="0">
              <a:solidFill>
                <a:srgbClr val="00B050"/>
              </a:solidFill>
            </a:endParaRPr>
          </a:p>
        </p:txBody>
      </p:sp>
      <p:sp>
        <p:nvSpPr>
          <p:cNvPr id="55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2961510" y="5586142"/>
            <a:ext cx="577774" cy="21431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43372" y="5214950"/>
            <a:ext cx="64294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err="1">
                <a:solidFill>
                  <a:srgbClr val="FF0000"/>
                </a:solidFill>
              </a:rPr>
              <a:t>ptr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7" name="חץ: ימינה 41">
            <a:extLst>
              <a:ext uri="{FF2B5EF4-FFF2-40B4-BE49-F238E27FC236}">
                <a16:creationId xmlns:a16="http://schemas.microsoft.com/office/drawing/2014/main" id="{729A879A-EB7F-4EE9-A8DE-01C508DFA00C}"/>
              </a:ext>
            </a:extLst>
          </p:cNvPr>
          <p:cNvSpPr/>
          <p:nvPr/>
        </p:nvSpPr>
        <p:spPr>
          <a:xfrm rot="5400000">
            <a:off x="4461708" y="5514704"/>
            <a:ext cx="577774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חץ: פניית פרסה 44">
            <a:extLst>
              <a:ext uri="{FF2B5EF4-FFF2-40B4-BE49-F238E27FC236}">
                <a16:creationId xmlns:a16="http://schemas.microsoft.com/office/drawing/2014/main" id="{21F87050-BCB4-46CD-80BA-0846EFF9C3BC}"/>
              </a:ext>
            </a:extLst>
          </p:cNvPr>
          <p:cNvSpPr/>
          <p:nvPr/>
        </p:nvSpPr>
        <p:spPr>
          <a:xfrm rot="10800000" flipH="1">
            <a:off x="3286116" y="6475981"/>
            <a:ext cx="3084384" cy="382019"/>
          </a:xfrm>
          <a:prstGeom prst="uturnArrow">
            <a:avLst>
              <a:gd name="adj1" fmla="val 27302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9" name="תרשים זרימה: צומת מסכם 58"/>
          <p:cNvSpPr/>
          <p:nvPr/>
        </p:nvSpPr>
        <p:spPr>
          <a:xfrm>
            <a:off x="3714744" y="5975916"/>
            <a:ext cx="714380" cy="571504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מלבן 59"/>
          <p:cNvSpPr/>
          <p:nvPr/>
        </p:nvSpPr>
        <p:spPr>
          <a:xfrm>
            <a:off x="1500166" y="4286256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else</a:t>
            </a:r>
            <a:endParaRPr lang="he-IL" sz="2800" dirty="0"/>
          </a:p>
        </p:txBody>
      </p:sp>
      <p:sp>
        <p:nvSpPr>
          <p:cNvPr id="61" name="מלבן 60"/>
          <p:cNvSpPr/>
          <p:nvPr/>
        </p:nvSpPr>
        <p:spPr>
          <a:xfrm>
            <a:off x="2071670" y="4714884"/>
            <a:ext cx="339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-&gt;next=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25" grpId="0"/>
      <p:bldP spid="26" grpId="0"/>
      <p:bldP spid="27" grpId="0"/>
      <p:bldP spid="36" grpId="0"/>
      <p:bldP spid="40" grpId="0"/>
      <p:bldP spid="42" grpId="0"/>
      <p:bldP spid="69" grpId="0"/>
      <p:bldP spid="37" grpId="0"/>
      <p:bldP spid="39" grpId="0"/>
      <p:bldP spid="55" grpId="0" animBg="1"/>
      <p:bldP spid="56" grpId="0"/>
      <p:bldP spid="57" grpId="0" animBg="1"/>
      <p:bldP spid="58" grpId="0" animBg="1"/>
      <p:bldP spid="59" grpId="0" animBg="1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מלבן 31"/>
          <p:cNvSpPr/>
          <p:nvPr/>
        </p:nvSpPr>
        <p:spPr>
          <a:xfrm>
            <a:off x="214288" y="214290"/>
            <a:ext cx="3490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Node* </a:t>
            </a:r>
            <a:r>
              <a:rPr lang="en-US" sz="2800" dirty="0" err="1"/>
              <a:t>delete_number</a:t>
            </a:r>
            <a:endParaRPr lang="he-IL" sz="2800" dirty="0"/>
          </a:p>
        </p:txBody>
      </p:sp>
      <p:sp>
        <p:nvSpPr>
          <p:cNvPr id="41" name="מלבן 40"/>
          <p:cNvSpPr/>
          <p:nvPr/>
        </p:nvSpPr>
        <p:spPr>
          <a:xfrm>
            <a:off x="3571868" y="214290"/>
            <a:ext cx="3486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(Node* head, </a:t>
            </a:r>
            <a:r>
              <a:rPr lang="en-US" sz="2800" dirty="0" err="1"/>
              <a:t>int</a:t>
            </a:r>
            <a:r>
              <a:rPr lang="en-US" sz="2800" dirty="0"/>
              <a:t> num)</a:t>
            </a:r>
            <a:endParaRPr lang="he-IL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285720" y="642918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25" name="מלבן 24"/>
          <p:cNvSpPr/>
          <p:nvPr/>
        </p:nvSpPr>
        <p:spPr>
          <a:xfrm>
            <a:off x="571472" y="1071546"/>
            <a:ext cx="264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Node *</a:t>
            </a:r>
            <a:r>
              <a:rPr lang="en-US" sz="2800" dirty="0" err="1"/>
              <a:t>ptr</a:t>
            </a:r>
            <a:r>
              <a:rPr lang="en-US" sz="2800" dirty="0"/>
              <a:t>,*</a:t>
            </a:r>
            <a:r>
              <a:rPr lang="en-US" sz="2800" dirty="0" err="1"/>
              <a:t>prev</a:t>
            </a:r>
            <a:r>
              <a:rPr lang="en-US" sz="2800" dirty="0"/>
              <a:t>;</a:t>
            </a:r>
            <a:endParaRPr lang="he-IL" sz="2800" dirty="0"/>
          </a:p>
        </p:txBody>
      </p:sp>
      <p:sp>
        <p:nvSpPr>
          <p:cNvPr id="26" name="מלבן 25"/>
          <p:cNvSpPr/>
          <p:nvPr/>
        </p:nvSpPr>
        <p:spPr>
          <a:xfrm>
            <a:off x="642910" y="1571612"/>
            <a:ext cx="307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for (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prev</a:t>
            </a:r>
            <a:r>
              <a:rPr lang="en-US" sz="2800" dirty="0"/>
              <a:t>=head;</a:t>
            </a:r>
            <a:endParaRPr lang="he-IL" sz="2800" dirty="0"/>
          </a:p>
        </p:txBody>
      </p:sp>
      <p:sp>
        <p:nvSpPr>
          <p:cNvPr id="27" name="מלבן 26"/>
          <p:cNvSpPr/>
          <p:nvPr/>
        </p:nvSpPr>
        <p:spPr>
          <a:xfrm>
            <a:off x="5072034" y="1571612"/>
            <a:ext cx="3857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;</a:t>
            </a:r>
            <a:r>
              <a:rPr lang="en-US" sz="2800" dirty="0" err="1"/>
              <a:t>prev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, </a:t>
            </a:r>
            <a:r>
              <a:rPr lang="en-US" sz="2800" dirty="0" err="1"/>
              <a:t>ptr</a:t>
            </a:r>
            <a:r>
              <a:rPr lang="en-US" sz="2800" dirty="0"/>
              <a:t>=</a:t>
            </a:r>
            <a:r>
              <a:rPr lang="en-US" sz="2800" dirty="0" err="1"/>
              <a:t>ptr</a:t>
            </a:r>
            <a:r>
              <a:rPr lang="en-US" sz="2800" dirty="0"/>
              <a:t>-&gt;next)</a:t>
            </a:r>
            <a:endParaRPr lang="he-IL" sz="2800" dirty="0"/>
          </a:p>
        </p:txBody>
      </p:sp>
      <p:sp>
        <p:nvSpPr>
          <p:cNvPr id="36" name="מלבן 35"/>
          <p:cNvSpPr/>
          <p:nvPr/>
        </p:nvSpPr>
        <p:spPr>
          <a:xfrm>
            <a:off x="3428992" y="1571612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dirty="0" err="1"/>
              <a:t>ptr</a:t>
            </a:r>
            <a:r>
              <a:rPr lang="en-US" sz="2800" dirty="0"/>
              <a:t>!=NULL</a:t>
            </a:r>
            <a:endParaRPr lang="he-IL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642910" y="2000240"/>
            <a:ext cx="4286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42" name="מלבן 41"/>
          <p:cNvSpPr/>
          <p:nvPr/>
        </p:nvSpPr>
        <p:spPr>
          <a:xfrm>
            <a:off x="1000100" y="2428868"/>
            <a:ext cx="26597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-&gt;x == num)</a:t>
            </a:r>
          </a:p>
          <a:p>
            <a:pPr algn="l" rtl="0"/>
            <a:r>
              <a:rPr lang="en-US" sz="2800" dirty="0"/>
              <a:t>{</a:t>
            </a:r>
            <a:endParaRPr lang="he-IL" sz="2800" dirty="0"/>
          </a:p>
        </p:txBody>
      </p:sp>
      <p:sp>
        <p:nvSpPr>
          <p:cNvPr id="69" name="מלבן 68"/>
          <p:cNvSpPr/>
          <p:nvPr/>
        </p:nvSpPr>
        <p:spPr>
          <a:xfrm>
            <a:off x="1428728" y="3357562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if(</a:t>
            </a:r>
            <a:r>
              <a:rPr lang="en-US" sz="2800" dirty="0" err="1"/>
              <a:t>ptr</a:t>
            </a:r>
            <a:r>
              <a:rPr lang="en-US" sz="2800" dirty="0"/>
              <a:t>==head)</a:t>
            </a:r>
            <a:endParaRPr lang="he-IL" sz="2800" dirty="0"/>
          </a:p>
        </p:txBody>
      </p:sp>
      <p:sp>
        <p:nvSpPr>
          <p:cNvPr id="37" name="מלבן 36"/>
          <p:cNvSpPr/>
          <p:nvPr/>
        </p:nvSpPr>
        <p:spPr>
          <a:xfrm>
            <a:off x="2143108" y="3857628"/>
            <a:ext cx="2549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head=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60" name="מלבן 59"/>
          <p:cNvSpPr/>
          <p:nvPr/>
        </p:nvSpPr>
        <p:spPr>
          <a:xfrm>
            <a:off x="1500166" y="4286256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else</a:t>
            </a:r>
            <a:endParaRPr lang="he-IL" sz="2800" dirty="0"/>
          </a:p>
        </p:txBody>
      </p:sp>
      <p:sp>
        <p:nvSpPr>
          <p:cNvPr id="61" name="מלבן 60"/>
          <p:cNvSpPr/>
          <p:nvPr/>
        </p:nvSpPr>
        <p:spPr>
          <a:xfrm>
            <a:off x="2071670" y="4714884"/>
            <a:ext cx="3397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/>
              <a:t>-&gt;next=</a:t>
            </a:r>
            <a:r>
              <a:rPr lang="en-US" sz="2800" dirty="0" err="1"/>
              <a:t>ptr</a:t>
            </a:r>
            <a:r>
              <a:rPr lang="en-US" sz="2800" dirty="0"/>
              <a:t>-&gt;next;</a:t>
            </a:r>
            <a:endParaRPr lang="he-IL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9C8C3A-2F8C-44FB-88A2-9E2025699DE8}"/>
              </a:ext>
            </a:extLst>
          </p:cNvPr>
          <p:cNvSpPr txBox="1"/>
          <p:nvPr/>
        </p:nvSpPr>
        <p:spPr>
          <a:xfrm>
            <a:off x="214282" y="5286388"/>
            <a:ext cx="8715436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לאחר עדכון המצביעים הרלוונטיים, נשאר רק למחוק את הצומת הרצויה</a:t>
            </a:r>
          </a:p>
        </p:txBody>
      </p:sp>
    </p:spTree>
    <p:extLst>
      <p:ext uri="{BB962C8B-B14F-4D97-AF65-F5344CB8AC3E}">
        <p14:creationId xmlns:p14="http://schemas.microsoft.com/office/powerpoint/2010/main" val="55489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3" grpId="0"/>
      <p:bldP spid="25" grpId="0"/>
      <p:bldP spid="26" grpId="0"/>
      <p:bldP spid="27" grpId="0"/>
      <p:bldP spid="36" grpId="0"/>
      <p:bldP spid="40" grpId="0"/>
      <p:bldP spid="42" grpId="0"/>
      <p:bldP spid="69" grpId="0"/>
      <p:bldP spid="37" grpId="0"/>
      <p:bldP spid="60" grpId="0"/>
      <p:bldP spid="61" grpId="0"/>
      <p:bldP spid="33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941</Words>
  <Application>Microsoft Office PowerPoint</Application>
  <PresentationFormat>‫הצגה על המסך (4:3)</PresentationFormat>
  <Paragraphs>266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7" baseType="lpstr">
      <vt:lpstr>Arial</vt:lpstr>
      <vt:lpstr>Calibri</vt:lpstr>
      <vt:lpstr>ערכת נושא Office</vt:lpstr>
      <vt:lpstr>מחיקת נתון מרשימה מקושרת</vt:lpstr>
      <vt:lpstr>מחיקת נתון מרשימה מקושרת</vt:lpstr>
      <vt:lpstr>ואם הנתון נמצא בצומת הראשונה?</vt:lpstr>
      <vt:lpstr>פונקציה למחיקת רשימה מקושרת</vt:lpstr>
      <vt:lpstr>טיול ברשימה בעזרת 2 מצביעים</vt:lpstr>
      <vt:lpstr>מצאנו את המספר?</vt:lpstr>
      <vt:lpstr>אם המספר נמצא בראש הרשימה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מחיקת הרשימה </vt:lpstr>
      <vt:lpstr>מחיקת הרשימה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235</cp:revision>
  <dcterms:created xsi:type="dcterms:W3CDTF">2018-02-18T20:21:23Z</dcterms:created>
  <dcterms:modified xsi:type="dcterms:W3CDTF">2019-05-13T05:48:06Z</dcterms:modified>
</cp:coreProperties>
</file>