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9" r:id="rId2"/>
    <p:sldId id="267" r:id="rId3"/>
    <p:sldId id="269" r:id="rId4"/>
    <p:sldId id="271" r:id="rId5"/>
    <p:sldId id="272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80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F5CDF8D9-42FF-46F1-855B-7B27E180B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21598"/>
              </p:ext>
            </p:extLst>
          </p:nvPr>
        </p:nvGraphicFramePr>
        <p:xfrm>
          <a:off x="2284632" y="4005064"/>
          <a:ext cx="4574736" cy="46189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51497">
                  <a:extLst>
                    <a:ext uri="{9D8B030D-6E8A-4147-A177-3AD203B41FA5}">
                      <a16:colId xmlns:a16="http://schemas.microsoft.com/office/drawing/2014/main" val="3859008704"/>
                    </a:ext>
                  </a:extLst>
                </a:gridCol>
                <a:gridCol w="408623">
                  <a:extLst>
                    <a:ext uri="{9D8B030D-6E8A-4147-A177-3AD203B41FA5}">
                      <a16:colId xmlns:a16="http://schemas.microsoft.com/office/drawing/2014/main" val="1183241068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3086725941"/>
                    </a:ext>
                  </a:extLst>
                </a:gridCol>
                <a:gridCol w="345123">
                  <a:extLst>
                    <a:ext uri="{9D8B030D-6E8A-4147-A177-3AD203B41FA5}">
                      <a16:colId xmlns:a16="http://schemas.microsoft.com/office/drawing/2014/main" val="2634172899"/>
                    </a:ext>
                  </a:extLst>
                </a:gridCol>
                <a:gridCol w="408623">
                  <a:extLst>
                    <a:ext uri="{9D8B030D-6E8A-4147-A177-3AD203B41FA5}">
                      <a16:colId xmlns:a16="http://schemas.microsoft.com/office/drawing/2014/main" val="3109131054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3566727363"/>
                    </a:ext>
                  </a:extLst>
                </a:gridCol>
                <a:gridCol w="316548">
                  <a:extLst>
                    <a:ext uri="{9D8B030D-6E8A-4147-A177-3AD203B41FA5}">
                      <a16:colId xmlns:a16="http://schemas.microsoft.com/office/drawing/2014/main" val="97760609"/>
                    </a:ext>
                  </a:extLst>
                </a:gridCol>
                <a:gridCol w="408623">
                  <a:extLst>
                    <a:ext uri="{9D8B030D-6E8A-4147-A177-3AD203B41FA5}">
                      <a16:colId xmlns:a16="http://schemas.microsoft.com/office/drawing/2014/main" val="1626091733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895231430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3008336682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664733003"/>
                    </a:ext>
                  </a:extLst>
                </a:gridCol>
                <a:gridCol w="338649">
                  <a:extLst>
                    <a:ext uri="{9D8B030D-6E8A-4147-A177-3AD203B41FA5}">
                      <a16:colId xmlns:a16="http://schemas.microsoft.com/office/drawing/2014/main" val="2085261078"/>
                    </a:ext>
                  </a:extLst>
                </a:gridCol>
              </a:tblGrid>
              <a:tr h="459436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solidFill>
                            <a:srgbClr val="FF0000"/>
                          </a:solidFill>
                          <a:effectLst/>
                        </a:rPr>
                        <a:t>\0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w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14833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57" y="903203"/>
            <a:ext cx="836865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4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מחרוזות </a:t>
            </a:r>
            <a:r>
              <a:rPr kumimoji="0" lang="en-GB" altLang="he-IL" sz="44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Strings</a:t>
            </a:r>
            <a:endParaRPr kumimoji="0" lang="he-IL" altLang="he-IL" sz="44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lang="he-IL" altLang="he-IL" sz="2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מחרוזת היא רצף של תווים כגון: מילים, משפטים, וכו'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בשפת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מחרוזת מיוצגת על ידי מערך של תווים שמסתיים בתו מיוחד שנקרא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.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7D215-A519-4989-9EE6-AE192C83E4C7}"/>
              </a:ext>
            </a:extLst>
          </p:cNvPr>
          <p:cNvSpPr txBox="1"/>
          <p:nvPr/>
        </p:nvSpPr>
        <p:spPr>
          <a:xfrm>
            <a:off x="1295636" y="5157192"/>
            <a:ext cx="65527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altLang="he-IL" sz="2400" dirty="0"/>
              <a:t>הסימן של </a:t>
            </a:r>
            <a:r>
              <a:rPr lang="en-US" altLang="he-IL" sz="2400" dirty="0"/>
              <a:t>NULL </a:t>
            </a:r>
            <a:r>
              <a:rPr lang="he-IL" altLang="he-IL" sz="2400" dirty="0"/>
              <a:t> הוא '0\' ,הקוד </a:t>
            </a:r>
            <a:r>
              <a:rPr lang="he-IL" altLang="he-IL" sz="2400" dirty="0" err="1"/>
              <a:t>אסקי</a:t>
            </a:r>
            <a:r>
              <a:rPr lang="he-IL" altLang="he-IL" sz="2400" dirty="0"/>
              <a:t> של </a:t>
            </a:r>
            <a:r>
              <a:rPr lang="en-US" altLang="he-IL" sz="2400" dirty="0"/>
              <a:t>NULL</a:t>
            </a:r>
            <a:r>
              <a:rPr lang="he-IL" altLang="he-IL" sz="2400" dirty="0"/>
              <a:t> הוא 0</a:t>
            </a:r>
            <a:endParaRPr lang="he-IL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1F0C979-443C-4C3C-AFB4-522E59D8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76" y="676374"/>
            <a:ext cx="583264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he-IL" alt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הגדרת מחרוזת בשפת </a:t>
            </a:r>
            <a:r>
              <a:rPr lang="en-US" alt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9">
            <a:extLst>
              <a:ext uri="{FF2B5EF4-FFF2-40B4-BE49-F238E27FC236}">
                <a16:creationId xmlns:a16="http://schemas.microsoft.com/office/drawing/2014/main" id="{9314226A-13D3-47B4-AAD3-28BFE7CC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32" y="2203015"/>
            <a:ext cx="4824536" cy="1514018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 string[30];</a:t>
            </a:r>
            <a:endParaRPr kumimoji="0" lang="en-GB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 sentence[100];</a:t>
            </a:r>
            <a:endParaRPr kumimoji="0" lang="en-GB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char word[10];</a:t>
            </a:r>
            <a:endParaRPr kumimoji="0" lang="en-GB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7CAE-9E9E-4CF0-8255-4E83BB47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3490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2" y="332656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אתחול מחרוזת בזמן ההגדרה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591677-C312-47DC-8880-2A456468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02097"/>
            <a:ext cx="8496944" cy="556726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GB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GB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ring</a:t>
            </a:r>
            <a:r>
              <a:rPr lang="en-GB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[30] = “hello world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”;</a:t>
            </a:r>
          </a:p>
          <a:p>
            <a:pPr algn="l" rtl="0">
              <a:spcAft>
                <a:spcPts val="0"/>
              </a:spcAft>
            </a:pP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endParaRPr lang="en-US" sz="28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endParaRPr lang="en-US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char string[] = “hello world”;</a:t>
            </a:r>
          </a:p>
          <a:p>
            <a:pPr algn="l" rtl="0">
              <a:spcAft>
                <a:spcPts val="0"/>
              </a:spcAft>
            </a:pPr>
            <a:endParaRPr lang="en-US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tabLst>
                <a:tab pos="3571240" algn="l"/>
              </a:tabLst>
            </a:pPr>
            <a:r>
              <a:rPr lang="en-GB" sz="2800" b="1" dirty="0">
                <a:solidFill>
                  <a:prstClr val="white"/>
                </a:solidFill>
              </a:rPr>
              <a:t>l</a:t>
            </a:r>
            <a:endParaRPr lang="en-US" sz="2800" b="1" dirty="0">
              <a:solidFill>
                <a:prstClr val="white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endParaRPr lang="en-US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[] = {‘b’, ‘y’, ‘e’}</a:t>
            </a:r>
          </a:p>
          <a:p>
            <a:pPr algn="ctr">
              <a:spcAft>
                <a:spcPts val="0"/>
              </a:spcAft>
            </a:pPr>
            <a:r>
              <a:rPr lang="he-IL" sz="2800" dirty="0">
                <a:ea typeface="Times New Roman" panose="02020603050405020304" pitchFamily="18" charset="0"/>
                <a:cs typeface="Arial" panose="020B0604020202020204" pitchFamily="34" charset="0"/>
              </a:rPr>
              <a:t>זה </a:t>
            </a:r>
            <a:r>
              <a:rPr lang="he-IL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לא</a:t>
            </a:r>
            <a:r>
              <a:rPr lang="he-IL" sz="2800" dirty="0">
                <a:ea typeface="Times New Roman" panose="02020603050405020304" pitchFamily="18" charset="0"/>
                <a:cs typeface="Arial" panose="020B0604020202020204" pitchFamily="34" charset="0"/>
              </a:rPr>
              <a:t> מחרוזת, זה מערך של תווים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[] = “”; //</a:t>
            </a:r>
            <a:r>
              <a:rPr lang="he-IL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מחרוזת ריקה 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</a:p>
          <a:p>
            <a:pPr algn="l" rtl="0">
              <a:spcAft>
                <a:spcPts val="0"/>
              </a:spcAft>
            </a:pPr>
            <a:endParaRPr lang="en-US" sz="10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[10] = “”;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F114ADA-BC8A-4810-832E-527AD1BA9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02266"/>
              </p:ext>
            </p:extLst>
          </p:nvPr>
        </p:nvGraphicFramePr>
        <p:xfrm>
          <a:off x="1042342" y="1939525"/>
          <a:ext cx="7022046" cy="46189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47809">
                  <a:extLst>
                    <a:ext uri="{9D8B030D-6E8A-4147-A177-3AD203B41FA5}">
                      <a16:colId xmlns:a16="http://schemas.microsoft.com/office/drawing/2014/main" val="2218740904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3087809109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1830062501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680369831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2194629015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2973417115"/>
                    </a:ext>
                  </a:extLst>
                </a:gridCol>
                <a:gridCol w="253645">
                  <a:extLst>
                    <a:ext uri="{9D8B030D-6E8A-4147-A177-3AD203B41FA5}">
                      <a16:colId xmlns:a16="http://schemas.microsoft.com/office/drawing/2014/main" val="2092005665"/>
                    </a:ext>
                  </a:extLst>
                </a:gridCol>
                <a:gridCol w="641314">
                  <a:extLst>
                    <a:ext uri="{9D8B030D-6E8A-4147-A177-3AD203B41FA5}">
                      <a16:colId xmlns:a16="http://schemas.microsoft.com/office/drawing/2014/main" val="3859008704"/>
                    </a:ext>
                  </a:extLst>
                </a:gridCol>
                <a:gridCol w="417417">
                  <a:extLst>
                    <a:ext uri="{9D8B030D-6E8A-4147-A177-3AD203B41FA5}">
                      <a16:colId xmlns:a16="http://schemas.microsoft.com/office/drawing/2014/main" val="1183241068"/>
                    </a:ext>
                  </a:extLst>
                </a:gridCol>
                <a:gridCol w="312009">
                  <a:extLst>
                    <a:ext uri="{9D8B030D-6E8A-4147-A177-3AD203B41FA5}">
                      <a16:colId xmlns:a16="http://schemas.microsoft.com/office/drawing/2014/main" val="3086725941"/>
                    </a:ext>
                  </a:extLst>
                </a:gridCol>
                <a:gridCol w="352551">
                  <a:extLst>
                    <a:ext uri="{9D8B030D-6E8A-4147-A177-3AD203B41FA5}">
                      <a16:colId xmlns:a16="http://schemas.microsoft.com/office/drawing/2014/main" val="2634172899"/>
                    </a:ext>
                  </a:extLst>
                </a:gridCol>
                <a:gridCol w="417417">
                  <a:extLst>
                    <a:ext uri="{9D8B030D-6E8A-4147-A177-3AD203B41FA5}">
                      <a16:colId xmlns:a16="http://schemas.microsoft.com/office/drawing/2014/main" val="3109131054"/>
                    </a:ext>
                  </a:extLst>
                </a:gridCol>
                <a:gridCol w="493635">
                  <a:extLst>
                    <a:ext uri="{9D8B030D-6E8A-4147-A177-3AD203B41FA5}">
                      <a16:colId xmlns:a16="http://schemas.microsoft.com/office/drawing/2014/main" val="3566727363"/>
                    </a:ext>
                  </a:extLst>
                </a:gridCol>
                <a:gridCol w="199636">
                  <a:extLst>
                    <a:ext uri="{9D8B030D-6E8A-4147-A177-3AD203B41FA5}">
                      <a16:colId xmlns:a16="http://schemas.microsoft.com/office/drawing/2014/main" val="97760609"/>
                    </a:ext>
                  </a:extLst>
                </a:gridCol>
                <a:gridCol w="417417">
                  <a:extLst>
                    <a:ext uri="{9D8B030D-6E8A-4147-A177-3AD203B41FA5}">
                      <a16:colId xmlns:a16="http://schemas.microsoft.com/office/drawing/2014/main" val="1626091733"/>
                    </a:ext>
                  </a:extLst>
                </a:gridCol>
                <a:gridCol w="312009">
                  <a:extLst>
                    <a:ext uri="{9D8B030D-6E8A-4147-A177-3AD203B41FA5}">
                      <a16:colId xmlns:a16="http://schemas.microsoft.com/office/drawing/2014/main" val="895231430"/>
                    </a:ext>
                  </a:extLst>
                </a:gridCol>
                <a:gridCol w="312009">
                  <a:extLst>
                    <a:ext uri="{9D8B030D-6E8A-4147-A177-3AD203B41FA5}">
                      <a16:colId xmlns:a16="http://schemas.microsoft.com/office/drawing/2014/main" val="3008336682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664733003"/>
                    </a:ext>
                  </a:extLst>
                </a:gridCol>
                <a:gridCol w="408623">
                  <a:extLst>
                    <a:ext uri="{9D8B030D-6E8A-4147-A177-3AD203B41FA5}">
                      <a16:colId xmlns:a16="http://schemas.microsoft.com/office/drawing/2014/main" val="2085261078"/>
                    </a:ext>
                  </a:extLst>
                </a:gridCol>
              </a:tblGrid>
              <a:tr h="459436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\0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w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1483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6FBCA2-3543-4C08-A7DE-E256D4CEA558}"/>
              </a:ext>
            </a:extLst>
          </p:cNvPr>
          <p:cNvSpPr txBox="1"/>
          <p:nvPr/>
        </p:nvSpPr>
        <p:spPr>
          <a:xfrm>
            <a:off x="1060977" y="1504565"/>
            <a:ext cx="702204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0    1  2  3  4 5   6   7  8  9 10  11 12 ………………29 </a:t>
            </a:r>
            <a:endParaRPr lang="he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0AD1-5719-4E5A-BABD-F3B4C9FFFEE1}"/>
              </a:ext>
            </a:extLst>
          </p:cNvPr>
          <p:cNvSpPr txBox="1"/>
          <p:nvPr/>
        </p:nvSpPr>
        <p:spPr>
          <a:xfrm>
            <a:off x="1470660" y="3116836"/>
            <a:ext cx="62026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 0    1     2    3   4    5    6     7    8    9  10   11 </a:t>
            </a:r>
            <a:endParaRPr lang="he-IL" sz="28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43EEDC6F-6CA7-4163-BEC3-B2CDFC746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67125"/>
              </p:ext>
            </p:extLst>
          </p:nvPr>
        </p:nvGraphicFramePr>
        <p:xfrm>
          <a:off x="1452025" y="3556542"/>
          <a:ext cx="620268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77079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29198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7512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30717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083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559267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\0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d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r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o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w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o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l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h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767460A3-AF9B-41D1-BB19-91204C753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71329"/>
              </p:ext>
            </p:extLst>
          </p:nvPr>
        </p:nvGraphicFramePr>
        <p:xfrm>
          <a:off x="4300541" y="4239522"/>
          <a:ext cx="1083628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496936805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446543607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15813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e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y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b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49566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013F5F9E-18B0-4F71-AB24-169C43DB8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89285"/>
              </p:ext>
            </p:extLst>
          </p:nvPr>
        </p:nvGraphicFramePr>
        <p:xfrm>
          <a:off x="5364088" y="5496823"/>
          <a:ext cx="551384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1384">
                  <a:extLst>
                    <a:ext uri="{9D8B030D-6E8A-4147-A177-3AD203B41FA5}">
                      <a16:colId xmlns:a16="http://schemas.microsoft.com/office/drawing/2014/main" val="204119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\0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46252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A6B43E54-CD5C-4C24-9939-916CEC8FB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5183"/>
              </p:ext>
            </p:extLst>
          </p:nvPr>
        </p:nvGraphicFramePr>
        <p:xfrm>
          <a:off x="2987824" y="6141661"/>
          <a:ext cx="6096000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38489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96508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05701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983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868409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82689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45332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2247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3930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592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\0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820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1" y="351210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קליטת מחרוזת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50C3D53-9924-4DEE-B17B-73BDBEFC4C84}"/>
              </a:ext>
            </a:extLst>
          </p:cNvPr>
          <p:cNvSpPr/>
          <p:nvPr/>
        </p:nvSpPr>
        <p:spPr>
          <a:xfrm>
            <a:off x="1267172" y="1335018"/>
            <a:ext cx="660965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ישנן 2 פונקציות לקליטת מחרוזות</a:t>
            </a:r>
            <a:endParaRPr lang="en-US" sz="36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B667316-DEB5-4A4D-8EAD-A8A0EF5CD6F3}"/>
              </a:ext>
            </a:extLst>
          </p:cNvPr>
          <p:cNvSpPr/>
          <p:nvPr/>
        </p:nvSpPr>
        <p:spPr>
          <a:xfrm>
            <a:off x="3053187" y="2043468"/>
            <a:ext cx="303762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altLang="he-IL" sz="3600" dirty="0">
                <a:latin typeface="Calibri" panose="020F0502020204030204" pitchFamily="34" charset="0"/>
              </a:rPr>
              <a:t>char string[30];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77AD960-F2EE-444C-B8D4-5008E26E3F0C}"/>
              </a:ext>
            </a:extLst>
          </p:cNvPr>
          <p:cNvSpPr/>
          <p:nvPr/>
        </p:nvSpPr>
        <p:spPr>
          <a:xfrm>
            <a:off x="336712" y="2899789"/>
            <a:ext cx="5070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", 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המחרוזת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בלי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&amp;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);</a:t>
            </a:r>
            <a:endParaRPr lang="he-IL" sz="28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870FB3B-C14B-4659-9337-D8D330E5D3E1}"/>
              </a:ext>
            </a:extLst>
          </p:cNvPr>
          <p:cNvSpPr/>
          <p:nvPr/>
        </p:nvSpPr>
        <p:spPr>
          <a:xfrm>
            <a:off x="336712" y="3447804"/>
            <a:ext cx="2935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", string);</a:t>
            </a:r>
            <a:endParaRPr lang="he-IL" sz="28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2BC30FF-265E-489D-84F0-18AFB6530445}"/>
              </a:ext>
            </a:extLst>
          </p:cNvPr>
          <p:cNvSpPr/>
          <p:nvPr/>
        </p:nvSpPr>
        <p:spPr>
          <a:xfrm>
            <a:off x="323528" y="4033405"/>
            <a:ext cx="32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(“%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29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s”, string);</a:t>
            </a:r>
            <a:endParaRPr lang="he-IL" sz="28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D5E4C6A-611E-4189-9906-233943F14F53}"/>
              </a:ext>
            </a:extLst>
          </p:cNvPr>
          <p:cNvSpPr/>
          <p:nvPr/>
        </p:nvSpPr>
        <p:spPr>
          <a:xfrm>
            <a:off x="5699428" y="2864266"/>
            <a:ext cx="3107860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gets(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המחרוזת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54CBB53-8609-4262-9527-82E0FBABB177}"/>
              </a:ext>
            </a:extLst>
          </p:cNvPr>
          <p:cNvSpPr/>
          <p:nvPr/>
        </p:nvSpPr>
        <p:spPr>
          <a:xfrm>
            <a:off x="4716016" y="3971024"/>
            <a:ext cx="4283968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 Studio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gets_s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המחרוזת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790390A-AB21-4546-952E-65F26BEA058A}"/>
              </a:ext>
            </a:extLst>
          </p:cNvPr>
          <p:cNvSpPr/>
          <p:nvPr/>
        </p:nvSpPr>
        <p:spPr>
          <a:xfrm>
            <a:off x="5699428" y="3402042"/>
            <a:ext cx="3107860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gets(string);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8964E-594F-4FB7-B4DA-BB8D11B22C8F}"/>
              </a:ext>
            </a:extLst>
          </p:cNvPr>
          <p:cNvSpPr txBox="1"/>
          <p:nvPr/>
        </p:nvSpPr>
        <p:spPr>
          <a:xfrm>
            <a:off x="719571" y="5161954"/>
            <a:ext cx="77048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שתי הפונקציות שמות את התו </a:t>
            </a:r>
            <a:r>
              <a:rPr lang="en-US" sz="2800" dirty="0"/>
              <a:t>NULL</a:t>
            </a:r>
            <a:r>
              <a:rPr lang="he-IL" sz="2800" dirty="0"/>
              <a:t> בסיום המחרוזת</a:t>
            </a:r>
          </a:p>
        </p:txBody>
      </p:sp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9150D1FE-2484-4E79-9D74-08DD4252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39515"/>
              </p:ext>
            </p:extLst>
          </p:nvPr>
        </p:nvGraphicFramePr>
        <p:xfrm>
          <a:off x="1060977" y="5857364"/>
          <a:ext cx="7022046" cy="46189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47809">
                  <a:extLst>
                    <a:ext uri="{9D8B030D-6E8A-4147-A177-3AD203B41FA5}">
                      <a16:colId xmlns:a16="http://schemas.microsoft.com/office/drawing/2014/main" val="2218740904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3087809109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1830062501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680369831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2194629015"/>
                    </a:ext>
                  </a:extLst>
                </a:gridCol>
                <a:gridCol w="347809">
                  <a:extLst>
                    <a:ext uri="{9D8B030D-6E8A-4147-A177-3AD203B41FA5}">
                      <a16:colId xmlns:a16="http://schemas.microsoft.com/office/drawing/2014/main" val="2973417115"/>
                    </a:ext>
                  </a:extLst>
                </a:gridCol>
                <a:gridCol w="253645">
                  <a:extLst>
                    <a:ext uri="{9D8B030D-6E8A-4147-A177-3AD203B41FA5}">
                      <a16:colId xmlns:a16="http://schemas.microsoft.com/office/drawing/2014/main" val="2092005665"/>
                    </a:ext>
                  </a:extLst>
                </a:gridCol>
                <a:gridCol w="641314">
                  <a:extLst>
                    <a:ext uri="{9D8B030D-6E8A-4147-A177-3AD203B41FA5}">
                      <a16:colId xmlns:a16="http://schemas.microsoft.com/office/drawing/2014/main" val="3859008704"/>
                    </a:ext>
                  </a:extLst>
                </a:gridCol>
                <a:gridCol w="417417">
                  <a:extLst>
                    <a:ext uri="{9D8B030D-6E8A-4147-A177-3AD203B41FA5}">
                      <a16:colId xmlns:a16="http://schemas.microsoft.com/office/drawing/2014/main" val="1183241068"/>
                    </a:ext>
                  </a:extLst>
                </a:gridCol>
                <a:gridCol w="312009">
                  <a:extLst>
                    <a:ext uri="{9D8B030D-6E8A-4147-A177-3AD203B41FA5}">
                      <a16:colId xmlns:a16="http://schemas.microsoft.com/office/drawing/2014/main" val="3086725941"/>
                    </a:ext>
                  </a:extLst>
                </a:gridCol>
                <a:gridCol w="352551">
                  <a:extLst>
                    <a:ext uri="{9D8B030D-6E8A-4147-A177-3AD203B41FA5}">
                      <a16:colId xmlns:a16="http://schemas.microsoft.com/office/drawing/2014/main" val="2634172899"/>
                    </a:ext>
                  </a:extLst>
                </a:gridCol>
                <a:gridCol w="417417">
                  <a:extLst>
                    <a:ext uri="{9D8B030D-6E8A-4147-A177-3AD203B41FA5}">
                      <a16:colId xmlns:a16="http://schemas.microsoft.com/office/drawing/2014/main" val="3109131054"/>
                    </a:ext>
                  </a:extLst>
                </a:gridCol>
                <a:gridCol w="493635">
                  <a:extLst>
                    <a:ext uri="{9D8B030D-6E8A-4147-A177-3AD203B41FA5}">
                      <a16:colId xmlns:a16="http://schemas.microsoft.com/office/drawing/2014/main" val="3566727363"/>
                    </a:ext>
                  </a:extLst>
                </a:gridCol>
                <a:gridCol w="199636">
                  <a:extLst>
                    <a:ext uri="{9D8B030D-6E8A-4147-A177-3AD203B41FA5}">
                      <a16:colId xmlns:a16="http://schemas.microsoft.com/office/drawing/2014/main" val="97760609"/>
                    </a:ext>
                  </a:extLst>
                </a:gridCol>
                <a:gridCol w="417417">
                  <a:extLst>
                    <a:ext uri="{9D8B030D-6E8A-4147-A177-3AD203B41FA5}">
                      <a16:colId xmlns:a16="http://schemas.microsoft.com/office/drawing/2014/main" val="1626091733"/>
                    </a:ext>
                  </a:extLst>
                </a:gridCol>
                <a:gridCol w="312009">
                  <a:extLst>
                    <a:ext uri="{9D8B030D-6E8A-4147-A177-3AD203B41FA5}">
                      <a16:colId xmlns:a16="http://schemas.microsoft.com/office/drawing/2014/main" val="895231430"/>
                    </a:ext>
                  </a:extLst>
                </a:gridCol>
                <a:gridCol w="312009">
                  <a:extLst>
                    <a:ext uri="{9D8B030D-6E8A-4147-A177-3AD203B41FA5}">
                      <a16:colId xmlns:a16="http://schemas.microsoft.com/office/drawing/2014/main" val="3008336682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664733003"/>
                    </a:ext>
                  </a:extLst>
                </a:gridCol>
                <a:gridCol w="408623">
                  <a:extLst>
                    <a:ext uri="{9D8B030D-6E8A-4147-A177-3AD203B41FA5}">
                      <a16:colId xmlns:a16="http://schemas.microsoft.com/office/drawing/2014/main" val="2085261078"/>
                    </a:ext>
                  </a:extLst>
                </a:gridCol>
              </a:tblGrid>
              <a:tr h="459436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\0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w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14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8" grpId="0"/>
      <p:bldP spid="5" grpId="0"/>
      <p:bldP spid="9" grpId="0"/>
      <p:bldP spid="10" grpId="0"/>
      <p:bldP spid="1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2" y="351210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ההבדלים בין </a:t>
            </a:r>
            <a:r>
              <a:rPr lang="en-US" sz="4400" b="1" dirty="0" err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scanf</a:t>
            </a: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ל-</a:t>
            </a:r>
            <a:r>
              <a:rPr lang="en-US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gets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9BB318F-A66F-4FEA-8535-03752314223D}"/>
              </a:ext>
            </a:extLst>
          </p:cNvPr>
          <p:cNvSpPr/>
          <p:nvPr/>
        </p:nvSpPr>
        <p:spPr>
          <a:xfrm>
            <a:off x="364096" y="1120651"/>
            <a:ext cx="8415808" cy="34183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371600" algn="ctr" rtl="0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יתרון – ניתן להגביל את כמות התווים לקליטה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(“%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29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s”, string);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חסרון – עבור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scanf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רווח מסמל סוף קליטה. כדי שיהיה אפשר להכניס רווח כחלק מהמחרוזת, צריך להוסיף את תו הבקרה הבא: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92CEA73-F869-4EDF-BD34-681816BB2C73}"/>
              </a:ext>
            </a:extLst>
          </p:cNvPr>
          <p:cNvSpPr/>
          <p:nvPr/>
        </p:nvSpPr>
        <p:spPr>
          <a:xfrm>
            <a:off x="364096" y="4678583"/>
            <a:ext cx="8415808" cy="18035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371600" algn="ctr" rtl="0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יתרון – ניתן להכניס רווח כחלק מהמחרוזת.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חסרון – לא ניתן להגביל את כמות התווים.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13AB263-DB97-402C-95A4-E368837B6BFC}"/>
              </a:ext>
            </a:extLst>
          </p:cNvPr>
          <p:cNvSpPr/>
          <p:nvPr/>
        </p:nvSpPr>
        <p:spPr>
          <a:xfrm>
            <a:off x="2447764" y="4005064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latin typeface="Consolas" panose="020B0609020204030204" pitchFamily="49" charset="0"/>
              </a:rPr>
              <a:t>%29</a:t>
            </a:r>
            <a:r>
              <a:rPr lang="pt-BR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[^\n]</a:t>
            </a:r>
            <a:r>
              <a:rPr lang="pt-BR" sz="2400" dirty="0">
                <a:latin typeface="Consolas" panose="020B0609020204030204" pitchFamily="49" charset="0"/>
              </a:rPr>
              <a:t>s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, str);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542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8FDF520-7316-452A-B3EF-5800C1B458CD}"/>
              </a:ext>
            </a:extLst>
          </p:cNvPr>
          <p:cNvSpPr/>
          <p:nvPr/>
        </p:nvSpPr>
        <p:spPr>
          <a:xfrm>
            <a:off x="1079612" y="351210"/>
            <a:ext cx="69847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הדפסת מחרוזת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50C3D53-9924-4DEE-B17B-73BDBEFC4C84}"/>
              </a:ext>
            </a:extLst>
          </p:cNvPr>
          <p:cNvSpPr/>
          <p:nvPr/>
        </p:nvSpPr>
        <p:spPr>
          <a:xfrm>
            <a:off x="1267172" y="1335018"/>
            <a:ext cx="660965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e-IL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ישנן 2 פונקציות להדפסת מחרוזות</a:t>
            </a:r>
            <a:endParaRPr lang="en-US" sz="36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B667316-DEB5-4A4D-8EAD-A8A0EF5CD6F3}"/>
              </a:ext>
            </a:extLst>
          </p:cNvPr>
          <p:cNvSpPr/>
          <p:nvPr/>
        </p:nvSpPr>
        <p:spPr>
          <a:xfrm>
            <a:off x="3053187" y="2043468"/>
            <a:ext cx="303762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altLang="he-IL" sz="3600" dirty="0">
                <a:latin typeface="Calibri" panose="020F0502020204030204" pitchFamily="34" charset="0"/>
              </a:rPr>
              <a:t>char string[30];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77AD960-F2EE-444C-B8D4-5008E26E3F0C}"/>
              </a:ext>
            </a:extLst>
          </p:cNvPr>
          <p:cNvSpPr/>
          <p:nvPr/>
        </p:nvSpPr>
        <p:spPr>
          <a:xfrm>
            <a:off x="336712" y="2899789"/>
            <a:ext cx="4100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",  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המחרוזת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he-IL" sz="28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870FB3B-C14B-4659-9337-D8D330E5D3E1}"/>
              </a:ext>
            </a:extLst>
          </p:cNvPr>
          <p:cNvSpPr/>
          <p:nvPr/>
        </p:nvSpPr>
        <p:spPr>
          <a:xfrm>
            <a:off x="336712" y="3447804"/>
            <a:ext cx="2988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", string);</a:t>
            </a:r>
            <a:endParaRPr lang="he-IL" sz="28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D5E4C6A-611E-4189-9906-233943F14F53}"/>
              </a:ext>
            </a:extLst>
          </p:cNvPr>
          <p:cNvSpPr/>
          <p:nvPr/>
        </p:nvSpPr>
        <p:spPr>
          <a:xfrm>
            <a:off x="5699428" y="2864266"/>
            <a:ext cx="3107860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puts(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המחרוזת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3790390A-AB21-4546-952E-65F26BEA058A}"/>
              </a:ext>
            </a:extLst>
          </p:cNvPr>
          <p:cNvSpPr/>
          <p:nvPr/>
        </p:nvSpPr>
        <p:spPr>
          <a:xfrm>
            <a:off x="5699428" y="3402042"/>
            <a:ext cx="3107860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puts(string);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1BEC6D3-2794-43BF-AFEA-7721381172E6}"/>
              </a:ext>
            </a:extLst>
          </p:cNvPr>
          <p:cNvSpPr/>
          <p:nvPr/>
        </p:nvSpPr>
        <p:spPr>
          <a:xfrm>
            <a:off x="368760" y="4044435"/>
            <a:ext cx="484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string is %s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", string);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367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7D71B802-5B10-4A90-9144-0E8AA07F6B43}"/>
              </a:ext>
            </a:extLst>
          </p:cNvPr>
          <p:cNvSpPr/>
          <p:nvPr/>
        </p:nvSpPr>
        <p:spPr>
          <a:xfrm>
            <a:off x="143508" y="404664"/>
            <a:ext cx="8856984" cy="6574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</a:pPr>
            <a:r>
              <a:rPr lang="he-IL" sz="44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סריקת מחרוזת</a:t>
            </a:r>
          </a:p>
          <a:p>
            <a:pPr algn="ctr" fontAlgn="base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tabLst>
                <a:tab pos="3571875" algn="l"/>
              </a:tabLst>
            </a:pPr>
            <a:r>
              <a:rPr lang="he-IL" sz="3600" dirty="0">
                <a:latin typeface="Calibri" panose="020F0502020204030204" pitchFamily="34" charset="0"/>
              </a:rPr>
              <a:t>ישנן מספר דרכים לבדוק את התנאי : "כל עוד לא הגענו לסוף המחרוזת"</a:t>
            </a:r>
            <a:endParaRPr lang="en-US" sz="3600" dirty="0">
              <a:latin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he-IL" sz="3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he-IL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דוגמא: 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</a:rPr>
              <a:t>char </a:t>
            </a:r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[10]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3600" dirty="0">
                <a:latin typeface="Arial" panose="020B0604020202020204" pitchFamily="34" charset="0"/>
                <a:ea typeface="Times New Roman" panose="02020603050405020304" pitchFamily="18" charset="0"/>
              </a:rPr>
              <a:t>– מחרוזת</a:t>
            </a:r>
            <a:r>
              <a:rPr lang="he-IL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3600" dirty="0">
                <a:latin typeface="Arial" panose="020B0604020202020204" pitchFamily="34" charset="0"/>
                <a:ea typeface="Times New Roman" panose="02020603050405020304" pitchFamily="18" charset="0"/>
              </a:rPr>
              <a:t>– אינדקס</a:t>
            </a:r>
            <a:endParaRPr lang="en-US" sz="36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rtl="0"/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for(</a:t>
            </a:r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=0; 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;</a:t>
            </a:r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</a:p>
          <a:p>
            <a:pPr lvl="8" algn="l" rtl="0"/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!= '\0'</a:t>
            </a:r>
          </a:p>
          <a:p>
            <a:pPr lvl="8" algn="l" rtl="0"/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!= 0</a:t>
            </a:r>
          </a:p>
          <a:p>
            <a:pPr lvl="8" algn="l" rtl="0"/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!= NULL</a:t>
            </a:r>
          </a:p>
          <a:p>
            <a:pPr lvl="8" algn="l" rtl="0"/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87B7B939-892E-4364-A659-56225FEC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94009"/>
              </p:ext>
            </p:extLst>
          </p:nvPr>
        </p:nvGraphicFramePr>
        <p:xfrm>
          <a:off x="2595623" y="2636913"/>
          <a:ext cx="3952754" cy="50405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08623">
                  <a:extLst>
                    <a:ext uri="{9D8B030D-6E8A-4147-A177-3AD203B41FA5}">
                      <a16:colId xmlns:a16="http://schemas.microsoft.com/office/drawing/2014/main" val="1183241068"/>
                    </a:ext>
                  </a:extLst>
                </a:gridCol>
                <a:gridCol w="345123">
                  <a:extLst>
                    <a:ext uri="{9D8B030D-6E8A-4147-A177-3AD203B41FA5}">
                      <a16:colId xmlns:a16="http://schemas.microsoft.com/office/drawing/2014/main" val="2634172899"/>
                    </a:ext>
                  </a:extLst>
                </a:gridCol>
                <a:gridCol w="408623">
                  <a:extLst>
                    <a:ext uri="{9D8B030D-6E8A-4147-A177-3AD203B41FA5}">
                      <a16:colId xmlns:a16="http://schemas.microsoft.com/office/drawing/2014/main" val="3109131054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3566727363"/>
                    </a:ext>
                  </a:extLst>
                </a:gridCol>
                <a:gridCol w="551498">
                  <a:extLst>
                    <a:ext uri="{9D8B030D-6E8A-4147-A177-3AD203B41FA5}">
                      <a16:colId xmlns:a16="http://schemas.microsoft.com/office/drawing/2014/main" val="97760609"/>
                    </a:ext>
                  </a:extLst>
                </a:gridCol>
                <a:gridCol w="408623">
                  <a:extLst>
                    <a:ext uri="{9D8B030D-6E8A-4147-A177-3AD203B41FA5}">
                      <a16:colId xmlns:a16="http://schemas.microsoft.com/office/drawing/2014/main" val="1626091733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895231430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3008336682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664733003"/>
                    </a:ext>
                  </a:extLst>
                </a:gridCol>
                <a:gridCol w="338649">
                  <a:extLst>
                    <a:ext uri="{9D8B030D-6E8A-4147-A177-3AD203B41FA5}">
                      <a16:colId xmlns:a16="http://schemas.microsoft.com/office/drawing/2014/main" val="2085261078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3571240" algn="l"/>
                        </a:tabLst>
                        <a:defRPr/>
                      </a:pPr>
                      <a:r>
                        <a:rPr lang="en-GB" sz="2800" dirty="0">
                          <a:effectLst/>
                        </a:rPr>
                        <a:t>\0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571240" algn="l"/>
                        </a:tabLst>
                      </a:pPr>
                      <a:r>
                        <a:rPr lang="en-GB" sz="2800" dirty="0">
                          <a:effectLst/>
                        </a:rPr>
                        <a:t>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14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CCBCDCAA-6E4B-4CB8-870F-D5DE461DD497}"/>
              </a:ext>
            </a:extLst>
          </p:cNvPr>
          <p:cNvSpPr/>
          <p:nvPr/>
        </p:nvSpPr>
        <p:spPr>
          <a:xfrm>
            <a:off x="4543224" y="3241321"/>
            <a:ext cx="3808094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Enter a string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nice d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Press any key to continue…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6CE7C7E-E0EC-4F0A-BB35-B86821F71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86" y="285728"/>
            <a:ext cx="7694969" cy="63367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#include &lt;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stdio.h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char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[30];</a:t>
            </a:r>
          </a:p>
          <a:p>
            <a:pPr lvl="1" algn="l" rtl="0"/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counter = 0,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lvl="1" algn="l" rtl="0"/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("enter a string\n");</a:t>
            </a:r>
          </a:p>
          <a:p>
            <a:pPr lvl="1"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gets(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//for (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=0; 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] != 0; 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/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//for (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0; 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] != '\0'; 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/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//for (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0; 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for (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0; </a:t>
            </a:r>
            <a:r>
              <a:rPr lang="en-US" sz="24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] != NULL 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</a:p>
          <a:p>
            <a:pPr lvl="1" algn="l" rtl="0"/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if (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] == 'a’)</a:t>
            </a:r>
          </a:p>
          <a:p>
            <a:pPr lvl="1"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	counter++;</a:t>
            </a:r>
          </a:p>
          <a:p>
            <a:pPr lvl="1" algn="l" rtl="0"/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lvl="1" algn="l" rtl="0"/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 counter);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//Enter a string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jdjabfjakdAkf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//2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he-IL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D9FDA29-64DA-4A73-A8E0-F70B919DBDD7}"/>
              </a:ext>
            </a:extLst>
          </p:cNvPr>
          <p:cNvSpPr/>
          <p:nvPr/>
        </p:nvSpPr>
        <p:spPr>
          <a:xfrm>
            <a:off x="4634285" y="2279592"/>
            <a:ext cx="380809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Enter a string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nice d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3BFEA08-8179-4757-8A38-6794FD5B908E}"/>
              </a:ext>
            </a:extLst>
          </p:cNvPr>
          <p:cNvSpPr/>
          <p:nvPr/>
        </p:nvSpPr>
        <p:spPr>
          <a:xfrm>
            <a:off x="4634285" y="3110589"/>
            <a:ext cx="380809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Press any key to continue…</a:t>
            </a:r>
          </a:p>
        </p:txBody>
      </p:sp>
    </p:spTree>
    <p:extLst>
      <p:ext uri="{BB962C8B-B14F-4D97-AF65-F5344CB8AC3E}">
        <p14:creationId xmlns:p14="http://schemas.microsoft.com/office/powerpoint/2010/main" val="22201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534</Words>
  <Application>Microsoft Office PowerPoint</Application>
  <PresentationFormat>‫הצגה על המסך (4:3)</PresentationFormat>
  <Paragraphs>154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47</cp:revision>
  <dcterms:created xsi:type="dcterms:W3CDTF">2018-02-18T20:21:23Z</dcterms:created>
  <dcterms:modified xsi:type="dcterms:W3CDTF">2019-03-03T16:24:37Z</dcterms:modified>
</cp:coreProperties>
</file>