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79" r:id="rId2"/>
  </p:sldMasterIdLst>
  <p:notesMasterIdLst>
    <p:notesMasterId r:id="rId7"/>
  </p:notesMasterIdLst>
  <p:handoutMasterIdLst>
    <p:handoutMasterId r:id="rId8"/>
  </p:handoutMasterIdLst>
  <p:sldIdLst>
    <p:sldId id="256" r:id="rId3"/>
    <p:sldId id="290" r:id="rId4"/>
    <p:sldId id="336" r:id="rId5"/>
    <p:sldId id="338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י"ט/אדר ב/תשע"ט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algn="r" rtl="1"/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3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66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365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334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748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236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543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264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22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6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58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28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84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88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3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20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י"ט/אדר ב/תשע"ט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36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57398" y="330014"/>
            <a:ext cx="10302996" cy="8309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הגדרת מחרוזת </a:t>
            </a:r>
            <a:r>
              <a:rPr lang="he-IL" sz="4800" b="1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קבועה</a:t>
            </a: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בעזרת מצביע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83460-00C6-4EF3-8117-99B888C49AA2}"/>
              </a:ext>
            </a:extLst>
          </p:cNvPr>
          <p:cNvSpPr txBox="1">
            <a:spLocks noChangeArrowheads="1"/>
          </p:cNvSpPr>
          <p:nvPr/>
        </p:nvSpPr>
        <p:spPr>
          <a:xfrm>
            <a:off x="428625" y="1258665"/>
            <a:ext cx="11632491" cy="5418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עד כה למדנו להגדיר מחרוזת כמערך של תווים:</a:t>
            </a:r>
          </a:p>
          <a:p>
            <a:pPr algn="l" rtl="0">
              <a:buFont typeface="Wingdings" pitchFamily="2" charset="2"/>
              <a:buNone/>
            </a:pPr>
            <a:r>
              <a:rPr lang="en-US" sz="2800" dirty="0"/>
              <a:t>char </a:t>
            </a:r>
            <a:r>
              <a:rPr lang="en-US" sz="2800" dirty="0" err="1"/>
              <a:t>str</a:t>
            </a:r>
            <a:r>
              <a:rPr lang="en-US" sz="2800" dirty="0"/>
              <a:t>[] = “Hi”;</a:t>
            </a:r>
          </a:p>
          <a:p>
            <a:pPr algn="l" rtl="0"/>
            <a:r>
              <a:rPr lang="en-US" sz="2800" dirty="0"/>
              <a:t>char </a:t>
            </a:r>
            <a:r>
              <a:rPr lang="en-US" sz="2800" dirty="0" err="1"/>
              <a:t>str</a:t>
            </a:r>
            <a:r>
              <a:rPr lang="en-US" sz="2800" dirty="0"/>
              <a:t>[3] = “Hi”;</a:t>
            </a:r>
            <a:endParaRPr lang="he-IL" sz="2800" dirty="0"/>
          </a:p>
          <a:p>
            <a:endParaRPr lang="he-IL" sz="2400" dirty="0"/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בשפת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ניתן להגדיר מחרוזת 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קבועה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בעזרת מצביע:</a:t>
            </a:r>
          </a:p>
          <a:p>
            <a:pPr algn="l" rtl="0">
              <a:buFont typeface="Wingdings" pitchFamily="2" charset="2"/>
              <a:buNone/>
            </a:pPr>
            <a:r>
              <a:rPr lang="en-US" sz="2800" dirty="0"/>
              <a:t>char* str ;</a:t>
            </a:r>
          </a:p>
          <a:p>
            <a:pPr algn="l" rtl="0">
              <a:buFont typeface="Wingdings" pitchFamily="2" charset="2"/>
              <a:buNone/>
            </a:pPr>
            <a:r>
              <a:rPr lang="en-US" sz="2800" dirty="0"/>
              <a:t>str=“Hi”;</a:t>
            </a:r>
          </a:p>
          <a:p>
            <a:pPr algn="l" rtl="0">
              <a:buFont typeface="Wingdings" pitchFamily="2" charset="2"/>
              <a:buNone/>
            </a:pPr>
            <a:endParaRPr lang="en-US" sz="2800" dirty="0"/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algn="l" rtl="0">
              <a:buFont typeface="Wingdings" pitchFamily="2" charset="2"/>
              <a:buNone/>
            </a:pPr>
            <a:endParaRPr lang="en-US" sz="2400" dirty="0"/>
          </a:p>
          <a:p>
            <a:pPr algn="l" rtl="0">
              <a:buFont typeface="Wingdings" pitchFamily="2" charset="2"/>
              <a:buNone/>
            </a:pPr>
            <a:endParaRPr lang="he-IL" sz="2400" dirty="0"/>
          </a:p>
        </p:txBody>
      </p:sp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3012A8DA-D35A-497C-8C12-4543C2204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433070"/>
              </p:ext>
            </p:extLst>
          </p:nvPr>
        </p:nvGraphicFramePr>
        <p:xfrm>
          <a:off x="4268884" y="1852833"/>
          <a:ext cx="2921953" cy="155448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21">
            <a:extLst>
              <a:ext uri="{FF2B5EF4-FFF2-40B4-BE49-F238E27FC236}">
                <a16:creationId xmlns:a16="http://schemas.microsoft.com/office/drawing/2014/main" id="{5DB34389-F30B-4659-A4AA-51FFF539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61997"/>
              </p:ext>
            </p:extLst>
          </p:nvPr>
        </p:nvGraphicFramePr>
        <p:xfrm>
          <a:off x="4268884" y="4099136"/>
          <a:ext cx="3199766" cy="51816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31">
            <a:extLst>
              <a:ext uri="{FF2B5EF4-FFF2-40B4-BE49-F238E27FC236}">
                <a16:creationId xmlns:a16="http://schemas.microsoft.com/office/drawing/2014/main" id="{43431FF1-D611-4B0E-893B-12C43C44E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1605"/>
              </p:ext>
            </p:extLst>
          </p:nvPr>
        </p:nvGraphicFramePr>
        <p:xfrm>
          <a:off x="8588302" y="4099136"/>
          <a:ext cx="3472815" cy="1737360"/>
        </p:xfrm>
        <a:graphic>
          <a:graphicData uri="http://schemas.openxmlformats.org/drawingml/2006/table">
            <a:tbl>
              <a:tblPr/>
              <a:tblGrid>
                <a:gridCol w="1086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49">
            <a:extLst>
              <a:ext uri="{FF2B5EF4-FFF2-40B4-BE49-F238E27FC236}">
                <a16:creationId xmlns:a16="http://schemas.microsoft.com/office/drawing/2014/main" id="{2361053A-F75E-4B2F-9978-7690152D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75" y="5143998"/>
            <a:ext cx="802981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>
              <a:buClr>
                <a:schemeClr val="tx2"/>
              </a:buClr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במקרה זה היא מחרוזת קבועה. </a:t>
            </a:r>
          </a:p>
          <a:p>
            <a:pPr algn="r" rtl="1">
              <a:buClr>
                <a:schemeClr val="tx2"/>
              </a:buClr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כל פעולה שניתן לבצע על מחרוזת רגילה ניתן לבצע על מחרוזת זו, פרט לשינוי ערכי המחרוזת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6155" y="555524"/>
            <a:ext cx="10916870" cy="8309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מה מותר ומה אסור לבצע במחרוזת רגילה?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719266" y="4835769"/>
            <a:ext cx="7844326" cy="1465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br>
              <a:rPr lang="he-IL" sz="2400" dirty="0"/>
            </a:br>
            <a:endParaRPr lang="he-IL" sz="2400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B366E9F-60E4-4C86-AB11-FDC21626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2416F99-5B05-4D2E-9E08-E8A006154C1C}"/>
              </a:ext>
            </a:extLst>
          </p:cNvPr>
          <p:cNvSpPr/>
          <p:nvPr/>
        </p:nvSpPr>
        <p:spPr>
          <a:xfrm>
            <a:off x="1377599" y="1907330"/>
            <a:ext cx="100035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string[10];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מחרוזת רגילה</a:t>
            </a:r>
          </a:p>
          <a:p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טעות. השמה של מחרוזות ניתן לבצע רק על ידי 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(string,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string[2]=‘H’;</a:t>
            </a:r>
            <a:endParaRPr lang="he-IL"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BC8C11E-3BBD-47C7-948E-7037513F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04888" y="2765166"/>
            <a:ext cx="533132" cy="53816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AC4332F-88BA-43F9-928F-D1E1C164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86" y="4533599"/>
            <a:ext cx="561609" cy="51288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3C40273-7591-4655-B487-FDFE684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77" y="5380067"/>
            <a:ext cx="561609" cy="51288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6C2EA87-4299-45EF-8EC2-18728CC2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38" y="6155076"/>
            <a:ext cx="561609" cy="5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7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719266" y="4835769"/>
            <a:ext cx="7844326" cy="1465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br>
              <a:rPr lang="he-IL" sz="2400" dirty="0"/>
            </a:br>
            <a:endParaRPr lang="he-IL" sz="2400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B366E9F-60E4-4C86-AB11-FDC21626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2416F99-5B05-4D2E-9E08-E8A006154C1C}"/>
              </a:ext>
            </a:extLst>
          </p:cNvPr>
          <p:cNvSpPr/>
          <p:nvPr/>
        </p:nvSpPr>
        <p:spPr>
          <a:xfrm>
            <a:off x="504678" y="1241306"/>
            <a:ext cx="100035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;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“David”;</a:t>
            </a:r>
          </a:p>
          <a:p>
            <a:endParaRPr lang="en-US" sz="2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חוקי. רק בצורה כזאת ניתן לשים מחרוזת חדשה במצביע זה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28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		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"%s"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[2]=‘V’;</a:t>
            </a:r>
            <a:endParaRPr lang="he-IL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BC8C11E-3BBD-47C7-948E-7037513F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98707" y="3853842"/>
            <a:ext cx="533132" cy="53816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AC4332F-88BA-43F9-928F-D1E1C164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329" y="2077905"/>
            <a:ext cx="561609" cy="51288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9B6240E-B8A6-41BD-84E3-81369A62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29512" y="4639957"/>
            <a:ext cx="533132" cy="538162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C21DFF52-B08B-4F8C-AA67-F3B835685C17}"/>
              </a:ext>
            </a:extLst>
          </p:cNvPr>
          <p:cNvSpPr txBox="1">
            <a:spLocks/>
          </p:cNvSpPr>
          <p:nvPr/>
        </p:nvSpPr>
        <p:spPr>
          <a:xfrm>
            <a:off x="0" y="61555"/>
            <a:ext cx="1219199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פעולות שמותר לבצע על מחרוזת </a:t>
            </a:r>
            <a:r>
              <a:rPr lang="he-IL" sz="4400" b="1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קבועה</a:t>
            </a: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שהוגדרה בעזרת מצביע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8B76BCB-B66B-42CD-8FEE-1FDC972D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29980" y="5522119"/>
            <a:ext cx="533132" cy="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4" y="194364"/>
            <a:ext cx="10018713" cy="76944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סיכום ההבדלים בין שני סוגי המחרוזות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719266" y="4835769"/>
            <a:ext cx="7844326" cy="1465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br>
              <a:rPr lang="he-IL" sz="2400" dirty="0"/>
            </a:br>
            <a:endParaRPr lang="he-IL" sz="2400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  <a:p>
            <a:pPr marL="0" indent="0" algn="just">
              <a:buNone/>
            </a:pPr>
            <a:endParaRPr lang="he-IL" sz="2400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B366E9F-60E4-4C86-AB11-FDC21626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7927879-C672-4022-A169-AEDAE460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85378"/>
              </p:ext>
            </p:extLst>
          </p:nvPr>
        </p:nvGraphicFramePr>
        <p:xfrm>
          <a:off x="1029812" y="1379074"/>
          <a:ext cx="10132377" cy="4899806"/>
        </p:xfrm>
        <a:graphic>
          <a:graphicData uri="http://schemas.openxmlformats.org/drawingml/2006/table">
            <a:tbl>
              <a:tblPr rtl="1" firstRow="1" bandRow="1">
                <a:tableStyleId>{FABFCF23-3B69-468F-B69F-88F6DE6A72F2}</a:tableStyleId>
              </a:tblPr>
              <a:tblGrid>
                <a:gridCol w="3299142">
                  <a:extLst>
                    <a:ext uri="{9D8B030D-6E8A-4147-A177-3AD203B41FA5}">
                      <a16:colId xmlns:a16="http://schemas.microsoft.com/office/drawing/2014/main" val="2795021370"/>
                    </a:ext>
                  </a:extLst>
                </a:gridCol>
                <a:gridCol w="3156267">
                  <a:extLst>
                    <a:ext uri="{9D8B030D-6E8A-4147-A177-3AD203B41FA5}">
                      <a16:colId xmlns:a16="http://schemas.microsoft.com/office/drawing/2014/main" val="2809161432"/>
                    </a:ext>
                  </a:extLst>
                </a:gridCol>
                <a:gridCol w="3676968">
                  <a:extLst>
                    <a:ext uri="{9D8B030D-6E8A-4147-A177-3AD203B41FA5}">
                      <a16:colId xmlns:a16="http://schemas.microsoft.com/office/drawing/2014/main" val="4120154233"/>
                    </a:ext>
                  </a:extLst>
                </a:gridCol>
              </a:tblGrid>
              <a:tr h="599209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פעולה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מחרוזת רגילה (מערך)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מחרוזת קבועה (מצביע)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42912"/>
                  </a:ext>
                </a:extLst>
              </a:tr>
              <a:tr h="599209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הגדרה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[20];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801853"/>
                  </a:ext>
                </a:extLst>
              </a:tr>
              <a:tr h="599209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השמת מחרוזת חדשה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strcpy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,”hello”);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=“hello”;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365790"/>
                  </a:ext>
                </a:extLst>
              </a:tr>
              <a:tr h="599209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אתחול בזמן הגדרה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[]=“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=“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108636"/>
                  </a:ext>
                </a:extLst>
              </a:tr>
              <a:tr h="613210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קליטה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scanf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(“%s”,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אין אפשרות לבצע קליטה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821404"/>
                  </a:ext>
                </a:extLst>
              </a:tr>
              <a:tr h="599209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הדפסה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(“%s”,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(“%s”,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072364"/>
                  </a:ext>
                </a:extLst>
              </a:tr>
              <a:tr h="599209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שינוי תו במחרוזת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str[</a:t>
                      </a:r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מיקום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]=</a:t>
                      </a:r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תו חדש</a:t>
                      </a:r>
                      <a:r>
                        <a:rPr lang="en-US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he-IL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אין אפשרות לשנות תווים במחרוזת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73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48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התאמה אישית 1">
      <a:dk1>
        <a:sysClr val="windowText" lastClr="000000"/>
      </a:dk1>
      <a:lt1>
        <a:sysClr val="window" lastClr="FFFFFF"/>
      </a:lt1>
      <a:dk2>
        <a:srgbClr val="8EBBD2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0</TotalTime>
  <Words>282</Words>
  <Application>Microsoft Office PowerPoint</Application>
  <PresentationFormat>מסך רחב</PresentationFormat>
  <Paragraphs>88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Corbel</vt:lpstr>
      <vt:lpstr>Verdana</vt:lpstr>
      <vt:lpstr>Wingdings</vt:lpstr>
      <vt:lpstr>Wingdings 3</vt:lpstr>
      <vt:lpstr>פרלקסה</vt:lpstr>
      <vt:lpstr>הגדרת מחרוזת קבועה בעזרת מצביע</vt:lpstr>
      <vt:lpstr>מה מותר ומה אסור לבצע במחרוזת רגילה?</vt:lpstr>
      <vt:lpstr>מצגת של PowerPoint‏</vt:lpstr>
      <vt:lpstr>סיכום ההבדלים בין שני סוגי המחרוזות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2019-03-26T16:40:00Z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