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9" r:id="rId3"/>
    <p:sldId id="280" r:id="rId4"/>
    <p:sldId id="281" r:id="rId5"/>
    <p:sldId id="279" r:id="rId6"/>
    <p:sldId id="282" r:id="rId7"/>
    <p:sldId id="277" r:id="rId8"/>
    <p:sldId id="283" r:id="rId9"/>
    <p:sldId id="284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1750" autoAdjust="0"/>
  </p:normalViewPr>
  <p:slideViewPr>
    <p:cSldViewPr>
      <p:cViewPr varScale="1">
        <p:scale>
          <a:sx n="79" d="100"/>
          <a:sy n="79" d="100"/>
        </p:scale>
        <p:origin x="1013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t>י"ג/אדר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2.%20&#1502;&#1506;&#1512;&#1498;%20&#1499;&#1508;&#1512;&#1502;&#1496;&#1512;%20&#1513;&#1500;%20&#1508;&#1493;&#1504;&#1511;&#1510;&#1497;&#1492;.c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1"/>
            <a:r>
              <a:rPr lang="he-IL" b="1" dirty="0">
                <a:solidFill>
                  <a:srgbClr val="0070C0"/>
                </a:solidFill>
                <a:cs typeface="+mn-cs"/>
              </a:rPr>
              <a:t>מה</a:t>
            </a:r>
            <a:r>
              <a:rPr lang="he-IL" dirty="0"/>
              <a:t> 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2335026" y="1428736"/>
            <a:ext cx="4473948" cy="1424200"/>
          </a:xfrm>
        </p:spPr>
        <p:txBody>
          <a:bodyPr>
            <a:noAutofit/>
          </a:bodyPr>
          <a:lstStyle/>
          <a:p>
            <a:r>
              <a:rPr lang="he-IL" dirty="0"/>
              <a:t>מערך כפרמטר של פונקציה</a:t>
            </a:r>
          </a:p>
          <a:p>
            <a:r>
              <a:rPr lang="he-IL" dirty="0"/>
              <a:t>שליחת מערך לפונקציה</a:t>
            </a:r>
          </a:p>
          <a:p>
            <a:endParaRPr lang="he-IL" dirty="0"/>
          </a:p>
          <a:p>
            <a:pPr>
              <a:buFont typeface="Wingdings 3" panose="05040102010807070707" pitchFamily="18" charset="2"/>
              <a:buChar char="t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416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" y="-68614"/>
            <a:ext cx="9144000" cy="684803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000" b="1" dirty="0">
                <a:solidFill>
                  <a:srgbClr val="0070C0"/>
                </a:solidFill>
                <a:cs typeface="+mn-cs"/>
              </a:rPr>
              <a:t>הגדרת פונקציה שמקבלת מערך כפרמטר</a:t>
            </a:r>
            <a:endParaRPr lang="en-US" sz="40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65A91B15-6FE4-4CBD-9D4C-E521661E1ECC}"/>
              </a:ext>
            </a:extLst>
          </p:cNvPr>
          <p:cNvSpPr/>
          <p:nvPr/>
        </p:nvSpPr>
        <p:spPr>
          <a:xfrm>
            <a:off x="729749" y="1341459"/>
            <a:ext cx="1525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ערך מוחזר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605D84AA-5BD7-485F-AC4B-F66DD4C3D42D}"/>
              </a:ext>
            </a:extLst>
          </p:cNvPr>
          <p:cNvSpPr/>
          <p:nvPr/>
        </p:nvSpPr>
        <p:spPr>
          <a:xfrm>
            <a:off x="2132979" y="1341459"/>
            <a:ext cx="194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שם הפונקציה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0C9E9BA-48E2-4B8F-96DA-6BBE16235836}"/>
              </a:ext>
            </a:extLst>
          </p:cNvPr>
          <p:cNvSpPr/>
          <p:nvPr/>
        </p:nvSpPr>
        <p:spPr>
          <a:xfrm>
            <a:off x="3824005" y="1341459"/>
            <a:ext cx="2143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טיפוס המערך)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015A9E09-24BC-4451-A646-9FDB6C32D2B3}"/>
              </a:ext>
            </a:extLst>
          </p:cNvPr>
          <p:cNvSpPr/>
          <p:nvPr/>
        </p:nvSpPr>
        <p:spPr>
          <a:xfrm>
            <a:off x="5915967" y="1341459"/>
            <a:ext cx="1585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שם המערך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975D9BB5-3AFC-428F-BB6C-3AD6CFDB9FBD}"/>
              </a:ext>
            </a:extLst>
          </p:cNvPr>
          <p:cNvSpPr/>
          <p:nvPr/>
        </p:nvSpPr>
        <p:spPr>
          <a:xfrm>
            <a:off x="797423" y="1806127"/>
            <a:ext cx="1457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618726C7-997D-4448-B32C-25790A858123}"/>
              </a:ext>
            </a:extLst>
          </p:cNvPr>
          <p:cNvSpPr/>
          <p:nvPr/>
        </p:nvSpPr>
        <p:spPr>
          <a:xfrm>
            <a:off x="384779" y="1214975"/>
            <a:ext cx="8540207" cy="20168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A7E03AD-D549-4857-BA72-30BDA4705E6D}"/>
              </a:ext>
            </a:extLst>
          </p:cNvPr>
          <p:cNvSpPr/>
          <p:nvPr/>
        </p:nvSpPr>
        <p:spPr>
          <a:xfrm>
            <a:off x="7339242" y="1341459"/>
            <a:ext cx="1585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 …</a:t>
            </a: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[גודל]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" name="בועת דיבור: מלבן עם פינות מעוגלות 1">
            <a:extLst>
              <a:ext uri="{FF2B5EF4-FFF2-40B4-BE49-F238E27FC236}">
                <a16:creationId xmlns:a16="http://schemas.microsoft.com/office/drawing/2014/main" id="{1A4B74D6-CA55-4C0E-893D-331B73EF7624}"/>
              </a:ext>
            </a:extLst>
          </p:cNvPr>
          <p:cNvSpPr/>
          <p:nvPr/>
        </p:nvSpPr>
        <p:spPr>
          <a:xfrm>
            <a:off x="6821422" y="2223395"/>
            <a:ext cx="1360581" cy="461665"/>
          </a:xfrm>
          <a:prstGeom prst="wedgeRoundRectCallout">
            <a:avLst>
              <a:gd name="adj1" fmla="val 22781"/>
              <a:gd name="adj2" fmla="val -157679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לא חובה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AAEDD0B0-C803-4E92-9374-E7FE85D9F604}"/>
              </a:ext>
            </a:extLst>
          </p:cNvPr>
          <p:cNvSpPr/>
          <p:nvPr/>
        </p:nvSpPr>
        <p:spPr>
          <a:xfrm>
            <a:off x="729749" y="3461383"/>
            <a:ext cx="1023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void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39411C05-CEB9-4B85-9414-1FE7862CB3FC}"/>
              </a:ext>
            </a:extLst>
          </p:cNvPr>
          <p:cNvSpPr/>
          <p:nvPr/>
        </p:nvSpPr>
        <p:spPr>
          <a:xfrm>
            <a:off x="2132979" y="3461383"/>
            <a:ext cx="194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print_array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859FCEAD-2386-4A81-88C7-F9FE97E3F477}"/>
              </a:ext>
            </a:extLst>
          </p:cNvPr>
          <p:cNvSpPr/>
          <p:nvPr/>
        </p:nvSpPr>
        <p:spPr>
          <a:xfrm>
            <a:off x="3824005" y="3461383"/>
            <a:ext cx="2143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int</a:t>
            </a: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FD74FD8E-3F68-4185-AC6E-9235D4BD7171}"/>
              </a:ext>
            </a:extLst>
          </p:cNvPr>
          <p:cNvSpPr/>
          <p:nvPr/>
        </p:nvSpPr>
        <p:spPr>
          <a:xfrm>
            <a:off x="5122294" y="3461382"/>
            <a:ext cx="5932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9ADD0F9C-C4DF-4DE9-8834-C047230AB426}"/>
              </a:ext>
            </a:extLst>
          </p:cNvPr>
          <p:cNvSpPr/>
          <p:nvPr/>
        </p:nvSpPr>
        <p:spPr>
          <a:xfrm>
            <a:off x="5531447" y="3461381"/>
            <a:ext cx="871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([10]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0E9D719A-775C-4CEE-B34A-60BAB211A7AE}"/>
              </a:ext>
            </a:extLst>
          </p:cNvPr>
          <p:cNvSpPr/>
          <p:nvPr/>
        </p:nvSpPr>
        <p:spPr>
          <a:xfrm>
            <a:off x="729749" y="5285708"/>
            <a:ext cx="1023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void</a:t>
            </a: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469CE859-B4A5-4CEF-83C7-9CA68CD4F0C8}"/>
              </a:ext>
            </a:extLst>
          </p:cNvPr>
          <p:cNvSpPr/>
          <p:nvPr/>
        </p:nvSpPr>
        <p:spPr>
          <a:xfrm>
            <a:off x="2132979" y="5285708"/>
            <a:ext cx="194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print_array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3A635FFB-110C-4A8D-AD11-9F383110CD49}"/>
              </a:ext>
            </a:extLst>
          </p:cNvPr>
          <p:cNvSpPr/>
          <p:nvPr/>
        </p:nvSpPr>
        <p:spPr>
          <a:xfrm>
            <a:off x="3824005" y="5285708"/>
            <a:ext cx="2143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int</a:t>
            </a: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702F301C-A642-481C-AD36-288CB9D5DB3D}"/>
              </a:ext>
            </a:extLst>
          </p:cNvPr>
          <p:cNvSpPr/>
          <p:nvPr/>
        </p:nvSpPr>
        <p:spPr>
          <a:xfrm>
            <a:off x="5122294" y="5285707"/>
            <a:ext cx="5932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DC5F1589-4969-45AC-A182-3A4E2D1A1CC1}"/>
              </a:ext>
            </a:extLst>
          </p:cNvPr>
          <p:cNvSpPr/>
          <p:nvPr/>
        </p:nvSpPr>
        <p:spPr>
          <a:xfrm>
            <a:off x="5127685" y="5285706"/>
            <a:ext cx="871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([]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63D2C58F-32BE-43A9-9975-E65D3B8FB0CF}"/>
              </a:ext>
            </a:extLst>
          </p:cNvPr>
          <p:cNvSpPr/>
          <p:nvPr/>
        </p:nvSpPr>
        <p:spPr>
          <a:xfrm>
            <a:off x="7231722" y="3326391"/>
            <a:ext cx="1231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לדוגמא: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DB262262-4C2C-4BAB-AC3F-1C79830FBC42}"/>
              </a:ext>
            </a:extLst>
          </p:cNvPr>
          <p:cNvSpPr/>
          <p:nvPr/>
        </p:nvSpPr>
        <p:spPr>
          <a:xfrm>
            <a:off x="763585" y="3948381"/>
            <a:ext cx="1457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5051AE79-A2DE-497D-A173-72A752575528}"/>
              </a:ext>
            </a:extLst>
          </p:cNvPr>
          <p:cNvSpPr/>
          <p:nvPr/>
        </p:nvSpPr>
        <p:spPr>
          <a:xfrm>
            <a:off x="701442" y="5643025"/>
            <a:ext cx="1457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8C1F1F79-50E7-45ED-AB01-6903961CC52A}"/>
              </a:ext>
            </a:extLst>
          </p:cNvPr>
          <p:cNvSpPr/>
          <p:nvPr/>
        </p:nvSpPr>
        <p:spPr>
          <a:xfrm>
            <a:off x="7355508" y="658734"/>
            <a:ext cx="1248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דרך 1: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4AE1C6E5-3D80-487E-8197-983D25E1B3B3}"/>
              </a:ext>
            </a:extLst>
          </p:cNvPr>
          <p:cNvSpPr/>
          <p:nvPr/>
        </p:nvSpPr>
        <p:spPr>
          <a:xfrm>
            <a:off x="6748449" y="4796624"/>
            <a:ext cx="483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או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2" grpId="0"/>
      <p:bldP spid="23" grpId="0"/>
      <p:bldP spid="24" grpId="0"/>
      <p:bldP spid="27" grpId="0" animBg="1"/>
      <p:bldP spid="29" grpId="0"/>
      <p:bldP spid="2" grpId="0" animBg="1"/>
      <p:bldP spid="30" grpId="0"/>
      <p:bldP spid="31" grpId="0"/>
      <p:bldP spid="32" grpId="0"/>
      <p:bldP spid="33" grpId="0"/>
      <p:bldP spid="36" grpId="0"/>
      <p:bldP spid="42" grpId="0"/>
      <p:bldP spid="43" grpId="0"/>
      <p:bldP spid="44" grpId="0"/>
      <p:bldP spid="45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" y="-68614"/>
            <a:ext cx="9144000" cy="684803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000" b="1" dirty="0">
                <a:solidFill>
                  <a:srgbClr val="0070C0"/>
                </a:solidFill>
                <a:cs typeface="+mn-cs"/>
              </a:rPr>
              <a:t>הגדרת פונקציה שמקבלת מערך כפרמטר</a:t>
            </a:r>
            <a:endParaRPr lang="en-US" sz="40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65A91B15-6FE4-4CBD-9D4C-E521661E1ECC}"/>
              </a:ext>
            </a:extLst>
          </p:cNvPr>
          <p:cNvSpPr/>
          <p:nvPr/>
        </p:nvSpPr>
        <p:spPr>
          <a:xfrm>
            <a:off x="729749" y="1341459"/>
            <a:ext cx="1525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ערך מוחזר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605D84AA-5BD7-485F-AC4B-F66DD4C3D42D}"/>
              </a:ext>
            </a:extLst>
          </p:cNvPr>
          <p:cNvSpPr/>
          <p:nvPr/>
        </p:nvSpPr>
        <p:spPr>
          <a:xfrm>
            <a:off x="2132979" y="1341459"/>
            <a:ext cx="194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שם הפונקציה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0C9E9BA-48E2-4B8F-96DA-6BBE16235836}"/>
              </a:ext>
            </a:extLst>
          </p:cNvPr>
          <p:cNvSpPr/>
          <p:nvPr/>
        </p:nvSpPr>
        <p:spPr>
          <a:xfrm>
            <a:off x="3824005" y="1341459"/>
            <a:ext cx="2143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טיפוס המערך)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015A9E09-24BC-4451-A646-9FDB6C32D2B3}"/>
              </a:ext>
            </a:extLst>
          </p:cNvPr>
          <p:cNvSpPr/>
          <p:nvPr/>
        </p:nvSpPr>
        <p:spPr>
          <a:xfrm>
            <a:off x="5915966" y="1341459"/>
            <a:ext cx="1620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שם המערך</a:t>
            </a:r>
            <a:r>
              <a:rPr lang="he-IL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*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975D9BB5-3AFC-428F-BB6C-3AD6CFDB9FBD}"/>
              </a:ext>
            </a:extLst>
          </p:cNvPr>
          <p:cNvSpPr/>
          <p:nvPr/>
        </p:nvSpPr>
        <p:spPr>
          <a:xfrm>
            <a:off x="797423" y="1806127"/>
            <a:ext cx="1457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618726C7-997D-4448-B32C-25790A858123}"/>
              </a:ext>
            </a:extLst>
          </p:cNvPr>
          <p:cNvSpPr/>
          <p:nvPr/>
        </p:nvSpPr>
        <p:spPr>
          <a:xfrm>
            <a:off x="384779" y="1214975"/>
            <a:ext cx="8540207" cy="20168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A7E03AD-D549-4857-BA72-30BDA4705E6D}"/>
              </a:ext>
            </a:extLst>
          </p:cNvPr>
          <p:cNvSpPr/>
          <p:nvPr/>
        </p:nvSpPr>
        <p:spPr>
          <a:xfrm>
            <a:off x="7426025" y="1341459"/>
            <a:ext cx="842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 …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AAEDD0B0-C803-4E92-9374-E7FE85D9F604}"/>
              </a:ext>
            </a:extLst>
          </p:cNvPr>
          <p:cNvSpPr/>
          <p:nvPr/>
        </p:nvSpPr>
        <p:spPr>
          <a:xfrm>
            <a:off x="729749" y="3461383"/>
            <a:ext cx="1023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void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39411C05-CEB9-4B85-9414-1FE7862CB3FC}"/>
              </a:ext>
            </a:extLst>
          </p:cNvPr>
          <p:cNvSpPr/>
          <p:nvPr/>
        </p:nvSpPr>
        <p:spPr>
          <a:xfrm>
            <a:off x="2132979" y="3461383"/>
            <a:ext cx="194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print_array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859FCEAD-2386-4A81-88C7-F9FE97E3F477}"/>
              </a:ext>
            </a:extLst>
          </p:cNvPr>
          <p:cNvSpPr/>
          <p:nvPr/>
        </p:nvSpPr>
        <p:spPr>
          <a:xfrm>
            <a:off x="3824005" y="3461383"/>
            <a:ext cx="2143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int</a:t>
            </a: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FD74FD8E-3F68-4185-AC6E-9235D4BD7171}"/>
              </a:ext>
            </a:extLst>
          </p:cNvPr>
          <p:cNvSpPr/>
          <p:nvPr/>
        </p:nvSpPr>
        <p:spPr>
          <a:xfrm>
            <a:off x="5122294" y="3461382"/>
            <a:ext cx="793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*</a:t>
            </a:r>
            <a:r>
              <a:rPr lang="en-US" sz="24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</a:t>
            </a: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63D2C58F-32BE-43A9-9975-E65D3B8FB0CF}"/>
              </a:ext>
            </a:extLst>
          </p:cNvPr>
          <p:cNvSpPr/>
          <p:nvPr/>
        </p:nvSpPr>
        <p:spPr>
          <a:xfrm>
            <a:off x="7231722" y="3326391"/>
            <a:ext cx="1231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לדוגמא: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DB262262-4C2C-4BAB-AC3F-1C79830FBC42}"/>
              </a:ext>
            </a:extLst>
          </p:cNvPr>
          <p:cNvSpPr/>
          <p:nvPr/>
        </p:nvSpPr>
        <p:spPr>
          <a:xfrm>
            <a:off x="763585" y="3948381"/>
            <a:ext cx="1457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8C1F1F79-50E7-45ED-AB01-6903961CC52A}"/>
              </a:ext>
            </a:extLst>
          </p:cNvPr>
          <p:cNvSpPr/>
          <p:nvPr/>
        </p:nvSpPr>
        <p:spPr>
          <a:xfrm>
            <a:off x="7355508" y="658734"/>
            <a:ext cx="1248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דרך 2: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2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2" grpId="0"/>
      <p:bldP spid="23" grpId="0"/>
      <p:bldP spid="24" grpId="0"/>
      <p:bldP spid="27" grpId="0" animBg="1"/>
      <p:bldP spid="29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" y="-68614"/>
            <a:ext cx="9144000" cy="684803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000" b="1" dirty="0">
                <a:solidFill>
                  <a:srgbClr val="0070C0"/>
                </a:solidFill>
                <a:cs typeface="+mn-cs"/>
              </a:rPr>
              <a:t>שליחת מערך לפונקציה</a:t>
            </a:r>
            <a:endParaRPr lang="en-US" sz="40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605D84AA-5BD7-485F-AC4B-F66DD4C3D42D}"/>
              </a:ext>
            </a:extLst>
          </p:cNvPr>
          <p:cNvSpPr/>
          <p:nvPr/>
        </p:nvSpPr>
        <p:spPr>
          <a:xfrm>
            <a:off x="267846" y="2073400"/>
            <a:ext cx="194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שם הפונקציה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0C9E9BA-48E2-4B8F-96DA-6BBE16235836}"/>
              </a:ext>
            </a:extLst>
          </p:cNvPr>
          <p:cNvSpPr/>
          <p:nvPr/>
        </p:nvSpPr>
        <p:spPr>
          <a:xfrm>
            <a:off x="1707299" y="2073400"/>
            <a:ext cx="194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שם המערך)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015A9E09-24BC-4451-A646-9FDB6C32D2B3}"/>
              </a:ext>
            </a:extLst>
          </p:cNvPr>
          <p:cNvSpPr/>
          <p:nvPr/>
        </p:nvSpPr>
        <p:spPr>
          <a:xfrm>
            <a:off x="3518536" y="2059818"/>
            <a:ext cx="5625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;(ערכים נוספים אם יש כאלה מופרדים בפסיק ,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975D9BB5-3AFC-428F-BB6C-3AD6CFDB9FBD}"/>
              </a:ext>
            </a:extLst>
          </p:cNvPr>
          <p:cNvSpPr/>
          <p:nvPr/>
        </p:nvSpPr>
        <p:spPr>
          <a:xfrm>
            <a:off x="294157" y="901632"/>
            <a:ext cx="19987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63D2C58F-32BE-43A9-9975-E65D3B8FB0CF}"/>
              </a:ext>
            </a:extLst>
          </p:cNvPr>
          <p:cNvSpPr/>
          <p:nvPr/>
        </p:nvSpPr>
        <p:spPr>
          <a:xfrm>
            <a:off x="7519057" y="3453552"/>
            <a:ext cx="1231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לדוגמא: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25960EAA-6FB9-4806-B9FB-090779DF1BFD}"/>
              </a:ext>
            </a:extLst>
          </p:cNvPr>
          <p:cNvSpPr/>
          <p:nvPr/>
        </p:nvSpPr>
        <p:spPr>
          <a:xfrm>
            <a:off x="721752" y="5160061"/>
            <a:ext cx="194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print_array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6E56B0C5-53E1-4136-88B4-83F004D9D9C2}"/>
              </a:ext>
            </a:extLst>
          </p:cNvPr>
          <p:cNvSpPr/>
          <p:nvPr/>
        </p:nvSpPr>
        <p:spPr>
          <a:xfrm>
            <a:off x="2335692" y="5160060"/>
            <a:ext cx="1009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DB3693A6-7A0D-42A5-8E5C-D86B0D2F7851}"/>
              </a:ext>
            </a:extLst>
          </p:cNvPr>
          <p:cNvSpPr/>
          <p:nvPr/>
        </p:nvSpPr>
        <p:spPr>
          <a:xfrm>
            <a:off x="294156" y="3879247"/>
            <a:ext cx="32961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int </a:t>
            </a:r>
            <a:r>
              <a:rPr lang="en-US" sz="24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</a:t>
            </a: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[4]={3,6,9,6];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21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4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89323-4AA7-412A-8F8F-F699112BB7C2}"/>
              </a:ext>
            </a:extLst>
          </p:cNvPr>
          <p:cNvSpPr txBox="1"/>
          <p:nvPr/>
        </p:nvSpPr>
        <p:spPr>
          <a:xfrm>
            <a:off x="2087724" y="1700808"/>
            <a:ext cx="49685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hlinkClick r:id="rId2" action="ppaction://hlinkfile"/>
              </a:rPr>
              <a:t>2. מערך כפרמטר של פונקציה.</a:t>
            </a:r>
            <a:r>
              <a:rPr lang="en-US" sz="2800" dirty="0">
                <a:hlinkClick r:id="rId2" action="ppaction://hlinkfile"/>
              </a:rPr>
              <a:t>c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25963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2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75BBE547-A4B2-4A90-A033-D0521AB8ADF6}"/>
              </a:ext>
            </a:extLst>
          </p:cNvPr>
          <p:cNvSpPr/>
          <p:nvPr/>
        </p:nvSpPr>
        <p:spPr>
          <a:xfrm>
            <a:off x="0" y="548680"/>
            <a:ext cx="9144000" cy="5954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כתוב פונקציה שתוגדר באופן הבא: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void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sz="2200" dirty="0" err="1"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print_part_of_ar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int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sz="2200" dirty="0" err="1"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ar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[],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int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n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, int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from,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int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to)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r">
              <a:spcAft>
                <a:spcPts val="0"/>
              </a:spcAft>
            </a:pPr>
            <a:endParaRPr lang="he-IL" sz="28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הפונקציה מקבלת מערך בשם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ar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ושלושה מספרים שלמים (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from,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to,n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כאשר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n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הוא גודל המערך. על הפונקציה להדפיס את ערכי המערך החל מהתא שמספרו הסידורי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from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ועד לתא שמספרו הסידורי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to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כמו כן, על הפונקציה לבדוק שאין חריגה מגבולות המערך. במידה ויש חריגה, הפונקציה תדפיס הודעת שגיאה ותסתיים.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178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דוגמא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3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465F9B02-E64B-4D21-8E04-744F8E2686E9}"/>
              </a:ext>
            </a:extLst>
          </p:cNvPr>
          <p:cNvSpPr/>
          <p:nvPr/>
        </p:nvSpPr>
        <p:spPr>
          <a:xfrm>
            <a:off x="431540" y="1268760"/>
            <a:ext cx="8280920" cy="195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כתוב פונקציה שמקבלת מערך של מספרים שלמים ואת גודל המערך. הפונקציה תבדוק האם במערך זה, המספרים ממוינים מהערך הגדול לקטן ותדפיס הודעה מתאימה.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849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דוגמא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4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465F9B02-E64B-4D21-8E04-744F8E2686E9}"/>
              </a:ext>
            </a:extLst>
          </p:cNvPr>
          <p:cNvSpPr/>
          <p:nvPr/>
        </p:nvSpPr>
        <p:spPr>
          <a:xfrm>
            <a:off x="467544" y="476672"/>
            <a:ext cx="8280920" cy="453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במערך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A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 איברים, במערך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B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14 איברים. </a:t>
            </a:r>
            <a:r>
              <a:rPr lang="he-IL" sz="2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אחד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האיברים במערך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A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שווה לאחד האיברים במערך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B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שאר האיברים הם שונים. כתוב פונקציה המקבלת את שני המערכים ותדפיס: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742950" lvl="1" indent="-285750" algn="just">
              <a:lnSpc>
                <a:spcPct val="150000"/>
              </a:lnSpc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את ערכו של האיבר השווה בשני המערכים.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742950" lvl="1" indent="-285750" algn="just">
              <a:lnSpc>
                <a:spcPct val="150000"/>
              </a:lnSpc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את המספרים הסידוריים של איבר זה במערכים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A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ו-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B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11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דוגמא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5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465F9B02-E64B-4D21-8E04-744F8E2686E9}"/>
              </a:ext>
            </a:extLst>
          </p:cNvPr>
          <p:cNvSpPr/>
          <p:nvPr/>
        </p:nvSpPr>
        <p:spPr>
          <a:xfrm>
            <a:off x="467544" y="476672"/>
            <a:ext cx="82809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lvl="0"/>
            <a:r>
              <a:rPr lang="he-IL" sz="2800" dirty="0"/>
              <a:t>כתוב פונקציה שמקבלת מערך של מספרים שלמים. גודל המערך לא ידוע, אך ידוע שהמערך מסתיים במספר </a:t>
            </a:r>
            <a:r>
              <a:rPr lang="en-US" sz="2800" dirty="0"/>
              <a:t>-1</a:t>
            </a:r>
            <a:r>
              <a:rPr lang="he-IL" sz="2800" dirty="0"/>
              <a:t> (מינוס 1). על הפונקציה להחזיר את כמות הפעמים שמופיעה </a:t>
            </a:r>
            <a:r>
              <a:rPr lang="he-IL" sz="2800" b="1" dirty="0"/>
              <a:t>הספרה</a:t>
            </a:r>
            <a:r>
              <a:rPr lang="he-IL" sz="2800" dirty="0"/>
              <a:t> 5 במערך.</a:t>
            </a:r>
            <a:endParaRPr lang="en-US" sz="2800" dirty="0"/>
          </a:p>
          <a:p>
            <a:r>
              <a:rPr lang="en-US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32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363</Words>
  <Application>Microsoft Office PowerPoint</Application>
  <PresentationFormat>‫הצגה על המסך 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Times New Roman</vt:lpstr>
      <vt:lpstr>Wingdings 3</vt:lpstr>
      <vt:lpstr>ערכת נושא Office</vt:lpstr>
      <vt:lpstr>מה נלמד היום?</vt:lpstr>
      <vt:lpstr>הגדרת פונקציה שמקבלת מערך כפרמטר</vt:lpstr>
      <vt:lpstr>הגדרת פונקציה שמקבלת מערך כפרמטר</vt:lpstr>
      <vt:lpstr>שליחת מערך לפונקציה</vt:lpstr>
      <vt:lpstr>דוגמא1</vt:lpstr>
      <vt:lpstr>דוגמא 2</vt:lpstr>
      <vt:lpstr>דוגמא 3</vt:lpstr>
      <vt:lpstr>דוגמא 4</vt:lpstr>
      <vt:lpstr>דוגמא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53</cp:revision>
  <dcterms:created xsi:type="dcterms:W3CDTF">2018-02-18T20:21:23Z</dcterms:created>
  <dcterms:modified xsi:type="dcterms:W3CDTF">2019-02-18T08:09:13Z</dcterms:modified>
</cp:coreProperties>
</file>