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5"/>
  </p:notesMasterIdLst>
  <p:sldIdLst>
    <p:sldId id="375" r:id="rId2"/>
    <p:sldId id="458" r:id="rId3"/>
    <p:sldId id="459" r:id="rId4"/>
    <p:sldId id="429" r:id="rId5"/>
    <p:sldId id="460" r:id="rId6"/>
    <p:sldId id="461" r:id="rId7"/>
    <p:sldId id="462" r:id="rId8"/>
    <p:sldId id="463" r:id="rId9"/>
    <p:sldId id="464" r:id="rId10"/>
    <p:sldId id="465" r:id="rId11"/>
    <p:sldId id="466" r:id="rId12"/>
    <p:sldId id="467" r:id="rId13"/>
    <p:sldId id="468" r:id="rId1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003" autoAdjust="0"/>
    <p:restoredTop sz="94660"/>
  </p:normalViewPr>
  <p:slideViewPr>
    <p:cSldViewPr>
      <p:cViewPr varScale="1">
        <p:scale>
          <a:sx n="86" d="100"/>
          <a:sy n="86" d="100"/>
        </p:scale>
        <p:origin x="12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כ"ב/אייר/תשע"ט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כ"ב/אייר/תשע"ט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כ"ב/אייר/תשע"ט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כ"ב/אייר/תשע"ט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כ"ב/אייר/תשע"ט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כ"ב/אייר/תשע"ט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כ"ב/אייר/תשע"ט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כ"ב/אייר/תשע"ט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D035CCA-1D68-4362-9147-7BBC78B2A893}"/>
              </a:ext>
            </a:extLst>
          </p:cNvPr>
          <p:cNvSpPr txBox="1"/>
          <p:nvPr/>
        </p:nvSpPr>
        <p:spPr>
          <a:xfrm>
            <a:off x="840830" y="747574"/>
            <a:ext cx="788487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dirty="0"/>
              <a:t>מערך מונים הוא מערך שכל תא בו מתפקד כמונה.</a:t>
            </a:r>
          </a:p>
          <a:p>
            <a:pPr algn="ctr"/>
            <a:endParaRPr lang="he-IL" sz="800" b="1" dirty="0">
              <a:solidFill>
                <a:srgbClr val="0070C0"/>
              </a:solidFill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6416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מערך מונים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FE4D1-9066-420E-9F28-2395612F496C}"/>
              </a:ext>
            </a:extLst>
          </p:cNvPr>
          <p:cNvSpPr txBox="1"/>
          <p:nvPr/>
        </p:nvSpPr>
        <p:spPr>
          <a:xfrm>
            <a:off x="341530" y="2132042"/>
            <a:ext cx="846094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דוגמא:</a:t>
            </a:r>
          </a:p>
          <a:p>
            <a:r>
              <a:rPr lang="he-IL" sz="2400" dirty="0" err="1"/>
              <a:t>תוכנית</a:t>
            </a:r>
            <a:r>
              <a:rPr lang="he-IL" sz="2400" dirty="0"/>
              <a:t> שקולטת 200 מספרים בין 0-9 ומציגה את טבלת השכיחויות של המספרים בין 0-9. טבלת שכיחויות היא טבלה שמרכזת את כמות המופעים של נתון מסוים.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5EAACE-EC9D-4527-B198-4D36C5B123EC}"/>
              </a:ext>
            </a:extLst>
          </p:cNvPr>
          <p:cNvSpPr txBox="1"/>
          <p:nvPr/>
        </p:nvSpPr>
        <p:spPr>
          <a:xfrm>
            <a:off x="1470660" y="1174176"/>
            <a:ext cx="62026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 0     1      2     3     4     5     6      7     8     9    10   11 </a:t>
            </a:r>
            <a:endParaRPr lang="he-IL" sz="2400" dirty="0"/>
          </a:p>
        </p:txBody>
      </p:sp>
      <p:graphicFrame>
        <p:nvGraphicFramePr>
          <p:cNvPr id="25" name="טבלה 24">
            <a:extLst>
              <a:ext uri="{FF2B5EF4-FFF2-40B4-BE49-F238E27FC236}">
                <a16:creationId xmlns:a16="http://schemas.microsoft.com/office/drawing/2014/main" id="{52446F89-8D0C-48F5-8728-3906FEC99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343756"/>
              </p:ext>
            </p:extLst>
          </p:nvPr>
        </p:nvGraphicFramePr>
        <p:xfrm>
          <a:off x="1470660" y="1613882"/>
          <a:ext cx="6202680" cy="518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14680">
                  <a:extLst>
                    <a:ext uri="{9D8B030D-6E8A-4147-A177-3AD203B41FA5}">
                      <a16:colId xmlns:a16="http://schemas.microsoft.com/office/drawing/2014/main" val="277079625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929198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75128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307177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6708319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559267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694493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974738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548373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456551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740437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11094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800" dirty="0"/>
                        <a:t> 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6818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5A862CA9-C926-4A7E-A4ED-6279105D86B3}"/>
              </a:ext>
            </a:extLst>
          </p:cNvPr>
          <p:cNvSpPr txBox="1"/>
          <p:nvPr/>
        </p:nvSpPr>
        <p:spPr>
          <a:xfrm>
            <a:off x="6372199" y="3880009"/>
            <a:ext cx="2353507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dirty="0"/>
              <a:t>הקלט</a:t>
            </a:r>
          </a:p>
          <a:p>
            <a:pPr algn="l" rtl="0"/>
            <a:r>
              <a:rPr lang="en-US" sz="2400" dirty="0"/>
              <a:t>8, 7, 7, 6, 4, 3, 2, 1, 3, 9, 8, 8, 8, 4, 4, 0, 1,  …..</a:t>
            </a:r>
            <a:endParaRPr lang="he-IL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BFC1CC-7199-4A85-B703-C8B0FD292172}"/>
              </a:ext>
            </a:extLst>
          </p:cNvPr>
          <p:cNvSpPr txBox="1"/>
          <p:nvPr/>
        </p:nvSpPr>
        <p:spPr>
          <a:xfrm>
            <a:off x="1344886" y="3307726"/>
            <a:ext cx="3438382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000" dirty="0"/>
              <a:t>הפלט</a:t>
            </a:r>
            <a:endParaRPr lang="en-US" sz="2000" dirty="0"/>
          </a:p>
          <a:p>
            <a:pPr algn="l" rtl="0"/>
            <a:r>
              <a:rPr lang="en-US" sz="2000" dirty="0"/>
              <a:t>The number 0 appears 1 times</a:t>
            </a:r>
          </a:p>
          <a:p>
            <a:pPr algn="l" rtl="0"/>
            <a:r>
              <a:rPr lang="en-US" sz="2000" dirty="0"/>
              <a:t>The number 1 appears 2 times</a:t>
            </a:r>
          </a:p>
          <a:p>
            <a:pPr algn="l" rtl="0"/>
            <a:r>
              <a:rPr lang="en-US" sz="2000" dirty="0"/>
              <a:t>The number 2 appears 1 times</a:t>
            </a:r>
          </a:p>
          <a:p>
            <a:pPr algn="l" rtl="0"/>
            <a:r>
              <a:rPr lang="en-US" sz="2000" dirty="0"/>
              <a:t>The number 3 appears 2 times</a:t>
            </a:r>
          </a:p>
          <a:p>
            <a:pPr algn="l" rtl="0"/>
            <a:r>
              <a:rPr lang="en-US" sz="2000" dirty="0"/>
              <a:t>The number 4 appears 3 times</a:t>
            </a:r>
          </a:p>
          <a:p>
            <a:pPr algn="l" rtl="0"/>
            <a:r>
              <a:rPr lang="en-US" sz="2000" dirty="0"/>
              <a:t>The number 5 appears 0 times</a:t>
            </a:r>
          </a:p>
          <a:p>
            <a:pPr algn="l" rtl="0"/>
            <a:r>
              <a:rPr lang="en-US" sz="2000" dirty="0"/>
              <a:t>The number 6 appears 1 times</a:t>
            </a:r>
          </a:p>
          <a:p>
            <a:pPr algn="l" rtl="0"/>
            <a:r>
              <a:rPr lang="en-US" sz="2000" dirty="0"/>
              <a:t>The number 7 appears 2 times</a:t>
            </a:r>
          </a:p>
          <a:p>
            <a:pPr algn="l" rtl="0"/>
            <a:r>
              <a:rPr lang="en-US" sz="2000" dirty="0"/>
              <a:t>The number 8 appears 4 times</a:t>
            </a:r>
          </a:p>
          <a:p>
            <a:pPr algn="l" rtl="0"/>
            <a:r>
              <a:rPr lang="en-US" sz="2000" dirty="0"/>
              <a:t>The number 9 appears 1 times</a:t>
            </a:r>
          </a:p>
        </p:txBody>
      </p:sp>
    </p:spTree>
    <p:extLst>
      <p:ext uri="{BB962C8B-B14F-4D97-AF65-F5344CB8AC3E}">
        <p14:creationId xmlns:p14="http://schemas.microsoft.com/office/powerpoint/2010/main" val="301749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23" grpId="0"/>
      <p:bldP spid="2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9349E1-7575-461B-B857-20E67AB11D07}"/>
              </a:ext>
            </a:extLst>
          </p:cNvPr>
          <p:cNvSpPr txBox="1"/>
          <p:nvPr/>
        </p:nvSpPr>
        <p:spPr>
          <a:xfrm>
            <a:off x="104637" y="1949849"/>
            <a:ext cx="869783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2. צריך לקלוט 100 מספרים. נקלוט אותם בלולאה.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9FECCE6C-8D6F-4E01-B182-CE1906D23807}"/>
              </a:ext>
            </a:extLst>
          </p:cNvPr>
          <p:cNvSpPr/>
          <p:nvPr/>
        </p:nvSpPr>
        <p:spPr>
          <a:xfrm>
            <a:off x="341530" y="2343974"/>
            <a:ext cx="78488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rtl="0"/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(i = 0; i&lt;</a:t>
            </a:r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00; i++)</a:t>
            </a:r>
          </a:p>
          <a:p>
            <a:pPr lvl="1"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algn="l" rt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"Enter a number between 0-9\n"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 algn="l" rt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&amp;num);</a:t>
            </a:r>
            <a:endParaRPr lang="he-IL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7F3008-61AA-4C98-86EB-38B73E874D4B}"/>
              </a:ext>
            </a:extLst>
          </p:cNvPr>
          <p:cNvSpPr txBox="1"/>
          <p:nvPr/>
        </p:nvSpPr>
        <p:spPr>
          <a:xfrm>
            <a:off x="104637" y="3916064"/>
            <a:ext cx="869783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3. עבור כל מספר שנקלוט, נקדם את המונה התואם לו במערך המונים.</a:t>
            </a:r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567C54D1-364D-46C5-B4A6-F413885F060A}"/>
              </a:ext>
            </a:extLst>
          </p:cNvPr>
          <p:cNvSpPr txBox="1">
            <a:spLocks/>
          </p:cNvSpPr>
          <p:nvPr/>
        </p:nvSpPr>
        <p:spPr>
          <a:xfrm>
            <a:off x="-17250" y="-93143"/>
            <a:ext cx="9144001" cy="74066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מערך מונים – דוגמא נוספת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9DD47522-B656-4E39-89CF-C6042215077B}"/>
              </a:ext>
            </a:extLst>
          </p:cNvPr>
          <p:cNvSpPr/>
          <p:nvPr/>
        </p:nvSpPr>
        <p:spPr>
          <a:xfrm>
            <a:off x="351765" y="836536"/>
            <a:ext cx="45373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counter[7] = { 0 }</a:t>
            </a:r>
            <a:endParaRPr lang="he-IL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CADC1-85C5-4AA0-8CC1-CD9D7D314BF3}"/>
              </a:ext>
            </a:extLst>
          </p:cNvPr>
          <p:cNvSpPr txBox="1"/>
          <p:nvPr/>
        </p:nvSpPr>
        <p:spPr>
          <a:xfrm>
            <a:off x="341530" y="421039"/>
            <a:ext cx="846094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err="1"/>
              <a:t>תוכנית</a:t>
            </a:r>
            <a:r>
              <a:rPr lang="he-IL" sz="2400" dirty="0"/>
              <a:t> שקולטת 100 מספרים בין </a:t>
            </a:r>
            <a:r>
              <a:rPr lang="he-IL" sz="2400" b="1" dirty="0">
                <a:solidFill>
                  <a:srgbClr val="FF0000"/>
                </a:solidFill>
              </a:rPr>
              <a:t>12-18</a:t>
            </a:r>
            <a:r>
              <a:rPr lang="he-IL" sz="2400" dirty="0"/>
              <a:t> ומציגה את טבלת השכיחויות של המספרים בין 12-18.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7209AA-1DE0-46E6-B90D-5F734457DCAB}"/>
              </a:ext>
            </a:extLst>
          </p:cNvPr>
          <p:cNvSpPr txBox="1"/>
          <p:nvPr/>
        </p:nvSpPr>
        <p:spPr>
          <a:xfrm>
            <a:off x="2868969" y="4319447"/>
            <a:ext cx="337156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dirty="0"/>
              <a:t> 0        1         2         3         4         5        6</a:t>
            </a:r>
            <a:endParaRPr lang="he-IL" sz="1600" dirty="0"/>
          </a:p>
        </p:txBody>
      </p:sp>
      <p:graphicFrame>
        <p:nvGraphicFramePr>
          <p:cNvPr id="9" name="טבלה 8">
            <a:extLst>
              <a:ext uri="{FF2B5EF4-FFF2-40B4-BE49-F238E27FC236}">
                <a16:creationId xmlns:a16="http://schemas.microsoft.com/office/drawing/2014/main" id="{7125E328-5B9A-4124-8752-82BF49C8D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973049"/>
              </p:ext>
            </p:extLst>
          </p:nvPr>
        </p:nvGraphicFramePr>
        <p:xfrm>
          <a:off x="2794000" y="4621406"/>
          <a:ext cx="3556000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7559267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694493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974738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548373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456551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740437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11094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68186"/>
                  </a:ext>
                </a:extLst>
              </a:tr>
            </a:tbl>
          </a:graphicData>
        </a:graphic>
      </p:graphicFrame>
      <p:sp>
        <p:nvSpPr>
          <p:cNvPr id="10" name="מלבן 9">
            <a:extLst>
              <a:ext uri="{FF2B5EF4-FFF2-40B4-BE49-F238E27FC236}">
                <a16:creationId xmlns:a16="http://schemas.microsoft.com/office/drawing/2014/main" id="{E962E367-286E-44DE-ACCD-CA4394904646}"/>
              </a:ext>
            </a:extLst>
          </p:cNvPr>
          <p:cNvSpPr/>
          <p:nvPr/>
        </p:nvSpPr>
        <p:spPr>
          <a:xfrm>
            <a:off x="701146" y="5072598"/>
            <a:ext cx="474938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(num == 12) counter[0]++;</a:t>
            </a:r>
          </a:p>
          <a:p>
            <a:pPr algn="l" rtl="0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(num == 13) counter[1]++;</a:t>
            </a:r>
          </a:p>
          <a:p>
            <a:pPr algn="l" rt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algn="l" rtl="0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(num == 18) counter[6]++;</a:t>
            </a:r>
            <a:endParaRPr lang="he-IL" sz="2200" dirty="0"/>
          </a:p>
        </p:txBody>
      </p:sp>
      <p:sp>
        <p:nvSpPr>
          <p:cNvPr id="11" name="סוגר מסולסל ימני 10">
            <a:extLst>
              <a:ext uri="{FF2B5EF4-FFF2-40B4-BE49-F238E27FC236}">
                <a16:creationId xmlns:a16="http://schemas.microsoft.com/office/drawing/2014/main" id="{84954364-0DC0-4527-BD1C-A3C9148614F8}"/>
              </a:ext>
            </a:extLst>
          </p:cNvPr>
          <p:cNvSpPr/>
          <p:nvPr/>
        </p:nvSpPr>
        <p:spPr>
          <a:xfrm>
            <a:off x="5148064" y="5117656"/>
            <a:ext cx="360039" cy="135643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40051005-4755-4BE7-9FD8-BFAED100E1E9}"/>
              </a:ext>
            </a:extLst>
          </p:cNvPr>
          <p:cNvSpPr/>
          <p:nvPr/>
        </p:nvSpPr>
        <p:spPr>
          <a:xfrm>
            <a:off x="5580112" y="5504209"/>
            <a:ext cx="3413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counter[       ]++;</a:t>
            </a:r>
            <a:endParaRPr lang="he-IL" sz="2400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692B0E9A-7AB4-4D44-8D3B-64DFDAE4ACAE}"/>
              </a:ext>
            </a:extLst>
          </p:cNvPr>
          <p:cNvSpPr/>
          <p:nvPr/>
        </p:nvSpPr>
        <p:spPr>
          <a:xfrm>
            <a:off x="7034951" y="5517049"/>
            <a:ext cx="1204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-12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482E7A31-50DE-40F5-A3E8-A53B6701EF66}"/>
              </a:ext>
            </a:extLst>
          </p:cNvPr>
          <p:cNvSpPr/>
          <p:nvPr/>
        </p:nvSpPr>
        <p:spPr>
          <a:xfrm>
            <a:off x="4557772" y="1593606"/>
            <a:ext cx="756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he-IL" sz="2400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488BBE3D-F3DD-4DE4-A516-046793F42F44}"/>
              </a:ext>
            </a:extLst>
          </p:cNvPr>
          <p:cNvSpPr/>
          <p:nvPr/>
        </p:nvSpPr>
        <p:spPr>
          <a:xfrm>
            <a:off x="5136286" y="1593606"/>
            <a:ext cx="13302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num;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63494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11" grpId="0" animBg="1"/>
      <p:bldP spid="12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9349E1-7575-461B-B857-20E67AB11D07}"/>
              </a:ext>
            </a:extLst>
          </p:cNvPr>
          <p:cNvSpPr txBox="1"/>
          <p:nvPr/>
        </p:nvSpPr>
        <p:spPr>
          <a:xfrm>
            <a:off x="104637" y="1949849"/>
            <a:ext cx="869783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2. צריך לקלוט 100 מספרים. נקלוט אותם בלולאה.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9FECCE6C-8D6F-4E01-B182-CE1906D23807}"/>
              </a:ext>
            </a:extLst>
          </p:cNvPr>
          <p:cNvSpPr/>
          <p:nvPr/>
        </p:nvSpPr>
        <p:spPr>
          <a:xfrm>
            <a:off x="341530" y="2343974"/>
            <a:ext cx="78488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rtl="0"/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(i = 0; i&lt;</a:t>
            </a:r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00; i++)</a:t>
            </a:r>
          </a:p>
          <a:p>
            <a:pPr lvl="1"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algn="l" rt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"Enter a number between 0-9\n"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 algn="l" rt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&amp;num);</a:t>
            </a:r>
            <a:endParaRPr lang="he-IL" sz="2400" dirty="0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567C54D1-364D-46C5-B4A6-F413885F060A}"/>
              </a:ext>
            </a:extLst>
          </p:cNvPr>
          <p:cNvSpPr txBox="1">
            <a:spLocks/>
          </p:cNvSpPr>
          <p:nvPr/>
        </p:nvSpPr>
        <p:spPr>
          <a:xfrm>
            <a:off x="-17250" y="-93143"/>
            <a:ext cx="9144001" cy="74066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מערך מונים – דוגמא נוספת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9DD47522-B656-4E39-89CF-C6042215077B}"/>
              </a:ext>
            </a:extLst>
          </p:cNvPr>
          <p:cNvSpPr/>
          <p:nvPr/>
        </p:nvSpPr>
        <p:spPr>
          <a:xfrm>
            <a:off x="351765" y="836536"/>
            <a:ext cx="45373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counter[7] = { 0 }</a:t>
            </a:r>
            <a:endParaRPr lang="he-IL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CADC1-85C5-4AA0-8CC1-CD9D7D314BF3}"/>
              </a:ext>
            </a:extLst>
          </p:cNvPr>
          <p:cNvSpPr txBox="1"/>
          <p:nvPr/>
        </p:nvSpPr>
        <p:spPr>
          <a:xfrm>
            <a:off x="341530" y="421039"/>
            <a:ext cx="846094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err="1"/>
              <a:t>תוכנית</a:t>
            </a:r>
            <a:r>
              <a:rPr lang="he-IL" sz="2400" dirty="0"/>
              <a:t> שקולטת 100 מספרים בין </a:t>
            </a:r>
            <a:r>
              <a:rPr lang="he-IL" sz="2400" b="1" dirty="0">
                <a:solidFill>
                  <a:srgbClr val="FF0000"/>
                </a:solidFill>
              </a:rPr>
              <a:t>12-18</a:t>
            </a:r>
            <a:r>
              <a:rPr lang="he-IL" sz="2400" dirty="0"/>
              <a:t> ומציגה את טבלת השכיחויות של המספרים בין 12-18. 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40051005-4755-4BE7-9FD8-BFAED100E1E9}"/>
              </a:ext>
            </a:extLst>
          </p:cNvPr>
          <p:cNvSpPr/>
          <p:nvPr/>
        </p:nvSpPr>
        <p:spPr>
          <a:xfrm>
            <a:off x="1259632" y="3759078"/>
            <a:ext cx="3413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counter[       ]++;</a:t>
            </a:r>
            <a:endParaRPr lang="he-IL" sz="2400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692B0E9A-7AB4-4D44-8D3B-64DFDAE4ACAE}"/>
              </a:ext>
            </a:extLst>
          </p:cNvPr>
          <p:cNvSpPr/>
          <p:nvPr/>
        </p:nvSpPr>
        <p:spPr>
          <a:xfrm>
            <a:off x="2699792" y="3775220"/>
            <a:ext cx="1204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-12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391E83-ADE6-4519-B986-4E4967112857}"/>
              </a:ext>
            </a:extLst>
          </p:cNvPr>
          <p:cNvSpPr txBox="1"/>
          <p:nvPr/>
        </p:nvSpPr>
        <p:spPr>
          <a:xfrm>
            <a:off x="98630" y="4236885"/>
            <a:ext cx="869783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3. נותר לנו רק להדפיס את טבלת השכיחויות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94A15D-0CFA-455F-BA67-1FCCD03DBD3A}"/>
              </a:ext>
            </a:extLst>
          </p:cNvPr>
          <p:cNvSpPr txBox="1"/>
          <p:nvPr/>
        </p:nvSpPr>
        <p:spPr>
          <a:xfrm>
            <a:off x="4808117" y="4814025"/>
            <a:ext cx="337156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dirty="0"/>
              <a:t> 0        1         2         3         4         5        6</a:t>
            </a:r>
            <a:endParaRPr lang="he-IL" sz="1600" dirty="0"/>
          </a:p>
        </p:txBody>
      </p:sp>
      <p:graphicFrame>
        <p:nvGraphicFramePr>
          <p:cNvPr id="17" name="טבלה 16">
            <a:extLst>
              <a:ext uri="{FF2B5EF4-FFF2-40B4-BE49-F238E27FC236}">
                <a16:creationId xmlns:a16="http://schemas.microsoft.com/office/drawing/2014/main" id="{82C18E97-45A2-4322-BEAE-96084CEDE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282129"/>
              </p:ext>
            </p:extLst>
          </p:nvPr>
        </p:nvGraphicFramePr>
        <p:xfrm>
          <a:off x="4715898" y="5115984"/>
          <a:ext cx="3556000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7559267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694493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974738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548373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456551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740437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11094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2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1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6818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2852018-C583-48F7-BBF9-2C75FA22A756}"/>
              </a:ext>
            </a:extLst>
          </p:cNvPr>
          <p:cNvSpPr txBox="1"/>
          <p:nvPr/>
        </p:nvSpPr>
        <p:spPr>
          <a:xfrm>
            <a:off x="465586" y="4841400"/>
            <a:ext cx="355600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000" dirty="0"/>
              <a:t>הפלט</a:t>
            </a:r>
            <a:endParaRPr lang="en-US" sz="2000" dirty="0"/>
          </a:p>
          <a:p>
            <a:pPr algn="l" rtl="0"/>
            <a:r>
              <a:rPr lang="en-US" sz="2000" dirty="0"/>
              <a:t>The number 12 appears 1 times</a:t>
            </a:r>
          </a:p>
          <a:p>
            <a:pPr algn="l" rtl="0"/>
            <a:r>
              <a:rPr lang="en-US" sz="2000" dirty="0"/>
              <a:t>The number 13 appears 2 times</a:t>
            </a:r>
          </a:p>
          <a:p>
            <a:pPr algn="l" rtl="0"/>
            <a:r>
              <a:rPr lang="en-US" sz="2000" dirty="0"/>
              <a:t>The number 14 appears 1 times</a:t>
            </a:r>
          </a:p>
          <a:p>
            <a:pPr algn="l" rtl="0"/>
            <a:r>
              <a:rPr lang="en-US" sz="2000" dirty="0"/>
              <a:t>…</a:t>
            </a:r>
          </a:p>
          <a:p>
            <a:pPr algn="l" rtl="0"/>
            <a:r>
              <a:rPr lang="en-US" sz="2000" dirty="0"/>
              <a:t>The number 18 appears 4 times</a:t>
            </a:r>
          </a:p>
        </p:txBody>
      </p:sp>
      <p:sp>
        <p:nvSpPr>
          <p:cNvPr id="19" name="בועת דיבור: מלבן עם פינות מעוגלות 18">
            <a:extLst>
              <a:ext uri="{FF2B5EF4-FFF2-40B4-BE49-F238E27FC236}">
                <a16:creationId xmlns:a16="http://schemas.microsoft.com/office/drawing/2014/main" id="{0EA951DF-B0E9-44A4-8B81-45DCF892D341}"/>
              </a:ext>
            </a:extLst>
          </p:cNvPr>
          <p:cNvSpPr/>
          <p:nvPr/>
        </p:nvSpPr>
        <p:spPr>
          <a:xfrm>
            <a:off x="4118385" y="5788783"/>
            <a:ext cx="1195026" cy="720080"/>
          </a:xfrm>
          <a:prstGeom prst="wedgeRoundRectCallout">
            <a:avLst>
              <a:gd name="adj1" fmla="val 18704"/>
              <a:gd name="adj2" fmla="val -9501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he-IL" sz="1600" dirty="0"/>
              <a:t>מונה המופעים של </a:t>
            </a:r>
            <a:r>
              <a:rPr lang="he-IL" sz="1600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0" name="בועת דיבור: מלבן עם פינות מעוגלות 19">
            <a:extLst>
              <a:ext uri="{FF2B5EF4-FFF2-40B4-BE49-F238E27FC236}">
                <a16:creationId xmlns:a16="http://schemas.microsoft.com/office/drawing/2014/main" id="{C3418F9F-6E9E-4610-B175-06C952B8D28A}"/>
              </a:ext>
            </a:extLst>
          </p:cNvPr>
          <p:cNvSpPr/>
          <p:nvPr/>
        </p:nvSpPr>
        <p:spPr>
          <a:xfrm>
            <a:off x="5490950" y="5782897"/>
            <a:ext cx="1195026" cy="720080"/>
          </a:xfrm>
          <a:prstGeom prst="wedgeRoundRectCallout">
            <a:avLst>
              <a:gd name="adj1" fmla="val -46416"/>
              <a:gd name="adj2" fmla="val -9134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he-IL" sz="1600" dirty="0"/>
              <a:t>מונה המופעים של </a:t>
            </a:r>
            <a:r>
              <a:rPr lang="he-IL" sz="16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1" name="בועת דיבור: מלבן עם פינות מעוגלות 20">
            <a:extLst>
              <a:ext uri="{FF2B5EF4-FFF2-40B4-BE49-F238E27FC236}">
                <a16:creationId xmlns:a16="http://schemas.microsoft.com/office/drawing/2014/main" id="{3F98783F-C00C-4E47-B90B-46FEC98C5782}"/>
              </a:ext>
            </a:extLst>
          </p:cNvPr>
          <p:cNvSpPr/>
          <p:nvPr/>
        </p:nvSpPr>
        <p:spPr>
          <a:xfrm>
            <a:off x="7740352" y="5782897"/>
            <a:ext cx="1195026" cy="720080"/>
          </a:xfrm>
          <a:prstGeom prst="wedgeRoundRectCallout">
            <a:avLst>
              <a:gd name="adj1" fmla="val -29092"/>
              <a:gd name="adj2" fmla="val -9867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he-IL" sz="1600" dirty="0"/>
              <a:t>מונה המופעים של </a:t>
            </a:r>
            <a:r>
              <a:rPr lang="he-IL" sz="1600" b="1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6E5BE758-0658-4FDF-AAE5-1B62AAFE7D94}"/>
              </a:ext>
            </a:extLst>
          </p:cNvPr>
          <p:cNvSpPr/>
          <p:nvPr/>
        </p:nvSpPr>
        <p:spPr>
          <a:xfrm>
            <a:off x="4554306" y="1557391"/>
            <a:ext cx="756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he-IL" sz="2400" dirty="0"/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5D16E47E-8542-4928-A95B-0DB36C1A49BE}"/>
              </a:ext>
            </a:extLst>
          </p:cNvPr>
          <p:cNvSpPr/>
          <p:nvPr/>
        </p:nvSpPr>
        <p:spPr>
          <a:xfrm>
            <a:off x="5132820" y="1557391"/>
            <a:ext cx="13302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num;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10615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12" grpId="0"/>
      <p:bldP spid="14" grpId="0"/>
      <p:bldP spid="15" grpId="0"/>
      <p:bldP spid="16" grpId="0"/>
      <p:bldP spid="18" grpId="0" animBg="1"/>
      <p:bldP spid="19" grpId="0" animBg="1"/>
      <p:bldP spid="20" grpId="0" animBg="1"/>
      <p:bldP spid="21" grpId="0" animBg="1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9FECCE6C-8D6F-4E01-B182-CE1906D23807}"/>
              </a:ext>
            </a:extLst>
          </p:cNvPr>
          <p:cNvSpPr/>
          <p:nvPr/>
        </p:nvSpPr>
        <p:spPr>
          <a:xfrm>
            <a:off x="0" y="1351226"/>
            <a:ext cx="78488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rtl="0"/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(i = 0; i&lt;</a:t>
            </a:r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00; i++)</a:t>
            </a:r>
          </a:p>
          <a:p>
            <a:pPr lvl="1"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algn="l" rt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"Enter a number between 0-9\n"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 algn="l" rt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&amp;num);</a:t>
            </a:r>
            <a:endParaRPr lang="he-IL" sz="2400" dirty="0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567C54D1-364D-46C5-B4A6-F413885F060A}"/>
              </a:ext>
            </a:extLst>
          </p:cNvPr>
          <p:cNvSpPr txBox="1">
            <a:spLocks/>
          </p:cNvSpPr>
          <p:nvPr/>
        </p:nvSpPr>
        <p:spPr>
          <a:xfrm>
            <a:off x="-17250" y="-93143"/>
            <a:ext cx="9144001" cy="74066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מערך מונים – דוגמא נוספת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9DD47522-B656-4E39-89CF-C6042215077B}"/>
              </a:ext>
            </a:extLst>
          </p:cNvPr>
          <p:cNvSpPr/>
          <p:nvPr/>
        </p:nvSpPr>
        <p:spPr>
          <a:xfrm>
            <a:off x="0" y="176767"/>
            <a:ext cx="45373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counter[7] = { 0 }</a:t>
            </a:r>
            <a:endParaRPr lang="he-IL" sz="2400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40051005-4755-4BE7-9FD8-BFAED100E1E9}"/>
              </a:ext>
            </a:extLst>
          </p:cNvPr>
          <p:cNvSpPr/>
          <p:nvPr/>
        </p:nvSpPr>
        <p:spPr>
          <a:xfrm>
            <a:off x="886272" y="2832903"/>
            <a:ext cx="3413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counter[       ]++;</a:t>
            </a:r>
            <a:endParaRPr lang="he-IL" sz="2400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692B0E9A-7AB4-4D44-8D3B-64DFDAE4ACAE}"/>
              </a:ext>
            </a:extLst>
          </p:cNvPr>
          <p:cNvSpPr/>
          <p:nvPr/>
        </p:nvSpPr>
        <p:spPr>
          <a:xfrm>
            <a:off x="2326432" y="2849045"/>
            <a:ext cx="1204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-12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94A15D-0CFA-455F-BA67-1FCCD03DBD3A}"/>
              </a:ext>
            </a:extLst>
          </p:cNvPr>
          <p:cNvSpPr txBox="1"/>
          <p:nvPr/>
        </p:nvSpPr>
        <p:spPr>
          <a:xfrm>
            <a:off x="4808117" y="4814025"/>
            <a:ext cx="337156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dirty="0"/>
              <a:t> 0        1         2         3         4         5        6</a:t>
            </a:r>
            <a:endParaRPr lang="he-IL" sz="1600" dirty="0"/>
          </a:p>
        </p:txBody>
      </p:sp>
      <p:graphicFrame>
        <p:nvGraphicFramePr>
          <p:cNvPr id="17" name="טבלה 16">
            <a:extLst>
              <a:ext uri="{FF2B5EF4-FFF2-40B4-BE49-F238E27FC236}">
                <a16:creationId xmlns:a16="http://schemas.microsoft.com/office/drawing/2014/main" id="{82C18E97-45A2-4322-BEAE-96084CEDE4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5898" y="5115984"/>
          <a:ext cx="3556000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7559267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694493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974738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548373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456551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740437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11094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2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1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6818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2852018-C583-48F7-BBF9-2C75FA22A756}"/>
              </a:ext>
            </a:extLst>
          </p:cNvPr>
          <p:cNvSpPr txBox="1"/>
          <p:nvPr/>
        </p:nvSpPr>
        <p:spPr>
          <a:xfrm>
            <a:off x="465586" y="4841400"/>
            <a:ext cx="355600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000" dirty="0"/>
              <a:t>הפלט</a:t>
            </a:r>
            <a:endParaRPr lang="en-US" sz="2000" dirty="0"/>
          </a:p>
          <a:p>
            <a:pPr algn="l" rtl="0"/>
            <a:r>
              <a:rPr lang="en-US" sz="2000" dirty="0"/>
              <a:t>The number 12 appears 1 times</a:t>
            </a:r>
          </a:p>
          <a:p>
            <a:pPr algn="l" rtl="0"/>
            <a:r>
              <a:rPr lang="en-US" sz="2000" dirty="0"/>
              <a:t>The number 13 appears 2 times</a:t>
            </a:r>
          </a:p>
          <a:p>
            <a:pPr algn="l" rtl="0"/>
            <a:r>
              <a:rPr lang="en-US" sz="2000" dirty="0"/>
              <a:t>The number 14 appears 1 times</a:t>
            </a:r>
          </a:p>
          <a:p>
            <a:pPr algn="l" rtl="0"/>
            <a:r>
              <a:rPr lang="en-US" sz="2000" dirty="0"/>
              <a:t>…</a:t>
            </a:r>
          </a:p>
          <a:p>
            <a:pPr algn="l" rtl="0"/>
            <a:r>
              <a:rPr lang="en-US" sz="2000" dirty="0"/>
              <a:t>The number 18 appears 4 times</a:t>
            </a:r>
          </a:p>
        </p:txBody>
      </p:sp>
      <p:sp>
        <p:nvSpPr>
          <p:cNvPr id="19" name="בועת דיבור: מלבן עם פינות מעוגלות 18">
            <a:extLst>
              <a:ext uri="{FF2B5EF4-FFF2-40B4-BE49-F238E27FC236}">
                <a16:creationId xmlns:a16="http://schemas.microsoft.com/office/drawing/2014/main" id="{0EA951DF-B0E9-44A4-8B81-45DCF892D341}"/>
              </a:ext>
            </a:extLst>
          </p:cNvPr>
          <p:cNvSpPr/>
          <p:nvPr/>
        </p:nvSpPr>
        <p:spPr>
          <a:xfrm>
            <a:off x="4118385" y="5788783"/>
            <a:ext cx="1195026" cy="720080"/>
          </a:xfrm>
          <a:prstGeom prst="wedgeRoundRectCallout">
            <a:avLst>
              <a:gd name="adj1" fmla="val 18704"/>
              <a:gd name="adj2" fmla="val -9501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he-IL" sz="1600" dirty="0"/>
              <a:t>מונה המופעים של </a:t>
            </a:r>
            <a:r>
              <a:rPr lang="he-IL" sz="1600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0" name="בועת דיבור: מלבן עם פינות מעוגלות 19">
            <a:extLst>
              <a:ext uri="{FF2B5EF4-FFF2-40B4-BE49-F238E27FC236}">
                <a16:creationId xmlns:a16="http://schemas.microsoft.com/office/drawing/2014/main" id="{C3418F9F-6E9E-4610-B175-06C952B8D28A}"/>
              </a:ext>
            </a:extLst>
          </p:cNvPr>
          <p:cNvSpPr/>
          <p:nvPr/>
        </p:nvSpPr>
        <p:spPr>
          <a:xfrm>
            <a:off x="5490950" y="5782897"/>
            <a:ext cx="1195026" cy="720080"/>
          </a:xfrm>
          <a:prstGeom prst="wedgeRoundRectCallout">
            <a:avLst>
              <a:gd name="adj1" fmla="val -46416"/>
              <a:gd name="adj2" fmla="val -9134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he-IL" sz="1600" dirty="0"/>
              <a:t>מונה המופעים של </a:t>
            </a:r>
            <a:r>
              <a:rPr lang="he-IL" sz="16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1" name="בועת דיבור: מלבן עם פינות מעוגלות 20">
            <a:extLst>
              <a:ext uri="{FF2B5EF4-FFF2-40B4-BE49-F238E27FC236}">
                <a16:creationId xmlns:a16="http://schemas.microsoft.com/office/drawing/2014/main" id="{3F98783F-C00C-4E47-B90B-46FEC98C5782}"/>
              </a:ext>
            </a:extLst>
          </p:cNvPr>
          <p:cNvSpPr/>
          <p:nvPr/>
        </p:nvSpPr>
        <p:spPr>
          <a:xfrm>
            <a:off x="7740352" y="5782897"/>
            <a:ext cx="1195026" cy="720080"/>
          </a:xfrm>
          <a:prstGeom prst="wedgeRoundRectCallout">
            <a:avLst>
              <a:gd name="adj1" fmla="val -29092"/>
              <a:gd name="adj2" fmla="val -9867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he-IL" sz="1600" dirty="0"/>
              <a:t>מונה המופעים של </a:t>
            </a:r>
            <a:r>
              <a:rPr lang="he-IL" sz="1600" b="1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B7775647-C881-4403-9E55-FAB3383160FE}"/>
              </a:ext>
            </a:extLst>
          </p:cNvPr>
          <p:cNvSpPr/>
          <p:nvPr/>
        </p:nvSpPr>
        <p:spPr>
          <a:xfrm>
            <a:off x="4292827" y="889561"/>
            <a:ext cx="756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he-IL" sz="2400" dirty="0"/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7DBEE596-6ED4-4153-A5BA-F26893AACFF1}"/>
              </a:ext>
            </a:extLst>
          </p:cNvPr>
          <p:cNvSpPr/>
          <p:nvPr/>
        </p:nvSpPr>
        <p:spPr>
          <a:xfrm>
            <a:off x="4871341" y="889561"/>
            <a:ext cx="13302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num;</a:t>
            </a:r>
            <a:endParaRPr lang="he-IL" sz="2400" dirty="0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49AA49A7-F764-4F1C-9010-CC38534D860A}"/>
              </a:ext>
            </a:extLst>
          </p:cNvPr>
          <p:cNvSpPr/>
          <p:nvPr/>
        </p:nvSpPr>
        <p:spPr>
          <a:xfrm>
            <a:off x="6458465" y="4062584"/>
            <a:ext cx="10245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+12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he-IL" sz="22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C1E8FBB6-9FBF-4A55-BF36-997EA7C87DAB}"/>
              </a:ext>
            </a:extLst>
          </p:cNvPr>
          <p:cNvSpPr/>
          <p:nvPr/>
        </p:nvSpPr>
        <p:spPr>
          <a:xfrm>
            <a:off x="410838" y="3362583"/>
            <a:ext cx="20882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(i = 0; </a:t>
            </a:r>
            <a:endParaRPr lang="he-IL" sz="2400" dirty="0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F684499B-CDD8-47AA-9933-20688AD9A7DA}"/>
              </a:ext>
            </a:extLst>
          </p:cNvPr>
          <p:cNvSpPr/>
          <p:nvPr/>
        </p:nvSpPr>
        <p:spPr>
          <a:xfrm>
            <a:off x="2374275" y="3356419"/>
            <a:ext cx="1792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i&lt;</a:t>
            </a:r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4B6E8C44-9ACD-470C-AD66-82B1BDC483C6}"/>
              </a:ext>
            </a:extLst>
          </p:cNvPr>
          <p:cNvSpPr/>
          <p:nvPr/>
        </p:nvSpPr>
        <p:spPr>
          <a:xfrm>
            <a:off x="410838" y="3687991"/>
            <a:ext cx="676875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The number %d appears %d times\n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/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37840B5B-A076-423C-A9C2-DB3D03346F5F}"/>
              </a:ext>
            </a:extLst>
          </p:cNvPr>
          <p:cNvSpPr/>
          <p:nvPr/>
        </p:nvSpPr>
        <p:spPr>
          <a:xfrm>
            <a:off x="7227782" y="4053388"/>
            <a:ext cx="208823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counter[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he-IL" sz="2200" dirty="0"/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93166AC2-EB9A-4A38-A61A-E74BE9A4B06B}"/>
              </a:ext>
            </a:extLst>
          </p:cNvPr>
          <p:cNvSpPr/>
          <p:nvPr/>
        </p:nvSpPr>
        <p:spPr>
          <a:xfrm>
            <a:off x="422463" y="2961486"/>
            <a:ext cx="3545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421159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2" grpId="0"/>
      <p:bldP spid="14" grpId="0"/>
      <p:bldP spid="16" grpId="0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9FECCE6C-8D6F-4E01-B182-CE1906D23807}"/>
              </a:ext>
            </a:extLst>
          </p:cNvPr>
          <p:cNvSpPr/>
          <p:nvPr/>
        </p:nvSpPr>
        <p:spPr>
          <a:xfrm>
            <a:off x="-15253" y="2244363"/>
            <a:ext cx="78488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rtl="0"/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(i = 0; i&lt;</a:t>
            </a:r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00; i++)</a:t>
            </a:r>
          </a:p>
          <a:p>
            <a:pPr lvl="1"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algn="l" rt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"Enter a number between 0-9\n"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 algn="l" rt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&amp;num);</a:t>
            </a:r>
            <a:endParaRPr lang="he-IL" sz="2400" dirty="0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567C54D1-364D-46C5-B4A6-F413885F060A}"/>
              </a:ext>
            </a:extLst>
          </p:cNvPr>
          <p:cNvSpPr txBox="1">
            <a:spLocks/>
          </p:cNvSpPr>
          <p:nvPr/>
        </p:nvSpPr>
        <p:spPr>
          <a:xfrm>
            <a:off x="-17250" y="-93143"/>
            <a:ext cx="9144001" cy="74066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התוכנית השלמה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9DD47522-B656-4E39-89CF-C6042215077B}"/>
              </a:ext>
            </a:extLst>
          </p:cNvPr>
          <p:cNvSpPr/>
          <p:nvPr/>
        </p:nvSpPr>
        <p:spPr>
          <a:xfrm>
            <a:off x="-15253" y="1069904"/>
            <a:ext cx="45373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counter[7] = { 0 }</a:t>
            </a:r>
            <a:endParaRPr lang="he-IL" sz="2400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40051005-4755-4BE7-9FD8-BFAED100E1E9}"/>
              </a:ext>
            </a:extLst>
          </p:cNvPr>
          <p:cNvSpPr/>
          <p:nvPr/>
        </p:nvSpPr>
        <p:spPr>
          <a:xfrm>
            <a:off x="871019" y="3726040"/>
            <a:ext cx="3413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counter[       ]++;</a:t>
            </a:r>
            <a:endParaRPr lang="he-IL" sz="2400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692B0E9A-7AB4-4D44-8D3B-64DFDAE4ACAE}"/>
              </a:ext>
            </a:extLst>
          </p:cNvPr>
          <p:cNvSpPr/>
          <p:nvPr/>
        </p:nvSpPr>
        <p:spPr>
          <a:xfrm>
            <a:off x="2311179" y="3742182"/>
            <a:ext cx="1204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-12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B7775647-C881-4403-9E55-FAB3383160FE}"/>
              </a:ext>
            </a:extLst>
          </p:cNvPr>
          <p:cNvSpPr/>
          <p:nvPr/>
        </p:nvSpPr>
        <p:spPr>
          <a:xfrm>
            <a:off x="4277574" y="1782698"/>
            <a:ext cx="756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he-IL" sz="2400" dirty="0"/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7DBEE596-6ED4-4153-A5BA-F26893AACFF1}"/>
              </a:ext>
            </a:extLst>
          </p:cNvPr>
          <p:cNvSpPr/>
          <p:nvPr/>
        </p:nvSpPr>
        <p:spPr>
          <a:xfrm>
            <a:off x="4856088" y="1782698"/>
            <a:ext cx="13302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num;</a:t>
            </a:r>
            <a:endParaRPr lang="he-IL" sz="2400" dirty="0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49AA49A7-F764-4F1C-9010-CC38534D860A}"/>
              </a:ext>
            </a:extLst>
          </p:cNvPr>
          <p:cNvSpPr/>
          <p:nvPr/>
        </p:nvSpPr>
        <p:spPr>
          <a:xfrm>
            <a:off x="6443212" y="4955721"/>
            <a:ext cx="10245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+12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he-IL" sz="22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C1E8FBB6-9FBF-4A55-BF36-997EA7C87DAB}"/>
              </a:ext>
            </a:extLst>
          </p:cNvPr>
          <p:cNvSpPr/>
          <p:nvPr/>
        </p:nvSpPr>
        <p:spPr>
          <a:xfrm>
            <a:off x="395585" y="4255720"/>
            <a:ext cx="20882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(i = 0; </a:t>
            </a:r>
            <a:endParaRPr lang="he-IL" sz="2400" dirty="0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F684499B-CDD8-47AA-9933-20688AD9A7DA}"/>
              </a:ext>
            </a:extLst>
          </p:cNvPr>
          <p:cNvSpPr/>
          <p:nvPr/>
        </p:nvSpPr>
        <p:spPr>
          <a:xfrm>
            <a:off x="2359022" y="4249556"/>
            <a:ext cx="1792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i&lt;</a:t>
            </a:r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4B6E8C44-9ACD-470C-AD66-82B1BDC483C6}"/>
              </a:ext>
            </a:extLst>
          </p:cNvPr>
          <p:cNvSpPr/>
          <p:nvPr/>
        </p:nvSpPr>
        <p:spPr>
          <a:xfrm>
            <a:off x="395585" y="4581128"/>
            <a:ext cx="676875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The number %d appears %d times\n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/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37840B5B-A076-423C-A9C2-DB3D03346F5F}"/>
              </a:ext>
            </a:extLst>
          </p:cNvPr>
          <p:cNvSpPr/>
          <p:nvPr/>
        </p:nvSpPr>
        <p:spPr>
          <a:xfrm>
            <a:off x="7212529" y="4946525"/>
            <a:ext cx="208823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counter[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he-IL" sz="2200" dirty="0"/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93166AC2-EB9A-4A38-A61A-E74BE9A4B06B}"/>
              </a:ext>
            </a:extLst>
          </p:cNvPr>
          <p:cNvSpPr/>
          <p:nvPr/>
        </p:nvSpPr>
        <p:spPr>
          <a:xfrm>
            <a:off x="407210" y="3854623"/>
            <a:ext cx="3545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dirty="0"/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D1A3F648-9006-43CC-89C8-62577A225CC7}"/>
              </a:ext>
            </a:extLst>
          </p:cNvPr>
          <p:cNvSpPr/>
          <p:nvPr/>
        </p:nvSpPr>
        <p:spPr>
          <a:xfrm>
            <a:off x="80373" y="5697245"/>
            <a:ext cx="3545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82390F-376D-4C11-A009-F2D30358086D}"/>
              </a:ext>
            </a:extLst>
          </p:cNvPr>
          <p:cNvSpPr txBox="1"/>
          <p:nvPr/>
        </p:nvSpPr>
        <p:spPr>
          <a:xfrm>
            <a:off x="341530" y="421039"/>
            <a:ext cx="846094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err="1"/>
              <a:t>תוכנית</a:t>
            </a:r>
            <a:r>
              <a:rPr lang="he-IL" sz="2400" dirty="0"/>
              <a:t> שקולטת 100 מספרים בין </a:t>
            </a:r>
            <a:r>
              <a:rPr lang="he-IL" sz="2400" b="1" dirty="0">
                <a:solidFill>
                  <a:srgbClr val="FF0000"/>
                </a:solidFill>
              </a:rPr>
              <a:t>12-18</a:t>
            </a:r>
            <a:r>
              <a:rPr lang="he-IL" sz="2400" dirty="0"/>
              <a:t> ומציגה את טבלת השכיחויות של המספרים בין 12-18. </a:t>
            </a:r>
          </a:p>
        </p:txBody>
      </p:sp>
    </p:spTree>
    <p:extLst>
      <p:ext uri="{BB962C8B-B14F-4D97-AF65-F5344CB8AC3E}">
        <p14:creationId xmlns:p14="http://schemas.microsoft.com/office/powerpoint/2010/main" val="205182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2" grpId="0"/>
      <p:bldP spid="14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17250" y="-93143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מערך מונים - דוגמא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FE4D1-9066-420E-9F28-2395612F496C}"/>
              </a:ext>
            </a:extLst>
          </p:cNvPr>
          <p:cNvSpPr txBox="1"/>
          <p:nvPr/>
        </p:nvSpPr>
        <p:spPr>
          <a:xfrm>
            <a:off x="467544" y="534576"/>
            <a:ext cx="846094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err="1"/>
              <a:t>תוכנית</a:t>
            </a:r>
            <a:r>
              <a:rPr lang="he-IL" sz="2400" dirty="0"/>
              <a:t> שקולטת 200 מספרים בין 0-9 ומציגה את טבלת השכיחויות של המספרים בין 0-9. טבלת שכיחויות היא טבלה שמרכזת את כמות המופעים של נתון מסוים.</a:t>
            </a:r>
          </a:p>
          <a:p>
            <a:r>
              <a:rPr lang="he-IL" sz="2400" b="1" dirty="0"/>
              <a:t>האלגוריתם: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5EAACE-EC9D-4527-B198-4D36C5B123EC}"/>
              </a:ext>
            </a:extLst>
          </p:cNvPr>
          <p:cNvSpPr txBox="1"/>
          <p:nvPr/>
        </p:nvSpPr>
        <p:spPr>
          <a:xfrm>
            <a:off x="2287464" y="2857733"/>
            <a:ext cx="518457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 0     1      2     3     4     5     6      7     8     9</a:t>
            </a:r>
            <a:endParaRPr lang="he-IL" sz="2400" dirty="0"/>
          </a:p>
        </p:txBody>
      </p:sp>
      <p:graphicFrame>
        <p:nvGraphicFramePr>
          <p:cNvPr id="25" name="טבלה 24">
            <a:extLst>
              <a:ext uri="{FF2B5EF4-FFF2-40B4-BE49-F238E27FC236}">
                <a16:creationId xmlns:a16="http://schemas.microsoft.com/office/drawing/2014/main" id="{52446F89-8D0C-48F5-8728-3906FEC99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70957"/>
              </p:ext>
            </p:extLst>
          </p:nvPr>
        </p:nvGraphicFramePr>
        <p:xfrm>
          <a:off x="2339752" y="3319398"/>
          <a:ext cx="5080000" cy="518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7375128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307177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6708319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559267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694493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974738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548373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456551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740437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11094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 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6818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D552C33-7FE6-4099-B0E5-6E0B3F3F70CD}"/>
              </a:ext>
            </a:extLst>
          </p:cNvPr>
          <p:cNvSpPr txBox="1"/>
          <p:nvPr/>
        </p:nvSpPr>
        <p:spPr>
          <a:xfrm>
            <a:off x="223083" y="2002242"/>
            <a:ext cx="8697833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1. נגדיר מערך של מונים שבו התא הראשון ישמש מונה לכמות האפסים, התא השני ישמש מונה לכמות האחדים וכך הלאה...</a:t>
            </a:r>
          </a:p>
        </p:txBody>
      </p:sp>
      <p:sp>
        <p:nvSpPr>
          <p:cNvPr id="4" name="בועת דיבור: מלבן עם פינות מעוגלות 3">
            <a:extLst>
              <a:ext uri="{FF2B5EF4-FFF2-40B4-BE49-F238E27FC236}">
                <a16:creationId xmlns:a16="http://schemas.microsoft.com/office/drawing/2014/main" id="{8F4B635A-4CBE-4EBA-944F-770769262F3F}"/>
              </a:ext>
            </a:extLst>
          </p:cNvPr>
          <p:cNvSpPr/>
          <p:nvPr/>
        </p:nvSpPr>
        <p:spPr>
          <a:xfrm>
            <a:off x="1475656" y="4105297"/>
            <a:ext cx="1512168" cy="720080"/>
          </a:xfrm>
          <a:prstGeom prst="wedgeRoundRectCallout">
            <a:avLst>
              <a:gd name="adj1" fmla="val 18704"/>
              <a:gd name="adj2" fmla="val -9501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he-IL"/>
              <a:t>מונה המופעים של 0</a:t>
            </a:r>
            <a:endParaRPr lang="he-IL" dirty="0"/>
          </a:p>
        </p:txBody>
      </p:sp>
      <p:sp>
        <p:nvSpPr>
          <p:cNvPr id="12" name="בועת דיבור: מלבן עם פינות מעוגלות 11">
            <a:extLst>
              <a:ext uri="{FF2B5EF4-FFF2-40B4-BE49-F238E27FC236}">
                <a16:creationId xmlns:a16="http://schemas.microsoft.com/office/drawing/2014/main" id="{68E433C9-DDD5-4D2C-B5E8-48E2D72CAD8D}"/>
              </a:ext>
            </a:extLst>
          </p:cNvPr>
          <p:cNvSpPr/>
          <p:nvPr/>
        </p:nvSpPr>
        <p:spPr>
          <a:xfrm>
            <a:off x="3074965" y="4115650"/>
            <a:ext cx="1512168" cy="720080"/>
          </a:xfrm>
          <a:prstGeom prst="wedgeRoundRectCallout">
            <a:avLst>
              <a:gd name="adj1" fmla="val -46416"/>
              <a:gd name="adj2" fmla="val -9134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he-IL" dirty="0"/>
              <a:t>מונה המופעים של 1</a:t>
            </a:r>
          </a:p>
        </p:txBody>
      </p:sp>
      <p:sp>
        <p:nvSpPr>
          <p:cNvPr id="13" name="בועת דיבור: מלבן עם פינות מעוגלות 12">
            <a:extLst>
              <a:ext uri="{FF2B5EF4-FFF2-40B4-BE49-F238E27FC236}">
                <a16:creationId xmlns:a16="http://schemas.microsoft.com/office/drawing/2014/main" id="{D87A7BE4-360E-457A-ACB3-ABFAEE733292}"/>
              </a:ext>
            </a:extLst>
          </p:cNvPr>
          <p:cNvSpPr/>
          <p:nvPr/>
        </p:nvSpPr>
        <p:spPr>
          <a:xfrm>
            <a:off x="4817338" y="4094945"/>
            <a:ext cx="1512168" cy="720080"/>
          </a:xfrm>
          <a:prstGeom prst="wedgeRoundRectCallout">
            <a:avLst>
              <a:gd name="adj1" fmla="val -124329"/>
              <a:gd name="adj2" fmla="val -9257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he-IL" dirty="0"/>
              <a:t>מונה המופעים של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0F1799-597B-4A3D-A684-E7E129B351E9}"/>
              </a:ext>
            </a:extLst>
          </p:cNvPr>
          <p:cNvSpPr txBox="1"/>
          <p:nvPr/>
        </p:nvSpPr>
        <p:spPr>
          <a:xfrm>
            <a:off x="188921" y="5001807"/>
            <a:ext cx="869783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/>
            <a:r>
              <a:rPr lang="he-IL" sz="2400" dirty="0"/>
              <a:t>נגדיר מערך מאופס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550D38-DA88-4CAF-B1A5-52C753EBBD60}"/>
              </a:ext>
            </a:extLst>
          </p:cNvPr>
          <p:cNvSpPr txBox="1"/>
          <p:nvPr/>
        </p:nvSpPr>
        <p:spPr>
          <a:xfrm>
            <a:off x="2235176" y="5489553"/>
            <a:ext cx="518457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 0     1      2     3     4     5     6      7     8     9</a:t>
            </a:r>
            <a:endParaRPr lang="he-IL" sz="2400" dirty="0"/>
          </a:p>
        </p:txBody>
      </p:sp>
      <p:graphicFrame>
        <p:nvGraphicFramePr>
          <p:cNvPr id="16" name="טבלה 15">
            <a:extLst>
              <a:ext uri="{FF2B5EF4-FFF2-40B4-BE49-F238E27FC236}">
                <a16:creationId xmlns:a16="http://schemas.microsoft.com/office/drawing/2014/main" id="{534B8CC4-C8AA-4438-8B55-37F2471F0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79409"/>
              </p:ext>
            </p:extLst>
          </p:nvPr>
        </p:nvGraphicFramePr>
        <p:xfrm>
          <a:off x="2287464" y="5951218"/>
          <a:ext cx="5080000" cy="518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7375128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307177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6708319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559267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694493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974738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548373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456551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740437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11094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68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71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23" grpId="0"/>
      <p:bldP spid="9" grpId="0"/>
      <p:bldP spid="4" grpId="0" animBg="1"/>
      <p:bldP spid="12" grpId="0" animBg="1"/>
      <p:bldP spid="13" grpId="0" animBg="1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17250" y="-93143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מערך מונים - דוגמא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52C33-7FE6-4099-B0E5-6E0B3F3F70CD}"/>
              </a:ext>
            </a:extLst>
          </p:cNvPr>
          <p:cNvSpPr txBox="1"/>
          <p:nvPr/>
        </p:nvSpPr>
        <p:spPr>
          <a:xfrm>
            <a:off x="205833" y="701037"/>
            <a:ext cx="869783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2. צריך לקלוט 200 מספרים. נקלוט אותם בלולאה.</a:t>
            </a:r>
          </a:p>
          <a:p>
            <a:r>
              <a:rPr lang="he-IL" sz="2400" dirty="0"/>
              <a:t>3. עבור כל מספר שנקלוט...</a:t>
            </a:r>
          </a:p>
          <a:p>
            <a:r>
              <a:rPr lang="he-IL" sz="2400" dirty="0"/>
              <a:t>    נקדם את המונה התואם לו במערך המונים.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0F1799-597B-4A3D-A684-E7E129B351E9}"/>
              </a:ext>
            </a:extLst>
          </p:cNvPr>
          <p:cNvSpPr txBox="1"/>
          <p:nvPr/>
        </p:nvSpPr>
        <p:spPr>
          <a:xfrm>
            <a:off x="205833" y="4122275"/>
            <a:ext cx="8697833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4. בסוף הלולאה יהיה במערך את כמות המופעים של המספרים בין 0-9. נותר לנו רק להדפיס אותו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550D38-DA88-4CAF-B1A5-52C753EBBD60}"/>
              </a:ext>
            </a:extLst>
          </p:cNvPr>
          <p:cNvSpPr txBox="1"/>
          <p:nvPr/>
        </p:nvSpPr>
        <p:spPr>
          <a:xfrm>
            <a:off x="1279352" y="1834740"/>
            <a:ext cx="518457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 0     1      2     3     4     5     6      7     8     9</a:t>
            </a:r>
            <a:endParaRPr lang="he-IL" sz="2400" dirty="0"/>
          </a:p>
        </p:txBody>
      </p:sp>
      <p:graphicFrame>
        <p:nvGraphicFramePr>
          <p:cNvPr id="16" name="טבלה 15">
            <a:extLst>
              <a:ext uri="{FF2B5EF4-FFF2-40B4-BE49-F238E27FC236}">
                <a16:creationId xmlns:a16="http://schemas.microsoft.com/office/drawing/2014/main" id="{534B8CC4-C8AA-4438-8B55-37F2471F0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438552"/>
              </p:ext>
            </p:extLst>
          </p:nvPr>
        </p:nvGraphicFramePr>
        <p:xfrm>
          <a:off x="1331640" y="2296405"/>
          <a:ext cx="5080000" cy="518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7375128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307177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6708319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559267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694493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974738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548373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456551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740437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11094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6818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9EFE471-CDE5-4DB2-90CB-037A354C236B}"/>
              </a:ext>
            </a:extLst>
          </p:cNvPr>
          <p:cNvSpPr txBox="1"/>
          <p:nvPr/>
        </p:nvSpPr>
        <p:spPr>
          <a:xfrm>
            <a:off x="7101997" y="2296405"/>
            <a:ext cx="931785" cy="461665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>
                <a:solidFill>
                  <a:schemeClr val="bg1"/>
                </a:solidFill>
                <a:cs typeface="+mj-cs"/>
              </a:rPr>
              <a:t>3</a:t>
            </a:r>
            <a:endParaRPr lang="he-IL" sz="24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AB284-0FFF-4256-A1F7-EB02FC64490D}"/>
              </a:ext>
            </a:extLst>
          </p:cNvPr>
          <p:cNvSpPr txBox="1"/>
          <p:nvPr/>
        </p:nvSpPr>
        <p:spPr>
          <a:xfrm>
            <a:off x="6991826" y="1812396"/>
            <a:ext cx="115212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dirty="0"/>
              <a:t>קלט</a:t>
            </a:r>
          </a:p>
        </p:txBody>
      </p:sp>
      <p:sp>
        <p:nvSpPr>
          <p:cNvPr id="4" name="בועת דיבור: מלבן עם פינות מעוגלות 3">
            <a:extLst>
              <a:ext uri="{FF2B5EF4-FFF2-40B4-BE49-F238E27FC236}">
                <a16:creationId xmlns:a16="http://schemas.microsoft.com/office/drawing/2014/main" id="{8F4B635A-4CBE-4EBA-944F-770769262F3F}"/>
              </a:ext>
            </a:extLst>
          </p:cNvPr>
          <p:cNvSpPr/>
          <p:nvPr/>
        </p:nvSpPr>
        <p:spPr>
          <a:xfrm>
            <a:off x="523268" y="3081194"/>
            <a:ext cx="1512168" cy="720080"/>
          </a:xfrm>
          <a:prstGeom prst="wedgeRoundRectCallout">
            <a:avLst>
              <a:gd name="adj1" fmla="val 18704"/>
              <a:gd name="adj2" fmla="val -9501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he-IL"/>
              <a:t>מונה המופעים של 0</a:t>
            </a:r>
            <a:endParaRPr lang="he-IL" dirty="0"/>
          </a:p>
        </p:txBody>
      </p:sp>
      <p:sp>
        <p:nvSpPr>
          <p:cNvPr id="12" name="בועת דיבור: מלבן עם פינות מעוגלות 11">
            <a:extLst>
              <a:ext uri="{FF2B5EF4-FFF2-40B4-BE49-F238E27FC236}">
                <a16:creationId xmlns:a16="http://schemas.microsoft.com/office/drawing/2014/main" id="{68E433C9-DDD5-4D2C-B5E8-48E2D72CAD8D}"/>
              </a:ext>
            </a:extLst>
          </p:cNvPr>
          <p:cNvSpPr/>
          <p:nvPr/>
        </p:nvSpPr>
        <p:spPr>
          <a:xfrm>
            <a:off x="2122577" y="3091547"/>
            <a:ext cx="1512168" cy="720080"/>
          </a:xfrm>
          <a:prstGeom prst="wedgeRoundRectCallout">
            <a:avLst>
              <a:gd name="adj1" fmla="val -46416"/>
              <a:gd name="adj2" fmla="val -9134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he-IL" dirty="0"/>
              <a:t>מונה המופעים של 1</a:t>
            </a:r>
          </a:p>
        </p:txBody>
      </p:sp>
      <p:sp>
        <p:nvSpPr>
          <p:cNvPr id="13" name="בועת דיבור: מלבן עם פינות מעוגלות 12">
            <a:extLst>
              <a:ext uri="{FF2B5EF4-FFF2-40B4-BE49-F238E27FC236}">
                <a16:creationId xmlns:a16="http://schemas.microsoft.com/office/drawing/2014/main" id="{D87A7BE4-360E-457A-ACB3-ABFAEE733292}"/>
              </a:ext>
            </a:extLst>
          </p:cNvPr>
          <p:cNvSpPr/>
          <p:nvPr/>
        </p:nvSpPr>
        <p:spPr>
          <a:xfrm>
            <a:off x="3864950" y="3070842"/>
            <a:ext cx="1512168" cy="720080"/>
          </a:xfrm>
          <a:prstGeom prst="wedgeRoundRectCallout">
            <a:avLst>
              <a:gd name="adj1" fmla="val -129562"/>
              <a:gd name="adj2" fmla="val -9501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he-IL" dirty="0"/>
              <a:t>מונה המופעים של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C1E145-87F3-4CE8-BCFC-C6B04EE59136}"/>
              </a:ext>
            </a:extLst>
          </p:cNvPr>
          <p:cNvSpPr txBox="1"/>
          <p:nvPr/>
        </p:nvSpPr>
        <p:spPr>
          <a:xfrm>
            <a:off x="7126487" y="2848238"/>
            <a:ext cx="931785" cy="461665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>
                <a:solidFill>
                  <a:schemeClr val="bg1"/>
                </a:solidFill>
                <a:cs typeface="+mj-cs"/>
              </a:rPr>
              <a:t>7</a:t>
            </a:r>
            <a:endParaRPr lang="he-IL" sz="2400" baseline="-2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32E688-49F7-4516-8A53-54A411EB80C6}"/>
              </a:ext>
            </a:extLst>
          </p:cNvPr>
          <p:cNvSpPr txBox="1"/>
          <p:nvPr/>
        </p:nvSpPr>
        <p:spPr>
          <a:xfrm>
            <a:off x="4912502" y="2309985"/>
            <a:ext cx="464616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1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061B51-2589-40FE-8C2E-AD914CC1483C}"/>
              </a:ext>
            </a:extLst>
          </p:cNvPr>
          <p:cNvSpPr txBox="1"/>
          <p:nvPr/>
        </p:nvSpPr>
        <p:spPr>
          <a:xfrm>
            <a:off x="7126487" y="3385420"/>
            <a:ext cx="931785" cy="461665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>
                <a:solidFill>
                  <a:schemeClr val="bg1"/>
                </a:solidFill>
                <a:cs typeface="+mj-cs"/>
              </a:rPr>
              <a:t>3</a:t>
            </a:r>
            <a:endParaRPr lang="he-IL" sz="2400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7B1889-38A0-497B-BA6E-CDC77D8DAAAB}"/>
              </a:ext>
            </a:extLst>
          </p:cNvPr>
          <p:cNvSpPr txBox="1"/>
          <p:nvPr/>
        </p:nvSpPr>
        <p:spPr>
          <a:xfrm>
            <a:off x="2894315" y="2300948"/>
            <a:ext cx="464616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1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10B546-E874-4371-AB45-5D4A611042AF}"/>
              </a:ext>
            </a:extLst>
          </p:cNvPr>
          <p:cNvSpPr txBox="1"/>
          <p:nvPr/>
        </p:nvSpPr>
        <p:spPr>
          <a:xfrm>
            <a:off x="2891128" y="2300948"/>
            <a:ext cx="464616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2</a:t>
            </a:r>
            <a:endParaRPr lang="he-IL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29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17" grpId="0" animBg="1"/>
      <p:bldP spid="18" grpId="0"/>
      <p:bldP spid="4" grpId="0" animBg="1"/>
      <p:bldP spid="12" grpId="0" animBg="1"/>
      <p:bldP spid="13" grpId="0" animBg="1"/>
      <p:bldP spid="19" grpId="0" animBg="1"/>
      <p:bldP spid="3" grpId="0" animBg="1"/>
      <p:bldP spid="20" grpId="0" animBg="1"/>
      <p:bldP spid="22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6416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נכתוב את התוכנית בשפת 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he-IL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8CF0D6-16CC-4183-9FA7-C4F38FABB2B5}"/>
              </a:ext>
            </a:extLst>
          </p:cNvPr>
          <p:cNvSpPr txBox="1"/>
          <p:nvPr/>
        </p:nvSpPr>
        <p:spPr>
          <a:xfrm>
            <a:off x="223083" y="1052736"/>
            <a:ext cx="8697833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1. נגדיר מערך </a:t>
            </a:r>
            <a:r>
              <a:rPr lang="he-IL" sz="2400" b="1" dirty="0"/>
              <a:t>מאופס</a:t>
            </a:r>
            <a:r>
              <a:rPr lang="he-IL" sz="2400" dirty="0"/>
              <a:t> של מונים שבו התא הראשון ישמש מונה לכמות האפסים, התא השני ישמש מונה לכמות האחדים וכך הלאה...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0D7BC5C-4520-43CF-B38A-7E82AF624745}"/>
              </a:ext>
            </a:extLst>
          </p:cNvPr>
          <p:cNvSpPr/>
          <p:nvPr/>
        </p:nvSpPr>
        <p:spPr>
          <a:xfrm>
            <a:off x="755576" y="1898423"/>
            <a:ext cx="45373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counter[10] = { 0 }</a:t>
            </a:r>
            <a:endParaRPr lang="he-IL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E4366-68A4-4331-AC1C-AE4669678B38}"/>
              </a:ext>
            </a:extLst>
          </p:cNvPr>
          <p:cNvSpPr txBox="1"/>
          <p:nvPr/>
        </p:nvSpPr>
        <p:spPr>
          <a:xfrm>
            <a:off x="203611" y="3284984"/>
            <a:ext cx="869783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2. צריך לקלוט 200 מספרים. נקלוט אותם בלולאה.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65CBF1A0-E1BE-4156-958E-CF6F3FF350ED}"/>
              </a:ext>
            </a:extLst>
          </p:cNvPr>
          <p:cNvSpPr/>
          <p:nvPr/>
        </p:nvSpPr>
        <p:spPr>
          <a:xfrm>
            <a:off x="5148064" y="2646844"/>
            <a:ext cx="756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he-IL" sz="2400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F638E8E5-FE7D-4529-A8D6-BC7BB486CE46}"/>
              </a:ext>
            </a:extLst>
          </p:cNvPr>
          <p:cNvSpPr/>
          <p:nvPr/>
        </p:nvSpPr>
        <p:spPr>
          <a:xfrm>
            <a:off x="5726578" y="2646844"/>
            <a:ext cx="13302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num;</a:t>
            </a:r>
            <a:endParaRPr lang="he-IL" sz="2400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A86C8CA6-E6E3-4472-A5A2-3170A581D6F4}"/>
              </a:ext>
            </a:extLst>
          </p:cNvPr>
          <p:cNvSpPr/>
          <p:nvPr/>
        </p:nvSpPr>
        <p:spPr>
          <a:xfrm>
            <a:off x="755576" y="3871620"/>
            <a:ext cx="78488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rtl="0"/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(i = 0; i&lt;200; i++)</a:t>
            </a:r>
          </a:p>
          <a:p>
            <a:pPr lvl="1"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algn="l" rt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"Enter a number between 0-9\n"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 algn="l" rt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&amp;num);</a:t>
            </a:r>
            <a:endParaRPr lang="he-IL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E52649-A20B-428C-A47F-73992C4F3421}"/>
              </a:ext>
            </a:extLst>
          </p:cNvPr>
          <p:cNvSpPr txBox="1"/>
          <p:nvPr/>
        </p:nvSpPr>
        <p:spPr>
          <a:xfrm>
            <a:off x="191044" y="5502835"/>
            <a:ext cx="869783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3. עבור כל מספר שנקלוט, נקדם את המונה התואם לו במערך המונים.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CF649D-4F59-4FA9-BC0B-82E1FB2B9084}"/>
              </a:ext>
            </a:extLst>
          </p:cNvPr>
          <p:cNvSpPr txBox="1"/>
          <p:nvPr/>
        </p:nvSpPr>
        <p:spPr>
          <a:xfrm>
            <a:off x="2339752" y="6013743"/>
            <a:ext cx="498827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dirty="0"/>
              <a:t> 0        1         2         3         4         5        6         7         8         9</a:t>
            </a:r>
            <a:endParaRPr lang="he-IL" sz="1600" dirty="0"/>
          </a:p>
        </p:txBody>
      </p:sp>
      <p:graphicFrame>
        <p:nvGraphicFramePr>
          <p:cNvPr id="16" name="טבלה 15">
            <a:extLst>
              <a:ext uri="{FF2B5EF4-FFF2-40B4-BE49-F238E27FC236}">
                <a16:creationId xmlns:a16="http://schemas.microsoft.com/office/drawing/2014/main" id="{3EC502DA-B2E8-488D-A88A-227379F09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675854"/>
              </p:ext>
            </p:extLst>
          </p:nvPr>
        </p:nvGraphicFramePr>
        <p:xfrm>
          <a:off x="2248024" y="6306131"/>
          <a:ext cx="5080000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7375128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307177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6708319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559267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694493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974738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548373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456551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740437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11094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68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43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4" grpId="0"/>
      <p:bldP spid="12" grpId="0"/>
      <p:bldP spid="13" grpId="0"/>
      <p:bldP spid="5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6416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נכתוב את התוכנית בשפת 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he-IL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0D7BC5C-4520-43CF-B38A-7E82AF624745}"/>
              </a:ext>
            </a:extLst>
          </p:cNvPr>
          <p:cNvSpPr/>
          <p:nvPr/>
        </p:nvSpPr>
        <p:spPr>
          <a:xfrm>
            <a:off x="683568" y="787080"/>
            <a:ext cx="45373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counter[10] = { 0 }</a:t>
            </a:r>
            <a:endParaRPr lang="he-IL" sz="2400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65CBF1A0-E1BE-4156-958E-CF6F3FF350ED}"/>
              </a:ext>
            </a:extLst>
          </p:cNvPr>
          <p:cNvSpPr/>
          <p:nvPr/>
        </p:nvSpPr>
        <p:spPr>
          <a:xfrm>
            <a:off x="5076056" y="1535501"/>
            <a:ext cx="756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he-IL" sz="2400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F638E8E5-FE7D-4529-A8D6-BC7BB486CE46}"/>
              </a:ext>
            </a:extLst>
          </p:cNvPr>
          <p:cNvSpPr/>
          <p:nvPr/>
        </p:nvSpPr>
        <p:spPr>
          <a:xfrm>
            <a:off x="5654570" y="1535501"/>
            <a:ext cx="13302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num;</a:t>
            </a:r>
            <a:endParaRPr lang="he-IL" sz="2400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A86C8CA6-E6E3-4472-A5A2-3170A581D6F4}"/>
              </a:ext>
            </a:extLst>
          </p:cNvPr>
          <p:cNvSpPr/>
          <p:nvPr/>
        </p:nvSpPr>
        <p:spPr>
          <a:xfrm>
            <a:off x="703288" y="1975244"/>
            <a:ext cx="78488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rtl="0"/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(i = 0; i&lt;200; i++)</a:t>
            </a:r>
          </a:p>
          <a:p>
            <a:pPr lvl="1"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algn="l" rt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"Enter a number between 0-9\n"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 algn="l" rt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&amp;num);</a:t>
            </a:r>
            <a:endParaRPr lang="he-IL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E52649-A20B-428C-A47F-73992C4F3421}"/>
              </a:ext>
            </a:extLst>
          </p:cNvPr>
          <p:cNvSpPr txBox="1"/>
          <p:nvPr/>
        </p:nvSpPr>
        <p:spPr>
          <a:xfrm>
            <a:off x="138756" y="3606459"/>
            <a:ext cx="869783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3. עבור כל מספר שנקלוט, נקדם את המונה התואם לו במערך המונים.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CF649D-4F59-4FA9-BC0B-82E1FB2B9084}"/>
              </a:ext>
            </a:extLst>
          </p:cNvPr>
          <p:cNvSpPr txBox="1"/>
          <p:nvPr/>
        </p:nvSpPr>
        <p:spPr>
          <a:xfrm>
            <a:off x="2287464" y="4117367"/>
            <a:ext cx="498827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dirty="0"/>
              <a:t> 0        1         2         3         4         5        6         7         8         9</a:t>
            </a:r>
            <a:endParaRPr lang="he-IL" sz="1600" dirty="0"/>
          </a:p>
        </p:txBody>
      </p:sp>
      <p:graphicFrame>
        <p:nvGraphicFramePr>
          <p:cNvPr id="16" name="טבלה 15">
            <a:extLst>
              <a:ext uri="{FF2B5EF4-FFF2-40B4-BE49-F238E27FC236}">
                <a16:creationId xmlns:a16="http://schemas.microsoft.com/office/drawing/2014/main" id="{3EC502DA-B2E8-488D-A88A-227379F09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308740"/>
              </p:ext>
            </p:extLst>
          </p:nvPr>
        </p:nvGraphicFramePr>
        <p:xfrm>
          <a:off x="2195736" y="4409755"/>
          <a:ext cx="5080000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7375128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307177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6708319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559267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694493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974738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548373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456551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740437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11094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68186"/>
                  </a:ext>
                </a:extLst>
              </a:tr>
            </a:tbl>
          </a:graphicData>
        </a:graphic>
      </p:graphicFrame>
      <p:sp>
        <p:nvSpPr>
          <p:cNvPr id="3" name="מלבן 2">
            <a:extLst>
              <a:ext uri="{FF2B5EF4-FFF2-40B4-BE49-F238E27FC236}">
                <a16:creationId xmlns:a16="http://schemas.microsoft.com/office/drawing/2014/main" id="{9E8F41E2-5516-452F-BCF6-D21C62C6060D}"/>
              </a:ext>
            </a:extLst>
          </p:cNvPr>
          <p:cNvSpPr/>
          <p:nvPr/>
        </p:nvSpPr>
        <p:spPr>
          <a:xfrm>
            <a:off x="1083268" y="4902344"/>
            <a:ext cx="47493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(num == 0) counter[0]++;</a:t>
            </a:r>
          </a:p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(num == 1) counter[1]++;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(num == 9) counter[9]++;</a:t>
            </a:r>
            <a:endParaRPr lang="he-IL" sz="2400" dirty="0"/>
          </a:p>
        </p:txBody>
      </p:sp>
      <p:sp>
        <p:nvSpPr>
          <p:cNvPr id="6" name="סוגר מסולסל ימני 5">
            <a:extLst>
              <a:ext uri="{FF2B5EF4-FFF2-40B4-BE49-F238E27FC236}">
                <a16:creationId xmlns:a16="http://schemas.microsoft.com/office/drawing/2014/main" id="{0E4E0AEF-E16B-463C-B4C4-788FEBCA1213}"/>
              </a:ext>
            </a:extLst>
          </p:cNvPr>
          <p:cNvSpPr/>
          <p:nvPr/>
        </p:nvSpPr>
        <p:spPr>
          <a:xfrm>
            <a:off x="5832648" y="4902344"/>
            <a:ext cx="360039" cy="156966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1D9FE67F-8E94-4EAA-B93E-02D553F86DDE}"/>
              </a:ext>
            </a:extLst>
          </p:cNvPr>
          <p:cNvSpPr/>
          <p:nvPr/>
        </p:nvSpPr>
        <p:spPr>
          <a:xfrm>
            <a:off x="6179893" y="5456341"/>
            <a:ext cx="2733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counter[num]++;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97412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2" grpId="0"/>
      <p:bldP spid="13" grpId="0"/>
      <p:bldP spid="5" grpId="0"/>
      <p:bldP spid="15" grpId="0"/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6416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נכתוב את התוכנית בשפת 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he-IL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0D7BC5C-4520-43CF-B38A-7E82AF624745}"/>
              </a:ext>
            </a:extLst>
          </p:cNvPr>
          <p:cNvSpPr/>
          <p:nvPr/>
        </p:nvSpPr>
        <p:spPr>
          <a:xfrm>
            <a:off x="683568" y="787080"/>
            <a:ext cx="45373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counter[10] = { 0 }</a:t>
            </a:r>
            <a:endParaRPr lang="he-IL" sz="2400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65CBF1A0-E1BE-4156-958E-CF6F3FF350ED}"/>
              </a:ext>
            </a:extLst>
          </p:cNvPr>
          <p:cNvSpPr/>
          <p:nvPr/>
        </p:nvSpPr>
        <p:spPr>
          <a:xfrm>
            <a:off x="5076056" y="1535501"/>
            <a:ext cx="756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he-IL" sz="2400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F638E8E5-FE7D-4529-A8D6-BC7BB486CE46}"/>
              </a:ext>
            </a:extLst>
          </p:cNvPr>
          <p:cNvSpPr/>
          <p:nvPr/>
        </p:nvSpPr>
        <p:spPr>
          <a:xfrm>
            <a:off x="5654570" y="1535501"/>
            <a:ext cx="13302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num;</a:t>
            </a:r>
            <a:endParaRPr lang="he-IL" sz="2400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A86C8CA6-E6E3-4472-A5A2-3170A581D6F4}"/>
              </a:ext>
            </a:extLst>
          </p:cNvPr>
          <p:cNvSpPr/>
          <p:nvPr/>
        </p:nvSpPr>
        <p:spPr>
          <a:xfrm>
            <a:off x="703288" y="1975244"/>
            <a:ext cx="78488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rtl="0"/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(i = 0; i&lt;200; i++)</a:t>
            </a:r>
          </a:p>
          <a:p>
            <a:pPr lvl="1"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algn="l" rt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"Enter a number between 0-9\n"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 algn="l" rt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&amp;num);</a:t>
            </a:r>
            <a:endParaRPr lang="he-IL" sz="24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1D9FE67F-8E94-4EAA-B93E-02D553F86DDE}"/>
              </a:ext>
            </a:extLst>
          </p:cNvPr>
          <p:cNvSpPr/>
          <p:nvPr/>
        </p:nvSpPr>
        <p:spPr>
          <a:xfrm>
            <a:off x="1585543" y="3486166"/>
            <a:ext cx="2733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counter[num]++;</a:t>
            </a:r>
            <a:endParaRPr lang="he-IL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05965F-7562-4772-917E-BEFD478B86BB}"/>
              </a:ext>
            </a:extLst>
          </p:cNvPr>
          <p:cNvSpPr txBox="1"/>
          <p:nvPr/>
        </p:nvSpPr>
        <p:spPr>
          <a:xfrm>
            <a:off x="223083" y="3913916"/>
            <a:ext cx="8697833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4. בסוף הלולאה יהיה במערך את כמות המופעים של המספרים בין 0-9. נותר לנו רק להדפיס אותו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1C9D91-4F8B-4E76-B850-C8C14078ECD5}"/>
              </a:ext>
            </a:extLst>
          </p:cNvPr>
          <p:cNvSpPr txBox="1"/>
          <p:nvPr/>
        </p:nvSpPr>
        <p:spPr>
          <a:xfrm>
            <a:off x="346762" y="4733068"/>
            <a:ext cx="3438382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000" dirty="0"/>
              <a:t>הפלט</a:t>
            </a:r>
            <a:endParaRPr lang="en-US" sz="2000" dirty="0"/>
          </a:p>
          <a:p>
            <a:pPr algn="l" rtl="0"/>
            <a:r>
              <a:rPr lang="en-US" sz="2000" dirty="0"/>
              <a:t>The number 0 appears 1 times</a:t>
            </a:r>
          </a:p>
          <a:p>
            <a:pPr algn="l" rtl="0"/>
            <a:r>
              <a:rPr lang="en-US" sz="2000" dirty="0"/>
              <a:t>The number 1 appears 2 times</a:t>
            </a:r>
          </a:p>
          <a:p>
            <a:pPr algn="l" rtl="0"/>
            <a:r>
              <a:rPr lang="en-US" sz="2000" dirty="0"/>
              <a:t>The number 2 appears 1 times</a:t>
            </a:r>
          </a:p>
          <a:p>
            <a:pPr algn="l" rtl="0"/>
            <a:r>
              <a:rPr lang="en-US" sz="2000" dirty="0"/>
              <a:t>…</a:t>
            </a:r>
          </a:p>
          <a:p>
            <a:pPr algn="l" rtl="0"/>
            <a:r>
              <a:rPr lang="en-US" sz="2000" dirty="0"/>
              <a:t>The number 9 appears 1 times</a:t>
            </a: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0D42F26D-5454-410B-BFBC-9BFAA2E30F0B}"/>
              </a:ext>
            </a:extLst>
          </p:cNvPr>
          <p:cNvSpPr/>
          <p:nvPr/>
        </p:nvSpPr>
        <p:spPr>
          <a:xfrm>
            <a:off x="1187624" y="3636658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38F472-4AD1-4789-94D3-78B3F7915BE2}"/>
              </a:ext>
            </a:extLst>
          </p:cNvPr>
          <p:cNvSpPr txBox="1"/>
          <p:nvPr/>
        </p:nvSpPr>
        <p:spPr>
          <a:xfrm>
            <a:off x="4041800" y="4799192"/>
            <a:ext cx="498827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dirty="0"/>
              <a:t> 0        1         2         3         4         5        6         7         8         9</a:t>
            </a:r>
            <a:endParaRPr lang="he-IL" sz="1600" dirty="0"/>
          </a:p>
        </p:txBody>
      </p:sp>
      <p:graphicFrame>
        <p:nvGraphicFramePr>
          <p:cNvPr id="21" name="טבלה 20">
            <a:extLst>
              <a:ext uri="{FF2B5EF4-FFF2-40B4-BE49-F238E27FC236}">
                <a16:creationId xmlns:a16="http://schemas.microsoft.com/office/drawing/2014/main" id="{39EC842D-8E09-471C-B89C-36B1DCFBC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332240"/>
              </p:ext>
            </p:extLst>
          </p:nvPr>
        </p:nvGraphicFramePr>
        <p:xfrm>
          <a:off x="3995936" y="5091580"/>
          <a:ext cx="5080000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7375128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307177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6708319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559267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694493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974738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548373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456551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740437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11094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68186"/>
                  </a:ext>
                </a:extLst>
              </a:tr>
            </a:tbl>
          </a:graphicData>
        </a:graphic>
      </p:graphicFrame>
      <p:sp>
        <p:nvSpPr>
          <p:cNvPr id="22" name="בועת דיבור: מלבן עם פינות מעוגלות 21">
            <a:extLst>
              <a:ext uri="{FF2B5EF4-FFF2-40B4-BE49-F238E27FC236}">
                <a16:creationId xmlns:a16="http://schemas.microsoft.com/office/drawing/2014/main" id="{3F44C1D4-3299-4AD4-85FB-A9C24E1FD15A}"/>
              </a:ext>
            </a:extLst>
          </p:cNvPr>
          <p:cNvSpPr/>
          <p:nvPr/>
        </p:nvSpPr>
        <p:spPr>
          <a:xfrm>
            <a:off x="4004276" y="5669689"/>
            <a:ext cx="1118248" cy="875459"/>
          </a:xfrm>
          <a:prstGeom prst="wedgeRoundRectCallout">
            <a:avLst>
              <a:gd name="adj1" fmla="val -27612"/>
              <a:gd name="adj2" fmla="val -7644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he-IL" dirty="0"/>
              <a:t>מונה המופעים של 0</a:t>
            </a:r>
          </a:p>
        </p:txBody>
      </p:sp>
      <p:sp>
        <p:nvSpPr>
          <p:cNvPr id="23" name="בועת דיבור: מלבן עם פינות מעוגלות 22">
            <a:extLst>
              <a:ext uri="{FF2B5EF4-FFF2-40B4-BE49-F238E27FC236}">
                <a16:creationId xmlns:a16="http://schemas.microsoft.com/office/drawing/2014/main" id="{5F9C3385-DFCC-43FF-8702-EDEF6C3F9A58}"/>
              </a:ext>
            </a:extLst>
          </p:cNvPr>
          <p:cNvSpPr/>
          <p:nvPr/>
        </p:nvSpPr>
        <p:spPr>
          <a:xfrm>
            <a:off x="5186636" y="5654101"/>
            <a:ext cx="1118248" cy="885811"/>
          </a:xfrm>
          <a:prstGeom prst="wedgeRoundRectCallout">
            <a:avLst>
              <a:gd name="adj1" fmla="val -88088"/>
              <a:gd name="adj2" fmla="val -8241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he-IL" dirty="0"/>
              <a:t>מונה המופעים של 1</a:t>
            </a:r>
          </a:p>
        </p:txBody>
      </p:sp>
      <p:sp>
        <p:nvSpPr>
          <p:cNvPr id="24" name="בועת דיבור: מלבן עם פינות מעוגלות 23">
            <a:extLst>
              <a:ext uri="{FF2B5EF4-FFF2-40B4-BE49-F238E27FC236}">
                <a16:creationId xmlns:a16="http://schemas.microsoft.com/office/drawing/2014/main" id="{39E15222-6857-464F-B276-D44E41251C1E}"/>
              </a:ext>
            </a:extLst>
          </p:cNvPr>
          <p:cNvSpPr/>
          <p:nvPr/>
        </p:nvSpPr>
        <p:spPr>
          <a:xfrm>
            <a:off x="6766478" y="5684668"/>
            <a:ext cx="1060420" cy="875458"/>
          </a:xfrm>
          <a:prstGeom prst="wedgeRoundRectCallout">
            <a:avLst>
              <a:gd name="adj1" fmla="val -184285"/>
              <a:gd name="adj2" fmla="val -8296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he-IL" dirty="0"/>
              <a:t>מונה המופעים של 2</a:t>
            </a:r>
          </a:p>
        </p:txBody>
      </p:sp>
    </p:spTree>
    <p:extLst>
      <p:ext uri="{BB962C8B-B14F-4D97-AF65-F5344CB8AC3E}">
        <p14:creationId xmlns:p14="http://schemas.microsoft.com/office/powerpoint/2010/main" val="336553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2" grpId="0"/>
      <p:bldP spid="13" grpId="0"/>
      <p:bldP spid="5" grpId="0"/>
      <p:bldP spid="7" grpId="0"/>
      <p:bldP spid="17" grpId="0"/>
      <p:bldP spid="18" grpId="0" animBg="1"/>
      <p:bldP spid="19" grpId="0"/>
      <p:bldP spid="20" grpId="0"/>
      <p:bldP spid="22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6416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הדפסת המערך (טבלת שכיחויות)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CF649D-4F59-4FA9-BC0B-82E1FB2B9084}"/>
              </a:ext>
            </a:extLst>
          </p:cNvPr>
          <p:cNvSpPr txBox="1"/>
          <p:nvPr/>
        </p:nvSpPr>
        <p:spPr>
          <a:xfrm>
            <a:off x="3863546" y="1936520"/>
            <a:ext cx="498827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dirty="0"/>
              <a:t> 0        1         2         3         4         5        6         7         8         9</a:t>
            </a:r>
            <a:endParaRPr lang="he-IL" sz="1600" dirty="0"/>
          </a:p>
        </p:txBody>
      </p:sp>
      <p:graphicFrame>
        <p:nvGraphicFramePr>
          <p:cNvPr id="16" name="טבלה 15">
            <a:extLst>
              <a:ext uri="{FF2B5EF4-FFF2-40B4-BE49-F238E27FC236}">
                <a16:creationId xmlns:a16="http://schemas.microsoft.com/office/drawing/2014/main" id="{3EC502DA-B2E8-488D-A88A-227379F09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098025"/>
              </p:ext>
            </p:extLst>
          </p:nvPr>
        </p:nvGraphicFramePr>
        <p:xfrm>
          <a:off x="3817682" y="2228908"/>
          <a:ext cx="5080000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7375128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307177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6708319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559267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694493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974738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548373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456551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740437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11094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6818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A05965F-7562-4772-917E-BEFD478B86BB}"/>
              </a:ext>
            </a:extLst>
          </p:cNvPr>
          <p:cNvSpPr txBox="1"/>
          <p:nvPr/>
        </p:nvSpPr>
        <p:spPr>
          <a:xfrm>
            <a:off x="199849" y="881656"/>
            <a:ext cx="8697833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4. בסוף הלולאה יהיה במערך את כמות המופעים של המספרים בין 0-9. נותר לנו רק להדפיס אותו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1C9D91-4F8B-4E76-B850-C8C14078ECD5}"/>
              </a:ext>
            </a:extLst>
          </p:cNvPr>
          <p:cNvSpPr txBox="1"/>
          <p:nvPr/>
        </p:nvSpPr>
        <p:spPr>
          <a:xfrm>
            <a:off x="323528" y="1700808"/>
            <a:ext cx="3438382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000" dirty="0"/>
              <a:t>הפלט</a:t>
            </a:r>
            <a:endParaRPr lang="en-US" sz="2000" dirty="0"/>
          </a:p>
          <a:p>
            <a:pPr algn="l" rtl="0"/>
            <a:r>
              <a:rPr lang="en-US" sz="2000" dirty="0"/>
              <a:t>The number 0 appears 1 times</a:t>
            </a:r>
          </a:p>
          <a:p>
            <a:pPr algn="l" rtl="0"/>
            <a:r>
              <a:rPr lang="en-US" sz="2000" dirty="0"/>
              <a:t>The number 1 appears 2 times</a:t>
            </a:r>
          </a:p>
          <a:p>
            <a:pPr algn="l" rtl="0"/>
            <a:r>
              <a:rPr lang="en-US" sz="2000" dirty="0"/>
              <a:t>The number 2 appears 1 times</a:t>
            </a:r>
          </a:p>
          <a:p>
            <a:pPr algn="l" rtl="0"/>
            <a:r>
              <a:rPr lang="en-US" sz="2000" dirty="0"/>
              <a:t>…</a:t>
            </a:r>
          </a:p>
          <a:p>
            <a:pPr algn="l" rtl="0"/>
            <a:r>
              <a:rPr lang="en-US" sz="2000" dirty="0"/>
              <a:t>The number 9 appears 1 times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893EA991-8FB5-4654-B8D5-EA71A6D75B25}"/>
              </a:ext>
            </a:extLst>
          </p:cNvPr>
          <p:cNvSpPr/>
          <p:nvPr/>
        </p:nvSpPr>
        <p:spPr>
          <a:xfrm>
            <a:off x="6660232" y="4392193"/>
            <a:ext cx="5040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he-IL" sz="2200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0497305A-74FA-400C-A48C-A7405AC462DF}"/>
              </a:ext>
            </a:extLst>
          </p:cNvPr>
          <p:cNvSpPr/>
          <p:nvPr/>
        </p:nvSpPr>
        <p:spPr>
          <a:xfrm>
            <a:off x="107504" y="3697454"/>
            <a:ext cx="20882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(i = 0; </a:t>
            </a:r>
            <a:endParaRPr lang="he-IL" sz="2400" dirty="0"/>
          </a:p>
        </p:txBody>
      </p:sp>
      <p:sp>
        <p:nvSpPr>
          <p:cNvPr id="20" name="בועת דיבור: מלבן עם פינות מעוגלות 19">
            <a:extLst>
              <a:ext uri="{FF2B5EF4-FFF2-40B4-BE49-F238E27FC236}">
                <a16:creationId xmlns:a16="http://schemas.microsoft.com/office/drawing/2014/main" id="{75EDD239-26A0-4F4D-8698-6538250B098E}"/>
              </a:ext>
            </a:extLst>
          </p:cNvPr>
          <p:cNvSpPr/>
          <p:nvPr/>
        </p:nvSpPr>
        <p:spPr>
          <a:xfrm>
            <a:off x="3826022" y="2807017"/>
            <a:ext cx="1118248" cy="875459"/>
          </a:xfrm>
          <a:prstGeom prst="wedgeRoundRectCallout">
            <a:avLst>
              <a:gd name="adj1" fmla="val -27612"/>
              <a:gd name="adj2" fmla="val -7644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he-IL" dirty="0"/>
              <a:t>מונה המופעים של 0</a:t>
            </a:r>
          </a:p>
        </p:txBody>
      </p:sp>
      <p:sp>
        <p:nvSpPr>
          <p:cNvPr id="21" name="בועת דיבור: מלבן עם פינות מעוגלות 20">
            <a:extLst>
              <a:ext uri="{FF2B5EF4-FFF2-40B4-BE49-F238E27FC236}">
                <a16:creationId xmlns:a16="http://schemas.microsoft.com/office/drawing/2014/main" id="{59D6E200-98CD-4C24-858E-60FE5C90BF73}"/>
              </a:ext>
            </a:extLst>
          </p:cNvPr>
          <p:cNvSpPr/>
          <p:nvPr/>
        </p:nvSpPr>
        <p:spPr>
          <a:xfrm>
            <a:off x="5008382" y="2791429"/>
            <a:ext cx="1118248" cy="885811"/>
          </a:xfrm>
          <a:prstGeom prst="wedgeRoundRectCallout">
            <a:avLst>
              <a:gd name="adj1" fmla="val -88088"/>
              <a:gd name="adj2" fmla="val -8241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he-IL" dirty="0"/>
              <a:t>מונה המופעים של 1</a:t>
            </a:r>
          </a:p>
        </p:txBody>
      </p:sp>
      <p:sp>
        <p:nvSpPr>
          <p:cNvPr id="22" name="בועת דיבור: מלבן עם פינות מעוגלות 21">
            <a:extLst>
              <a:ext uri="{FF2B5EF4-FFF2-40B4-BE49-F238E27FC236}">
                <a16:creationId xmlns:a16="http://schemas.microsoft.com/office/drawing/2014/main" id="{64E367ED-818F-4DE0-9D13-2FB195AFAE49}"/>
              </a:ext>
            </a:extLst>
          </p:cNvPr>
          <p:cNvSpPr/>
          <p:nvPr/>
        </p:nvSpPr>
        <p:spPr>
          <a:xfrm>
            <a:off x="6588224" y="2821996"/>
            <a:ext cx="1060420" cy="875458"/>
          </a:xfrm>
          <a:prstGeom prst="wedgeRoundRectCallout">
            <a:avLst>
              <a:gd name="adj1" fmla="val -184285"/>
              <a:gd name="adj2" fmla="val -8296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he-IL" dirty="0"/>
              <a:t>מונה המופעים של 2</a:t>
            </a:r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AAFE18F4-1285-45B3-AF01-08D58F84954B}"/>
              </a:ext>
            </a:extLst>
          </p:cNvPr>
          <p:cNvSpPr/>
          <p:nvPr/>
        </p:nvSpPr>
        <p:spPr>
          <a:xfrm>
            <a:off x="2070941" y="3691290"/>
            <a:ext cx="20690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i&lt;</a:t>
            </a:r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BB5D3364-97CD-4785-889D-C1C4E7CB26FD}"/>
              </a:ext>
            </a:extLst>
          </p:cNvPr>
          <p:cNvSpPr/>
          <p:nvPr/>
        </p:nvSpPr>
        <p:spPr>
          <a:xfrm>
            <a:off x="107504" y="4022862"/>
            <a:ext cx="676875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The number %d appears %d times\n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18C1DCAC-D90F-4F14-BCB8-A279EE6C9FA8}"/>
              </a:ext>
            </a:extLst>
          </p:cNvPr>
          <p:cNvSpPr/>
          <p:nvPr/>
        </p:nvSpPr>
        <p:spPr>
          <a:xfrm>
            <a:off x="7011143" y="4392193"/>
            <a:ext cx="208823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counter[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391299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7" grpId="0"/>
      <p:bldP spid="18" grpId="0" animBg="1"/>
      <p:bldP spid="3" grpId="0"/>
      <p:bldP spid="14" grpId="0"/>
      <p:bldP spid="20" grpId="0" animBg="1"/>
      <p:bldP spid="21" grpId="0" animBg="1"/>
      <p:bldP spid="22" grpId="0" animBg="1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6416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התוכנית השלמה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0D7BC5C-4520-43CF-B38A-7E82AF624745}"/>
              </a:ext>
            </a:extLst>
          </p:cNvPr>
          <p:cNvSpPr/>
          <p:nvPr/>
        </p:nvSpPr>
        <p:spPr>
          <a:xfrm>
            <a:off x="-1561" y="693821"/>
            <a:ext cx="45373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counter[10] = { 0 }</a:t>
            </a:r>
            <a:endParaRPr lang="he-IL" sz="2400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65CBF1A0-E1BE-4156-958E-CF6F3FF350ED}"/>
              </a:ext>
            </a:extLst>
          </p:cNvPr>
          <p:cNvSpPr/>
          <p:nvPr/>
        </p:nvSpPr>
        <p:spPr>
          <a:xfrm>
            <a:off x="4390927" y="1442242"/>
            <a:ext cx="756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he-IL" sz="2400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F638E8E5-FE7D-4529-A8D6-BC7BB486CE46}"/>
              </a:ext>
            </a:extLst>
          </p:cNvPr>
          <p:cNvSpPr/>
          <p:nvPr/>
        </p:nvSpPr>
        <p:spPr>
          <a:xfrm>
            <a:off x="4969441" y="1442242"/>
            <a:ext cx="13302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num;</a:t>
            </a:r>
            <a:endParaRPr lang="he-IL" sz="2400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A86C8CA6-E6E3-4472-A5A2-3170A581D6F4}"/>
              </a:ext>
            </a:extLst>
          </p:cNvPr>
          <p:cNvSpPr/>
          <p:nvPr/>
        </p:nvSpPr>
        <p:spPr>
          <a:xfrm>
            <a:off x="18159" y="1881985"/>
            <a:ext cx="78488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rtl="0"/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(i = 0; i&lt;200; i++)</a:t>
            </a:r>
          </a:p>
          <a:p>
            <a:pPr lvl="1"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algn="l" rt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"Enter a number between 0-9\n"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 algn="l" rt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&amp;num);</a:t>
            </a:r>
            <a:endParaRPr lang="he-IL" sz="24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1D9FE67F-8E94-4EAA-B93E-02D553F86DDE}"/>
              </a:ext>
            </a:extLst>
          </p:cNvPr>
          <p:cNvSpPr/>
          <p:nvPr/>
        </p:nvSpPr>
        <p:spPr>
          <a:xfrm>
            <a:off x="900414" y="3392907"/>
            <a:ext cx="2733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counter[num]++;</a:t>
            </a:r>
            <a:endParaRPr lang="he-IL" sz="2400" dirty="0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0D42F26D-5454-410B-BFBC-9BFAA2E30F0B}"/>
              </a:ext>
            </a:extLst>
          </p:cNvPr>
          <p:cNvSpPr/>
          <p:nvPr/>
        </p:nvSpPr>
        <p:spPr>
          <a:xfrm>
            <a:off x="502495" y="3543399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643EDA3B-E558-4A79-86A2-20D8487FB053}"/>
              </a:ext>
            </a:extLst>
          </p:cNvPr>
          <p:cNvSpPr/>
          <p:nvPr/>
        </p:nvSpPr>
        <p:spPr>
          <a:xfrm>
            <a:off x="395536" y="4005064"/>
            <a:ext cx="8822033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(i = 0; i&lt;9; i++)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The number %d appears %d times\n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counter[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A047F180-E3C8-474C-8946-447CAB5B1281}"/>
              </a:ext>
            </a:extLst>
          </p:cNvPr>
          <p:cNvSpPr/>
          <p:nvPr/>
        </p:nvSpPr>
        <p:spPr>
          <a:xfrm>
            <a:off x="-36512" y="5518341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18381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2" grpId="0"/>
      <p:bldP spid="13" grpId="0"/>
      <p:bldP spid="5" grpId="0"/>
      <p:bldP spid="7" grpId="0"/>
      <p:bldP spid="19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17250" y="-93143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מערך מונים – דוגמא נוספת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FE4D1-9066-420E-9F28-2395612F496C}"/>
              </a:ext>
            </a:extLst>
          </p:cNvPr>
          <p:cNvSpPr txBox="1"/>
          <p:nvPr/>
        </p:nvSpPr>
        <p:spPr>
          <a:xfrm>
            <a:off x="486405" y="683069"/>
            <a:ext cx="846094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err="1"/>
              <a:t>תוכנית</a:t>
            </a:r>
            <a:r>
              <a:rPr lang="he-IL" sz="2400" dirty="0"/>
              <a:t> שקולטת 100 מספרים בין </a:t>
            </a:r>
            <a:r>
              <a:rPr lang="he-IL" sz="2400" b="1" dirty="0">
                <a:solidFill>
                  <a:srgbClr val="FF0000"/>
                </a:solidFill>
              </a:rPr>
              <a:t>12-18</a:t>
            </a:r>
            <a:r>
              <a:rPr lang="he-IL" sz="2400" dirty="0"/>
              <a:t> ומציגה את טבלת השכיחויות של המספרים בין 12-18.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5EAACE-EC9D-4527-B198-4D36C5B123EC}"/>
              </a:ext>
            </a:extLst>
          </p:cNvPr>
          <p:cNvSpPr txBox="1"/>
          <p:nvPr/>
        </p:nvSpPr>
        <p:spPr>
          <a:xfrm>
            <a:off x="2847118" y="2154639"/>
            <a:ext cx="3556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 0     1      2     3     4     5     6</a:t>
            </a:r>
            <a:endParaRPr lang="he-IL" sz="2400" dirty="0"/>
          </a:p>
        </p:txBody>
      </p:sp>
      <p:graphicFrame>
        <p:nvGraphicFramePr>
          <p:cNvPr id="25" name="טבלה 24">
            <a:extLst>
              <a:ext uri="{FF2B5EF4-FFF2-40B4-BE49-F238E27FC236}">
                <a16:creationId xmlns:a16="http://schemas.microsoft.com/office/drawing/2014/main" id="{52446F89-8D0C-48F5-8728-3906FEC99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398734"/>
              </p:ext>
            </p:extLst>
          </p:nvPr>
        </p:nvGraphicFramePr>
        <p:xfrm>
          <a:off x="2836898" y="2572254"/>
          <a:ext cx="3556000" cy="518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7559267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694493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974738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548373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456551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740437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11094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6818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D552C33-7FE6-4099-B0E5-6E0B3F3F70CD}"/>
              </a:ext>
            </a:extLst>
          </p:cNvPr>
          <p:cNvSpPr txBox="1"/>
          <p:nvPr/>
        </p:nvSpPr>
        <p:spPr>
          <a:xfrm>
            <a:off x="249512" y="1409455"/>
            <a:ext cx="8697833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1. נגדיר מערך מאופס של 7 מונים שבו התא הראשון ישמש מונה המופעים של 12, התא השני ישמש מונה המופעים של 13 וכך הלאה...</a:t>
            </a:r>
          </a:p>
        </p:txBody>
      </p:sp>
      <p:sp>
        <p:nvSpPr>
          <p:cNvPr id="4" name="בועת דיבור: מלבן עם פינות מעוגלות 3">
            <a:extLst>
              <a:ext uri="{FF2B5EF4-FFF2-40B4-BE49-F238E27FC236}">
                <a16:creationId xmlns:a16="http://schemas.microsoft.com/office/drawing/2014/main" id="{8F4B635A-4CBE-4EBA-944F-770769262F3F}"/>
              </a:ext>
            </a:extLst>
          </p:cNvPr>
          <p:cNvSpPr/>
          <p:nvPr/>
        </p:nvSpPr>
        <p:spPr>
          <a:xfrm>
            <a:off x="2022610" y="3401302"/>
            <a:ext cx="1512168" cy="720080"/>
          </a:xfrm>
          <a:prstGeom prst="wedgeRoundRectCallout">
            <a:avLst>
              <a:gd name="adj1" fmla="val 18704"/>
              <a:gd name="adj2" fmla="val -9501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he-IL" dirty="0"/>
              <a:t>מונה המופעים של </a:t>
            </a:r>
            <a:r>
              <a:rPr lang="he-IL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2" name="בועת דיבור: מלבן עם פינות מעוגלות 11">
            <a:extLst>
              <a:ext uri="{FF2B5EF4-FFF2-40B4-BE49-F238E27FC236}">
                <a16:creationId xmlns:a16="http://schemas.microsoft.com/office/drawing/2014/main" id="{68E433C9-DDD5-4D2C-B5E8-48E2D72CAD8D}"/>
              </a:ext>
            </a:extLst>
          </p:cNvPr>
          <p:cNvSpPr/>
          <p:nvPr/>
        </p:nvSpPr>
        <p:spPr>
          <a:xfrm>
            <a:off x="3606786" y="3369770"/>
            <a:ext cx="1512168" cy="720080"/>
          </a:xfrm>
          <a:prstGeom prst="wedgeRoundRectCallout">
            <a:avLst>
              <a:gd name="adj1" fmla="val -46416"/>
              <a:gd name="adj2" fmla="val -9134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he-IL" dirty="0"/>
              <a:t>מונה המופעים של </a:t>
            </a:r>
            <a:r>
              <a:rPr lang="he-IL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3" name="בועת דיבור: מלבן עם פינות מעוגלות 12">
            <a:extLst>
              <a:ext uri="{FF2B5EF4-FFF2-40B4-BE49-F238E27FC236}">
                <a16:creationId xmlns:a16="http://schemas.microsoft.com/office/drawing/2014/main" id="{D87A7BE4-360E-457A-ACB3-ABFAEE733292}"/>
              </a:ext>
            </a:extLst>
          </p:cNvPr>
          <p:cNvSpPr/>
          <p:nvPr/>
        </p:nvSpPr>
        <p:spPr>
          <a:xfrm>
            <a:off x="5796136" y="3362405"/>
            <a:ext cx="1512168" cy="720080"/>
          </a:xfrm>
          <a:prstGeom prst="wedgeRoundRectCallout">
            <a:avLst>
              <a:gd name="adj1" fmla="val -31299"/>
              <a:gd name="adj2" fmla="val -8890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he-IL" dirty="0"/>
              <a:t>מונה המופעים של </a:t>
            </a:r>
            <a:r>
              <a:rPr lang="he-IL" b="1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18F31C7C-C868-4AAF-ABD6-9C8CA8D776F6}"/>
              </a:ext>
            </a:extLst>
          </p:cNvPr>
          <p:cNvSpPr/>
          <p:nvPr/>
        </p:nvSpPr>
        <p:spPr>
          <a:xfrm>
            <a:off x="755576" y="4364728"/>
            <a:ext cx="45373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counter[7] = { 0 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53015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23" grpId="0"/>
      <p:bldP spid="9" grpId="0"/>
      <p:bldP spid="4" grpId="0" animBg="1"/>
      <p:bldP spid="12" grpId="0" animBg="1"/>
      <p:bldP spid="13" grpId="0" animBg="1"/>
      <p:bldP spid="20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5489</TotalTime>
  <Words>1571</Words>
  <Application>Microsoft Office PowerPoint</Application>
  <PresentationFormat>‫הצגה על המסך (4:3)</PresentationFormat>
  <Paragraphs>334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7" baseType="lpstr">
      <vt:lpstr>Arial</vt:lpstr>
      <vt:lpstr>Calibri</vt:lpstr>
      <vt:lpstr>Consolas</vt:lpstr>
      <vt:lpstr>ערכת נושא Office</vt:lpstr>
      <vt:lpstr>מערך מונים</vt:lpstr>
      <vt:lpstr>מערך מונים - דוגמא</vt:lpstr>
      <vt:lpstr>מערך מונים - דוגמא</vt:lpstr>
      <vt:lpstr>נכתוב את התוכנית בשפת C</vt:lpstr>
      <vt:lpstr>נכתוב את התוכנית בשפת C</vt:lpstr>
      <vt:lpstr>נכתוב את התוכנית בשפת C</vt:lpstr>
      <vt:lpstr>הדפסת המערך (טבלת שכיחויות)</vt:lpstr>
      <vt:lpstr>התוכנית השלמה</vt:lpstr>
      <vt:lpstr>מערך מונים – דוגמא נוספת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אניטה אולמן</cp:lastModifiedBy>
  <cp:revision>396</cp:revision>
  <dcterms:created xsi:type="dcterms:W3CDTF">2018-02-18T20:21:23Z</dcterms:created>
  <dcterms:modified xsi:type="dcterms:W3CDTF">2019-05-27T17:10:14Z</dcterms:modified>
</cp:coreProperties>
</file>