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469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124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כ"ב/אייר/תשע"ט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629562" y="747574"/>
            <a:ext cx="788487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מערך צובים הוא מערך שכל תא בו מתפקד כצובר.</a:t>
            </a:r>
          </a:p>
          <a:p>
            <a:pPr algn="ctr"/>
            <a:endParaRPr lang="he-IL" sz="800" b="1" dirty="0">
              <a:solidFill>
                <a:srgbClr val="0070C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צוברים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341530" y="1993784"/>
            <a:ext cx="846094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דוגמא:</a:t>
            </a:r>
          </a:p>
          <a:p>
            <a:r>
              <a:rPr lang="he-IL" sz="2400" dirty="0"/>
              <a:t>בבית ספר יסודי "שדות" יש 6 שכבות. מעוניינים לדעת כמה תלמידים יש בכל שכבה. כתוב </a:t>
            </a:r>
            <a:r>
              <a:rPr lang="he-IL" sz="2400" dirty="0" err="1"/>
              <a:t>תוכנית</a:t>
            </a:r>
            <a:r>
              <a:rPr lang="he-IL" sz="2400" dirty="0"/>
              <a:t> הקולטת עבור כל כיתה, את מספר השכבה (1 מסמל שכבה א', 2 שכבה ב' וכך הלאה...) ואת כמות התלמידים בכיתה, ומציגה על המסך את כמות התלמידים שיש בכל אחת מ-6 השכבות. הקליטה תיעשה בשיטת הזקיף (מינוס 1 במספר השכבה).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EAACE-EC9D-4527-B198-4D36C5B123EC}"/>
              </a:ext>
            </a:extLst>
          </p:cNvPr>
          <p:cNvSpPr txBox="1"/>
          <p:nvPr/>
        </p:nvSpPr>
        <p:spPr>
          <a:xfrm>
            <a:off x="1470660" y="1174176"/>
            <a:ext cx="62026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0     1      2     3     4     5     6      7     8     9    10   11 </a:t>
            </a:r>
            <a:endParaRPr lang="he-IL" sz="2400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2446F89-8D0C-48F5-8728-3906FEC99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21877"/>
              </p:ext>
            </p:extLst>
          </p:nvPr>
        </p:nvGraphicFramePr>
        <p:xfrm>
          <a:off x="1470660" y="1613882"/>
          <a:ext cx="620268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7707962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29198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 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A862CA9-C926-4A7E-A4ED-6279105D86B3}"/>
              </a:ext>
            </a:extLst>
          </p:cNvPr>
          <p:cNvSpPr txBox="1"/>
          <p:nvPr/>
        </p:nvSpPr>
        <p:spPr>
          <a:xfrm>
            <a:off x="179512" y="4277705"/>
            <a:ext cx="5670630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הקלט</a:t>
            </a:r>
          </a:p>
          <a:p>
            <a:pPr algn="l" rtl="0"/>
            <a:r>
              <a:rPr lang="en-US" sz="2200" dirty="0"/>
              <a:t>Enter the level and number of students	1, 30</a:t>
            </a:r>
          </a:p>
          <a:p>
            <a:pPr algn="l" rtl="0"/>
            <a:r>
              <a:rPr lang="en-US" sz="2200" dirty="0"/>
              <a:t>Enter the level and number of students  2, 28</a:t>
            </a:r>
          </a:p>
          <a:p>
            <a:pPr algn="l" rtl="0"/>
            <a:r>
              <a:rPr lang="en-US" sz="2200" dirty="0"/>
              <a:t>Enter the level and number of students 	6, 40</a:t>
            </a:r>
          </a:p>
          <a:p>
            <a:pPr algn="l" rtl="0"/>
            <a:r>
              <a:rPr lang="en-US" sz="2200" dirty="0"/>
              <a:t>Enter the level and number of students 	2, 40</a:t>
            </a:r>
          </a:p>
          <a:p>
            <a:pPr algn="l" rtl="0"/>
            <a:r>
              <a:rPr lang="en-US" sz="2200" dirty="0"/>
              <a:t>Enter the level and number of students 	1, 25</a:t>
            </a:r>
          </a:p>
          <a:p>
            <a:pPr algn="l" rtl="0"/>
            <a:r>
              <a:rPr lang="en-US" sz="2200" dirty="0"/>
              <a:t>Enter the level and number of students 	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FC1CC-7199-4A85-B703-C8B0FD292172}"/>
              </a:ext>
            </a:extLst>
          </p:cNvPr>
          <p:cNvSpPr txBox="1"/>
          <p:nvPr/>
        </p:nvSpPr>
        <p:spPr>
          <a:xfrm>
            <a:off x="5954149" y="4500592"/>
            <a:ext cx="3082347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הפלט</a:t>
            </a:r>
            <a:endParaRPr lang="en-US" sz="2200" dirty="0"/>
          </a:p>
          <a:p>
            <a:pPr algn="l" rtl="0"/>
            <a:r>
              <a:rPr lang="en-US" sz="2200" dirty="0"/>
              <a:t>In class 1 ---&gt;55 students</a:t>
            </a:r>
          </a:p>
          <a:p>
            <a:pPr algn="l" rtl="0"/>
            <a:r>
              <a:rPr lang="en-US" sz="2200" dirty="0"/>
              <a:t>In class 2 ---&gt;68 students</a:t>
            </a:r>
          </a:p>
          <a:p>
            <a:pPr algn="l" rtl="0"/>
            <a:r>
              <a:rPr lang="en-US" sz="2200" dirty="0"/>
              <a:t>…</a:t>
            </a:r>
          </a:p>
          <a:p>
            <a:pPr algn="l" rtl="0"/>
            <a:r>
              <a:rPr lang="en-US" sz="2200" dirty="0"/>
              <a:t>In class 6 ---&gt;40 students</a:t>
            </a:r>
          </a:p>
        </p:txBody>
      </p:sp>
    </p:spTree>
    <p:extLst>
      <p:ext uri="{BB962C8B-B14F-4D97-AF65-F5344CB8AC3E}">
        <p14:creationId xmlns:p14="http://schemas.microsoft.com/office/powerpoint/2010/main" val="3523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3" grpId="0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571480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התוכנית השלמה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D7BC5C-4520-43CF-B38A-7E82AF624745}"/>
              </a:ext>
            </a:extLst>
          </p:cNvPr>
          <p:cNvSpPr/>
          <p:nvPr/>
        </p:nvSpPr>
        <p:spPr>
          <a:xfrm>
            <a:off x="255510" y="469663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total[6] = { 0 }</a:t>
            </a:r>
            <a:endParaRPr lang="he-IL" sz="2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638E8E5-FE7D-4529-A8D6-BC7BB486CE46}"/>
              </a:ext>
            </a:extLst>
          </p:cNvPr>
          <p:cNvSpPr/>
          <p:nvPr/>
        </p:nvSpPr>
        <p:spPr>
          <a:xfrm>
            <a:off x="4071934" y="1214422"/>
            <a:ext cx="3143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level, pupils;</a:t>
            </a:r>
            <a:endParaRPr lang="he-IL" sz="2400" dirty="0"/>
          </a:p>
        </p:txBody>
      </p:sp>
      <p:sp>
        <p:nvSpPr>
          <p:cNvPr id="20" name="מלבן 19"/>
          <p:cNvSpPr/>
          <p:nvPr/>
        </p:nvSpPr>
        <p:spPr>
          <a:xfrm>
            <a:off x="714348" y="1571612"/>
            <a:ext cx="6715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the class level\n"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,&amp;level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(level!=-1)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"How many pupils?\n"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,&amp;pupils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he-IL" sz="24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40051005-4755-4BE7-9FD8-BFAED100E1E9}"/>
              </a:ext>
            </a:extLst>
          </p:cNvPr>
          <p:cNvSpPr/>
          <p:nvPr/>
        </p:nvSpPr>
        <p:spPr>
          <a:xfrm>
            <a:off x="1142976" y="3857628"/>
            <a:ext cx="4429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total[ level-1 ]+=pupils;</a:t>
            </a:r>
            <a:endParaRPr lang="he-IL" sz="2400" dirty="0"/>
          </a:p>
        </p:txBody>
      </p:sp>
      <p:sp>
        <p:nvSpPr>
          <p:cNvPr id="25" name="מלבן 24"/>
          <p:cNvSpPr/>
          <p:nvPr/>
        </p:nvSpPr>
        <p:spPr>
          <a:xfrm>
            <a:off x="1214414" y="4286256"/>
            <a:ext cx="6500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("Enter the class level\n");</a:t>
            </a:r>
          </a:p>
          <a:p>
            <a:pPr algn="l" rtl="0"/>
            <a:r>
              <a:rPr lang="en-US" sz="24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("%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d",&amp;level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6" name="מלבן 25"/>
          <p:cNvSpPr/>
          <p:nvPr/>
        </p:nvSpPr>
        <p:spPr>
          <a:xfrm>
            <a:off x="857224" y="500063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>
                <a:latin typeface="Consolas" pitchFamily="49" charset="0"/>
              </a:rPr>
              <a:t>{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93EA991-8FB5-4654-B8D5-EA71A6D75B25}"/>
              </a:ext>
            </a:extLst>
          </p:cNvPr>
          <p:cNvSpPr/>
          <p:nvPr/>
        </p:nvSpPr>
        <p:spPr>
          <a:xfrm>
            <a:off x="7321984" y="6084836"/>
            <a:ext cx="8407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i+1, </a:t>
            </a:r>
            <a:endParaRPr lang="he-IL" sz="22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497305A-74FA-400C-A48C-A7405AC462DF}"/>
              </a:ext>
            </a:extLst>
          </p:cNvPr>
          <p:cNvSpPr/>
          <p:nvPr/>
        </p:nvSpPr>
        <p:spPr>
          <a:xfrm>
            <a:off x="785786" y="5424596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</a:t>
            </a:r>
            <a:endParaRPr lang="he-IL" sz="2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AFE18F4-1285-45B3-AF01-08D58F84954B}"/>
              </a:ext>
            </a:extLst>
          </p:cNvPr>
          <p:cNvSpPr/>
          <p:nvPr/>
        </p:nvSpPr>
        <p:spPr>
          <a:xfrm>
            <a:off x="2749223" y="5418432"/>
            <a:ext cx="1792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i&lt;6; i++)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BB5D3364-97CD-4785-889D-C1C4E7CB26FD}"/>
              </a:ext>
            </a:extLst>
          </p:cNvPr>
          <p:cNvSpPr/>
          <p:nvPr/>
        </p:nvSpPr>
        <p:spPr>
          <a:xfrm>
            <a:off x="785786" y="5750004"/>
            <a:ext cx="67687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 class %d ---&gt;%d students\n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3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צוברים - דוגמא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341530" y="620688"/>
            <a:ext cx="846094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בבית ספר יסודי "שדות" יש 6 שכבות. מעוניינים לדעת כמה תלמידים יש בכל שכבה. כתוב </a:t>
            </a:r>
            <a:r>
              <a:rPr lang="he-IL" sz="2400" dirty="0" err="1"/>
              <a:t>תוכנית</a:t>
            </a:r>
            <a:r>
              <a:rPr lang="he-IL" sz="2400" dirty="0"/>
              <a:t> הקולטת עבור כל כיתה, את מספר השכבה (1 מסמל שכבה א', 2 שכבה ב' וכך הלאה...) ואת כמות התלמידים בכיתה, ומציגה על המסך את כמות התלמידים שיש בכל אחת מ-6 השכבות. הקליטה תיעשה בשיטת הזקיף (מינוס 1 במספר השכבה).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7CFD8-9022-47A2-86EC-2CC5624525EF}"/>
              </a:ext>
            </a:extLst>
          </p:cNvPr>
          <p:cNvSpPr txBox="1"/>
          <p:nvPr/>
        </p:nvSpPr>
        <p:spPr>
          <a:xfrm>
            <a:off x="341530" y="2483221"/>
            <a:ext cx="84609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האלגוריתם: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77A3F-A1F0-4E15-ADCD-66A1157DA890}"/>
              </a:ext>
            </a:extLst>
          </p:cNvPr>
          <p:cNvSpPr txBox="1"/>
          <p:nvPr/>
        </p:nvSpPr>
        <p:spPr>
          <a:xfrm>
            <a:off x="138808" y="2937591"/>
            <a:ext cx="869783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1. נגדיר מערך מאופס של צוברים שבו התא הראשון ישמש צובר לכמות התלמידים בכיתות א', התא השני ישמש צובר לכמות התלמידים בשכבה ב' וכך הלאה...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8D2F4-1C23-49A8-B5A3-8CBD455494E0}"/>
              </a:ext>
            </a:extLst>
          </p:cNvPr>
          <p:cNvSpPr txBox="1"/>
          <p:nvPr/>
        </p:nvSpPr>
        <p:spPr>
          <a:xfrm>
            <a:off x="2848090" y="4132760"/>
            <a:ext cx="34478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0        1       2       3     4     5</a:t>
            </a:r>
            <a:endParaRPr lang="he-IL" sz="2400" dirty="0"/>
          </a:p>
        </p:txBody>
      </p:sp>
      <p:graphicFrame>
        <p:nvGraphicFramePr>
          <p:cNvPr id="12" name="טבלה 11">
            <a:extLst>
              <a:ext uri="{FF2B5EF4-FFF2-40B4-BE49-F238E27FC236}">
                <a16:creationId xmlns:a16="http://schemas.microsoft.com/office/drawing/2014/main" id="{C1C324FE-570A-45AD-A325-3EF594CC9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59544"/>
              </p:ext>
            </p:extLst>
          </p:nvPr>
        </p:nvGraphicFramePr>
        <p:xfrm>
          <a:off x="2827655" y="4577237"/>
          <a:ext cx="348869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68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/>
                        <a:t>55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97144568-287D-43E7-9044-E6A98DFCDCBA}"/>
              </a:ext>
            </a:extLst>
          </p:cNvPr>
          <p:cNvSpPr/>
          <p:nvPr/>
        </p:nvSpPr>
        <p:spPr>
          <a:xfrm>
            <a:off x="2179875" y="5422259"/>
            <a:ext cx="1336430" cy="866172"/>
          </a:xfrm>
          <a:prstGeom prst="wedgeRoundRectCallout">
            <a:avLst>
              <a:gd name="adj1" fmla="val 18704"/>
              <a:gd name="adj2" fmla="val -950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צובר כמות התלמידים בכיתות  א'</a:t>
            </a:r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712D2F19-9A7A-4359-AECF-F601CAB0F7B1}"/>
              </a:ext>
            </a:extLst>
          </p:cNvPr>
          <p:cNvSpPr/>
          <p:nvPr/>
        </p:nvSpPr>
        <p:spPr>
          <a:xfrm>
            <a:off x="3707904" y="5422259"/>
            <a:ext cx="1336430" cy="866172"/>
          </a:xfrm>
          <a:prstGeom prst="wedgeRoundRectCallout">
            <a:avLst>
              <a:gd name="adj1" fmla="val -43138"/>
              <a:gd name="adj2" fmla="val -929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צובר כמות התלמידים בכיתות  ב'</a:t>
            </a:r>
          </a:p>
        </p:txBody>
      </p:sp>
      <p:sp>
        <p:nvSpPr>
          <p:cNvPr id="17" name="בועת דיבור: מלבן עם פינות מעוגלות 16">
            <a:extLst>
              <a:ext uri="{FF2B5EF4-FFF2-40B4-BE49-F238E27FC236}">
                <a16:creationId xmlns:a16="http://schemas.microsoft.com/office/drawing/2014/main" id="{55EB7073-4300-4110-B383-A825C01645C8}"/>
              </a:ext>
            </a:extLst>
          </p:cNvPr>
          <p:cNvSpPr/>
          <p:nvPr/>
        </p:nvSpPr>
        <p:spPr>
          <a:xfrm>
            <a:off x="5436096" y="5422259"/>
            <a:ext cx="1336430" cy="866172"/>
          </a:xfrm>
          <a:prstGeom prst="wedgeRoundRectCallout">
            <a:avLst>
              <a:gd name="adj1" fmla="val -112875"/>
              <a:gd name="adj2" fmla="val -9399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צובר כמות התלמידים בכיתות  ג'</a:t>
            </a:r>
          </a:p>
        </p:txBody>
      </p:sp>
    </p:spTree>
    <p:extLst>
      <p:ext uri="{BB962C8B-B14F-4D97-AF65-F5344CB8AC3E}">
        <p14:creationId xmlns:p14="http://schemas.microsoft.com/office/powerpoint/2010/main" val="13519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3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טבלה 28">
            <a:extLst>
              <a:ext uri="{FF2B5EF4-FFF2-40B4-BE49-F238E27FC236}">
                <a16:creationId xmlns:a16="http://schemas.microsoft.com/office/drawing/2014/main" id="{102C9B99-A48D-4567-B83A-7351A9F9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91500"/>
              </p:ext>
            </p:extLst>
          </p:nvPr>
        </p:nvGraphicFramePr>
        <p:xfrm>
          <a:off x="2771508" y="2589424"/>
          <a:ext cx="348869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250" y="-93143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צוברים - דוגמא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52C33-7FE6-4099-B0E5-6E0B3F3F70CD}"/>
              </a:ext>
            </a:extLst>
          </p:cNvPr>
          <p:cNvSpPr txBox="1"/>
          <p:nvPr/>
        </p:nvSpPr>
        <p:spPr>
          <a:xfrm>
            <a:off x="205833" y="701037"/>
            <a:ext cx="869783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2. נקלוט את הנתונים בשיטת הזקיף (מינוס 1 במספר השכבה)</a:t>
            </a:r>
          </a:p>
          <a:p>
            <a:r>
              <a:rPr lang="he-IL" sz="2400" dirty="0"/>
              <a:t>3. עבור כל כיתה ומספר תלמידים בה....</a:t>
            </a:r>
          </a:p>
          <a:p>
            <a:r>
              <a:rPr lang="he-IL" sz="2400" dirty="0"/>
              <a:t>    נחבר את כמות התלמידים לצובר שמשויך לשכבה שנקלטה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0F1799-597B-4A3D-A684-E7E129B351E9}"/>
              </a:ext>
            </a:extLst>
          </p:cNvPr>
          <p:cNvSpPr txBox="1"/>
          <p:nvPr/>
        </p:nvSpPr>
        <p:spPr>
          <a:xfrm>
            <a:off x="223083" y="4797152"/>
            <a:ext cx="869783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4. בסוף הלולאה יהיה במערך את כמות התלמידים בכל שכבה. נותר לנו רק להדפיס אותו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FE471-CDE5-4DB2-90CB-037A354C236B}"/>
              </a:ext>
            </a:extLst>
          </p:cNvPr>
          <p:cNvSpPr txBox="1"/>
          <p:nvPr/>
        </p:nvSpPr>
        <p:spPr>
          <a:xfrm>
            <a:off x="7045850" y="2557900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1   30</a:t>
            </a:r>
            <a:endParaRPr lang="he-IL" sz="24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AB284-0FFF-4256-A1F7-EB02FC64490D}"/>
              </a:ext>
            </a:extLst>
          </p:cNvPr>
          <p:cNvSpPr txBox="1"/>
          <p:nvPr/>
        </p:nvSpPr>
        <p:spPr>
          <a:xfrm>
            <a:off x="6935679" y="2073891"/>
            <a:ext cx="11521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קלט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C1E145-87F3-4CE8-BCFC-C6B04EE59136}"/>
              </a:ext>
            </a:extLst>
          </p:cNvPr>
          <p:cNvSpPr txBox="1"/>
          <p:nvPr/>
        </p:nvSpPr>
        <p:spPr>
          <a:xfrm>
            <a:off x="7070340" y="3109733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2   28</a:t>
            </a:r>
            <a:endParaRPr lang="he-IL" sz="24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2E688-49F7-4516-8A53-54A411EB80C6}"/>
              </a:ext>
            </a:extLst>
          </p:cNvPr>
          <p:cNvSpPr txBox="1"/>
          <p:nvPr/>
        </p:nvSpPr>
        <p:spPr>
          <a:xfrm>
            <a:off x="3481971" y="2579471"/>
            <a:ext cx="57167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28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61B51-2589-40FE-8C2E-AD914CC1483C}"/>
              </a:ext>
            </a:extLst>
          </p:cNvPr>
          <p:cNvSpPr txBox="1"/>
          <p:nvPr/>
        </p:nvSpPr>
        <p:spPr>
          <a:xfrm>
            <a:off x="7070340" y="3646915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1   25</a:t>
            </a:r>
            <a:endParaRPr lang="he-IL" sz="24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B1889-38A0-497B-BA6E-CDC77D8DAAAB}"/>
              </a:ext>
            </a:extLst>
          </p:cNvPr>
          <p:cNvSpPr txBox="1"/>
          <p:nvPr/>
        </p:nvSpPr>
        <p:spPr>
          <a:xfrm>
            <a:off x="2819576" y="2584364"/>
            <a:ext cx="57167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10B546-E874-4371-AB45-5D4A611042AF}"/>
              </a:ext>
            </a:extLst>
          </p:cNvPr>
          <p:cNvSpPr txBox="1"/>
          <p:nvPr/>
        </p:nvSpPr>
        <p:spPr>
          <a:xfrm>
            <a:off x="2790837" y="2579471"/>
            <a:ext cx="57456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55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23" name="בועת דיבור: מלבן עם פינות מעוגלות 22">
            <a:extLst>
              <a:ext uri="{FF2B5EF4-FFF2-40B4-BE49-F238E27FC236}">
                <a16:creationId xmlns:a16="http://schemas.microsoft.com/office/drawing/2014/main" id="{EF085A56-ECE2-42A3-80C2-1DCC5A58F01A}"/>
              </a:ext>
            </a:extLst>
          </p:cNvPr>
          <p:cNvSpPr/>
          <p:nvPr/>
        </p:nvSpPr>
        <p:spPr>
          <a:xfrm>
            <a:off x="2123728" y="3501008"/>
            <a:ext cx="1336430" cy="866172"/>
          </a:xfrm>
          <a:prstGeom prst="wedgeRoundRectCallout">
            <a:avLst>
              <a:gd name="adj1" fmla="val 18704"/>
              <a:gd name="adj2" fmla="val -950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צובר כמות התלמידים בכיתות  א'</a:t>
            </a:r>
          </a:p>
        </p:txBody>
      </p:sp>
      <p:sp>
        <p:nvSpPr>
          <p:cNvPr id="24" name="בועת דיבור: מלבן עם פינות מעוגלות 23">
            <a:extLst>
              <a:ext uri="{FF2B5EF4-FFF2-40B4-BE49-F238E27FC236}">
                <a16:creationId xmlns:a16="http://schemas.microsoft.com/office/drawing/2014/main" id="{8B84F5D6-84AB-46AE-B5F5-C3820DD2B8CE}"/>
              </a:ext>
            </a:extLst>
          </p:cNvPr>
          <p:cNvSpPr/>
          <p:nvPr/>
        </p:nvSpPr>
        <p:spPr>
          <a:xfrm>
            <a:off x="3651757" y="3489274"/>
            <a:ext cx="1336430" cy="866172"/>
          </a:xfrm>
          <a:prstGeom prst="wedgeRoundRectCallout">
            <a:avLst>
              <a:gd name="adj1" fmla="val -43138"/>
              <a:gd name="adj2" fmla="val -929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צובר כמות התלמידים בכיתות  ב'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B3CF-600F-4C96-AA3E-9782484E8F67}"/>
              </a:ext>
            </a:extLst>
          </p:cNvPr>
          <p:cNvSpPr txBox="1"/>
          <p:nvPr/>
        </p:nvSpPr>
        <p:spPr>
          <a:xfrm>
            <a:off x="2791943" y="2144947"/>
            <a:ext cx="34478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0        1       2       3     4     5</a:t>
            </a:r>
            <a:endParaRPr lang="he-IL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061B51-2589-40FE-8C2E-AD914CC1483C}"/>
              </a:ext>
            </a:extLst>
          </p:cNvPr>
          <p:cNvSpPr txBox="1"/>
          <p:nvPr/>
        </p:nvSpPr>
        <p:spPr>
          <a:xfrm>
            <a:off x="7072330" y="4357694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-1</a:t>
            </a:r>
            <a:endParaRPr lang="he-IL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1577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7" grpId="0" animBg="1"/>
      <p:bldP spid="18" grpId="0"/>
      <p:bldP spid="19" grpId="0" animBg="1"/>
      <p:bldP spid="3" grpId="0" animBg="1"/>
      <p:bldP spid="20" grpId="0" animBg="1"/>
      <p:bldP spid="22" grpId="0" animBg="1"/>
      <p:bldP spid="21" grpId="0" animBg="1"/>
      <p:bldP spid="23" grpId="0" animBg="1"/>
      <p:bldP spid="24" grpId="0" animBg="1"/>
      <p:bldP spid="28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התוכנית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D7BC5C-4520-43CF-B38A-7E82AF624745}"/>
              </a:ext>
            </a:extLst>
          </p:cNvPr>
          <p:cNvSpPr/>
          <p:nvPr/>
        </p:nvSpPr>
        <p:spPr>
          <a:xfrm>
            <a:off x="755576" y="1898423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total[6] = { 0 }</a:t>
            </a:r>
            <a:endParaRPr lang="he-IL" sz="2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638E8E5-FE7D-4529-A8D6-BC7BB486CE46}"/>
              </a:ext>
            </a:extLst>
          </p:cNvPr>
          <p:cNvSpPr/>
          <p:nvPr/>
        </p:nvSpPr>
        <p:spPr>
          <a:xfrm>
            <a:off x="4572000" y="2643182"/>
            <a:ext cx="3143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level, pupils;</a:t>
            </a:r>
            <a:endParaRPr lang="he-IL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77A3F-A1F0-4E15-ADCD-66A1157DA890}"/>
              </a:ext>
            </a:extLst>
          </p:cNvPr>
          <p:cNvSpPr txBox="1"/>
          <p:nvPr/>
        </p:nvSpPr>
        <p:spPr>
          <a:xfrm>
            <a:off x="223084" y="785794"/>
            <a:ext cx="869783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1. נגדיר מערך </a:t>
            </a:r>
            <a:r>
              <a:rPr lang="he-IL" sz="2400" b="1" dirty="0"/>
              <a:t>מאופס</a:t>
            </a:r>
            <a:r>
              <a:rPr lang="he-IL" sz="2400" dirty="0"/>
              <a:t> של צוברים שבו התא הראשון ישמש צובר לכמות התלמידים בשכבה א', התא השני ישמש צובר לכמות התלמידים בשכבה ב' וכך הלאה...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52C33-7FE6-4099-B0E5-6E0B3F3F70CD}"/>
              </a:ext>
            </a:extLst>
          </p:cNvPr>
          <p:cNvSpPr txBox="1"/>
          <p:nvPr/>
        </p:nvSpPr>
        <p:spPr>
          <a:xfrm>
            <a:off x="214282" y="3214686"/>
            <a:ext cx="86978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2. נקלוט את הנתונים בשיטת הזקיף (מינוס 1 במספר השכבה)</a:t>
            </a:r>
          </a:p>
        </p:txBody>
      </p:sp>
      <p:sp>
        <p:nvSpPr>
          <p:cNvPr id="20" name="מלבן 19"/>
          <p:cNvSpPr/>
          <p:nvPr/>
        </p:nvSpPr>
        <p:spPr>
          <a:xfrm>
            <a:off x="1214414" y="3643314"/>
            <a:ext cx="6715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the class level\n"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,&amp;level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(level!=-1)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"How many pupils?\n"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,&amp;pupils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824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התוכנית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D7BC5C-4520-43CF-B38A-7E82AF624745}"/>
              </a:ext>
            </a:extLst>
          </p:cNvPr>
          <p:cNvSpPr/>
          <p:nvPr/>
        </p:nvSpPr>
        <p:spPr>
          <a:xfrm>
            <a:off x="255510" y="612539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total[6] = { 0 }</a:t>
            </a:r>
            <a:endParaRPr lang="he-IL" sz="2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638E8E5-FE7D-4529-A8D6-BC7BB486CE46}"/>
              </a:ext>
            </a:extLst>
          </p:cNvPr>
          <p:cNvSpPr/>
          <p:nvPr/>
        </p:nvSpPr>
        <p:spPr>
          <a:xfrm>
            <a:off x="4071934" y="1357298"/>
            <a:ext cx="3143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level, pupils;</a:t>
            </a:r>
            <a:endParaRPr lang="he-IL" sz="2400" dirty="0"/>
          </a:p>
        </p:txBody>
      </p:sp>
      <p:sp>
        <p:nvSpPr>
          <p:cNvPr id="20" name="מלבן 19"/>
          <p:cNvSpPr/>
          <p:nvPr/>
        </p:nvSpPr>
        <p:spPr>
          <a:xfrm>
            <a:off x="714348" y="1714488"/>
            <a:ext cx="6715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the class level\n"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,&amp;level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(level!=-1)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"How many pupils?\n"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,&amp;pupils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he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52C33-7FE6-4099-B0E5-6E0B3F3F70CD}"/>
              </a:ext>
            </a:extLst>
          </p:cNvPr>
          <p:cNvSpPr txBox="1"/>
          <p:nvPr/>
        </p:nvSpPr>
        <p:spPr>
          <a:xfrm>
            <a:off x="214282" y="4071942"/>
            <a:ext cx="869783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3. עבור כל כיתה ומספר תלמידים בה...</a:t>
            </a:r>
          </a:p>
          <a:p>
            <a:r>
              <a:rPr lang="he-IL" sz="2400" dirty="0"/>
              <a:t>    נחבר את כמות התלמידים לצובר שמשויך לשכבה שנקלטה</a:t>
            </a: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102C9B99-A48D-4567-B83A-7351A9F9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91500"/>
              </p:ext>
            </p:extLst>
          </p:nvPr>
        </p:nvGraphicFramePr>
        <p:xfrm>
          <a:off x="2214546" y="5429264"/>
          <a:ext cx="348869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EFE471-CDE5-4DB2-90CB-037A354C236B}"/>
              </a:ext>
            </a:extLst>
          </p:cNvPr>
          <p:cNvSpPr txBox="1"/>
          <p:nvPr/>
        </p:nvSpPr>
        <p:spPr>
          <a:xfrm>
            <a:off x="6619212" y="5126067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1   30</a:t>
            </a:r>
            <a:endParaRPr lang="he-IL" sz="24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1E145-87F3-4CE8-BCFC-C6B04EE59136}"/>
              </a:ext>
            </a:extLst>
          </p:cNvPr>
          <p:cNvSpPr txBox="1"/>
          <p:nvPr/>
        </p:nvSpPr>
        <p:spPr>
          <a:xfrm>
            <a:off x="6643702" y="5677900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2   28</a:t>
            </a:r>
            <a:endParaRPr lang="he-IL" sz="24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2E688-49F7-4516-8A53-54A411EB80C6}"/>
              </a:ext>
            </a:extLst>
          </p:cNvPr>
          <p:cNvSpPr txBox="1"/>
          <p:nvPr/>
        </p:nvSpPr>
        <p:spPr>
          <a:xfrm>
            <a:off x="2925009" y="5419311"/>
            <a:ext cx="57167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28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61B51-2589-40FE-8C2E-AD914CC1483C}"/>
              </a:ext>
            </a:extLst>
          </p:cNvPr>
          <p:cNvSpPr txBox="1"/>
          <p:nvPr/>
        </p:nvSpPr>
        <p:spPr>
          <a:xfrm>
            <a:off x="6643702" y="6215082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1   25</a:t>
            </a:r>
            <a:endParaRPr lang="he-IL" sz="24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B1889-38A0-497B-BA6E-CDC77D8DAAAB}"/>
              </a:ext>
            </a:extLst>
          </p:cNvPr>
          <p:cNvSpPr txBox="1"/>
          <p:nvPr/>
        </p:nvSpPr>
        <p:spPr>
          <a:xfrm>
            <a:off x="2262614" y="5424204"/>
            <a:ext cx="57167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0B546-E874-4371-AB45-5D4A611042AF}"/>
              </a:ext>
            </a:extLst>
          </p:cNvPr>
          <p:cNvSpPr txBox="1"/>
          <p:nvPr/>
        </p:nvSpPr>
        <p:spPr>
          <a:xfrm>
            <a:off x="2233875" y="5419311"/>
            <a:ext cx="57456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55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21" name="בועת דיבור: מלבן עם פינות מעוגלות 22">
            <a:extLst>
              <a:ext uri="{FF2B5EF4-FFF2-40B4-BE49-F238E27FC236}">
                <a16:creationId xmlns:a16="http://schemas.microsoft.com/office/drawing/2014/main" id="{EF085A56-ECE2-42A3-80C2-1DCC5A58F01A}"/>
              </a:ext>
            </a:extLst>
          </p:cNvPr>
          <p:cNvSpPr/>
          <p:nvPr/>
        </p:nvSpPr>
        <p:spPr>
          <a:xfrm>
            <a:off x="500034" y="5572140"/>
            <a:ext cx="1336430" cy="866172"/>
          </a:xfrm>
          <a:prstGeom prst="wedgeRoundRectCallout">
            <a:avLst>
              <a:gd name="adj1" fmla="val 85985"/>
              <a:gd name="adj2" fmla="val -246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צובר כמות התלמידים בכיתות  א'</a:t>
            </a:r>
          </a:p>
        </p:txBody>
      </p:sp>
      <p:sp>
        <p:nvSpPr>
          <p:cNvPr id="22" name="בועת דיבור: מלבן עם פינות מעוגלות 23">
            <a:extLst>
              <a:ext uri="{FF2B5EF4-FFF2-40B4-BE49-F238E27FC236}">
                <a16:creationId xmlns:a16="http://schemas.microsoft.com/office/drawing/2014/main" id="{8B84F5D6-84AB-46AE-B5F5-C3820DD2B8CE}"/>
              </a:ext>
            </a:extLst>
          </p:cNvPr>
          <p:cNvSpPr/>
          <p:nvPr/>
        </p:nvSpPr>
        <p:spPr>
          <a:xfrm>
            <a:off x="2786050" y="5991828"/>
            <a:ext cx="1336430" cy="866172"/>
          </a:xfrm>
          <a:prstGeom prst="wedgeRoundRectCallout">
            <a:avLst>
              <a:gd name="adj1" fmla="val -18050"/>
              <a:gd name="adj2" fmla="val -613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צובר כמות התלמידים בכיתות  ב'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2B3CF-600F-4C96-AA3E-9782484E8F67}"/>
              </a:ext>
            </a:extLst>
          </p:cNvPr>
          <p:cNvSpPr txBox="1"/>
          <p:nvPr/>
        </p:nvSpPr>
        <p:spPr>
          <a:xfrm>
            <a:off x="2234981" y="4984787"/>
            <a:ext cx="34478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0        1       2       3     4     5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824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1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552C33-7FE6-4099-B0E5-6E0B3F3F70CD}"/>
              </a:ext>
            </a:extLst>
          </p:cNvPr>
          <p:cNvSpPr txBox="1"/>
          <p:nvPr/>
        </p:nvSpPr>
        <p:spPr>
          <a:xfrm>
            <a:off x="265285" y="323040"/>
            <a:ext cx="869783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3. עבור כל כיתה ומספר תלמידים בה, שנקלוט...</a:t>
            </a:r>
          </a:p>
          <a:p>
            <a:r>
              <a:rPr lang="he-IL" sz="2400" dirty="0"/>
              <a:t>    נחבר את כמות התלמידים לצובר שמשויך לשכבה שנקלטה</a:t>
            </a: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102C9B99-A48D-4567-B83A-7351A9F9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91500"/>
              </p:ext>
            </p:extLst>
          </p:nvPr>
        </p:nvGraphicFramePr>
        <p:xfrm>
          <a:off x="2479863" y="1658899"/>
          <a:ext cx="348869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EFE471-CDE5-4DB2-90CB-037A354C236B}"/>
              </a:ext>
            </a:extLst>
          </p:cNvPr>
          <p:cNvSpPr txBox="1"/>
          <p:nvPr/>
        </p:nvSpPr>
        <p:spPr>
          <a:xfrm>
            <a:off x="6884529" y="1355702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1   30</a:t>
            </a:r>
            <a:endParaRPr lang="he-IL" sz="24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1E145-87F3-4CE8-BCFC-C6B04EE59136}"/>
              </a:ext>
            </a:extLst>
          </p:cNvPr>
          <p:cNvSpPr txBox="1"/>
          <p:nvPr/>
        </p:nvSpPr>
        <p:spPr>
          <a:xfrm>
            <a:off x="6909019" y="1907535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2   28</a:t>
            </a:r>
            <a:endParaRPr lang="he-IL" sz="24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2E688-49F7-4516-8A53-54A411EB80C6}"/>
              </a:ext>
            </a:extLst>
          </p:cNvPr>
          <p:cNvSpPr txBox="1"/>
          <p:nvPr/>
        </p:nvSpPr>
        <p:spPr>
          <a:xfrm>
            <a:off x="3190326" y="1648946"/>
            <a:ext cx="57167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28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61B51-2589-40FE-8C2E-AD914CC1483C}"/>
              </a:ext>
            </a:extLst>
          </p:cNvPr>
          <p:cNvSpPr txBox="1"/>
          <p:nvPr/>
        </p:nvSpPr>
        <p:spPr>
          <a:xfrm>
            <a:off x="6909019" y="2444717"/>
            <a:ext cx="931785" cy="46166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  <a:cs typeface="+mj-cs"/>
              </a:rPr>
              <a:t>1   25</a:t>
            </a:r>
            <a:endParaRPr lang="he-IL" sz="24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B1889-38A0-497B-BA6E-CDC77D8DAAAB}"/>
              </a:ext>
            </a:extLst>
          </p:cNvPr>
          <p:cNvSpPr txBox="1"/>
          <p:nvPr/>
        </p:nvSpPr>
        <p:spPr>
          <a:xfrm>
            <a:off x="2527931" y="1653839"/>
            <a:ext cx="57167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0B546-E874-4371-AB45-5D4A611042AF}"/>
              </a:ext>
            </a:extLst>
          </p:cNvPr>
          <p:cNvSpPr txBox="1"/>
          <p:nvPr/>
        </p:nvSpPr>
        <p:spPr>
          <a:xfrm>
            <a:off x="2499192" y="1648946"/>
            <a:ext cx="57456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55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21" name="בועת דיבור: מלבן עם פינות מעוגלות 22">
            <a:extLst>
              <a:ext uri="{FF2B5EF4-FFF2-40B4-BE49-F238E27FC236}">
                <a16:creationId xmlns:a16="http://schemas.microsoft.com/office/drawing/2014/main" id="{EF085A56-ECE2-42A3-80C2-1DCC5A58F01A}"/>
              </a:ext>
            </a:extLst>
          </p:cNvPr>
          <p:cNvSpPr/>
          <p:nvPr/>
        </p:nvSpPr>
        <p:spPr>
          <a:xfrm>
            <a:off x="765351" y="1801775"/>
            <a:ext cx="1336430" cy="866172"/>
          </a:xfrm>
          <a:prstGeom prst="wedgeRoundRectCallout">
            <a:avLst>
              <a:gd name="adj1" fmla="val 85985"/>
              <a:gd name="adj2" fmla="val -246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צובר כמות התלמידים בכיתות  א'</a:t>
            </a:r>
          </a:p>
        </p:txBody>
      </p:sp>
      <p:sp>
        <p:nvSpPr>
          <p:cNvPr id="22" name="בועת דיבור: מלבן עם פינות מעוגלות 23">
            <a:extLst>
              <a:ext uri="{FF2B5EF4-FFF2-40B4-BE49-F238E27FC236}">
                <a16:creationId xmlns:a16="http://schemas.microsoft.com/office/drawing/2014/main" id="{8B84F5D6-84AB-46AE-B5F5-C3820DD2B8CE}"/>
              </a:ext>
            </a:extLst>
          </p:cNvPr>
          <p:cNvSpPr/>
          <p:nvPr/>
        </p:nvSpPr>
        <p:spPr>
          <a:xfrm>
            <a:off x="3051367" y="2221463"/>
            <a:ext cx="1336430" cy="866172"/>
          </a:xfrm>
          <a:prstGeom prst="wedgeRoundRectCallout">
            <a:avLst>
              <a:gd name="adj1" fmla="val -18050"/>
              <a:gd name="adj2" fmla="val -613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צובר כמות התלמידים בכיתות  ב'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2B3CF-600F-4C96-AA3E-9782484E8F67}"/>
              </a:ext>
            </a:extLst>
          </p:cNvPr>
          <p:cNvSpPr txBox="1"/>
          <p:nvPr/>
        </p:nvSpPr>
        <p:spPr>
          <a:xfrm>
            <a:off x="2500298" y="1214422"/>
            <a:ext cx="34478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0        1       2       3     4     5</a:t>
            </a:r>
            <a:endParaRPr lang="he-IL" sz="2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962E367-286E-44DE-ACCD-CA4394904646}"/>
              </a:ext>
            </a:extLst>
          </p:cNvPr>
          <p:cNvSpPr/>
          <p:nvPr/>
        </p:nvSpPr>
        <p:spPr>
          <a:xfrm>
            <a:off x="214282" y="3429000"/>
            <a:ext cx="55007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(level == 1) total[0]+= pupils;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(level == 2) total[1]+= pupils;</a:t>
            </a:r>
          </a:p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(level == 6) total[5]+= pupils;</a:t>
            </a:r>
          </a:p>
        </p:txBody>
      </p:sp>
      <p:sp>
        <p:nvSpPr>
          <p:cNvPr id="24" name="סוגר מסולסל ימני 23">
            <a:extLst>
              <a:ext uri="{FF2B5EF4-FFF2-40B4-BE49-F238E27FC236}">
                <a16:creationId xmlns:a16="http://schemas.microsoft.com/office/drawing/2014/main" id="{84954364-0DC0-4527-BD1C-A3C9148614F8}"/>
              </a:ext>
            </a:extLst>
          </p:cNvPr>
          <p:cNvSpPr/>
          <p:nvPr/>
        </p:nvSpPr>
        <p:spPr>
          <a:xfrm>
            <a:off x="5857884" y="3500438"/>
            <a:ext cx="360039" cy="13564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40051005-4755-4BE7-9FD8-BFAED100E1E9}"/>
              </a:ext>
            </a:extLst>
          </p:cNvPr>
          <p:cNvSpPr/>
          <p:nvPr/>
        </p:nvSpPr>
        <p:spPr>
          <a:xfrm>
            <a:off x="4160726" y="5357826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total[         ]+=pupils;</a:t>
            </a:r>
            <a:endParaRPr lang="he-IL" sz="2400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692B0E9A-7AB4-4D44-8D3B-64DFDAE4ACAE}"/>
              </a:ext>
            </a:extLst>
          </p:cNvPr>
          <p:cNvSpPr/>
          <p:nvPr/>
        </p:nvSpPr>
        <p:spPr>
          <a:xfrm>
            <a:off x="5429256" y="5357826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level-1</a:t>
            </a:r>
            <a:endParaRPr lang="he-IL" sz="2400" b="1" dirty="0">
              <a:solidFill>
                <a:srgbClr val="FF0000"/>
              </a:solidFill>
            </a:endParaRPr>
          </a:p>
        </p:txBody>
      </p:sp>
      <p:cxnSp>
        <p:nvCxnSpPr>
          <p:cNvPr id="28" name="מחבר מרפקי 27"/>
          <p:cNvCxnSpPr/>
          <p:nvPr/>
        </p:nvCxnSpPr>
        <p:spPr>
          <a:xfrm rot="16200000" flipH="1">
            <a:off x="6000760" y="4429132"/>
            <a:ext cx="1071570" cy="642942"/>
          </a:xfrm>
          <a:prstGeom prst="bentConnector3">
            <a:avLst>
              <a:gd name="adj1" fmla="val -12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1" grpId="0" animBg="1"/>
      <p:bldP spid="22" grpId="0" animBg="1"/>
      <p:bldP spid="23" grpId="0"/>
      <p:bldP spid="24" grpId="0" animBg="1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התוכנית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D7BC5C-4520-43CF-B38A-7E82AF624745}"/>
              </a:ext>
            </a:extLst>
          </p:cNvPr>
          <p:cNvSpPr/>
          <p:nvPr/>
        </p:nvSpPr>
        <p:spPr>
          <a:xfrm>
            <a:off x="255510" y="612539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total[6] = { 0 }</a:t>
            </a:r>
            <a:endParaRPr lang="he-IL" sz="2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638E8E5-FE7D-4529-A8D6-BC7BB486CE46}"/>
              </a:ext>
            </a:extLst>
          </p:cNvPr>
          <p:cNvSpPr/>
          <p:nvPr/>
        </p:nvSpPr>
        <p:spPr>
          <a:xfrm>
            <a:off x="4071934" y="1357298"/>
            <a:ext cx="3143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level, pupils;</a:t>
            </a:r>
            <a:endParaRPr lang="he-IL" sz="2400" dirty="0"/>
          </a:p>
        </p:txBody>
      </p:sp>
      <p:sp>
        <p:nvSpPr>
          <p:cNvPr id="20" name="מלבן 19"/>
          <p:cNvSpPr/>
          <p:nvPr/>
        </p:nvSpPr>
        <p:spPr>
          <a:xfrm>
            <a:off x="714348" y="1714488"/>
            <a:ext cx="6715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the class level\n"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,&amp;level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(level!=-1)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"How many pupils?\n"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,&amp;pupils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he-IL" sz="24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40051005-4755-4BE7-9FD8-BFAED100E1E9}"/>
              </a:ext>
            </a:extLst>
          </p:cNvPr>
          <p:cNvSpPr/>
          <p:nvPr/>
        </p:nvSpPr>
        <p:spPr>
          <a:xfrm>
            <a:off x="1142976" y="4000504"/>
            <a:ext cx="4429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total[ level-1 ]+=pupils;</a:t>
            </a:r>
            <a:endParaRPr lang="he-IL" sz="2400" dirty="0"/>
          </a:p>
        </p:txBody>
      </p:sp>
      <p:sp>
        <p:nvSpPr>
          <p:cNvPr id="25" name="מלבן 24"/>
          <p:cNvSpPr/>
          <p:nvPr/>
        </p:nvSpPr>
        <p:spPr>
          <a:xfrm>
            <a:off x="1214414" y="4429132"/>
            <a:ext cx="6500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("Enter the class level\n");</a:t>
            </a:r>
          </a:p>
          <a:p>
            <a:pPr algn="l" rtl="0"/>
            <a:r>
              <a:rPr lang="en-US" sz="24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("%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d",&amp;level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6" name="מלבן 25"/>
          <p:cNvSpPr/>
          <p:nvPr/>
        </p:nvSpPr>
        <p:spPr>
          <a:xfrm>
            <a:off x="857224" y="5143512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>
                <a:latin typeface="Consolas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4824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  <p:bldP spid="17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התוכנית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D7BC5C-4520-43CF-B38A-7E82AF624745}"/>
              </a:ext>
            </a:extLst>
          </p:cNvPr>
          <p:cNvSpPr/>
          <p:nvPr/>
        </p:nvSpPr>
        <p:spPr>
          <a:xfrm>
            <a:off x="255510" y="612539"/>
            <a:ext cx="4537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total[6] = { 0 }</a:t>
            </a:r>
            <a:endParaRPr lang="he-IL" sz="2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638E8E5-FE7D-4529-A8D6-BC7BB486CE46}"/>
              </a:ext>
            </a:extLst>
          </p:cNvPr>
          <p:cNvSpPr/>
          <p:nvPr/>
        </p:nvSpPr>
        <p:spPr>
          <a:xfrm>
            <a:off x="4071934" y="1357298"/>
            <a:ext cx="3143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level, pupils;</a:t>
            </a:r>
            <a:endParaRPr lang="he-IL" sz="2400" dirty="0"/>
          </a:p>
        </p:txBody>
      </p:sp>
      <p:sp>
        <p:nvSpPr>
          <p:cNvPr id="20" name="מלבן 19"/>
          <p:cNvSpPr/>
          <p:nvPr/>
        </p:nvSpPr>
        <p:spPr>
          <a:xfrm>
            <a:off x="714348" y="1714488"/>
            <a:ext cx="6715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the class level\n"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,&amp;level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(level!=-1)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"How many pupils?\n"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,&amp;pupils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he-IL" sz="24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40051005-4755-4BE7-9FD8-BFAED100E1E9}"/>
              </a:ext>
            </a:extLst>
          </p:cNvPr>
          <p:cNvSpPr/>
          <p:nvPr/>
        </p:nvSpPr>
        <p:spPr>
          <a:xfrm>
            <a:off x="1142976" y="4000504"/>
            <a:ext cx="4429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total[ level-1 ]+=pupils;</a:t>
            </a:r>
            <a:endParaRPr lang="he-IL" sz="2400" dirty="0"/>
          </a:p>
        </p:txBody>
      </p:sp>
      <p:sp>
        <p:nvSpPr>
          <p:cNvPr id="25" name="מלבן 24"/>
          <p:cNvSpPr/>
          <p:nvPr/>
        </p:nvSpPr>
        <p:spPr>
          <a:xfrm>
            <a:off x="1214414" y="4429132"/>
            <a:ext cx="6500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("Enter the class level\n");</a:t>
            </a:r>
          </a:p>
          <a:p>
            <a:pPr algn="l" rtl="0"/>
            <a:r>
              <a:rPr lang="en-US" sz="24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("%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d",&amp;level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6" name="מלבן 25"/>
          <p:cNvSpPr/>
          <p:nvPr/>
        </p:nvSpPr>
        <p:spPr>
          <a:xfrm>
            <a:off x="857224" y="5143512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>
                <a:latin typeface="Consolas" pitchFamily="49" charset="0"/>
              </a:rPr>
              <a:t>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F1799-597B-4A3D-A684-E7E129B351E9}"/>
              </a:ext>
            </a:extLst>
          </p:cNvPr>
          <p:cNvSpPr txBox="1"/>
          <p:nvPr/>
        </p:nvSpPr>
        <p:spPr>
          <a:xfrm>
            <a:off x="223084" y="5643578"/>
            <a:ext cx="869783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4. בסוף הלולאה יהיה במערך את כמות התלמידים בכל שכבה. נותר לנו רק להדפיס אותו</a:t>
            </a:r>
          </a:p>
        </p:txBody>
      </p:sp>
    </p:spTree>
    <p:extLst>
      <p:ext uri="{BB962C8B-B14F-4D97-AF65-F5344CB8AC3E}">
        <p14:creationId xmlns:p14="http://schemas.microsoft.com/office/powerpoint/2010/main" val="34824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  <p:bldP spid="17" grpId="0"/>
      <p:bldP spid="25" grpId="0"/>
      <p:bldP spid="2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הדפסת המערך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893EA991-8FB5-4654-B8D5-EA71A6D75B25}"/>
              </a:ext>
            </a:extLst>
          </p:cNvPr>
          <p:cNvSpPr/>
          <p:nvPr/>
        </p:nvSpPr>
        <p:spPr>
          <a:xfrm>
            <a:off x="6643702" y="4357694"/>
            <a:ext cx="8407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i+1, </a:t>
            </a:r>
            <a:endParaRPr lang="he-IL" sz="22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0497305A-74FA-400C-A48C-A7405AC462DF}"/>
              </a:ext>
            </a:extLst>
          </p:cNvPr>
          <p:cNvSpPr/>
          <p:nvPr/>
        </p:nvSpPr>
        <p:spPr>
          <a:xfrm>
            <a:off x="107504" y="3697454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</a:t>
            </a:r>
            <a:endParaRPr lang="he-IL" sz="2400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AAFE18F4-1285-45B3-AF01-08D58F84954B}"/>
              </a:ext>
            </a:extLst>
          </p:cNvPr>
          <p:cNvSpPr/>
          <p:nvPr/>
        </p:nvSpPr>
        <p:spPr>
          <a:xfrm>
            <a:off x="2070941" y="3691290"/>
            <a:ext cx="1792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i&lt;6; i++)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BB5D3364-97CD-4785-889D-C1C4E7CB26FD}"/>
              </a:ext>
            </a:extLst>
          </p:cNvPr>
          <p:cNvSpPr/>
          <p:nvPr/>
        </p:nvSpPr>
        <p:spPr>
          <a:xfrm>
            <a:off x="107504" y="4022862"/>
            <a:ext cx="67687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 class %d ---&gt;%d students\n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2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18C1DCAC-D90F-4F14-BCB8-A279EE6C9FA8}"/>
              </a:ext>
            </a:extLst>
          </p:cNvPr>
          <p:cNvSpPr/>
          <p:nvPr/>
        </p:nvSpPr>
        <p:spPr>
          <a:xfrm>
            <a:off x="7286612" y="4357694"/>
            <a:ext cx="18573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total[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he-IL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0F1799-597B-4A3D-A684-E7E129B351E9}"/>
              </a:ext>
            </a:extLst>
          </p:cNvPr>
          <p:cNvSpPr txBox="1"/>
          <p:nvPr/>
        </p:nvSpPr>
        <p:spPr>
          <a:xfrm>
            <a:off x="223084" y="785794"/>
            <a:ext cx="869783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4. בסוף הלולאה יהיה במערך את כמות התלמידים בכל שכבה. נותר לנו רק להדפיס אותו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BFC1CC-7199-4A85-B703-C8B0FD292172}"/>
              </a:ext>
            </a:extLst>
          </p:cNvPr>
          <p:cNvSpPr txBox="1"/>
          <p:nvPr/>
        </p:nvSpPr>
        <p:spPr>
          <a:xfrm>
            <a:off x="285720" y="1571612"/>
            <a:ext cx="3082347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הפלט</a:t>
            </a:r>
            <a:endParaRPr lang="en-US" sz="2200" dirty="0"/>
          </a:p>
          <a:p>
            <a:pPr algn="l" rtl="0"/>
            <a:r>
              <a:rPr lang="en-US" sz="2200" dirty="0"/>
              <a:t>In class 1 ---&gt;55 students</a:t>
            </a:r>
          </a:p>
          <a:p>
            <a:pPr algn="l" rtl="0"/>
            <a:r>
              <a:rPr lang="en-US" sz="2200" dirty="0"/>
              <a:t>In class 2 ---&gt;28 students</a:t>
            </a:r>
          </a:p>
          <a:p>
            <a:pPr algn="l" rtl="0"/>
            <a:r>
              <a:rPr lang="en-US" sz="2200" dirty="0"/>
              <a:t>…</a:t>
            </a:r>
          </a:p>
          <a:p>
            <a:pPr algn="l" rtl="0"/>
            <a:r>
              <a:rPr lang="en-US" sz="2200" dirty="0"/>
              <a:t>In class 6 ---&gt;40 students</a:t>
            </a:r>
          </a:p>
        </p:txBody>
      </p:sp>
      <p:graphicFrame>
        <p:nvGraphicFramePr>
          <p:cNvPr id="27" name="טבלה 26">
            <a:extLst>
              <a:ext uri="{FF2B5EF4-FFF2-40B4-BE49-F238E27FC236}">
                <a16:creationId xmlns:a16="http://schemas.microsoft.com/office/drawing/2014/main" id="{102C9B99-A48D-4567-B83A-7351A9F9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91500"/>
              </p:ext>
            </p:extLst>
          </p:nvPr>
        </p:nvGraphicFramePr>
        <p:xfrm>
          <a:off x="5310079" y="2230403"/>
          <a:ext cx="365887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28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/>
                        <a:t>55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31" name="בועת דיבור: מלבן עם פינות מעוגלות 22">
            <a:extLst>
              <a:ext uri="{FF2B5EF4-FFF2-40B4-BE49-F238E27FC236}">
                <a16:creationId xmlns:a16="http://schemas.microsoft.com/office/drawing/2014/main" id="{EF085A56-ECE2-42A3-80C2-1DCC5A58F01A}"/>
              </a:ext>
            </a:extLst>
          </p:cNvPr>
          <p:cNvSpPr/>
          <p:nvPr/>
        </p:nvSpPr>
        <p:spPr>
          <a:xfrm>
            <a:off x="4641864" y="2813351"/>
            <a:ext cx="1336430" cy="866172"/>
          </a:xfrm>
          <a:prstGeom prst="wedgeRoundRectCallout">
            <a:avLst>
              <a:gd name="adj1" fmla="val 21019"/>
              <a:gd name="adj2" fmla="val -630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צובר כמות התלמידים בכיתות  א'</a:t>
            </a:r>
          </a:p>
        </p:txBody>
      </p:sp>
      <p:sp>
        <p:nvSpPr>
          <p:cNvPr id="32" name="בועת דיבור: מלבן עם פינות מעוגלות 23">
            <a:extLst>
              <a:ext uri="{FF2B5EF4-FFF2-40B4-BE49-F238E27FC236}">
                <a16:creationId xmlns:a16="http://schemas.microsoft.com/office/drawing/2014/main" id="{8B84F5D6-84AB-46AE-B5F5-C3820DD2B8CE}"/>
              </a:ext>
            </a:extLst>
          </p:cNvPr>
          <p:cNvSpPr/>
          <p:nvPr/>
        </p:nvSpPr>
        <p:spPr>
          <a:xfrm>
            <a:off x="6051763" y="2792967"/>
            <a:ext cx="1336430" cy="866172"/>
          </a:xfrm>
          <a:prstGeom prst="wedgeRoundRectCallout">
            <a:avLst>
              <a:gd name="adj1" fmla="val -18050"/>
              <a:gd name="adj2" fmla="val -613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/>
              <a:t>צובר כמות התלמידים בכיתות  ב'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22B3CF-600F-4C96-AA3E-9782484E8F67}"/>
              </a:ext>
            </a:extLst>
          </p:cNvPr>
          <p:cNvSpPr txBox="1"/>
          <p:nvPr/>
        </p:nvSpPr>
        <p:spPr>
          <a:xfrm>
            <a:off x="5500694" y="1785926"/>
            <a:ext cx="34478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0        1       2       3     4     5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9129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23" grpId="0"/>
      <p:bldP spid="24" grpId="0"/>
      <p:bldP spid="25" grpId="0"/>
      <p:bldP spid="19" grpId="0"/>
      <p:bldP spid="26" grpId="0" animBg="1"/>
      <p:bldP spid="31" grpId="0" animBg="1"/>
      <p:bldP spid="32" grpId="0" animBg="1"/>
      <p:bldP spid="3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5538</TotalTime>
  <Words>1039</Words>
  <Application>Microsoft Office PowerPoint</Application>
  <PresentationFormat>‫הצגה על המסך (4:3)</PresentationFormat>
  <Paragraphs>190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ערכת נושא Office</vt:lpstr>
      <vt:lpstr>מערך צוברים</vt:lpstr>
      <vt:lpstr>מערך צוברים - דוגמא</vt:lpstr>
      <vt:lpstr>מערך צוברים - דוגמא</vt:lpstr>
      <vt:lpstr>נכתוב את התוכנית בשפת C</vt:lpstr>
      <vt:lpstr>נכתוב את התוכנית בשפת C</vt:lpstr>
      <vt:lpstr>מצגת של PowerPoint‏</vt:lpstr>
      <vt:lpstr>נכתוב את התוכנית בשפת C</vt:lpstr>
      <vt:lpstr>נכתוב את התוכנית בשפת C</vt:lpstr>
      <vt:lpstr>הדפסת המערך</vt:lpstr>
      <vt:lpstr>התוכנית השלמה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399</cp:revision>
  <dcterms:created xsi:type="dcterms:W3CDTF">2018-02-18T20:21:23Z</dcterms:created>
  <dcterms:modified xsi:type="dcterms:W3CDTF">2019-05-27T17:40:41Z</dcterms:modified>
</cp:coreProperties>
</file>