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9"/>
  </p:notesMasterIdLst>
  <p:sldIdLst>
    <p:sldId id="276" r:id="rId2"/>
    <p:sldId id="259" r:id="rId3"/>
    <p:sldId id="267" r:id="rId4"/>
    <p:sldId id="271" r:id="rId5"/>
    <p:sldId id="274" r:id="rId6"/>
    <p:sldId id="277" r:id="rId7"/>
    <p:sldId id="279" r:id="rId8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1" d="100"/>
          <a:sy n="81" d="100"/>
        </p:scale>
        <p:origin x="1498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ד'/אדר ב/תשע"ט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5646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5646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ד'/אדר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ד'/אדר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ד'/אדר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ד'/אדר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ד'/אדר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ד'/אדר ב/תשע"ט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ד'/אדר ב/תשע"ט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ד'/אדר ב/תשע"ט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ד'/אדר ב/תשע"ט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ד'/אדר ב/תשע"ט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ד'/אדר ב/תשע"ט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ד'/אדר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46402DA-329C-448B-BE54-15D07CC7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3" y="116632"/>
            <a:ext cx="8368654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kumimoji="0" lang="he-IL" altLang="he-IL" sz="40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מערך</a:t>
            </a:r>
            <a:r>
              <a:rPr kumimoji="0" lang="he-IL" altLang="he-IL" sz="44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של מחרוזות</a:t>
            </a: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endParaRPr lang="he-IL" altLang="he-IL" sz="2800" b="1" u="sng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 rtl="1"/>
            <a:r>
              <a:rPr lang="he-IL" sz="2800" dirty="0"/>
              <a:t>מערך מחרוזות הוא מערך שכל איבר בו הוא מחרוזת. </a:t>
            </a:r>
            <a:endParaRPr lang="en-US" sz="2800" dirty="0"/>
          </a:p>
          <a:p>
            <a:pPr lvl="0" algn="ctr" rtl="1"/>
            <a:endParaRPr lang="en-US" altLang="he-IL" sz="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0" algn="ctr" rtl="1"/>
            <a:r>
              <a:rPr lang="he-IL" alt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בשפת </a:t>
            </a:r>
            <a:r>
              <a:rPr lang="en-US" alt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C</a:t>
            </a:r>
            <a:r>
              <a:rPr lang="he-IL" alt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 </a:t>
            </a:r>
            <a:r>
              <a:rPr lang="he-IL" sz="2800" dirty="0"/>
              <a:t>מערך מחרוזות מיוצג על ידי מטריצה מסוג </a:t>
            </a:r>
            <a:r>
              <a:rPr lang="en-US" sz="2800" dirty="0"/>
              <a:t>char</a:t>
            </a:r>
            <a:r>
              <a:rPr lang="he-IL" sz="2800" dirty="0"/>
              <a:t> שכל שורה בה היא מחרוזת</a:t>
            </a:r>
            <a:endParaRPr kumimoji="0" lang="he-IL" altLang="he-I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7" name="טבלה 6">
            <a:extLst>
              <a:ext uri="{FF2B5EF4-FFF2-40B4-BE49-F238E27FC236}">
                <a16:creationId xmlns:a16="http://schemas.microsoft.com/office/drawing/2014/main" id="{39700176-0875-4262-A711-8D81C394A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298986"/>
              </p:ext>
            </p:extLst>
          </p:nvPr>
        </p:nvGraphicFramePr>
        <p:xfrm>
          <a:off x="1445101" y="4094843"/>
          <a:ext cx="6253799" cy="1844866"/>
        </p:xfrm>
        <a:graphic>
          <a:graphicData uri="http://schemas.openxmlformats.org/drawingml/2006/table">
            <a:tbl>
              <a:tblPr rtl="1" firstRow="1" firstCol="1" bandRow="1"/>
              <a:tblGrid>
                <a:gridCol w="614998">
                  <a:extLst>
                    <a:ext uri="{9D8B030D-6E8A-4147-A177-3AD203B41FA5}">
                      <a16:colId xmlns:a16="http://schemas.microsoft.com/office/drawing/2014/main" val="885425379"/>
                    </a:ext>
                  </a:extLst>
                </a:gridCol>
                <a:gridCol w="611823">
                  <a:extLst>
                    <a:ext uri="{9D8B030D-6E8A-4147-A177-3AD203B41FA5}">
                      <a16:colId xmlns:a16="http://schemas.microsoft.com/office/drawing/2014/main" val="2720521356"/>
                    </a:ext>
                  </a:extLst>
                </a:gridCol>
                <a:gridCol w="611823">
                  <a:extLst>
                    <a:ext uri="{9D8B030D-6E8A-4147-A177-3AD203B41FA5}">
                      <a16:colId xmlns:a16="http://schemas.microsoft.com/office/drawing/2014/main" val="188876774"/>
                    </a:ext>
                  </a:extLst>
                </a:gridCol>
                <a:gridCol w="537210">
                  <a:extLst>
                    <a:ext uri="{9D8B030D-6E8A-4147-A177-3AD203B41FA5}">
                      <a16:colId xmlns:a16="http://schemas.microsoft.com/office/drawing/2014/main" val="158389571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1297453522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1236857578"/>
                    </a:ext>
                  </a:extLst>
                </a:gridCol>
                <a:gridCol w="537210">
                  <a:extLst>
                    <a:ext uri="{9D8B030D-6E8A-4147-A177-3AD203B41FA5}">
                      <a16:colId xmlns:a16="http://schemas.microsoft.com/office/drawing/2014/main" val="3575171714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87540529"/>
                    </a:ext>
                  </a:extLst>
                </a:gridCol>
                <a:gridCol w="537210">
                  <a:extLst>
                    <a:ext uri="{9D8B030D-6E8A-4147-A177-3AD203B41FA5}">
                      <a16:colId xmlns:a16="http://schemas.microsoft.com/office/drawing/2014/main" val="2987691494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1841036735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3269393748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470179150"/>
                    </a:ext>
                  </a:extLst>
                </a:gridCol>
                <a:gridCol w="304165">
                  <a:extLst>
                    <a:ext uri="{9D8B030D-6E8A-4147-A177-3AD203B41FA5}">
                      <a16:colId xmlns:a16="http://schemas.microsoft.com/office/drawing/2014/main" val="27112369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29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....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....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743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193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856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774888"/>
                  </a:ext>
                </a:extLst>
              </a:tr>
            </a:tbl>
          </a:graphicData>
        </a:graphic>
      </p:graphicFrame>
      <p:sp>
        <p:nvSpPr>
          <p:cNvPr id="8" name="מלבן 7">
            <a:extLst>
              <a:ext uri="{FF2B5EF4-FFF2-40B4-BE49-F238E27FC236}">
                <a16:creationId xmlns:a16="http://schemas.microsoft.com/office/drawing/2014/main" id="{4C2580A6-8E58-45AE-B459-A621D7F74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000" y="3072449"/>
            <a:ext cx="4250000" cy="651919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 rtl="0"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char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string_array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[3][30];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46402DA-329C-448B-BE54-15D07CC7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282" y="357166"/>
            <a:ext cx="871543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kumimoji="0" lang="he-IL" altLang="he-IL" sz="36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אתחול מערך של מחרוזות בזמן ההגדרה</a:t>
            </a:r>
            <a:endParaRPr lang="he-IL" altLang="he-IL" sz="3600" b="1" u="sng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טבלה 6">
            <a:extLst>
              <a:ext uri="{FF2B5EF4-FFF2-40B4-BE49-F238E27FC236}">
                <a16:creationId xmlns:a16="http://schemas.microsoft.com/office/drawing/2014/main" id="{39700176-0875-4262-A711-8D81C394A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298986"/>
              </p:ext>
            </p:extLst>
          </p:nvPr>
        </p:nvGraphicFramePr>
        <p:xfrm>
          <a:off x="1152505" y="2537658"/>
          <a:ext cx="6253799" cy="1844866"/>
        </p:xfrm>
        <a:graphic>
          <a:graphicData uri="http://schemas.openxmlformats.org/drawingml/2006/table">
            <a:tbl>
              <a:tblPr rtl="1" firstRow="1" firstCol="1" bandRow="1"/>
              <a:tblGrid>
                <a:gridCol w="614998">
                  <a:extLst>
                    <a:ext uri="{9D8B030D-6E8A-4147-A177-3AD203B41FA5}">
                      <a16:colId xmlns:a16="http://schemas.microsoft.com/office/drawing/2014/main" val="885425379"/>
                    </a:ext>
                  </a:extLst>
                </a:gridCol>
                <a:gridCol w="611823">
                  <a:extLst>
                    <a:ext uri="{9D8B030D-6E8A-4147-A177-3AD203B41FA5}">
                      <a16:colId xmlns:a16="http://schemas.microsoft.com/office/drawing/2014/main" val="2720521356"/>
                    </a:ext>
                  </a:extLst>
                </a:gridCol>
                <a:gridCol w="611823">
                  <a:extLst>
                    <a:ext uri="{9D8B030D-6E8A-4147-A177-3AD203B41FA5}">
                      <a16:colId xmlns:a16="http://schemas.microsoft.com/office/drawing/2014/main" val="188876774"/>
                    </a:ext>
                  </a:extLst>
                </a:gridCol>
                <a:gridCol w="537210">
                  <a:extLst>
                    <a:ext uri="{9D8B030D-6E8A-4147-A177-3AD203B41FA5}">
                      <a16:colId xmlns:a16="http://schemas.microsoft.com/office/drawing/2014/main" val="158389571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1297453522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1236857578"/>
                    </a:ext>
                  </a:extLst>
                </a:gridCol>
                <a:gridCol w="537210">
                  <a:extLst>
                    <a:ext uri="{9D8B030D-6E8A-4147-A177-3AD203B41FA5}">
                      <a16:colId xmlns:a16="http://schemas.microsoft.com/office/drawing/2014/main" val="3575171714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87540529"/>
                    </a:ext>
                  </a:extLst>
                </a:gridCol>
                <a:gridCol w="537210">
                  <a:extLst>
                    <a:ext uri="{9D8B030D-6E8A-4147-A177-3AD203B41FA5}">
                      <a16:colId xmlns:a16="http://schemas.microsoft.com/office/drawing/2014/main" val="2987691494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1841036735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3269393748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470179150"/>
                    </a:ext>
                  </a:extLst>
                </a:gridCol>
                <a:gridCol w="304165">
                  <a:extLst>
                    <a:ext uri="{9D8B030D-6E8A-4147-A177-3AD203B41FA5}">
                      <a16:colId xmlns:a16="http://schemas.microsoft.com/office/drawing/2014/main" val="27112369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29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....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....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743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\0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193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\0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856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\0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774888"/>
                  </a:ext>
                </a:extLst>
              </a:tr>
            </a:tbl>
          </a:graphicData>
        </a:graphic>
      </p:graphicFrame>
      <p:sp>
        <p:nvSpPr>
          <p:cNvPr id="8" name="מלבן 7">
            <a:extLst>
              <a:ext uri="{FF2B5EF4-FFF2-40B4-BE49-F238E27FC236}">
                <a16:creationId xmlns:a16="http://schemas.microsoft.com/office/drawing/2014/main" id="{4C2580A6-8E58-45AE-B459-A621D7F74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58" y="1357298"/>
            <a:ext cx="8358246" cy="651919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 rtl="0"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char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string_array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[3][30] = {“hello”, ”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abc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”, ”Be happy”};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4C2580A6-8E58-45AE-B459-A621D7F74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596" y="5072074"/>
            <a:ext cx="8358246" cy="651919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 rtl="0"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char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string_array</a:t>
            </a:r>
            <a:r>
              <a:rPr lang="en-US" sz="2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[]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[30] = {“hello”, ”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abc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”, ”Be happy”};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1F0C979-443C-4C3C-AFB4-522E59D8D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372920"/>
            <a:ext cx="86409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rtl="1"/>
            <a:r>
              <a:rPr lang="he-IL" altLang="he-IL" sz="2800" dirty="0">
                <a:latin typeface="Calibri" panose="020F0502020204030204" pitchFamily="34" charset="0"/>
                <a:cs typeface="Arial" panose="020B0604020202020204" pitchFamily="34" charset="0"/>
              </a:rPr>
              <a:t>ניתן להתייחס לכל שורה במערך כאל מחרוזת </a:t>
            </a:r>
            <a:endParaRPr kumimoji="0" lang="en-US" altLang="he-IL" sz="280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5E7CAE-9E9E-4CF0-8255-4E83BB47E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84" y="234900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70AEC791-CBD4-43D5-8942-9F2551E493F7}"/>
              </a:ext>
            </a:extLst>
          </p:cNvPr>
          <p:cNvSpPr/>
          <p:nvPr/>
        </p:nvSpPr>
        <p:spPr>
          <a:xfrm>
            <a:off x="683568" y="896140"/>
            <a:ext cx="7776864" cy="405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 rtl="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  <a:tabLst>
                <a:tab pos="1493520" algn="l"/>
              </a:tabLst>
            </a:pP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strcat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string_array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[0],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"world"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</a:p>
          <a:p>
            <a:pPr lvl="0" algn="l" rtl="0">
              <a:lnSpc>
                <a:spcPct val="115000"/>
              </a:lnSpc>
              <a:spcAft>
                <a:spcPts val="0"/>
              </a:spcAft>
              <a:tabLst>
                <a:tab pos="1493520" algn="l"/>
              </a:tabLst>
            </a:pP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l" rtl="0">
              <a:lnSpc>
                <a:spcPct val="115000"/>
              </a:lnSpc>
              <a:spcAft>
                <a:spcPts val="0"/>
              </a:spcAft>
              <a:tabLst>
                <a:tab pos="1493520" algn="l"/>
              </a:tabLst>
            </a:pP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  <a:tabLst>
                <a:tab pos="1493520" algn="l"/>
              </a:tabLst>
            </a:pP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  <a:tabLst>
                <a:tab pos="1493520" algn="l"/>
              </a:tabLst>
            </a:pP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  <a:tabLst>
                <a:tab pos="1493520" algn="l"/>
              </a:tabLst>
            </a:pP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14350" lvl="0" indent="-514350" algn="l" rtl="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2"/>
              <a:tabLst>
                <a:tab pos="1493520" algn="l"/>
              </a:tabLs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x=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strlen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string_array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[1]);			</a:t>
            </a:r>
          </a:p>
          <a:p>
            <a:pPr marL="514350" lvl="0" indent="-514350" algn="l" rtl="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2"/>
              <a:tabLst>
                <a:tab pos="1493520" algn="l"/>
              </a:tabLst>
            </a:pP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strcpy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string_array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[2],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"Israel"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</a:p>
        </p:txBody>
      </p:sp>
      <p:graphicFrame>
        <p:nvGraphicFramePr>
          <p:cNvPr id="7" name="טבלה 6">
            <a:extLst>
              <a:ext uri="{FF2B5EF4-FFF2-40B4-BE49-F238E27FC236}">
                <a16:creationId xmlns:a16="http://schemas.microsoft.com/office/drawing/2014/main" id="{298ABE44-479C-41AC-926D-9B4212287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659860"/>
              </p:ext>
            </p:extLst>
          </p:nvPr>
        </p:nvGraphicFramePr>
        <p:xfrm>
          <a:off x="2063908" y="1678033"/>
          <a:ext cx="5016184" cy="1581342"/>
        </p:xfrm>
        <a:graphic>
          <a:graphicData uri="http://schemas.openxmlformats.org/drawingml/2006/table">
            <a:tbl>
              <a:tblPr rtl="1" firstRow="1" firstCol="1" bandRow="1"/>
              <a:tblGrid>
                <a:gridCol w="545148">
                  <a:extLst>
                    <a:ext uri="{9D8B030D-6E8A-4147-A177-3AD203B41FA5}">
                      <a16:colId xmlns:a16="http://schemas.microsoft.com/office/drawing/2014/main" val="1962725515"/>
                    </a:ext>
                  </a:extLst>
                </a:gridCol>
                <a:gridCol w="541973">
                  <a:extLst>
                    <a:ext uri="{9D8B030D-6E8A-4147-A177-3AD203B41FA5}">
                      <a16:colId xmlns:a16="http://schemas.microsoft.com/office/drawing/2014/main" val="3813509140"/>
                    </a:ext>
                  </a:extLst>
                </a:gridCol>
                <a:gridCol w="541973">
                  <a:extLst>
                    <a:ext uri="{9D8B030D-6E8A-4147-A177-3AD203B41FA5}">
                      <a16:colId xmlns:a16="http://schemas.microsoft.com/office/drawing/2014/main" val="3664966491"/>
                    </a:ext>
                  </a:extLst>
                </a:gridCol>
                <a:gridCol w="476885">
                  <a:extLst>
                    <a:ext uri="{9D8B030D-6E8A-4147-A177-3AD203B41FA5}">
                      <a16:colId xmlns:a16="http://schemas.microsoft.com/office/drawing/2014/main" val="1197386899"/>
                    </a:ext>
                  </a:extLst>
                </a:gridCol>
                <a:gridCol w="304165">
                  <a:extLst>
                    <a:ext uri="{9D8B030D-6E8A-4147-A177-3AD203B41FA5}">
                      <a16:colId xmlns:a16="http://schemas.microsoft.com/office/drawing/2014/main" val="4221840422"/>
                    </a:ext>
                  </a:extLst>
                </a:gridCol>
                <a:gridCol w="304165">
                  <a:extLst>
                    <a:ext uri="{9D8B030D-6E8A-4147-A177-3AD203B41FA5}">
                      <a16:colId xmlns:a16="http://schemas.microsoft.com/office/drawing/2014/main" val="2310418695"/>
                    </a:ext>
                  </a:extLst>
                </a:gridCol>
                <a:gridCol w="304165">
                  <a:extLst>
                    <a:ext uri="{9D8B030D-6E8A-4147-A177-3AD203B41FA5}">
                      <a16:colId xmlns:a16="http://schemas.microsoft.com/office/drawing/2014/main" val="4293053852"/>
                    </a:ext>
                  </a:extLst>
                </a:gridCol>
                <a:gridCol w="304165">
                  <a:extLst>
                    <a:ext uri="{9D8B030D-6E8A-4147-A177-3AD203B41FA5}">
                      <a16:colId xmlns:a16="http://schemas.microsoft.com/office/drawing/2014/main" val="4024380282"/>
                    </a:ext>
                  </a:extLst>
                </a:gridCol>
                <a:gridCol w="476885">
                  <a:extLst>
                    <a:ext uri="{9D8B030D-6E8A-4147-A177-3AD203B41FA5}">
                      <a16:colId xmlns:a16="http://schemas.microsoft.com/office/drawing/2014/main" val="2094151823"/>
                    </a:ext>
                  </a:extLst>
                </a:gridCol>
                <a:gridCol w="304165">
                  <a:extLst>
                    <a:ext uri="{9D8B030D-6E8A-4147-A177-3AD203B41FA5}">
                      <a16:colId xmlns:a16="http://schemas.microsoft.com/office/drawing/2014/main" val="4093338592"/>
                    </a:ext>
                  </a:extLst>
                </a:gridCol>
                <a:gridCol w="304165">
                  <a:extLst>
                    <a:ext uri="{9D8B030D-6E8A-4147-A177-3AD203B41FA5}">
                      <a16:colId xmlns:a16="http://schemas.microsoft.com/office/drawing/2014/main" val="616349975"/>
                    </a:ext>
                  </a:extLst>
                </a:gridCol>
                <a:gridCol w="304165">
                  <a:extLst>
                    <a:ext uri="{9D8B030D-6E8A-4147-A177-3AD203B41FA5}">
                      <a16:colId xmlns:a16="http://schemas.microsoft.com/office/drawing/2014/main" val="2025515535"/>
                    </a:ext>
                  </a:extLst>
                </a:gridCol>
                <a:gridCol w="304165">
                  <a:extLst>
                    <a:ext uri="{9D8B030D-6E8A-4147-A177-3AD203B41FA5}">
                      <a16:colId xmlns:a16="http://schemas.microsoft.com/office/drawing/2014/main" val="32195108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29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....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....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37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\0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4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4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4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4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4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827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\0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393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\0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5672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C61D9BA-BC55-43E7-8635-F8F532FB0B32}"/>
              </a:ext>
            </a:extLst>
          </p:cNvPr>
          <p:cNvSpPr txBox="1"/>
          <p:nvPr/>
        </p:nvSpPr>
        <p:spPr>
          <a:xfrm>
            <a:off x="6643702" y="3857628"/>
            <a:ext cx="432048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3</a:t>
            </a:r>
            <a:endParaRPr lang="he-IL" sz="2800" dirty="0"/>
          </a:p>
        </p:txBody>
      </p:sp>
      <p:graphicFrame>
        <p:nvGraphicFramePr>
          <p:cNvPr id="9" name="טבלה 8">
            <a:extLst>
              <a:ext uri="{FF2B5EF4-FFF2-40B4-BE49-F238E27FC236}">
                <a16:creationId xmlns:a16="http://schemas.microsoft.com/office/drawing/2014/main" id="{298ABE44-479C-41AC-926D-9B4212287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967787"/>
              </p:ext>
            </p:extLst>
          </p:nvPr>
        </p:nvGraphicFramePr>
        <p:xfrm>
          <a:off x="1891188" y="4929198"/>
          <a:ext cx="5188904" cy="1581342"/>
        </p:xfrm>
        <a:graphic>
          <a:graphicData uri="http://schemas.openxmlformats.org/drawingml/2006/table">
            <a:tbl>
              <a:tblPr rtl="1" firstRow="1" firstCol="1" bandRow="1"/>
              <a:tblGrid>
                <a:gridCol w="545148">
                  <a:extLst>
                    <a:ext uri="{9D8B030D-6E8A-4147-A177-3AD203B41FA5}">
                      <a16:colId xmlns:a16="http://schemas.microsoft.com/office/drawing/2014/main" val="1962725515"/>
                    </a:ext>
                  </a:extLst>
                </a:gridCol>
                <a:gridCol w="541973">
                  <a:extLst>
                    <a:ext uri="{9D8B030D-6E8A-4147-A177-3AD203B41FA5}">
                      <a16:colId xmlns:a16="http://schemas.microsoft.com/office/drawing/2014/main" val="3813509140"/>
                    </a:ext>
                  </a:extLst>
                </a:gridCol>
                <a:gridCol w="541973">
                  <a:extLst>
                    <a:ext uri="{9D8B030D-6E8A-4147-A177-3AD203B41FA5}">
                      <a16:colId xmlns:a16="http://schemas.microsoft.com/office/drawing/2014/main" val="3664966491"/>
                    </a:ext>
                  </a:extLst>
                </a:gridCol>
                <a:gridCol w="476885">
                  <a:extLst>
                    <a:ext uri="{9D8B030D-6E8A-4147-A177-3AD203B41FA5}">
                      <a16:colId xmlns:a16="http://schemas.microsoft.com/office/drawing/2014/main" val="1197386899"/>
                    </a:ext>
                  </a:extLst>
                </a:gridCol>
                <a:gridCol w="304165">
                  <a:extLst>
                    <a:ext uri="{9D8B030D-6E8A-4147-A177-3AD203B41FA5}">
                      <a16:colId xmlns:a16="http://schemas.microsoft.com/office/drawing/2014/main" val="4221840422"/>
                    </a:ext>
                  </a:extLst>
                </a:gridCol>
                <a:gridCol w="476885">
                  <a:extLst>
                    <a:ext uri="{9D8B030D-6E8A-4147-A177-3AD203B41FA5}">
                      <a16:colId xmlns:a16="http://schemas.microsoft.com/office/drawing/2014/main" val="2310418695"/>
                    </a:ext>
                  </a:extLst>
                </a:gridCol>
                <a:gridCol w="304165">
                  <a:extLst>
                    <a:ext uri="{9D8B030D-6E8A-4147-A177-3AD203B41FA5}">
                      <a16:colId xmlns:a16="http://schemas.microsoft.com/office/drawing/2014/main" val="4293053852"/>
                    </a:ext>
                  </a:extLst>
                </a:gridCol>
                <a:gridCol w="304165">
                  <a:extLst>
                    <a:ext uri="{9D8B030D-6E8A-4147-A177-3AD203B41FA5}">
                      <a16:colId xmlns:a16="http://schemas.microsoft.com/office/drawing/2014/main" val="4024380282"/>
                    </a:ext>
                  </a:extLst>
                </a:gridCol>
                <a:gridCol w="476885">
                  <a:extLst>
                    <a:ext uri="{9D8B030D-6E8A-4147-A177-3AD203B41FA5}">
                      <a16:colId xmlns:a16="http://schemas.microsoft.com/office/drawing/2014/main" val="2094151823"/>
                    </a:ext>
                  </a:extLst>
                </a:gridCol>
                <a:gridCol w="304165">
                  <a:extLst>
                    <a:ext uri="{9D8B030D-6E8A-4147-A177-3AD203B41FA5}">
                      <a16:colId xmlns:a16="http://schemas.microsoft.com/office/drawing/2014/main" val="4093338592"/>
                    </a:ext>
                  </a:extLst>
                </a:gridCol>
                <a:gridCol w="304165">
                  <a:extLst>
                    <a:ext uri="{9D8B030D-6E8A-4147-A177-3AD203B41FA5}">
                      <a16:colId xmlns:a16="http://schemas.microsoft.com/office/drawing/2014/main" val="616349975"/>
                    </a:ext>
                  </a:extLst>
                </a:gridCol>
                <a:gridCol w="304165">
                  <a:extLst>
                    <a:ext uri="{9D8B030D-6E8A-4147-A177-3AD203B41FA5}">
                      <a16:colId xmlns:a16="http://schemas.microsoft.com/office/drawing/2014/main" val="2025515535"/>
                    </a:ext>
                  </a:extLst>
                </a:gridCol>
                <a:gridCol w="304165">
                  <a:extLst>
                    <a:ext uri="{9D8B030D-6E8A-4147-A177-3AD203B41FA5}">
                      <a16:colId xmlns:a16="http://schemas.microsoft.com/office/drawing/2014/main" val="32195108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29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....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....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37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\0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4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4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4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4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4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827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\0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393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>
                          <a:tab pos="1493520" algn="l"/>
                        </a:tabLst>
                        <a:defRPr/>
                      </a:pPr>
                      <a:r>
                        <a:rPr lang="en-US" sz="24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\0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4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4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4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4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4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4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4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5672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C61D9BA-BC55-43E7-8635-F8F532FB0B32}"/>
              </a:ext>
            </a:extLst>
          </p:cNvPr>
          <p:cNvSpPr txBox="1"/>
          <p:nvPr/>
        </p:nvSpPr>
        <p:spPr>
          <a:xfrm>
            <a:off x="6143636" y="3857628"/>
            <a:ext cx="432048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x</a:t>
            </a:r>
            <a:endParaRPr lang="he-IL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extLst>
              <a:ext uri="{FF2B5EF4-FFF2-40B4-BE49-F238E27FC236}">
                <a16:creationId xmlns:a16="http://schemas.microsoft.com/office/drawing/2014/main" id="{F8FDF520-7316-452A-B3EF-5800C1B458CD}"/>
              </a:ext>
            </a:extLst>
          </p:cNvPr>
          <p:cNvSpPr/>
          <p:nvPr/>
        </p:nvSpPr>
        <p:spPr>
          <a:xfrm>
            <a:off x="214282" y="357166"/>
            <a:ext cx="39290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</a:pPr>
            <a:r>
              <a:rPr lang="he-IL" sz="2800" b="1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קליטת מחרוזות למערך</a:t>
            </a:r>
            <a:endParaRPr lang="en-US" sz="2800" b="1" dirty="0">
              <a:solidFill>
                <a:srgbClr val="0070C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4C2580A6-8E58-45AE-B459-A621D7F74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80" y="214290"/>
            <a:ext cx="3564344" cy="651919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 rtl="0"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char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maarach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[20][50];</a:t>
            </a:r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500034" y="1071546"/>
            <a:ext cx="4209047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for (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=0;i&lt;20;i++)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Calibri" pitchFamily="34" charset="0"/>
                <a:cs typeface="Arial" pitchFamily="34" charset="0"/>
              </a:rPr>
              <a:t>   </a:t>
            </a:r>
            <a:r>
              <a:rPr lang="en-US" sz="2800" dirty="0" err="1">
                <a:latin typeface="Calibri" pitchFamily="34" charset="0"/>
                <a:cs typeface="Arial" pitchFamily="34" charset="0"/>
              </a:rPr>
              <a:t>printf</a:t>
            </a:r>
            <a:r>
              <a:rPr lang="en-US" sz="2800" dirty="0">
                <a:latin typeface="Calibri" pitchFamily="34" charset="0"/>
                <a:cs typeface="Arial" pitchFamily="34" charset="0"/>
              </a:rPr>
              <a:t>(“Enter a string\n”);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   gets(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maarach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[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]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)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;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F8FDF520-7316-452A-B3EF-5800C1B458CD}"/>
              </a:ext>
            </a:extLst>
          </p:cNvPr>
          <p:cNvSpPr/>
          <p:nvPr/>
        </p:nvSpPr>
        <p:spPr>
          <a:xfrm>
            <a:off x="3214678" y="3929066"/>
            <a:ext cx="37147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</a:pPr>
            <a:r>
              <a:rPr lang="he-IL" sz="2800" b="1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הדפסת המערך</a:t>
            </a:r>
            <a:endParaRPr lang="en-US" sz="2800" b="1" dirty="0">
              <a:solidFill>
                <a:srgbClr val="0070C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3143240" y="4643446"/>
            <a:ext cx="435771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for (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=0;i&lt;20;i++)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Calibri" pitchFamily="34" charset="0"/>
                <a:cs typeface="Arial" pitchFamily="34" charset="0"/>
              </a:rPr>
              <a:t>   </a:t>
            </a:r>
            <a:r>
              <a:rPr lang="en-US" sz="2800" dirty="0" err="1">
                <a:latin typeface="Calibri" pitchFamily="34" charset="0"/>
                <a:cs typeface="Arial" pitchFamily="34" charset="0"/>
              </a:rPr>
              <a:t>printf</a:t>
            </a:r>
            <a:r>
              <a:rPr lang="en-US" sz="2800" dirty="0">
                <a:latin typeface="Calibri" pitchFamily="34" charset="0"/>
                <a:cs typeface="Arial" pitchFamily="34" charset="0"/>
              </a:rPr>
              <a:t>(“%s\n”,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maarach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[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]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)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;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4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7D71B802-5B10-4A90-9144-0E8AA07F6B43}"/>
              </a:ext>
            </a:extLst>
          </p:cNvPr>
          <p:cNvSpPr/>
          <p:nvPr/>
        </p:nvSpPr>
        <p:spPr>
          <a:xfrm>
            <a:off x="287016" y="214290"/>
            <a:ext cx="8856984" cy="8047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</a:pPr>
            <a:r>
              <a:rPr lang="he-IL" sz="4400" b="1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סריקת מחרוזת מסוימת במערך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39700176-0875-4262-A711-8D81C394A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298986"/>
              </p:ext>
            </p:extLst>
          </p:nvPr>
        </p:nvGraphicFramePr>
        <p:xfrm>
          <a:off x="1445101" y="1714488"/>
          <a:ext cx="6253799" cy="1962912"/>
        </p:xfrm>
        <a:graphic>
          <a:graphicData uri="http://schemas.openxmlformats.org/drawingml/2006/table">
            <a:tbl>
              <a:tblPr rtl="1" firstRow="1" firstCol="1" bandRow="1"/>
              <a:tblGrid>
                <a:gridCol w="614998">
                  <a:extLst>
                    <a:ext uri="{9D8B030D-6E8A-4147-A177-3AD203B41FA5}">
                      <a16:colId xmlns:a16="http://schemas.microsoft.com/office/drawing/2014/main" val="885425379"/>
                    </a:ext>
                  </a:extLst>
                </a:gridCol>
                <a:gridCol w="611823">
                  <a:extLst>
                    <a:ext uri="{9D8B030D-6E8A-4147-A177-3AD203B41FA5}">
                      <a16:colId xmlns:a16="http://schemas.microsoft.com/office/drawing/2014/main" val="2720521356"/>
                    </a:ext>
                  </a:extLst>
                </a:gridCol>
                <a:gridCol w="611823">
                  <a:extLst>
                    <a:ext uri="{9D8B030D-6E8A-4147-A177-3AD203B41FA5}">
                      <a16:colId xmlns:a16="http://schemas.microsoft.com/office/drawing/2014/main" val="188876774"/>
                    </a:ext>
                  </a:extLst>
                </a:gridCol>
                <a:gridCol w="537210">
                  <a:extLst>
                    <a:ext uri="{9D8B030D-6E8A-4147-A177-3AD203B41FA5}">
                      <a16:colId xmlns:a16="http://schemas.microsoft.com/office/drawing/2014/main" val="158389571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1297453522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1236857578"/>
                    </a:ext>
                  </a:extLst>
                </a:gridCol>
                <a:gridCol w="537210">
                  <a:extLst>
                    <a:ext uri="{9D8B030D-6E8A-4147-A177-3AD203B41FA5}">
                      <a16:colId xmlns:a16="http://schemas.microsoft.com/office/drawing/2014/main" val="3575171714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87540529"/>
                    </a:ext>
                  </a:extLst>
                </a:gridCol>
                <a:gridCol w="537210">
                  <a:extLst>
                    <a:ext uri="{9D8B030D-6E8A-4147-A177-3AD203B41FA5}">
                      <a16:colId xmlns:a16="http://schemas.microsoft.com/office/drawing/2014/main" val="2987691494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1841036735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3269393748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470179150"/>
                    </a:ext>
                  </a:extLst>
                </a:gridCol>
                <a:gridCol w="304165">
                  <a:extLst>
                    <a:ext uri="{9D8B030D-6E8A-4147-A177-3AD203B41FA5}">
                      <a16:colId xmlns:a16="http://schemas.microsoft.com/office/drawing/2014/main" val="27112369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29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....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....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743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\0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193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\0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856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\0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77488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4282" y="1071546"/>
            <a:ext cx="864399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לדוגמא: ספירת כמות המופעים של האות </a:t>
            </a:r>
            <a:r>
              <a:rPr lang="en-US" sz="2800" dirty="0"/>
              <a:t>a</a:t>
            </a:r>
            <a:r>
              <a:rPr lang="he-IL" sz="2800" dirty="0"/>
              <a:t> במחרוזת השנייה </a:t>
            </a:r>
          </a:p>
        </p:txBody>
      </p:sp>
      <p:sp>
        <p:nvSpPr>
          <p:cNvPr id="8" name="מלבן 7"/>
          <p:cNvSpPr/>
          <p:nvPr/>
        </p:nvSpPr>
        <p:spPr>
          <a:xfrm>
            <a:off x="535753" y="4071942"/>
            <a:ext cx="807249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(counter=j=0;maarach[1][j]!=</a:t>
            </a:r>
            <a:r>
              <a:rPr lang="en-US" sz="2800" dirty="0" err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;j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</a:t>
            </a:r>
          </a:p>
          <a:p>
            <a:pPr algn="l" rtl="0"/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he-I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 rtl="0"/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maarach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[1][j]==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'a'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algn="l" rtl="0"/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counter++;</a:t>
            </a:r>
          </a:p>
          <a:p>
            <a:pPr algn="l" rtl="0"/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he-IL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785926"/>
            <a:ext cx="164304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err="1"/>
              <a:t>maarach</a:t>
            </a:r>
            <a:r>
              <a:rPr lang="en-US" sz="2800" dirty="0"/>
              <a:t>:</a:t>
            </a:r>
            <a:endParaRPr lang="he-IL" sz="2800" dirty="0"/>
          </a:p>
        </p:txBody>
      </p:sp>
      <p:sp>
        <p:nvSpPr>
          <p:cNvPr id="10" name="חץ ימינה 9"/>
          <p:cNvSpPr/>
          <p:nvPr/>
        </p:nvSpPr>
        <p:spPr>
          <a:xfrm>
            <a:off x="357158" y="2786058"/>
            <a:ext cx="1071570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821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7D71B802-5B10-4A90-9144-0E8AA07F6B43}"/>
              </a:ext>
            </a:extLst>
          </p:cNvPr>
          <p:cNvSpPr/>
          <p:nvPr/>
        </p:nvSpPr>
        <p:spPr>
          <a:xfrm>
            <a:off x="287016" y="0"/>
            <a:ext cx="8856984" cy="8047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</a:pPr>
            <a:r>
              <a:rPr lang="he-IL" sz="4400" b="1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סריקת </a:t>
            </a:r>
            <a:r>
              <a:rPr lang="he-IL" sz="4000" b="1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כל</a:t>
            </a:r>
            <a:r>
              <a:rPr lang="he-IL" sz="4400" b="1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המחרוזות במערך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39700176-0875-4262-A711-8D81C394A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298986"/>
              </p:ext>
            </p:extLst>
          </p:nvPr>
        </p:nvGraphicFramePr>
        <p:xfrm>
          <a:off x="1445101" y="1500174"/>
          <a:ext cx="6253799" cy="1844866"/>
        </p:xfrm>
        <a:graphic>
          <a:graphicData uri="http://schemas.openxmlformats.org/drawingml/2006/table">
            <a:tbl>
              <a:tblPr rtl="1" firstRow="1" firstCol="1" bandRow="1"/>
              <a:tblGrid>
                <a:gridCol w="614998">
                  <a:extLst>
                    <a:ext uri="{9D8B030D-6E8A-4147-A177-3AD203B41FA5}">
                      <a16:colId xmlns:a16="http://schemas.microsoft.com/office/drawing/2014/main" val="885425379"/>
                    </a:ext>
                  </a:extLst>
                </a:gridCol>
                <a:gridCol w="611823">
                  <a:extLst>
                    <a:ext uri="{9D8B030D-6E8A-4147-A177-3AD203B41FA5}">
                      <a16:colId xmlns:a16="http://schemas.microsoft.com/office/drawing/2014/main" val="2720521356"/>
                    </a:ext>
                  </a:extLst>
                </a:gridCol>
                <a:gridCol w="611823">
                  <a:extLst>
                    <a:ext uri="{9D8B030D-6E8A-4147-A177-3AD203B41FA5}">
                      <a16:colId xmlns:a16="http://schemas.microsoft.com/office/drawing/2014/main" val="188876774"/>
                    </a:ext>
                  </a:extLst>
                </a:gridCol>
                <a:gridCol w="537210">
                  <a:extLst>
                    <a:ext uri="{9D8B030D-6E8A-4147-A177-3AD203B41FA5}">
                      <a16:colId xmlns:a16="http://schemas.microsoft.com/office/drawing/2014/main" val="158389571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1297453522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1236857578"/>
                    </a:ext>
                  </a:extLst>
                </a:gridCol>
                <a:gridCol w="537210">
                  <a:extLst>
                    <a:ext uri="{9D8B030D-6E8A-4147-A177-3AD203B41FA5}">
                      <a16:colId xmlns:a16="http://schemas.microsoft.com/office/drawing/2014/main" val="3575171714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87540529"/>
                    </a:ext>
                  </a:extLst>
                </a:gridCol>
                <a:gridCol w="537210">
                  <a:extLst>
                    <a:ext uri="{9D8B030D-6E8A-4147-A177-3AD203B41FA5}">
                      <a16:colId xmlns:a16="http://schemas.microsoft.com/office/drawing/2014/main" val="2987691494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1841036735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3269393748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470179150"/>
                    </a:ext>
                  </a:extLst>
                </a:gridCol>
                <a:gridCol w="304165">
                  <a:extLst>
                    <a:ext uri="{9D8B030D-6E8A-4147-A177-3AD203B41FA5}">
                      <a16:colId xmlns:a16="http://schemas.microsoft.com/office/drawing/2014/main" val="27112369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29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....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....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743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\0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193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\0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856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\0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77488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0001" y="928670"/>
            <a:ext cx="864399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לדוגמא: ספירת כמות המופעים של האות </a:t>
            </a:r>
            <a:r>
              <a:rPr lang="en-US" sz="2800" dirty="0"/>
              <a:t>a</a:t>
            </a:r>
            <a:r>
              <a:rPr lang="he-IL" sz="2800" dirty="0"/>
              <a:t> בכל המחרוזות יחד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571612"/>
            <a:ext cx="164304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err="1"/>
              <a:t>maarach</a:t>
            </a:r>
            <a:r>
              <a:rPr lang="en-US" sz="2800" dirty="0"/>
              <a:t>:</a:t>
            </a:r>
            <a:endParaRPr lang="he-IL" sz="2800" dirty="0"/>
          </a:p>
        </p:txBody>
      </p:sp>
      <p:sp>
        <p:nvSpPr>
          <p:cNvPr id="13" name="מלבן 12"/>
          <p:cNvSpPr/>
          <p:nvPr/>
        </p:nvSpPr>
        <p:spPr>
          <a:xfrm>
            <a:off x="892943" y="3643314"/>
            <a:ext cx="735811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=0;i&lt;3;i++)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algn="l" rtl="0"/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(j=0;maarach[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][j]!=</a:t>
            </a:r>
            <a:r>
              <a:rPr lang="en-US" sz="2400" dirty="0" err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;j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</a:t>
            </a:r>
            <a:endParaRPr lang="he-IL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 rtl="0"/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maarach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][j]==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'a'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counter++;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he-IL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51821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7D71B802-5B10-4A90-9144-0E8AA07F6B43}"/>
              </a:ext>
            </a:extLst>
          </p:cNvPr>
          <p:cNvSpPr/>
          <p:nvPr/>
        </p:nvSpPr>
        <p:spPr>
          <a:xfrm>
            <a:off x="143508" y="-115616"/>
            <a:ext cx="8856984" cy="8047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</a:pPr>
            <a:r>
              <a:rPr lang="he-IL" sz="4400" b="1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דוגמא 1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39700176-0875-4262-A711-8D81C394A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219534"/>
              </p:ext>
            </p:extLst>
          </p:nvPr>
        </p:nvGraphicFramePr>
        <p:xfrm>
          <a:off x="1445101" y="4221088"/>
          <a:ext cx="6253799" cy="2306765"/>
        </p:xfrm>
        <a:graphic>
          <a:graphicData uri="http://schemas.openxmlformats.org/drawingml/2006/table">
            <a:tbl>
              <a:tblPr rtl="1" firstRow="1" firstCol="1" bandRow="1"/>
              <a:tblGrid>
                <a:gridCol w="614998">
                  <a:extLst>
                    <a:ext uri="{9D8B030D-6E8A-4147-A177-3AD203B41FA5}">
                      <a16:colId xmlns:a16="http://schemas.microsoft.com/office/drawing/2014/main" val="885425379"/>
                    </a:ext>
                  </a:extLst>
                </a:gridCol>
                <a:gridCol w="611823">
                  <a:extLst>
                    <a:ext uri="{9D8B030D-6E8A-4147-A177-3AD203B41FA5}">
                      <a16:colId xmlns:a16="http://schemas.microsoft.com/office/drawing/2014/main" val="2720521356"/>
                    </a:ext>
                  </a:extLst>
                </a:gridCol>
                <a:gridCol w="611823">
                  <a:extLst>
                    <a:ext uri="{9D8B030D-6E8A-4147-A177-3AD203B41FA5}">
                      <a16:colId xmlns:a16="http://schemas.microsoft.com/office/drawing/2014/main" val="188876774"/>
                    </a:ext>
                  </a:extLst>
                </a:gridCol>
                <a:gridCol w="537210">
                  <a:extLst>
                    <a:ext uri="{9D8B030D-6E8A-4147-A177-3AD203B41FA5}">
                      <a16:colId xmlns:a16="http://schemas.microsoft.com/office/drawing/2014/main" val="158389571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1297453522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1236857578"/>
                    </a:ext>
                  </a:extLst>
                </a:gridCol>
                <a:gridCol w="537210">
                  <a:extLst>
                    <a:ext uri="{9D8B030D-6E8A-4147-A177-3AD203B41FA5}">
                      <a16:colId xmlns:a16="http://schemas.microsoft.com/office/drawing/2014/main" val="3575171714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87540529"/>
                    </a:ext>
                  </a:extLst>
                </a:gridCol>
                <a:gridCol w="537210">
                  <a:extLst>
                    <a:ext uri="{9D8B030D-6E8A-4147-A177-3AD203B41FA5}">
                      <a16:colId xmlns:a16="http://schemas.microsoft.com/office/drawing/2014/main" val="2987691494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1841036735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3269393748"/>
                    </a:ext>
                  </a:extLst>
                </a:gridCol>
                <a:gridCol w="283954">
                  <a:extLst>
                    <a:ext uri="{9D8B030D-6E8A-4147-A177-3AD203B41FA5}">
                      <a16:colId xmlns:a16="http://schemas.microsoft.com/office/drawing/2014/main" val="470179150"/>
                    </a:ext>
                  </a:extLst>
                </a:gridCol>
                <a:gridCol w="436771">
                  <a:extLst>
                    <a:ext uri="{9D8B030D-6E8A-4147-A177-3AD203B41FA5}">
                      <a16:colId xmlns:a16="http://schemas.microsoft.com/office/drawing/2014/main" val="27112369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19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....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....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743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\0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193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\0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856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\0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en-US" sz="2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774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endParaRPr lang="en-US" sz="28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endParaRPr lang="en-US" sz="28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endParaRPr lang="en-US" sz="28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endParaRPr lang="en-US" sz="28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endParaRPr lang="en-US" sz="28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endParaRPr lang="en-US" sz="28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endParaRPr lang="en-US" sz="28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endParaRPr lang="en-US" sz="28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endParaRPr lang="en-US" sz="28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93520" algn="l"/>
                        </a:tabLst>
                      </a:pPr>
                      <a:r>
                        <a:rPr lang="he-IL" sz="2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...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792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0000" y="628467"/>
            <a:ext cx="8643998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כתוב </a:t>
            </a:r>
            <a:r>
              <a:rPr lang="he-IL" sz="2800" dirty="0" err="1"/>
              <a:t>תוכנית</a:t>
            </a:r>
            <a:r>
              <a:rPr lang="he-IL" sz="2800" dirty="0"/>
              <a:t> המגדירה מערך של 8 מחרוזות בגודל מקסימלי 20. על התוכנית לבצע את הפעולות הבאות:</a:t>
            </a:r>
          </a:p>
          <a:p>
            <a:pPr marL="514350" indent="-514350">
              <a:buFont typeface="+mj-cs"/>
              <a:buAutoNum type="hebrew2Minus"/>
            </a:pPr>
            <a:r>
              <a:rPr lang="he-IL" sz="2800" dirty="0"/>
              <a:t>לקלוט את 8 המחרוזות למערך</a:t>
            </a:r>
          </a:p>
          <a:p>
            <a:pPr marL="514350" indent="-514350">
              <a:buFont typeface="+mj-cs"/>
              <a:buAutoNum type="hebrew2Minus"/>
            </a:pPr>
            <a:r>
              <a:rPr lang="he-IL" sz="2800" dirty="0"/>
              <a:t>להציג את המחרוזות אחת מתחת לשנייה וליד כל אחת מהמחרוזות את אורכה.</a:t>
            </a:r>
          </a:p>
          <a:p>
            <a:pPr marL="514350" indent="-514350">
              <a:buFont typeface="+mj-cs"/>
              <a:buAutoNum type="hebrew2Minus"/>
            </a:pPr>
            <a:r>
              <a:rPr lang="he-IL" sz="2800" dirty="0"/>
              <a:t>להדפיס כמה מחרוזות מתוך ה-8, מכילות אות קטנה אחת לפחות.</a:t>
            </a:r>
          </a:p>
          <a:p>
            <a:pPr marL="514350" indent="-514350">
              <a:buFont typeface="+mj-cs"/>
              <a:buAutoNum type="hebrew2Minus"/>
            </a:pPr>
            <a:r>
              <a:rPr lang="he-IL" sz="2800" dirty="0"/>
              <a:t>להדפיס רק את המחרוזות שמסתיימות באות גדולה.</a:t>
            </a:r>
          </a:p>
        </p:txBody>
      </p:sp>
    </p:spTree>
    <p:extLst>
      <p:ext uri="{BB962C8B-B14F-4D97-AF65-F5344CB8AC3E}">
        <p14:creationId xmlns:p14="http://schemas.microsoft.com/office/powerpoint/2010/main" val="181697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594</Words>
  <Application>Microsoft Office PowerPoint</Application>
  <PresentationFormat>‫הצגה על המסך (4:3)</PresentationFormat>
  <Paragraphs>395</Paragraphs>
  <Slides>7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1" baseType="lpstr">
      <vt:lpstr>Arial</vt:lpstr>
      <vt:lpstr>Calibri</vt:lpstr>
      <vt:lpstr>Consolas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אניטה אולמן</cp:lastModifiedBy>
  <cp:revision>62</cp:revision>
  <dcterms:created xsi:type="dcterms:W3CDTF">2018-02-18T20:21:23Z</dcterms:created>
  <dcterms:modified xsi:type="dcterms:W3CDTF">2019-03-11T06:50:59Z</dcterms:modified>
</cp:coreProperties>
</file>