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340" r:id="rId2"/>
    <p:sldId id="341" r:id="rId3"/>
    <p:sldId id="289" r:id="rId4"/>
    <p:sldId id="342" r:id="rId5"/>
    <p:sldId id="343" r:id="rId6"/>
    <p:sldId id="347" r:id="rId7"/>
    <p:sldId id="349" r:id="rId8"/>
    <p:sldId id="344" r:id="rId9"/>
    <p:sldId id="350" r:id="rId10"/>
    <p:sldId id="345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03" autoAdjust="0"/>
    <p:restoredTop sz="94660"/>
  </p:normalViewPr>
  <p:slideViewPr>
    <p:cSldViewPr>
      <p:cViewPr varScale="1">
        <p:scale>
          <a:sx n="86" d="100"/>
          <a:sy n="86" d="100"/>
        </p:scale>
        <p:origin x="70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693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9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655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1994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824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49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60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79090" y="486918"/>
            <a:ext cx="6185820" cy="740664"/>
          </a:xfrm>
        </p:spPr>
        <p:txBody>
          <a:bodyPr>
            <a:norm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של מצביעים(כתובות)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20DF850-2F54-4A2F-9CFB-CEC5B934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439383"/>
            <a:ext cx="3999607" cy="1116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EDB51B-11DF-4917-B651-AA09BFB48DAF}"/>
              </a:ext>
            </a:extLst>
          </p:cNvPr>
          <p:cNvSpPr txBox="1"/>
          <p:nvPr/>
        </p:nvSpPr>
        <p:spPr>
          <a:xfrm>
            <a:off x="2090888" y="2561132"/>
            <a:ext cx="8458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arr</a:t>
            </a:r>
            <a:endParaRPr lang="he-IL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773959" y="1377652"/>
            <a:ext cx="75960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מערך מצביעים הוא מערך שכל תא בו הוא מצביע</a:t>
            </a:r>
            <a:endParaRPr lang="en-US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3E9F48-C61F-44AF-9E8C-4C5D09649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137" y="4190579"/>
            <a:ext cx="6174306" cy="57091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טיפוס המערך</a:t>
            </a:r>
            <a:r>
              <a:rPr kumimoji="0" lang="en-US" altLang="he-IL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*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שם המערך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[ </a:t>
            </a: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גודל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CFAD6F5-B01A-4316-BAE5-43206DC13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137" y="5100052"/>
            <a:ext cx="6174306" cy="57091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he-IL" sz="28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he-IL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*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he-I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[6];</a:t>
            </a:r>
            <a:endParaRPr kumimoji="0" lang="en-US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993BA-0A33-42FB-8BE4-D6252C7C0553}"/>
              </a:ext>
            </a:extLst>
          </p:cNvPr>
          <p:cNvSpPr txBox="1"/>
          <p:nvPr/>
        </p:nvSpPr>
        <p:spPr>
          <a:xfrm>
            <a:off x="6182044" y="2685331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9CC80-0BED-4949-809D-C1B644E098FC}"/>
              </a:ext>
            </a:extLst>
          </p:cNvPr>
          <p:cNvSpPr txBox="1"/>
          <p:nvPr/>
        </p:nvSpPr>
        <p:spPr>
          <a:xfrm>
            <a:off x="2919440" y="2677641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C4678-054D-46F7-A946-9720D5DE706E}"/>
              </a:ext>
            </a:extLst>
          </p:cNvPr>
          <p:cNvSpPr txBox="1"/>
          <p:nvPr/>
        </p:nvSpPr>
        <p:spPr>
          <a:xfrm>
            <a:off x="3565762" y="2666103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BEF87-2A1E-4437-9AC8-6A155F22C17B}"/>
              </a:ext>
            </a:extLst>
          </p:cNvPr>
          <p:cNvSpPr txBox="1"/>
          <p:nvPr/>
        </p:nvSpPr>
        <p:spPr>
          <a:xfrm>
            <a:off x="4215577" y="2669949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06F84C-C66A-4B73-BE93-16F0319BCED5}"/>
              </a:ext>
            </a:extLst>
          </p:cNvPr>
          <p:cNvSpPr txBox="1"/>
          <p:nvPr/>
        </p:nvSpPr>
        <p:spPr>
          <a:xfrm>
            <a:off x="4873903" y="2673795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C74551-980C-48CE-988F-A76842672571}"/>
              </a:ext>
            </a:extLst>
          </p:cNvPr>
          <p:cNvSpPr txBox="1"/>
          <p:nvPr/>
        </p:nvSpPr>
        <p:spPr>
          <a:xfrm>
            <a:off x="5502883" y="2681487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3" grpId="0"/>
      <p:bldP spid="4" grpId="0" animBg="1"/>
      <p:bldP spid="14" grpId="0" animBg="1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88" y="8532"/>
            <a:ext cx="86488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מערך מצביעים</a:t>
            </a:r>
            <a:r>
              <a:rPr kumimoji="0" lang="he-IL" altLang="he-IL" sz="4800" b="1" i="0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כפרמטר לפונקציה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E851BD49-B2F6-4670-8B2A-5569EB15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819" y="4437113"/>
            <a:ext cx="3874362" cy="1152128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function(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sz="2800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[]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ctr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void function(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**</a:t>
            </a:r>
            <a:r>
              <a:rPr lang="en-US" sz="28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1671FB8-C5AE-49BB-B277-B72802471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085835"/>
            <a:ext cx="8000752" cy="11521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he-IL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דרך 1:</a:t>
            </a:r>
            <a:endParaRPr lang="en-US" altLang="he-IL" sz="2800" b="1" dirty="0"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he-IL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ערך מוחזר</a:t>
            </a:r>
            <a:r>
              <a:rPr lang="en-US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he-IL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שם פונקציה </a:t>
            </a:r>
            <a:r>
              <a:rPr lang="en-US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 (</a:t>
            </a:r>
            <a:r>
              <a:rPr lang="he-IL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טיפוס מערך</a:t>
            </a:r>
            <a:r>
              <a:rPr lang="en-US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alt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*</a:t>
            </a:r>
            <a:r>
              <a:rPr lang="he-IL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שם מערך</a:t>
            </a:r>
            <a:r>
              <a:rPr lang="en-US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 [])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he-IL" sz="2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887FF2D-5A59-41D3-833B-9FBEFECDC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2504857"/>
            <a:ext cx="8000752" cy="11521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he-IL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דרך 2:</a:t>
            </a:r>
            <a:endParaRPr lang="en-US" altLang="he-IL" sz="2800" b="1" dirty="0"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he-IL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ערך מוחזר</a:t>
            </a:r>
            <a:r>
              <a:rPr lang="en-US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he-IL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שם פונקציה </a:t>
            </a:r>
            <a:r>
              <a:rPr lang="en-US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 (</a:t>
            </a:r>
            <a:r>
              <a:rPr lang="he-IL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טיפוס מערך</a:t>
            </a:r>
            <a:r>
              <a:rPr lang="en-US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alt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**</a:t>
            </a:r>
            <a:r>
              <a:rPr lang="he-IL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שם מערך</a:t>
            </a:r>
            <a:r>
              <a:rPr lang="en-US" altLang="he-IL" sz="2800" b="1" dirty="0">
                <a:latin typeface="Calibri" panose="020F0502020204030204" pitchFamily="34" charset="0"/>
                <a:ea typeface="Arial" panose="020B0604020202020204" pitchFamily="34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he-IL" sz="2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7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73317" y="271425"/>
            <a:ext cx="7197366" cy="740664"/>
          </a:xfrm>
        </p:spPr>
        <p:txBody>
          <a:bodyPr>
            <a:normAutofit fontScale="90000"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גישה לערך </a:t>
            </a:r>
            <a:r>
              <a:rPr lang="he-IL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המוצבע</a:t>
            </a:r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ע"י אחד המצביעים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20DF850-2F54-4A2F-9CFB-CEC5B934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140968"/>
            <a:ext cx="3999607" cy="1116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EDB51B-11DF-4917-B651-AA09BFB48DAF}"/>
              </a:ext>
            </a:extLst>
          </p:cNvPr>
          <p:cNvSpPr txBox="1"/>
          <p:nvPr/>
        </p:nvSpPr>
        <p:spPr>
          <a:xfrm>
            <a:off x="2162896" y="3262717"/>
            <a:ext cx="8458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arr</a:t>
            </a:r>
            <a:endParaRPr lang="he-IL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3E9F48-C61F-44AF-9E8C-4C5D09649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357953"/>
            <a:ext cx="6174306" cy="57091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*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שם המערך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[ </a:t>
            </a: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אינדקס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CFAD6F5-B01A-4316-BAE5-43206DC13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397602"/>
            <a:ext cx="6174306" cy="57091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he-IL" sz="28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he-IL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*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he-I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[6];</a:t>
            </a:r>
            <a:endParaRPr kumimoji="0" lang="en-US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993BA-0A33-42FB-8BE4-D6252C7C0553}"/>
              </a:ext>
            </a:extLst>
          </p:cNvPr>
          <p:cNvSpPr txBox="1"/>
          <p:nvPr/>
        </p:nvSpPr>
        <p:spPr>
          <a:xfrm>
            <a:off x="6254052" y="3386916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9CC80-0BED-4949-809D-C1B644E098FC}"/>
              </a:ext>
            </a:extLst>
          </p:cNvPr>
          <p:cNvSpPr txBox="1"/>
          <p:nvPr/>
        </p:nvSpPr>
        <p:spPr>
          <a:xfrm>
            <a:off x="2991448" y="3379226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C4678-054D-46F7-A946-9720D5DE706E}"/>
              </a:ext>
            </a:extLst>
          </p:cNvPr>
          <p:cNvSpPr txBox="1"/>
          <p:nvPr/>
        </p:nvSpPr>
        <p:spPr>
          <a:xfrm>
            <a:off x="3637770" y="3367688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BEF87-2A1E-4437-9AC8-6A155F22C17B}"/>
              </a:ext>
            </a:extLst>
          </p:cNvPr>
          <p:cNvSpPr txBox="1"/>
          <p:nvPr/>
        </p:nvSpPr>
        <p:spPr>
          <a:xfrm>
            <a:off x="4287585" y="3371534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06F84C-C66A-4B73-BE93-16F0319BCED5}"/>
              </a:ext>
            </a:extLst>
          </p:cNvPr>
          <p:cNvSpPr txBox="1"/>
          <p:nvPr/>
        </p:nvSpPr>
        <p:spPr>
          <a:xfrm>
            <a:off x="4945911" y="3375380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C74551-980C-48CE-988F-A76842672571}"/>
              </a:ext>
            </a:extLst>
          </p:cNvPr>
          <p:cNvSpPr txBox="1"/>
          <p:nvPr/>
        </p:nvSpPr>
        <p:spPr>
          <a:xfrm>
            <a:off x="5574891" y="3383072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ECF00-6C32-4E7C-8A72-BBAB580D5A19}"/>
              </a:ext>
            </a:extLst>
          </p:cNvPr>
          <p:cNvSpPr txBox="1"/>
          <p:nvPr/>
        </p:nvSpPr>
        <p:spPr>
          <a:xfrm>
            <a:off x="395536" y="4725144"/>
            <a:ext cx="835292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*</a:t>
            </a:r>
            <a:r>
              <a:rPr lang="en-US" sz="2800" b="1" dirty="0" err="1">
                <a:solidFill>
                  <a:srgbClr val="FF0000"/>
                </a:solidFill>
              </a:rPr>
              <a:t>arr</a:t>
            </a:r>
            <a:r>
              <a:rPr lang="en-US" sz="2800" b="1" dirty="0">
                <a:solidFill>
                  <a:srgbClr val="FF0000"/>
                </a:solidFill>
              </a:rPr>
              <a:t>[0]</a:t>
            </a:r>
            <a:r>
              <a:rPr lang="he-IL" sz="2800" b="1" dirty="0">
                <a:solidFill>
                  <a:srgbClr val="FF0000"/>
                </a:solidFill>
              </a:rPr>
              <a:t> </a:t>
            </a:r>
            <a:r>
              <a:rPr lang="he-IL" sz="2800" dirty="0"/>
              <a:t>יפנה לערך </a:t>
            </a:r>
            <a:r>
              <a:rPr lang="he-IL" sz="2800" dirty="0" err="1"/>
              <a:t>המוצבע</a:t>
            </a:r>
            <a:r>
              <a:rPr lang="he-IL" sz="2800" dirty="0"/>
              <a:t> ע"י המצביע הנמצא בתא הראשון במערך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A2CEB-745D-4FDC-B0CB-6E992567D680}"/>
              </a:ext>
            </a:extLst>
          </p:cNvPr>
          <p:cNvSpPr txBox="1"/>
          <p:nvPr/>
        </p:nvSpPr>
        <p:spPr>
          <a:xfrm>
            <a:off x="395536" y="5679251"/>
            <a:ext cx="835292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*</a:t>
            </a:r>
            <a:r>
              <a:rPr lang="en-US" sz="2800" b="1" dirty="0" err="1">
                <a:solidFill>
                  <a:srgbClr val="FF0000"/>
                </a:solidFill>
              </a:rPr>
              <a:t>arr</a:t>
            </a:r>
            <a:r>
              <a:rPr lang="en-US" sz="2800" b="1" dirty="0">
                <a:solidFill>
                  <a:srgbClr val="FF0000"/>
                </a:solidFill>
              </a:rPr>
              <a:t>[1]</a:t>
            </a:r>
            <a:r>
              <a:rPr lang="he-IL" sz="2800" b="1" dirty="0">
                <a:solidFill>
                  <a:srgbClr val="FF0000"/>
                </a:solidFill>
              </a:rPr>
              <a:t> </a:t>
            </a:r>
            <a:r>
              <a:rPr lang="he-IL" sz="2800" dirty="0"/>
              <a:t>יפנה לערך </a:t>
            </a:r>
            <a:r>
              <a:rPr lang="he-IL" sz="2800" dirty="0" err="1"/>
              <a:t>המוצבע</a:t>
            </a:r>
            <a:r>
              <a:rPr lang="he-IL" sz="2800" dirty="0"/>
              <a:t> ע"י המצביע הנמצא בתא השני במערך וכך הלאה...</a:t>
            </a:r>
          </a:p>
        </p:txBody>
      </p:sp>
    </p:spTree>
    <p:extLst>
      <p:ext uri="{BB962C8B-B14F-4D97-AF65-F5344CB8AC3E}">
        <p14:creationId xmlns:p14="http://schemas.microsoft.com/office/powerpoint/2010/main" val="277276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4" grpId="0" animBg="1"/>
      <p:bldP spid="14" grpId="0" animBg="1"/>
      <p:bldP spid="22" grpId="0"/>
      <p:bldP spid="23" grpId="0"/>
      <p:bldP spid="24" grpId="0"/>
      <p:bldP spid="25" grpId="0"/>
      <p:bldP spid="26" grpId="0"/>
      <p:bldP spid="27" grpId="0"/>
      <p:bldP spid="5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2" y="8532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 1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E851BD49-B2F6-4670-8B2A-5569EB15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18" y="1270495"/>
            <a:ext cx="6164548" cy="388843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[3], x=5, y[4] = {10 , 25 , 13 , 47},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[0] = &amp;x;</a:t>
            </a: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[1] = y; </a:t>
            </a:r>
            <a:r>
              <a:rPr lang="en-US" sz="28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//</a:t>
            </a:r>
            <a:r>
              <a:rPr lang="en-US" sz="28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</a:t>
            </a:r>
            <a:r>
              <a:rPr lang="en-US" sz="28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[1] = &amp;y[0]</a:t>
            </a:r>
            <a:endParaRPr lang="en-US" sz="2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[2] = y+2; </a:t>
            </a:r>
            <a:r>
              <a:rPr lang="en-US" sz="28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//</a:t>
            </a:r>
            <a:r>
              <a:rPr lang="en-US" sz="28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</a:t>
            </a:r>
            <a:r>
              <a:rPr lang="en-US" sz="28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[2]=&amp;y[2]</a:t>
            </a:r>
            <a:endParaRPr lang="en-US" sz="2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for (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=0;i&lt;3;i++)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("%d\n", *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] );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20A46-F679-4C97-AB75-646DAD4F7DC0}"/>
              </a:ext>
            </a:extLst>
          </p:cNvPr>
          <p:cNvSpPr txBox="1"/>
          <p:nvPr/>
        </p:nvSpPr>
        <p:spPr>
          <a:xfrm>
            <a:off x="323528" y="5614736"/>
            <a:ext cx="5040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ar</a:t>
            </a:r>
            <a:endParaRPr lang="he-IL" sz="28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858BCC8-B70C-42DA-BF7D-F9DF1D84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478791"/>
            <a:ext cx="2247900" cy="1247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6A5EB5-60F5-4303-85B4-04023FD2ECDA}"/>
              </a:ext>
            </a:extLst>
          </p:cNvPr>
          <p:cNvSpPr txBox="1"/>
          <p:nvPr/>
        </p:nvSpPr>
        <p:spPr>
          <a:xfrm>
            <a:off x="3335494" y="5646122"/>
            <a:ext cx="5040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x</a:t>
            </a:r>
            <a:endParaRPr lang="he-IL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4CED53-BEF6-4305-AA91-D2998A2E04E8}"/>
              </a:ext>
            </a:extLst>
          </p:cNvPr>
          <p:cNvSpPr txBox="1"/>
          <p:nvPr/>
        </p:nvSpPr>
        <p:spPr>
          <a:xfrm>
            <a:off x="3767542" y="5668509"/>
            <a:ext cx="50405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CAF20-8662-43F2-B303-1C8FBB431E9D}"/>
              </a:ext>
            </a:extLst>
          </p:cNvPr>
          <p:cNvSpPr txBox="1"/>
          <p:nvPr/>
        </p:nvSpPr>
        <p:spPr>
          <a:xfrm>
            <a:off x="4892073" y="5598314"/>
            <a:ext cx="3208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y</a:t>
            </a:r>
            <a:endParaRPr lang="he-IL" sz="2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7DA86B5-55C0-410F-98E4-A5669EC4B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736" y="5471195"/>
            <a:ext cx="2914650" cy="1143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65224F-F011-429E-816A-D69A295A63BF}"/>
              </a:ext>
            </a:extLst>
          </p:cNvPr>
          <p:cNvSpPr txBox="1"/>
          <p:nvPr/>
        </p:nvSpPr>
        <p:spPr>
          <a:xfrm>
            <a:off x="5433931" y="5584709"/>
            <a:ext cx="60756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10</a:t>
            </a:r>
            <a:endParaRPr lang="he-IL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FEC1D-FEB1-46B0-8572-FF37353342D6}"/>
              </a:ext>
            </a:extLst>
          </p:cNvPr>
          <p:cNvSpPr txBox="1"/>
          <p:nvPr/>
        </p:nvSpPr>
        <p:spPr>
          <a:xfrm>
            <a:off x="6088172" y="5598314"/>
            <a:ext cx="6292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25</a:t>
            </a:r>
            <a:endParaRPr lang="he-IL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D4BAE3-F33F-4A56-9B02-0660C0E477AF}"/>
              </a:ext>
            </a:extLst>
          </p:cNvPr>
          <p:cNvSpPr txBox="1"/>
          <p:nvPr/>
        </p:nvSpPr>
        <p:spPr>
          <a:xfrm>
            <a:off x="6810817" y="5598314"/>
            <a:ext cx="6292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13</a:t>
            </a:r>
            <a:endParaRPr lang="he-IL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3B5CA2-0C76-48F1-9BCB-A1706792529F}"/>
              </a:ext>
            </a:extLst>
          </p:cNvPr>
          <p:cNvSpPr txBox="1"/>
          <p:nvPr/>
        </p:nvSpPr>
        <p:spPr>
          <a:xfrm>
            <a:off x="7533462" y="5584709"/>
            <a:ext cx="6292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47</a:t>
            </a:r>
            <a:endParaRPr lang="he-IL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8D689F-1FCE-4E00-9689-E642EFFD6B81}"/>
              </a:ext>
            </a:extLst>
          </p:cNvPr>
          <p:cNvSpPr txBox="1"/>
          <p:nvPr/>
        </p:nvSpPr>
        <p:spPr>
          <a:xfrm>
            <a:off x="827584" y="5614736"/>
            <a:ext cx="64414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&amp;x</a:t>
            </a:r>
            <a:endParaRPr lang="he-IL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E056FD-5264-43A7-B72C-15949D03F221}"/>
              </a:ext>
            </a:extLst>
          </p:cNvPr>
          <p:cNvSpPr txBox="1"/>
          <p:nvPr/>
        </p:nvSpPr>
        <p:spPr>
          <a:xfrm>
            <a:off x="1547646" y="5712531"/>
            <a:ext cx="7122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&amp;y[0]</a:t>
            </a:r>
            <a:endParaRPr lang="he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00B8E9-2B3A-488D-B8EF-EF106B0DE992}"/>
              </a:ext>
            </a:extLst>
          </p:cNvPr>
          <p:cNvSpPr txBox="1"/>
          <p:nvPr/>
        </p:nvSpPr>
        <p:spPr>
          <a:xfrm>
            <a:off x="2235791" y="5707883"/>
            <a:ext cx="7122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&amp;y[2]</a:t>
            </a:r>
            <a:endParaRPr lang="he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7D7A07-353E-4A47-81B0-9BF20867D2D1}"/>
              </a:ext>
            </a:extLst>
          </p:cNvPr>
          <p:cNvSpPr txBox="1"/>
          <p:nvPr/>
        </p:nvSpPr>
        <p:spPr>
          <a:xfrm>
            <a:off x="7679330" y="2204864"/>
            <a:ext cx="111753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6DD5CBD-6D36-4697-A9BB-F7A197A9A6B6}"/>
              </a:ext>
            </a:extLst>
          </p:cNvPr>
          <p:cNvSpPr/>
          <p:nvPr/>
        </p:nvSpPr>
        <p:spPr>
          <a:xfrm>
            <a:off x="899592" y="1282916"/>
            <a:ext cx="6192688" cy="38742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109169-40B8-4932-9C72-449BBE9ABA92}"/>
              </a:ext>
            </a:extLst>
          </p:cNvPr>
          <p:cNvSpPr txBox="1"/>
          <p:nvPr/>
        </p:nvSpPr>
        <p:spPr>
          <a:xfrm>
            <a:off x="7679330" y="2719607"/>
            <a:ext cx="111753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6ACAFE-8C32-488B-BDF6-F670700DD8EB}"/>
              </a:ext>
            </a:extLst>
          </p:cNvPr>
          <p:cNvSpPr txBox="1"/>
          <p:nvPr/>
        </p:nvSpPr>
        <p:spPr>
          <a:xfrm>
            <a:off x="7680337" y="3234350"/>
            <a:ext cx="111753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</a:rPr>
              <a:t>13</a:t>
            </a:r>
            <a:endParaRPr lang="he-I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1" grpId="0"/>
      <p:bldP spid="22" grpId="0" animBg="1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מלבן 38">
            <a:extLst>
              <a:ext uri="{FF2B5EF4-FFF2-40B4-BE49-F238E27FC236}">
                <a16:creationId xmlns:a16="http://schemas.microsoft.com/office/drawing/2014/main" id="{76DD5CBD-6D36-4697-A9BB-F7A197A9A6B6}"/>
              </a:ext>
            </a:extLst>
          </p:cNvPr>
          <p:cNvSpPr/>
          <p:nvPr/>
        </p:nvSpPr>
        <p:spPr>
          <a:xfrm>
            <a:off x="251521" y="661070"/>
            <a:ext cx="8545206" cy="47406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-138360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 2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E851BD49-B2F6-4670-8B2A-5569EB15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25" y="692637"/>
            <a:ext cx="8334193" cy="412050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 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ptr_ar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[3], y[4] = {10 , 25 , 13 , 47},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ptr_ar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[0] = y; </a:t>
            </a:r>
            <a:r>
              <a:rPr lang="en-US" sz="28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//</a:t>
            </a:r>
            <a:r>
              <a:rPr lang="en-US" sz="28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ptr_ar</a:t>
            </a:r>
            <a:r>
              <a:rPr lang="en-US" sz="28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[0] = &amp;y[0]</a:t>
            </a:r>
            <a:endParaRPr lang="en-US" sz="2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>
              <a:spcAft>
                <a:spcPts val="0"/>
              </a:spcAft>
            </a:pPr>
            <a:r>
              <a:rPr lang="he-IL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כיצד ניגשים לאיברי המערך 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he-IL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בעזרת המצביע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ptr_ar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[0]</a:t>
            </a:r>
            <a:r>
              <a:rPr lang="he-IL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</a:p>
          <a:p>
            <a:pPr algn="r">
              <a:spcAft>
                <a:spcPts val="0"/>
              </a:spcAft>
            </a:pPr>
            <a:r>
              <a:rPr lang="he-IL" sz="2400" dirty="0">
                <a:ea typeface="Times New Roman" panose="02020603050405020304" pitchFamily="18" charset="0"/>
                <a:cs typeface="Arial" panose="020B0604020202020204" pitchFamily="34" charset="0"/>
              </a:rPr>
              <a:t>פשוט מחליפים את שם המערך (</a:t>
            </a:r>
            <a:r>
              <a:rPr lang="en-US" sz="2400" b="1" dirty="0">
                <a:solidFill>
                  <a:srgbClr val="0070C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he-IL" sz="2400" dirty="0">
                <a:ea typeface="Times New Roman" panose="02020603050405020304" pitchFamily="18" charset="0"/>
                <a:cs typeface="Arial" panose="020B0604020202020204" pitchFamily="34" charset="0"/>
              </a:rPr>
              <a:t>) בשם המצביע (</a:t>
            </a:r>
            <a:r>
              <a:rPr lang="en-US" sz="24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ptr_ar</a:t>
            </a:r>
            <a:r>
              <a:rPr lang="en-US" sz="24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[0]</a:t>
            </a:r>
            <a:r>
              <a:rPr lang="he-IL" sz="2400" dirty="0"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for (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=0;i&lt;4;i++)</a:t>
            </a:r>
          </a:p>
          <a:p>
            <a:pPr lvl="1" algn="l" rtl="0"/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("%d\n", </a:t>
            </a:r>
            <a:r>
              <a:rPr lang="en-US" sz="28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ptr_ar</a:t>
            </a:r>
            <a:r>
              <a:rPr lang="en-US" sz="2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[0]</a:t>
            </a: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800" dirty="0" err="1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]);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("%d\n", *(</a:t>
            </a:r>
            <a:r>
              <a:rPr lang="en-US" sz="2800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ptr_ar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[0</a:t>
            </a:r>
            <a:r>
              <a:rPr lang="en-US" sz="2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2800" dirty="0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sz="2800" dirty="0" err="1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));</a:t>
            </a:r>
          </a:p>
          <a:p>
            <a:pPr algn="l" rtl="0"/>
            <a:r>
              <a:rPr lang="en-US" sz="2800" dirty="0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("%d\n", *(</a:t>
            </a:r>
            <a:r>
              <a:rPr lang="en-US" sz="2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(*</a:t>
            </a:r>
            <a:r>
              <a:rPr lang="en-US" sz="28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ptr_ar</a:t>
            </a:r>
            <a:r>
              <a:rPr lang="en-US" sz="2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2800" dirty="0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sz="2800" dirty="0" err="1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));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20A46-F679-4C97-AB75-646DAD4F7DC0}"/>
              </a:ext>
            </a:extLst>
          </p:cNvPr>
          <p:cNvSpPr txBox="1"/>
          <p:nvPr/>
        </p:nvSpPr>
        <p:spPr>
          <a:xfrm>
            <a:off x="103454" y="5738531"/>
            <a:ext cx="117069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ptr_ar</a:t>
            </a:r>
            <a:endParaRPr lang="he-IL" sz="28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858BCC8-B70C-42DA-BF7D-F9DF1D84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53" y="5615432"/>
            <a:ext cx="2247900" cy="12477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E1CAF20-8662-43F2-B303-1C8FBB431E9D}"/>
              </a:ext>
            </a:extLst>
          </p:cNvPr>
          <p:cNvSpPr txBox="1"/>
          <p:nvPr/>
        </p:nvSpPr>
        <p:spPr>
          <a:xfrm>
            <a:off x="3793415" y="5738531"/>
            <a:ext cx="3208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y</a:t>
            </a:r>
            <a:endParaRPr lang="he-IL" sz="2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7DA86B5-55C0-410F-98E4-A5669EC4B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834" y="5667819"/>
            <a:ext cx="2914650" cy="1143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65224F-F011-429E-816A-D69A295A63BF}"/>
              </a:ext>
            </a:extLst>
          </p:cNvPr>
          <p:cNvSpPr txBox="1"/>
          <p:nvPr/>
        </p:nvSpPr>
        <p:spPr>
          <a:xfrm>
            <a:off x="4335273" y="5716100"/>
            <a:ext cx="60756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10</a:t>
            </a:r>
            <a:endParaRPr lang="he-IL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FEC1D-FEB1-46B0-8572-FF37353342D6}"/>
              </a:ext>
            </a:extLst>
          </p:cNvPr>
          <p:cNvSpPr txBox="1"/>
          <p:nvPr/>
        </p:nvSpPr>
        <p:spPr>
          <a:xfrm>
            <a:off x="4989514" y="5729705"/>
            <a:ext cx="6292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25</a:t>
            </a:r>
            <a:endParaRPr lang="he-IL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D4BAE3-F33F-4A56-9B02-0660C0E477AF}"/>
              </a:ext>
            </a:extLst>
          </p:cNvPr>
          <p:cNvSpPr txBox="1"/>
          <p:nvPr/>
        </p:nvSpPr>
        <p:spPr>
          <a:xfrm>
            <a:off x="5712159" y="5729705"/>
            <a:ext cx="6292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13</a:t>
            </a:r>
            <a:endParaRPr lang="he-IL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3B5CA2-0C76-48F1-9BCB-A1706792529F}"/>
              </a:ext>
            </a:extLst>
          </p:cNvPr>
          <p:cNvSpPr txBox="1"/>
          <p:nvPr/>
        </p:nvSpPr>
        <p:spPr>
          <a:xfrm>
            <a:off x="6434804" y="5716100"/>
            <a:ext cx="6292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47</a:t>
            </a:r>
            <a:endParaRPr lang="he-IL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6ACAFE-8C32-488B-BDF6-F670700DD8EB}"/>
              </a:ext>
            </a:extLst>
          </p:cNvPr>
          <p:cNvSpPr txBox="1"/>
          <p:nvPr/>
        </p:nvSpPr>
        <p:spPr>
          <a:xfrm>
            <a:off x="7688405" y="5853670"/>
            <a:ext cx="111753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>
                <a:solidFill>
                  <a:schemeClr val="bg1"/>
                </a:solidFill>
              </a:rPr>
              <a:t>13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A02C79-D8B9-4D62-B189-2A44CCB642AC}"/>
              </a:ext>
            </a:extLst>
          </p:cNvPr>
          <p:cNvSpPr txBox="1"/>
          <p:nvPr/>
        </p:nvSpPr>
        <p:spPr>
          <a:xfrm>
            <a:off x="1274150" y="5853820"/>
            <a:ext cx="7122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&amp;y[0]</a:t>
            </a:r>
            <a:endParaRPr lang="he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BCB126-9C9D-4287-90AF-2FC31F94720A}"/>
              </a:ext>
            </a:extLst>
          </p:cNvPr>
          <p:cNvSpPr txBox="1"/>
          <p:nvPr/>
        </p:nvSpPr>
        <p:spPr>
          <a:xfrm>
            <a:off x="7688405" y="6315335"/>
            <a:ext cx="111753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>
                <a:solidFill>
                  <a:schemeClr val="bg1"/>
                </a:solidFill>
              </a:rPr>
              <a:t>47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695CD3D2-7D7B-427F-8A78-2F742307D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846" y="3514030"/>
            <a:ext cx="3279241" cy="57091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("%d\n", </a:t>
            </a:r>
            <a:r>
              <a:rPr kumimoji="0" lang="en-US" altLang="he-IL" sz="2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altLang="he-IL" sz="2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altLang="he-IL" sz="280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he-IL" sz="2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]);</a:t>
            </a:r>
            <a:endParaRPr kumimoji="0" lang="en-US" altLang="he-IL" sz="2800" b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DA2AD138-880C-49CC-B20B-02E8F692E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062" y="3961259"/>
            <a:ext cx="3495265" cy="57091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printf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("%d\n", *(</a:t>
            </a:r>
            <a:r>
              <a:rPr lang="en-US" altLang="he-IL" sz="2800" b="1" dirty="0" err="1">
                <a:solidFill>
                  <a:srgbClr val="0070C0"/>
                </a:solidFill>
                <a:cs typeface="Arial" panose="020B0604020202020204" pitchFamily="34" charset="0"/>
              </a:rPr>
              <a:t>y</a:t>
            </a:r>
            <a:r>
              <a:rPr lang="en-US" altLang="he-IL" sz="28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+i</a:t>
            </a:r>
            <a:r>
              <a:rPr lang="en-US" altLang="he-IL" sz="28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));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800"/>
              </a:spcAft>
            </a:pPr>
            <a:endParaRPr lang="he-IL" altLang="he-IL" sz="28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109169-40B8-4932-9C72-449BBE9ABA92}"/>
              </a:ext>
            </a:extLst>
          </p:cNvPr>
          <p:cNvSpPr txBox="1"/>
          <p:nvPr/>
        </p:nvSpPr>
        <p:spPr>
          <a:xfrm>
            <a:off x="7688405" y="5401752"/>
            <a:ext cx="111753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7D7A07-353E-4A47-81B0-9BF20867D2D1}"/>
              </a:ext>
            </a:extLst>
          </p:cNvPr>
          <p:cNvSpPr txBox="1"/>
          <p:nvPr/>
        </p:nvSpPr>
        <p:spPr>
          <a:xfrm>
            <a:off x="7688405" y="4931121"/>
            <a:ext cx="111753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>
                <a:solidFill>
                  <a:schemeClr val="bg1"/>
                </a:solidFill>
              </a:rPr>
              <a:t>10</a:t>
            </a:r>
            <a:endParaRPr lang="he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" grpId="0"/>
      <p:bldP spid="14" grpId="0"/>
      <p:bldP spid="24" grpId="0"/>
      <p:bldP spid="31" grpId="0"/>
      <p:bldP spid="32" grpId="0"/>
      <p:bldP spid="33" grpId="0"/>
      <p:bldP spid="34" grpId="0"/>
      <p:bldP spid="41" grpId="0" animBg="1"/>
      <p:bldP spid="23" grpId="0"/>
      <p:bldP spid="25" grpId="0" animBg="1"/>
      <p:bldP spid="22" grpId="0" animBg="1"/>
      <p:bldP spid="26" grpId="0" animBg="1"/>
      <p:bldP spid="40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2" y="8532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 3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E851BD49-B2F6-4670-8B2A-5569EB15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18" y="1270495"/>
            <a:ext cx="6164548" cy="3166617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*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[3], size;</a:t>
            </a: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(“Enter a size\n”);</a:t>
            </a: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(“%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d”,&amp;size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algn="l" rtl="0">
              <a:spcAft>
                <a:spcPts val="0"/>
              </a:spcAft>
            </a:pPr>
            <a:endParaRPr lang="en-US" sz="2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[0] = (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*)malloc(size*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sizeof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));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  <a:endParaRPr lang="en-US" sz="2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20A46-F679-4C97-AB75-646DAD4F7DC0}"/>
              </a:ext>
            </a:extLst>
          </p:cNvPr>
          <p:cNvSpPr txBox="1"/>
          <p:nvPr/>
        </p:nvSpPr>
        <p:spPr>
          <a:xfrm>
            <a:off x="640087" y="5053101"/>
            <a:ext cx="5040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ar</a:t>
            </a:r>
            <a:endParaRPr lang="he-IL" sz="28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858BCC8-B70C-42DA-BF7D-F9DF1D84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35" y="4917156"/>
            <a:ext cx="2247900" cy="12477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E1CAF20-8662-43F2-B303-1C8FBB431E9D}"/>
              </a:ext>
            </a:extLst>
          </p:cNvPr>
          <p:cNvSpPr txBox="1"/>
          <p:nvPr/>
        </p:nvSpPr>
        <p:spPr>
          <a:xfrm>
            <a:off x="3982471" y="5087491"/>
            <a:ext cx="180773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heap:</a:t>
            </a:r>
            <a:r>
              <a:rPr lang="en-US" sz="2800" dirty="0">
                <a:solidFill>
                  <a:srgbClr val="FF0000"/>
                </a:solidFill>
              </a:rPr>
              <a:t>2500</a:t>
            </a:r>
            <a:endParaRPr lang="he-IL" sz="2800" dirty="0">
              <a:solidFill>
                <a:srgbClr val="FF0000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7DA86B5-55C0-410F-98E4-A5669EC4B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210" y="4963007"/>
            <a:ext cx="2914650" cy="1143000"/>
          </a:xfrm>
          <a:prstGeom prst="rect">
            <a:avLst/>
          </a:prstGeom>
        </p:spPr>
      </p:pic>
      <p:sp>
        <p:nvSpPr>
          <p:cNvPr id="39" name="מלבן 38">
            <a:extLst>
              <a:ext uri="{FF2B5EF4-FFF2-40B4-BE49-F238E27FC236}">
                <a16:creationId xmlns:a16="http://schemas.microsoft.com/office/drawing/2014/main" id="{76DD5CBD-6D36-4697-A9BB-F7A197A9A6B6}"/>
              </a:ext>
            </a:extLst>
          </p:cNvPr>
          <p:cNvSpPr/>
          <p:nvPr/>
        </p:nvSpPr>
        <p:spPr>
          <a:xfrm>
            <a:off x="899592" y="1282916"/>
            <a:ext cx="6192688" cy="35142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BF7412-12BA-4556-8AFE-A17C971E503C}"/>
              </a:ext>
            </a:extLst>
          </p:cNvPr>
          <p:cNvSpPr txBox="1"/>
          <p:nvPr/>
        </p:nvSpPr>
        <p:spPr>
          <a:xfrm>
            <a:off x="5508104" y="2996952"/>
            <a:ext cx="8640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size</a:t>
            </a:r>
            <a:endParaRPr lang="he-IL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CE4608-3145-47FC-B186-7D026F5D5B14}"/>
              </a:ext>
            </a:extLst>
          </p:cNvPr>
          <p:cNvSpPr txBox="1"/>
          <p:nvPr/>
        </p:nvSpPr>
        <p:spPr>
          <a:xfrm>
            <a:off x="6300192" y="3019339"/>
            <a:ext cx="50405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4</a:t>
            </a:r>
            <a:endParaRPr lang="he-IL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79EB06-FE1F-4A49-9EAD-D35BD6DD9ADF}"/>
              </a:ext>
            </a:extLst>
          </p:cNvPr>
          <p:cNvSpPr txBox="1"/>
          <p:nvPr/>
        </p:nvSpPr>
        <p:spPr>
          <a:xfrm>
            <a:off x="1119234" y="5151736"/>
            <a:ext cx="71225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rgbClr val="FF0000"/>
                </a:solidFill>
              </a:rPr>
              <a:t>2500</a:t>
            </a:r>
            <a:endParaRPr lang="he-IL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0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4" grpId="0"/>
      <p:bldP spid="39" grpId="0" animBg="1"/>
      <p:bldP spid="18" grpId="0"/>
      <p:bldP spid="19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2" y="8532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 1 לפתרון בכיתה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F037A6A-8CF1-47BB-9D57-FE2628187D64}"/>
              </a:ext>
            </a:extLst>
          </p:cNvPr>
          <p:cNvSpPr/>
          <p:nvPr/>
        </p:nvSpPr>
        <p:spPr>
          <a:xfrm>
            <a:off x="179511" y="1052736"/>
            <a:ext cx="8784976" cy="4024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נתונות ההגדרות הבאות: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0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 </a:t>
            </a:r>
            <a:r>
              <a:rPr lang="en-US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[4]={11,22,33,44}, *pointers[3];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0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pointers[0]=</a:t>
            </a:r>
            <a:r>
              <a:rPr lang="en-US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רשום מה ידפיסו הפקודות הבאות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0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("%d",*(pointers[0]));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0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("%</a:t>
            </a:r>
            <a:r>
              <a:rPr lang="en-US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d",pointers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[0]);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0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("%d",*pointers);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0">
              <a:lnSpc>
                <a:spcPct val="115000"/>
              </a:lnSpc>
              <a:spcAft>
                <a:spcPts val="1000"/>
              </a:spcAft>
            </a:pPr>
            <a:r>
              <a:rPr lang="en-US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("%d",*(pointers[0]+2));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51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2" y="8532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 2 לפתרון בכיתה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93E83A6E-99D3-4AA3-BE70-0AB029264F34}"/>
              </a:ext>
            </a:extLst>
          </p:cNvPr>
          <p:cNvSpPr/>
          <p:nvPr/>
        </p:nvSpPr>
        <p:spPr>
          <a:xfrm>
            <a:off x="85810" y="1052736"/>
            <a:ext cx="8878678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SzPts val="1100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כתוב </a:t>
            </a:r>
            <a:r>
              <a:rPr lang="he-IL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 המגדירה מערך של 3 מצביעים מטיפוס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 ומציבה בו את הכתובות הבאות:</a:t>
            </a: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15000"/>
              </a:lnSpc>
              <a:buSzPct val="100000"/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בתא הראשון – כתובת של מערך דינאמי בגודל הנקלט מהמשתמש. התוכנית תקלוט מספרים למערך זה שהוקצה.</a:t>
            </a: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15000"/>
              </a:lnSpc>
              <a:buSzPct val="100000"/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בתא השני – כתובת של מערך דינאמי בו יועתקו המספרים החיוביים מהמערך הראשון שהוקצה.</a:t>
            </a:r>
          </a:p>
          <a:p>
            <a:pPr marL="457200" lvl="0" indent="-457200">
              <a:lnSpc>
                <a:spcPct val="115000"/>
              </a:lnSpc>
              <a:buSzPct val="100000"/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בתא השלישי – כתובת של התא האחרון של המערך הראשון שהוקצה.</a:t>
            </a: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buSzPct val="100000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התוכנית תדפיס את כל הערכים </a:t>
            </a:r>
            <a:r>
              <a:rPr lang="he-IL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המוצבעים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 ע"י המצביעים של המערך.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79090" y="183522"/>
            <a:ext cx="6185820" cy="740664"/>
          </a:xfrm>
        </p:spPr>
        <p:txBody>
          <a:bodyPr>
            <a:norm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מערך של "מחרוזות קבועות"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CDD90-90C5-438A-984E-7CF8DA6FA635}"/>
              </a:ext>
            </a:extLst>
          </p:cNvPr>
          <p:cNvSpPr txBox="1"/>
          <p:nvPr/>
        </p:nvSpPr>
        <p:spPr>
          <a:xfrm>
            <a:off x="773958" y="966568"/>
            <a:ext cx="75960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מערך של מחרוזות קבועות הוא גם מערך של מצביעים</a:t>
            </a:r>
            <a:endParaRPr lang="en-US" sz="28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3C9210D-BFFE-4D7B-A658-3A3075E10510}"/>
              </a:ext>
            </a:extLst>
          </p:cNvPr>
          <p:cNvSpPr/>
          <p:nvPr/>
        </p:nvSpPr>
        <p:spPr>
          <a:xfrm>
            <a:off x="584746" y="2172447"/>
            <a:ext cx="79745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rtl="0">
              <a:buFont typeface="Wingdings" panose="05000000000000000000" pitchFamily="2" charset="2"/>
              <a:buNone/>
            </a:pPr>
            <a:r>
              <a:rPr lang="en-US" altLang="he-IL" sz="2800" dirty="0"/>
              <a:t>char* message[4] = {</a:t>
            </a:r>
          </a:p>
          <a:p>
            <a:pPr marL="571500" indent="-571500" algn="l" rtl="0">
              <a:buFont typeface="Wingdings" panose="05000000000000000000" pitchFamily="2" charset="2"/>
              <a:buNone/>
            </a:pPr>
            <a:r>
              <a:rPr lang="en-US" altLang="he-IL" sz="2800" dirty="0"/>
              <a:t>			“HELLO!”,</a:t>
            </a:r>
          </a:p>
          <a:p>
            <a:pPr marL="571500" indent="-571500" algn="l" rtl="0">
              <a:buFont typeface="Wingdings" panose="05000000000000000000" pitchFamily="2" charset="2"/>
              <a:buNone/>
            </a:pPr>
            <a:r>
              <a:rPr lang="en-US" altLang="he-IL" sz="2800" dirty="0"/>
              <a:t>			“How are you?”,</a:t>
            </a:r>
          </a:p>
          <a:p>
            <a:pPr marL="571500" indent="-571500" algn="l" rtl="0">
              <a:buFont typeface="Wingdings" panose="05000000000000000000" pitchFamily="2" charset="2"/>
              <a:buNone/>
            </a:pPr>
            <a:r>
              <a:rPr lang="en-US" altLang="he-IL" sz="2800" dirty="0"/>
              <a:t>			“I am the longest line here!!”,</a:t>
            </a:r>
          </a:p>
          <a:p>
            <a:pPr marL="571500" indent="-571500" algn="l" rtl="0">
              <a:buFont typeface="Wingdings" panose="05000000000000000000" pitchFamily="2" charset="2"/>
              <a:buNone/>
            </a:pPr>
            <a:r>
              <a:rPr lang="en-US" altLang="he-IL" sz="2800" dirty="0"/>
              <a:t>			“THE END”}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DE3A865-9922-4D0C-B877-6B79318E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32" y="1545662"/>
            <a:ext cx="8411134" cy="57091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he-IL" sz="2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kumimoji="0" lang="en-US" altLang="he-IL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*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שם המערך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[ </a:t>
            </a: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גודל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]={“</a:t>
            </a: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מחרוזת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“,”</a:t>
            </a: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מחרוזת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“,…};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C3FFCF2-1734-471D-B097-656586D9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29460"/>
            <a:ext cx="4114800" cy="248602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279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5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2" y="8532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 3 לפתרון בכיתה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16">
            <a:extLst>
              <a:ext uri="{FF2B5EF4-FFF2-40B4-BE49-F238E27FC236}">
                <a16:creationId xmlns:a16="http://schemas.microsoft.com/office/drawing/2014/main" id="{D72E337C-8110-42D9-BDFD-0BF7EE700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40" y="802450"/>
            <a:ext cx="7028918" cy="11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713D312-8CDD-4F1C-9C08-8D28E233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1898835"/>
            <a:ext cx="88569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הפוקנציה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מקבלת מערך של מחרוזות.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לא ידוע מהו גודל המערך, אך ידוע שסוף המערך מיוצג ע"י המחרוזת "0000". הפונקציה תבצע את הפעולות הבאות:</a:t>
            </a: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cs"/>
              <a:buAutoNum type="hebrew2Minus"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תדפיס את המחרוזות שבמערך לא כולל המחרוזת "0000"</a:t>
            </a:r>
          </a:p>
          <a:p>
            <a:pPr marL="514350" marR="0" lvl="0" indent="-5143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cs"/>
              <a:buAutoNum type="hebrew2Minus"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תספור כמה מחרוזות יש במערך (לא כולל המחרוזת "0000") ותדפיס את כמות המחרוזות.</a:t>
            </a: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876EE0D-D8FC-435E-93E2-AEE694C79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4149080"/>
            <a:ext cx="3456384" cy="2088232"/>
          </a:xfrm>
          <a:prstGeom prst="rect">
            <a:avLst/>
          </a:prstGeom>
          <a:ln>
            <a:noFill/>
          </a:ln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C4130FA0-EDDF-4870-A0B6-E345281347D4}"/>
              </a:ext>
            </a:extLst>
          </p:cNvPr>
          <p:cNvSpPr/>
          <p:nvPr/>
        </p:nvSpPr>
        <p:spPr>
          <a:xfrm>
            <a:off x="2987825" y="5955496"/>
            <a:ext cx="396000" cy="3610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94613F61-88FF-4CE1-AB9A-3853645AA645}"/>
              </a:ext>
            </a:extLst>
          </p:cNvPr>
          <p:cNvSpPr/>
          <p:nvPr/>
        </p:nvSpPr>
        <p:spPr>
          <a:xfrm>
            <a:off x="3347865" y="6059888"/>
            <a:ext cx="360040" cy="720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47483-B916-4EFA-8E7C-496ADC5C8918}"/>
              </a:ext>
            </a:extLst>
          </p:cNvPr>
          <p:cNvSpPr txBox="1"/>
          <p:nvPr/>
        </p:nvSpPr>
        <p:spPr>
          <a:xfrm>
            <a:off x="3779911" y="5947230"/>
            <a:ext cx="8640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“0000”</a:t>
            </a:r>
            <a:endParaRPr lang="he-I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735</Words>
  <Application>Microsoft Office PowerPoint</Application>
  <PresentationFormat>‫הצגה על המסך (4:3)</PresentationFormat>
  <Paragraphs>132</Paragraphs>
  <Slides>10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ערכת נושא Office</vt:lpstr>
      <vt:lpstr>מערך של מצביעים(כתובות)</vt:lpstr>
      <vt:lpstr>גישה לערך המוצבע ע"י אחד המצביעים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מערך של "מחרוזות קבועות"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127</cp:revision>
  <dcterms:created xsi:type="dcterms:W3CDTF">2018-02-18T20:21:23Z</dcterms:created>
  <dcterms:modified xsi:type="dcterms:W3CDTF">2019-04-03T08:44:56Z</dcterms:modified>
</cp:coreProperties>
</file>