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8"/>
  </p:notesMasterIdLst>
  <p:sldIdLst>
    <p:sldId id="340" r:id="rId2"/>
    <p:sldId id="289" r:id="rId3"/>
    <p:sldId id="342" r:id="rId4"/>
    <p:sldId id="345" r:id="rId5"/>
    <p:sldId id="346" r:id="rId6"/>
    <p:sldId id="347" r:id="rId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03" autoAdjust="0"/>
    <p:restoredTop sz="94660"/>
  </p:normalViewPr>
  <p:slideViewPr>
    <p:cSldViewPr>
      <p:cViewPr varScale="1">
        <p:scale>
          <a:sx n="86" d="100"/>
          <a:sy n="86" d="100"/>
        </p:scale>
        <p:origin x="1248" y="11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כ"ז/אדר ב/תשע"ט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6932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97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9273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4821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9950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כ"ז/אדר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כ"ז/אדר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כ"ז/אדר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כ"ז/אדר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כ"ז/אדר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כ"ז/אדר ב/תשע"ט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כ"ז/אדר ב/תשע"ט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כ"ז/אדר ב/תשע"ט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כ"ז/אדר ב/תשע"ט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כ"ז/אדר ב/תשע"ט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כ"ז/אדר ב/תשע"ט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כ"ז/אדר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7152" y="264228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מצביע למצביע – </a:t>
            </a: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 to pointer</a:t>
            </a:r>
            <a:endParaRPr lang="he-IL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9C8C3A-2F8C-44FB-88A2-9E2025699DE8}"/>
              </a:ext>
            </a:extLst>
          </p:cNvPr>
          <p:cNvSpPr txBox="1"/>
          <p:nvPr/>
        </p:nvSpPr>
        <p:spPr>
          <a:xfrm>
            <a:off x="287524" y="1377652"/>
            <a:ext cx="8568952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מצביע למצביע הוא משתנה שהתוכן שלו הינו </a:t>
            </a:r>
            <a:r>
              <a:rPr lang="he-IL" sz="2800" b="1" dirty="0">
                <a:solidFill>
                  <a:srgbClr val="FF0000"/>
                </a:solidFill>
              </a:rPr>
              <a:t>כתובת של מצביע אחר.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CFAD6F5-B01A-4316-BAE5-43206DC13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847" y="3505248"/>
            <a:ext cx="6174306" cy="570911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he-IL" sz="28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kumimoji="0" lang="en-US" altLang="he-IL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**</a:t>
            </a:r>
            <a:r>
              <a:rPr kumimoji="0" lang="en-US" alt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he-IL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ptr_to_ptr</a:t>
            </a:r>
            <a:r>
              <a:rPr kumimoji="0" lang="en-US" altLang="he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;</a:t>
            </a:r>
            <a:endParaRPr kumimoji="0" lang="en-US" altLang="he-I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5A172D0F-1EF4-48B0-A7C0-4705DD8F6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102" y="2636569"/>
            <a:ext cx="5701796" cy="60529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he-IL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טיפוס מצביע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**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שם המצביע למצביע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;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9FF2E54E-6462-456F-BD73-054657DBFF1D}"/>
              </a:ext>
            </a:extLst>
          </p:cNvPr>
          <p:cNvSpPr/>
          <p:nvPr/>
        </p:nvSpPr>
        <p:spPr>
          <a:xfrm>
            <a:off x="287524" y="4295541"/>
            <a:ext cx="85076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ptr_to_ptr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הוא מצביע למצביע שיקבל במהלך התוכנית כתובת של מצביע כלשהו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26486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4" grpId="0" animBg="1"/>
      <p:bldP spid="15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מלבן 22">
            <a:extLst>
              <a:ext uri="{FF2B5EF4-FFF2-40B4-BE49-F238E27FC236}">
                <a16:creationId xmlns:a16="http://schemas.microsoft.com/office/drawing/2014/main" id="{2E1D7A91-7C47-4C6E-90CF-B4C761F4E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966" y="488707"/>
            <a:ext cx="3168353" cy="6192688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void main()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x = 23, *p, **q;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p = &amp;x;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q = &amp;p;</a:t>
            </a:r>
          </a:p>
          <a:p>
            <a:pPr algn="l" rtl="0">
              <a:lnSpc>
                <a:spcPct val="150000"/>
              </a:lnSpc>
              <a:spcAft>
                <a:spcPts val="0"/>
              </a:spcAft>
            </a:pPr>
            <a:r>
              <a:rPr lang="en-US" sz="28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("%d\n", x);</a:t>
            </a:r>
          </a:p>
          <a:p>
            <a:pPr algn="l" rtl="0">
              <a:lnSpc>
                <a:spcPct val="150000"/>
              </a:lnSpc>
              <a:spcAft>
                <a:spcPts val="0"/>
              </a:spcAft>
            </a:pPr>
            <a:r>
              <a:rPr lang="en-US" sz="28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("%d\n", *p);</a:t>
            </a:r>
          </a:p>
          <a:p>
            <a:pPr algn="l" rtl="0">
              <a:lnSpc>
                <a:spcPct val="150000"/>
              </a:lnSpc>
              <a:spcAft>
                <a:spcPts val="0"/>
              </a:spcAft>
            </a:pPr>
            <a:r>
              <a:rPr lang="en-US" sz="28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("%d\n",*q);</a:t>
            </a:r>
          </a:p>
          <a:p>
            <a:pPr algn="l" rtl="0">
              <a:lnSpc>
                <a:spcPct val="150000"/>
              </a:lnSpc>
            </a:pPr>
            <a:r>
              <a:rPr lang="en-US" sz="2800" dirty="0" err="1"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("%d\n",</a:t>
            </a:r>
            <a:r>
              <a:rPr lang="en-US" sz="28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**</a:t>
            </a: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q);</a:t>
            </a:r>
          </a:p>
          <a:p>
            <a:pPr algn="l" rtl="0">
              <a:lnSpc>
                <a:spcPct val="150000"/>
              </a:lnSpc>
              <a:spcAft>
                <a:spcPts val="0"/>
              </a:spcAft>
            </a:pPr>
            <a:r>
              <a:rPr lang="en-US" sz="28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("%d\n", p);</a:t>
            </a:r>
            <a:r>
              <a:rPr lang="en-US" sz="2800" dirty="0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r>
              <a:rPr lang="en-US" sz="2800" dirty="0">
                <a:solidFill>
                  <a:srgbClr val="92D0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28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8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("%d\n", q); 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46402DA-329C-448B-BE54-15D07CC7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976" y="8532"/>
            <a:ext cx="44003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kumimoji="0" lang="he-IL" altLang="he-IL" sz="4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דוגמא</a:t>
            </a:r>
            <a:endParaRPr lang="he-IL" altLang="he-IL" sz="4800" b="1" u="sng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20A46-F679-4C97-AB75-646DAD4F7DC0}"/>
              </a:ext>
            </a:extLst>
          </p:cNvPr>
          <p:cNvSpPr txBox="1"/>
          <p:nvPr/>
        </p:nvSpPr>
        <p:spPr>
          <a:xfrm>
            <a:off x="5474946" y="1700808"/>
            <a:ext cx="120402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>
                <a:solidFill>
                  <a:srgbClr val="00B050"/>
                </a:solidFill>
              </a:rPr>
              <a:t>2500</a:t>
            </a:r>
            <a:r>
              <a:rPr lang="en-US" sz="2800" dirty="0"/>
              <a:t>:p</a:t>
            </a:r>
            <a:endParaRPr lang="he-IL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6A5EB5-60F5-4303-85B4-04023FD2ECDA}"/>
              </a:ext>
            </a:extLst>
          </p:cNvPr>
          <p:cNvSpPr txBox="1"/>
          <p:nvPr/>
        </p:nvSpPr>
        <p:spPr>
          <a:xfrm>
            <a:off x="5523768" y="948530"/>
            <a:ext cx="120402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>
                <a:solidFill>
                  <a:srgbClr val="00B050"/>
                </a:solidFill>
              </a:rPr>
              <a:t>1000</a:t>
            </a:r>
            <a:r>
              <a:rPr lang="en-US" sz="2800" dirty="0"/>
              <a:t>:x</a:t>
            </a:r>
            <a:endParaRPr lang="he-IL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4CED53-BEF6-4305-AA91-D2998A2E04E8}"/>
              </a:ext>
            </a:extLst>
          </p:cNvPr>
          <p:cNvSpPr txBox="1"/>
          <p:nvPr/>
        </p:nvSpPr>
        <p:spPr>
          <a:xfrm>
            <a:off x="6655787" y="948530"/>
            <a:ext cx="67246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/>
              <a:t>23</a:t>
            </a:r>
            <a:endParaRPr lang="he-IL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8D689F-1FCE-4E00-9689-E642EFFD6B81}"/>
              </a:ext>
            </a:extLst>
          </p:cNvPr>
          <p:cNvSpPr txBox="1"/>
          <p:nvPr/>
        </p:nvSpPr>
        <p:spPr>
          <a:xfrm>
            <a:off x="6682866" y="1700808"/>
            <a:ext cx="644141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/>
              <a:t>&amp;x </a:t>
            </a:r>
            <a:endParaRPr lang="he-IL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7D7A07-353E-4A47-81B0-9BF20867D2D1}"/>
              </a:ext>
            </a:extLst>
          </p:cNvPr>
          <p:cNvSpPr txBox="1"/>
          <p:nvPr/>
        </p:nvSpPr>
        <p:spPr>
          <a:xfrm>
            <a:off x="4160284" y="2748613"/>
            <a:ext cx="1117538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>
                <a:solidFill>
                  <a:schemeClr val="bg1"/>
                </a:solidFill>
              </a:rPr>
              <a:t>23</a:t>
            </a:r>
            <a:endParaRPr lang="he-IL" sz="2800" dirty="0">
              <a:solidFill>
                <a:schemeClr val="bg1"/>
              </a:solidFill>
            </a:endParaRPr>
          </a:p>
        </p:txBody>
      </p:sp>
      <p:sp>
        <p:nvSpPr>
          <p:cNvPr id="39" name="מלבן 38">
            <a:extLst>
              <a:ext uri="{FF2B5EF4-FFF2-40B4-BE49-F238E27FC236}">
                <a16:creationId xmlns:a16="http://schemas.microsoft.com/office/drawing/2014/main" id="{76DD5CBD-6D36-4697-A9BB-F7A197A9A6B6}"/>
              </a:ext>
            </a:extLst>
          </p:cNvPr>
          <p:cNvSpPr/>
          <p:nvPr/>
        </p:nvSpPr>
        <p:spPr>
          <a:xfrm>
            <a:off x="193766" y="453074"/>
            <a:ext cx="3796163" cy="63963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109169-40B8-4932-9C72-449BBE9ABA92}"/>
              </a:ext>
            </a:extLst>
          </p:cNvPr>
          <p:cNvSpPr txBox="1"/>
          <p:nvPr/>
        </p:nvSpPr>
        <p:spPr>
          <a:xfrm>
            <a:off x="4160284" y="3389660"/>
            <a:ext cx="1117538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6ACAFE-8C32-488B-BDF6-F670700DD8EB}"/>
              </a:ext>
            </a:extLst>
          </p:cNvPr>
          <p:cNvSpPr txBox="1"/>
          <p:nvPr/>
        </p:nvSpPr>
        <p:spPr>
          <a:xfrm>
            <a:off x="4160284" y="4077072"/>
            <a:ext cx="1117538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>
                <a:solidFill>
                  <a:schemeClr val="bg1"/>
                </a:solidFill>
              </a:rPr>
              <a:t>1000</a:t>
            </a:r>
            <a:endParaRPr lang="he-IL" sz="28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7D7530-73F5-49B6-84D1-3B9B548D7090}"/>
              </a:ext>
            </a:extLst>
          </p:cNvPr>
          <p:cNvSpPr txBox="1"/>
          <p:nvPr/>
        </p:nvSpPr>
        <p:spPr>
          <a:xfrm>
            <a:off x="5474946" y="2479798"/>
            <a:ext cx="129767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>
                <a:solidFill>
                  <a:srgbClr val="00B050"/>
                </a:solidFill>
              </a:rPr>
              <a:t>3000</a:t>
            </a:r>
            <a:r>
              <a:rPr lang="en-US" sz="2800" dirty="0"/>
              <a:t>:q</a:t>
            </a:r>
            <a:endParaRPr lang="he-IL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416663-4B65-4423-8182-EBA297BFF0EA}"/>
              </a:ext>
            </a:extLst>
          </p:cNvPr>
          <p:cNvSpPr txBox="1"/>
          <p:nvPr/>
        </p:nvSpPr>
        <p:spPr>
          <a:xfrm>
            <a:off x="6703527" y="2479798"/>
            <a:ext cx="644141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/>
              <a:t>&amp;p</a:t>
            </a:r>
            <a:endParaRPr lang="he-IL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F8E79B-627C-4D70-82A0-EB566AD02044}"/>
              </a:ext>
            </a:extLst>
          </p:cNvPr>
          <p:cNvSpPr txBox="1"/>
          <p:nvPr/>
        </p:nvSpPr>
        <p:spPr>
          <a:xfrm>
            <a:off x="4160284" y="4764484"/>
            <a:ext cx="1117538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67C536-F1EB-4A56-A7D8-9B61D02C5B54}"/>
              </a:ext>
            </a:extLst>
          </p:cNvPr>
          <p:cNvSpPr txBox="1"/>
          <p:nvPr/>
        </p:nvSpPr>
        <p:spPr>
          <a:xfrm>
            <a:off x="4160284" y="5372873"/>
            <a:ext cx="1117538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>
                <a:solidFill>
                  <a:schemeClr val="bg1"/>
                </a:solidFill>
              </a:rPr>
              <a:t>1000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0C37C4-78DA-4BD5-A327-77CB005C9629}"/>
              </a:ext>
            </a:extLst>
          </p:cNvPr>
          <p:cNvSpPr txBox="1"/>
          <p:nvPr/>
        </p:nvSpPr>
        <p:spPr>
          <a:xfrm>
            <a:off x="4160284" y="5981262"/>
            <a:ext cx="1117538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>
                <a:solidFill>
                  <a:schemeClr val="bg1"/>
                </a:solidFill>
              </a:rPr>
              <a:t>2500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F46F68-7A39-4EED-AB47-E119A3644BD1}"/>
              </a:ext>
            </a:extLst>
          </p:cNvPr>
          <p:cNvSpPr txBox="1"/>
          <p:nvPr/>
        </p:nvSpPr>
        <p:spPr>
          <a:xfrm>
            <a:off x="7499563" y="1700808"/>
            <a:ext cx="960869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/>
              <a:t>1000 </a:t>
            </a:r>
            <a:endParaRPr lang="he-IL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F83D7D-1E5A-4768-9C14-B1C89B635267}"/>
              </a:ext>
            </a:extLst>
          </p:cNvPr>
          <p:cNvSpPr txBox="1"/>
          <p:nvPr/>
        </p:nvSpPr>
        <p:spPr>
          <a:xfrm>
            <a:off x="7499562" y="2479798"/>
            <a:ext cx="960869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/>
              <a:t>2500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7050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21" grpId="0"/>
      <p:bldP spid="22" grpId="0" animBg="1"/>
      <p:bldP spid="35" grpId="0" animBg="1"/>
      <p:bldP spid="38" grpId="0" animBg="1"/>
      <p:bldP spid="39" grpId="0" animBg="1"/>
      <p:bldP spid="40" grpId="0" animBg="1"/>
      <p:bldP spid="41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46402DA-329C-448B-BE54-15D07CC7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2" y="8532"/>
            <a:ext cx="83686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kumimoji="0" lang="he-IL" altLang="he-IL" sz="4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שימושים במצביע למצביע</a:t>
            </a:r>
            <a:endParaRPr lang="he-IL" altLang="he-IL" sz="4800" b="1" u="sng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C0DBB7-93DA-4FFB-9272-CB39B555BD87}"/>
              </a:ext>
            </a:extLst>
          </p:cNvPr>
          <p:cNvSpPr txBox="1"/>
          <p:nvPr/>
        </p:nvSpPr>
        <p:spPr>
          <a:xfrm>
            <a:off x="287523" y="1052736"/>
            <a:ext cx="8568952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אחד השימושים במצביע למצביע הוא </a:t>
            </a:r>
            <a:r>
              <a:rPr lang="he-IL" sz="2800" b="1" dirty="0">
                <a:solidFill>
                  <a:srgbClr val="0070C0"/>
                </a:solidFill>
              </a:rPr>
              <a:t>הגדרת מערך דינאמי של מצביעים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27C18F1D-4B5F-4A1B-B4D5-1179E2E58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2276873"/>
            <a:ext cx="6552728" cy="3168352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void main()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l" rtl="0">
              <a:spcAft>
                <a:spcPts val="0"/>
              </a:spcAft>
            </a:pPr>
            <a:r>
              <a:rPr lang="en-US" sz="2800" b="1" dirty="0" err="1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**</a:t>
            </a:r>
            <a:r>
              <a:rPr lang="en-US" sz="28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dyn_ar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, size;</a:t>
            </a:r>
          </a:p>
          <a:p>
            <a:pPr algn="l" rtl="0">
              <a:spcAft>
                <a:spcPts val="0"/>
              </a:spcAft>
            </a:pPr>
            <a:r>
              <a:rPr lang="en-US" sz="28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("How many pointers\n");</a:t>
            </a:r>
          </a:p>
          <a:p>
            <a:pPr algn="l" rtl="0">
              <a:spcAft>
                <a:spcPts val="0"/>
              </a:spcAft>
            </a:pPr>
            <a:r>
              <a:rPr lang="en-US" sz="28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scanf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("%d", &amp;size);</a:t>
            </a:r>
          </a:p>
          <a:p>
            <a:pPr algn="l" rtl="0">
              <a:spcAft>
                <a:spcPts val="0"/>
              </a:spcAft>
            </a:pPr>
            <a:r>
              <a:rPr lang="en-US" sz="2800" dirty="0" err="1"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sz="28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yn_ar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= (</a:t>
            </a:r>
            <a:r>
              <a:rPr lang="en-US" sz="2800" b="1" dirty="0" err="1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800" b="1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**)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malloc(size*</a:t>
            </a:r>
            <a:r>
              <a:rPr lang="en-US" sz="28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sizeof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800" b="1" dirty="0" err="1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800" b="1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*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));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20" name="תמונה 19">
            <a:extLst>
              <a:ext uri="{FF2B5EF4-FFF2-40B4-BE49-F238E27FC236}">
                <a16:creationId xmlns:a16="http://schemas.microsoft.com/office/drawing/2014/main" id="{5E7D78B1-533E-44BB-B26C-3ACBDBF12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196" y="5741358"/>
            <a:ext cx="3999607" cy="111664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B64C047-6A4C-4A33-A1A1-5456F9A2D543}"/>
              </a:ext>
            </a:extLst>
          </p:cNvPr>
          <p:cNvSpPr txBox="1"/>
          <p:nvPr/>
        </p:nvSpPr>
        <p:spPr>
          <a:xfrm>
            <a:off x="1322737" y="5891134"/>
            <a:ext cx="133353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err="1"/>
              <a:t>dyn_arr</a:t>
            </a:r>
            <a:endParaRPr lang="he-IL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F74790-B228-483A-8178-576D4FC75A0A}"/>
              </a:ext>
            </a:extLst>
          </p:cNvPr>
          <p:cNvSpPr txBox="1"/>
          <p:nvPr/>
        </p:nvSpPr>
        <p:spPr>
          <a:xfrm>
            <a:off x="5910432" y="5987306"/>
            <a:ext cx="7920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he-IL" dirty="0"/>
              <a:t>מצביע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8DD9F4-1252-4F3E-A0A3-347C25746661}"/>
              </a:ext>
            </a:extLst>
          </p:cNvPr>
          <p:cNvSpPr txBox="1"/>
          <p:nvPr/>
        </p:nvSpPr>
        <p:spPr>
          <a:xfrm>
            <a:off x="2647828" y="5979616"/>
            <a:ext cx="7920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he-IL" dirty="0"/>
              <a:t>מצביע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333968-D87B-471E-AC68-7C514EA34E5A}"/>
              </a:ext>
            </a:extLst>
          </p:cNvPr>
          <p:cNvSpPr txBox="1"/>
          <p:nvPr/>
        </p:nvSpPr>
        <p:spPr>
          <a:xfrm>
            <a:off x="3294150" y="5968078"/>
            <a:ext cx="7920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he-IL" dirty="0"/>
              <a:t>מצביע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794132-F130-42D0-A175-91C6664FFB1A}"/>
              </a:ext>
            </a:extLst>
          </p:cNvPr>
          <p:cNvSpPr txBox="1"/>
          <p:nvPr/>
        </p:nvSpPr>
        <p:spPr>
          <a:xfrm>
            <a:off x="3943965" y="5971924"/>
            <a:ext cx="7920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he-IL" dirty="0"/>
              <a:t>מצביע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C50A94-278E-4DA2-BCF3-8E914EE1FAF9}"/>
              </a:ext>
            </a:extLst>
          </p:cNvPr>
          <p:cNvSpPr txBox="1"/>
          <p:nvPr/>
        </p:nvSpPr>
        <p:spPr>
          <a:xfrm>
            <a:off x="4602291" y="5975770"/>
            <a:ext cx="7920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he-IL" dirty="0"/>
              <a:t>מצביע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9F89F0-47B6-40E7-BD92-7FED3A7799B6}"/>
              </a:ext>
            </a:extLst>
          </p:cNvPr>
          <p:cNvSpPr txBox="1"/>
          <p:nvPr/>
        </p:nvSpPr>
        <p:spPr>
          <a:xfrm>
            <a:off x="5231271" y="5983462"/>
            <a:ext cx="7920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he-IL" dirty="0"/>
              <a:t>מצביע</a:t>
            </a: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608E0C6F-42BB-48A1-A4B1-D489F0EE5A32}"/>
              </a:ext>
            </a:extLst>
          </p:cNvPr>
          <p:cNvSpPr/>
          <p:nvPr/>
        </p:nvSpPr>
        <p:spPr>
          <a:xfrm>
            <a:off x="1403648" y="2289924"/>
            <a:ext cx="6552728" cy="3188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109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  <p:bldP spid="21" grpId="0"/>
      <p:bldP spid="22" grpId="0"/>
      <p:bldP spid="26" grpId="0"/>
      <p:bldP spid="27" grpId="0"/>
      <p:bldP spid="28" grpId="0"/>
      <p:bldP spid="29" grpId="0"/>
      <p:bldP spid="30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46402DA-329C-448B-BE54-15D07CC7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2" y="8532"/>
            <a:ext cx="83686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kumimoji="0" lang="he-IL" altLang="he-IL" sz="4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שימושים במצביע למצביע</a:t>
            </a:r>
            <a:endParaRPr lang="he-IL" altLang="he-IL" sz="4800" b="1" u="sng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C0DBB7-93DA-4FFB-9272-CB39B555BD87}"/>
              </a:ext>
            </a:extLst>
          </p:cNvPr>
          <p:cNvSpPr txBox="1"/>
          <p:nvPr/>
        </p:nvSpPr>
        <p:spPr>
          <a:xfrm>
            <a:off x="287523" y="1052736"/>
            <a:ext cx="8568952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שימוש נוסף יהיה כאשר נרצה </a:t>
            </a:r>
            <a:r>
              <a:rPr lang="he-IL" sz="2800" b="1" dirty="0">
                <a:solidFill>
                  <a:srgbClr val="0070C0"/>
                </a:solidFill>
              </a:rPr>
              <a:t>שפונקציה מסוימת תשנה את ערכו של מצביע כלשהו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608E0C6F-42BB-48A1-A4B1-D489F0EE5A32}"/>
              </a:ext>
            </a:extLst>
          </p:cNvPr>
          <p:cNvSpPr/>
          <p:nvPr/>
        </p:nvSpPr>
        <p:spPr>
          <a:xfrm>
            <a:off x="353174" y="1834834"/>
            <a:ext cx="3930794" cy="49065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17E80FB1-374B-42D0-BA46-4AB5A1F9B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3" y="1844824"/>
            <a:ext cx="3772612" cy="3702822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void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kidum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**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q)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*q = *q + 1;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void main()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l" rtl="0">
              <a:spcAft>
                <a:spcPts val="0"/>
              </a:spcAft>
            </a:pPr>
            <a:r>
              <a:rPr lang="en-US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*p,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ar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[4] = { 1 , 2 , 3 , 4 };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 =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ar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</a:p>
          <a:p>
            <a:pPr algn="l" rtl="0">
              <a:spcAft>
                <a:spcPts val="0"/>
              </a:spcAft>
            </a:pPr>
            <a:r>
              <a:rPr lang="en-US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("%d\n", *p);</a:t>
            </a:r>
          </a:p>
          <a:p>
            <a:pPr algn="l" rtl="0">
              <a:spcAft>
                <a:spcPts val="0"/>
              </a:spcAft>
            </a:pPr>
            <a:r>
              <a:rPr lang="en-US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kidum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&amp;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p);</a:t>
            </a:r>
          </a:p>
          <a:p>
            <a:pPr algn="l" rtl="0">
              <a:spcAft>
                <a:spcPts val="0"/>
              </a:spcAft>
            </a:pPr>
            <a:r>
              <a:rPr lang="en-US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("%d\n", *p);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6AFE05-D34D-4186-B8D4-E0E73198B1D2}"/>
              </a:ext>
            </a:extLst>
          </p:cNvPr>
          <p:cNvSpPr txBox="1"/>
          <p:nvPr/>
        </p:nvSpPr>
        <p:spPr>
          <a:xfrm>
            <a:off x="4571999" y="5024426"/>
            <a:ext cx="1117538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>
                <a:solidFill>
                  <a:schemeClr val="bg1"/>
                </a:solidFill>
              </a:rPr>
              <a:t>1</a:t>
            </a:r>
            <a:endParaRPr lang="he-IL" sz="2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667F22-43F6-466D-BADA-D9D22A807407}"/>
              </a:ext>
            </a:extLst>
          </p:cNvPr>
          <p:cNvSpPr txBox="1"/>
          <p:nvPr/>
        </p:nvSpPr>
        <p:spPr>
          <a:xfrm>
            <a:off x="4541394" y="5805264"/>
            <a:ext cx="1117538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>
                <a:solidFill>
                  <a:schemeClr val="bg1"/>
                </a:solidFill>
              </a:rPr>
              <a:t>2</a:t>
            </a:r>
            <a:endParaRPr lang="he-IL" sz="2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9CFD12-47F1-498E-8B5B-B073F99F79B9}"/>
              </a:ext>
            </a:extLst>
          </p:cNvPr>
          <p:cNvSpPr txBox="1"/>
          <p:nvPr/>
        </p:nvSpPr>
        <p:spPr>
          <a:xfrm>
            <a:off x="4936876" y="2076572"/>
            <a:ext cx="39319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q</a:t>
            </a:r>
            <a:endParaRPr lang="he-IL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12A500-E3C4-422B-8697-75FF1FF073FD}"/>
              </a:ext>
            </a:extLst>
          </p:cNvPr>
          <p:cNvSpPr txBox="1"/>
          <p:nvPr/>
        </p:nvSpPr>
        <p:spPr>
          <a:xfrm>
            <a:off x="5336861" y="2094399"/>
            <a:ext cx="644141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/>
              <a:t>&amp;p</a:t>
            </a:r>
            <a:endParaRPr lang="he-IL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24786-9715-45A4-B272-C905DDE305E4}"/>
              </a:ext>
            </a:extLst>
          </p:cNvPr>
          <p:cNvSpPr txBox="1"/>
          <p:nvPr/>
        </p:nvSpPr>
        <p:spPr>
          <a:xfrm>
            <a:off x="4466836" y="4327938"/>
            <a:ext cx="39319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p</a:t>
            </a:r>
            <a:endParaRPr lang="he-IL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AB4E49-96D2-4FA7-8E75-C54F1439768D}"/>
              </a:ext>
            </a:extLst>
          </p:cNvPr>
          <p:cNvSpPr txBox="1"/>
          <p:nvPr/>
        </p:nvSpPr>
        <p:spPr>
          <a:xfrm>
            <a:off x="4866821" y="4345765"/>
            <a:ext cx="1289355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/>
              <a:t>&amp;</a:t>
            </a:r>
            <a:r>
              <a:rPr lang="en-US" sz="2800" dirty="0" err="1"/>
              <a:t>ar</a:t>
            </a:r>
            <a:r>
              <a:rPr lang="en-US" sz="2800" dirty="0"/>
              <a:t>[0]</a:t>
            </a:r>
            <a:endParaRPr lang="he-IL" sz="2800" dirty="0"/>
          </a:p>
        </p:txBody>
      </p:sp>
      <p:sp>
        <p:nvSpPr>
          <p:cNvPr id="4" name="תרשים זרימה: צומת מסכם 3">
            <a:extLst>
              <a:ext uri="{FF2B5EF4-FFF2-40B4-BE49-F238E27FC236}">
                <a16:creationId xmlns:a16="http://schemas.microsoft.com/office/drawing/2014/main" id="{A1B3E194-B572-4DF0-80D0-8302D3F14634}"/>
              </a:ext>
            </a:extLst>
          </p:cNvPr>
          <p:cNvSpPr/>
          <p:nvPr/>
        </p:nvSpPr>
        <p:spPr>
          <a:xfrm>
            <a:off x="4860034" y="4345765"/>
            <a:ext cx="1296142" cy="523220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76F7C2-F03D-49B4-9D44-7EFFF03BB4CD}"/>
              </a:ext>
            </a:extLst>
          </p:cNvPr>
          <p:cNvSpPr txBox="1"/>
          <p:nvPr/>
        </p:nvSpPr>
        <p:spPr>
          <a:xfrm>
            <a:off x="6248151" y="4345765"/>
            <a:ext cx="1296142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/>
              <a:t>&amp;</a:t>
            </a:r>
            <a:r>
              <a:rPr lang="en-US" sz="2800" dirty="0" err="1"/>
              <a:t>ar</a:t>
            </a:r>
            <a:r>
              <a:rPr lang="en-US" sz="2800" dirty="0"/>
              <a:t>[1]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4054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  <p:bldP spid="2" grpId="0" animBg="1"/>
      <p:bldP spid="15" grpId="0" animBg="1"/>
      <p:bldP spid="16" grpId="0" animBg="1"/>
      <p:bldP spid="17" grpId="0"/>
      <p:bldP spid="23" grpId="0" animBg="1"/>
      <p:bldP spid="24" grpId="0"/>
      <p:bldP spid="25" grpId="0" animBg="1"/>
      <p:bldP spid="4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46402DA-329C-448B-BE54-15D07CC7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2" y="8532"/>
            <a:ext cx="83686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kumimoji="0" lang="he-IL" altLang="he-IL" sz="4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דוגמא 1 לפתרון</a:t>
            </a:r>
            <a:r>
              <a:rPr kumimoji="0" lang="he-IL" altLang="he-IL" sz="4800" b="1" i="0" strike="noStrike" cap="none" normalizeH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בכיתה</a:t>
            </a:r>
            <a:endParaRPr lang="he-IL" altLang="he-IL" sz="4800" b="1" u="sng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5F41288F-113B-4596-AAD2-FEAB2A252FAA}"/>
              </a:ext>
            </a:extLst>
          </p:cNvPr>
          <p:cNvSpPr/>
          <p:nvPr/>
        </p:nvSpPr>
        <p:spPr>
          <a:xfrm>
            <a:off x="107504" y="839529"/>
            <a:ext cx="8673488" cy="905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+mj-cs"/>
              <a:buAutoNum type="hebrew2Minus"/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 מה תדפיס התוכנית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?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נמק בעזרת טבלת מעקב/שרטוטים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cs"/>
              <a:buAutoNum type="hebrew2Minus"/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הסבר בקצרה מה מבצעת התוכנית</a:t>
            </a:r>
            <a:endParaRPr lang="he-IL" sz="2400" dirty="0"/>
          </a:p>
        </p:txBody>
      </p:sp>
      <p:pic>
        <p:nvPicPr>
          <p:cNvPr id="1027" name="תמונה 43">
            <a:extLst>
              <a:ext uri="{FF2B5EF4-FFF2-40B4-BE49-F238E27FC236}">
                <a16:creationId xmlns:a16="http://schemas.microsoft.com/office/drawing/2014/main" id="{684E4440-E4B6-46C4-9F7D-8BE8930D9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032173"/>
            <a:ext cx="3268663" cy="262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תמונה 10">
            <a:extLst>
              <a:ext uri="{FF2B5EF4-FFF2-40B4-BE49-F238E27FC236}">
                <a16:creationId xmlns:a16="http://schemas.microsoft.com/office/drawing/2014/main" id="{D6C61271-C0C1-4484-A52B-BF40F8C63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653136"/>
            <a:ext cx="3840163" cy="84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תמונה 13">
            <a:extLst>
              <a:ext uri="{FF2B5EF4-FFF2-40B4-BE49-F238E27FC236}">
                <a16:creationId xmlns:a16="http://schemas.microsoft.com/office/drawing/2014/main" id="{0AC4271C-7CD8-490F-9732-2A2A89837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499273"/>
            <a:ext cx="2781300" cy="105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705FA6C9-5EF8-43B2-B048-7DA91431B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21902B1-D0C0-42B3-92D0-08EC8C366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24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5834D8A-C9DB-4372-B045-DF8FE9FEF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75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he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kumimoji="0" lang="en-US" altLang="he-IL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7A19EAC-B414-4ED3-98FD-7D88A3E68D8F}"/>
              </a:ext>
            </a:extLst>
          </p:cNvPr>
          <p:cNvSpPr/>
          <p:nvPr/>
        </p:nvSpPr>
        <p:spPr>
          <a:xfrm>
            <a:off x="2399891" y="1988840"/>
            <a:ext cx="4344219" cy="4752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678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46402DA-329C-448B-BE54-15D07CC7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2" y="8532"/>
            <a:ext cx="83686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kumimoji="0" lang="he-IL" altLang="he-IL" sz="4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דוגמא 2 לפתרון</a:t>
            </a:r>
            <a:r>
              <a:rPr kumimoji="0" lang="he-IL" altLang="he-IL" sz="4800" b="1" i="0" strike="noStrike" cap="none" normalizeH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בכיתה</a:t>
            </a:r>
            <a:endParaRPr lang="he-IL" altLang="he-IL" sz="4800" b="1" u="sng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05FA6C9-5EF8-43B2-B048-7DA91431B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644A1810-3577-4D29-91D1-A5299D3BA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066" y="884774"/>
            <a:ext cx="5049868" cy="597322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0445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</TotalTime>
  <Words>294</Words>
  <Application>Microsoft Office PowerPoint</Application>
  <PresentationFormat>‫הצגה על המסך (4:3)</PresentationFormat>
  <Paragraphs>80</Paragraphs>
  <Slides>6</Slides>
  <Notes>5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9" baseType="lpstr">
      <vt:lpstr>Arial</vt:lpstr>
      <vt:lpstr>Calibri</vt:lpstr>
      <vt:lpstr>ערכת נושא Office</vt:lpstr>
      <vt:lpstr>מצביע למצביע – pointer to pointer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אניטה אולמן</cp:lastModifiedBy>
  <cp:revision>120</cp:revision>
  <dcterms:created xsi:type="dcterms:W3CDTF">2018-02-18T20:21:23Z</dcterms:created>
  <dcterms:modified xsi:type="dcterms:W3CDTF">2019-04-03T09:32:56Z</dcterms:modified>
</cp:coreProperties>
</file>