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91" r:id="rId2"/>
    <p:sldId id="463" r:id="rId3"/>
    <p:sldId id="455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40" autoAdjust="0"/>
    <p:restoredTop sz="94660"/>
  </p:normalViewPr>
  <p:slideViewPr>
    <p:cSldViewPr>
      <p:cViewPr>
        <p:scale>
          <a:sx n="80" d="100"/>
          <a:sy n="80" d="100"/>
        </p:scale>
        <p:origin x="-10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1143000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טיפול בקלט שגוי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000" b="1" dirty="0">
                <a:solidFill>
                  <a:srgbClr val="0070C0"/>
                </a:solidFill>
                <a:cs typeface="+mn-cs"/>
              </a:rPr>
              <a:t>תרגום תרשים דוגמא לשפת </a:t>
            </a:r>
            <a:r>
              <a:rPr lang="en-US" sz="4000" b="1" dirty="0">
                <a:solidFill>
                  <a:srgbClr val="0070C0"/>
                </a:solidFill>
                <a:cs typeface="+mn-cs"/>
              </a:rPr>
              <a:t>C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1DE03579-F8EF-46B3-9D3D-5F105634CE63}"/>
              </a:ext>
            </a:extLst>
          </p:cNvPr>
          <p:cNvSpPr/>
          <p:nvPr/>
        </p:nvSpPr>
        <p:spPr>
          <a:xfrm>
            <a:off x="4314775" y="836712"/>
            <a:ext cx="4721721" cy="21798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לתוכנית שקולטת מספר חיובי ומדפיסה את המספר העוקב לו ואת המספר הקודם לו. אם המשתמש הקליד מספר שהוא לא חיובי, התוכנית תקלוט שוב עד להכנסת ערך חיובי.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A065BEA0-C8CC-44DF-93E1-5971382F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775" y="3606059"/>
            <a:ext cx="4721721" cy="286800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5" name="מלבן 34">
            <a:extLst>
              <a:ext uri="{FF2B5EF4-FFF2-40B4-BE49-F238E27FC236}">
                <a16:creationId xmlns:a16="http://schemas.microsoft.com/office/drawing/2014/main" xmlns="" id="{9405270E-0D12-4EAA-8196-88FFD2EFF29E}"/>
              </a:ext>
            </a:extLst>
          </p:cNvPr>
          <p:cNvSpPr/>
          <p:nvPr/>
        </p:nvSpPr>
        <p:spPr>
          <a:xfrm>
            <a:off x="84853" y="604853"/>
            <a:ext cx="5474666" cy="600241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num,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okev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("Enter a positive num\n");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scanf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(“%d", &amp;num);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//if(num&lt;0)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!(num&gt;=0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  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</a:p>
          <a:p>
            <a:pPr marL="457200"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(“The number is not positive\n");</a:t>
            </a:r>
          </a:p>
          <a:p>
            <a:pPr marL="457200"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scanf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(“%d", &amp;num);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}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okev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=num+1;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num-1;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(“%d %d\n”,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okev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32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819553"/>
            <a:ext cx="7886700" cy="577081"/>
          </a:xfrm>
        </p:spPr>
        <p:txBody>
          <a:bodyPr vert="horz" lIns="68580" tIns="34290" rIns="68580" bIns="34290" rtlCol="1" anchor="ctr">
            <a:spAutoFit/>
          </a:bodyPr>
          <a:lstStyle/>
          <a:p>
            <a:pPr algn="ctr"/>
            <a:r>
              <a:rPr lang="he-IL" sz="3300" dirty="0">
                <a:solidFill>
                  <a:srgbClr val="0070C0"/>
                </a:solidFill>
                <a:cs typeface="+mn-cs"/>
              </a:rPr>
              <a:t>שאלות?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xmlns="" id="{7E494535-4D9E-45D6-9698-C9EF57BC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65" y="3898767"/>
            <a:ext cx="2615270" cy="15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4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1465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טיפול בקלט שגוי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xmlns="" id="{87F274D4-5EA4-43BC-A985-DB0F83B5C095}"/>
              </a:ext>
            </a:extLst>
          </p:cNvPr>
          <p:cNvSpPr/>
          <p:nvPr/>
        </p:nvSpPr>
        <p:spPr>
          <a:xfrm>
            <a:off x="188387" y="1484784"/>
            <a:ext cx="8767227" cy="179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נשתמש בשתי שיטות לטיפול בקלט שגוי: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 הצגת הודעת שגיאה וסיום התוכנית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 מסננת קלט</a:t>
            </a:r>
          </a:p>
        </p:txBody>
      </p:sp>
    </p:spTree>
    <p:extLst>
      <p:ext uri="{BB962C8B-B14F-4D97-AF65-F5344CB8AC3E}">
        <p14:creationId xmlns:p14="http://schemas.microsoft.com/office/powerpoint/2010/main" val="25555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תרשים זרימה: נתונים 56">
            <a:extLst>
              <a:ext uri="{FF2B5EF4-FFF2-40B4-BE49-F238E27FC236}">
                <a16:creationId xmlns:a16="http://schemas.microsoft.com/office/drawing/2014/main" xmlns="" id="{EFAE775D-6A47-4D59-98AF-C0541D9FB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213" y="3444043"/>
            <a:ext cx="2133819" cy="85858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המשך</a:t>
            </a:r>
            <a:r>
              <a:rPr kumimoji="0" lang="he-IL" altLang="he-IL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התוכנית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120941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1. הצגת הודעת שגיאה וסיום התוכנית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xmlns="" id="{3AEA7712-5250-4201-BE95-45981C2FA9DE}"/>
              </a:ext>
            </a:extLst>
          </p:cNvPr>
          <p:cNvCxnSpPr/>
          <p:nvPr/>
        </p:nvCxnSpPr>
        <p:spPr>
          <a:xfrm>
            <a:off x="4572000" y="1557385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תרשים זרימה: מסיים 50">
            <a:extLst>
              <a:ext uri="{FF2B5EF4-FFF2-40B4-BE49-F238E27FC236}">
                <a16:creationId xmlns:a16="http://schemas.microsoft.com/office/drawing/2014/main" xmlns="" id="{4B87AFDF-254E-4E36-A0DE-714059276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445" y="6305264"/>
            <a:ext cx="974725" cy="387350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סיום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תרשים זרימה: נתונים 56">
            <a:extLst>
              <a:ext uri="{FF2B5EF4-FFF2-40B4-BE49-F238E27FC236}">
                <a16:creationId xmlns:a16="http://schemas.microsoft.com/office/drawing/2014/main" xmlns="" id="{5A1BCA13-3909-4000-87E5-6999D02DD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006" y="2725629"/>
            <a:ext cx="2531988" cy="935805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ערך שגוי?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xmlns="" id="{FD1ABB0F-E825-46CD-8DEC-5DBD68C41E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7787" y="3192665"/>
            <a:ext cx="947617" cy="281815"/>
          </a:xfrm>
          <a:prstGeom prst="bentConnector3">
            <a:avLst>
              <a:gd name="adj1" fmla="val 9974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 21">
            <a:extLst>
              <a:ext uri="{FF2B5EF4-FFF2-40B4-BE49-F238E27FC236}">
                <a16:creationId xmlns:a16="http://schemas.microsoft.com/office/drawing/2014/main" xmlns="" id="{711C6FC1-B577-43CD-B725-E0C99A3C6953}"/>
              </a:ext>
            </a:extLst>
          </p:cNvPr>
          <p:cNvSpPr/>
          <p:nvPr/>
        </p:nvSpPr>
        <p:spPr>
          <a:xfrm>
            <a:off x="2601921" y="2725629"/>
            <a:ext cx="539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כן</a:t>
            </a:r>
          </a:p>
        </p:txBody>
      </p:sp>
      <p:cxnSp>
        <p:nvCxnSpPr>
          <p:cNvPr id="32" name="מחבר: מרפקי 31">
            <a:extLst>
              <a:ext uri="{FF2B5EF4-FFF2-40B4-BE49-F238E27FC236}">
                <a16:creationId xmlns:a16="http://schemas.microsoft.com/office/drawing/2014/main" xmlns="" id="{AFFBA107-0400-4B36-A74A-81C933EE9700}"/>
              </a:ext>
            </a:extLst>
          </p:cNvPr>
          <p:cNvCxnSpPr>
            <a:cxnSpLocks/>
          </p:cNvCxnSpPr>
          <p:nvPr/>
        </p:nvCxnSpPr>
        <p:spPr>
          <a:xfrm>
            <a:off x="5847884" y="3185853"/>
            <a:ext cx="641239" cy="421251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 32">
            <a:extLst>
              <a:ext uri="{FF2B5EF4-FFF2-40B4-BE49-F238E27FC236}">
                <a16:creationId xmlns:a16="http://schemas.microsoft.com/office/drawing/2014/main" xmlns="" id="{035A3CFC-AC7C-4F45-9501-FA6B9CB3D4FA}"/>
              </a:ext>
            </a:extLst>
          </p:cNvPr>
          <p:cNvSpPr/>
          <p:nvPr/>
        </p:nvSpPr>
        <p:spPr>
          <a:xfrm>
            <a:off x="5861322" y="2705040"/>
            <a:ext cx="6048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לא</a:t>
            </a:r>
          </a:p>
        </p:txBody>
      </p:sp>
      <p:sp>
        <p:nvSpPr>
          <p:cNvPr id="25" name="תרשים זרימה: נתונים 56">
            <a:extLst>
              <a:ext uri="{FF2B5EF4-FFF2-40B4-BE49-F238E27FC236}">
                <a16:creationId xmlns:a16="http://schemas.microsoft.com/office/drawing/2014/main" xmlns="" id="{C91FF278-94BB-4718-9CC9-C192DC4ED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376" y="1878465"/>
            <a:ext cx="2809248" cy="564567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kumimoji="0" lang="he-IL" altLang="he-IL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ערך</a:t>
            </a:r>
            <a:endParaRPr kumimoji="0" lang="he-IL" altLang="he-IL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xmlns="" id="{4FA41E0C-EAEC-4684-A9BD-F8622410D128}"/>
              </a:ext>
            </a:extLst>
          </p:cNvPr>
          <p:cNvCxnSpPr>
            <a:cxnSpLocks/>
          </p:cNvCxnSpPr>
          <p:nvPr/>
        </p:nvCxnSpPr>
        <p:spPr>
          <a:xfrm>
            <a:off x="4573808" y="2403994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תרשים זרימה: נתונים 56">
            <a:extLst>
              <a:ext uri="{FF2B5EF4-FFF2-40B4-BE49-F238E27FC236}">
                <a16:creationId xmlns:a16="http://schemas.microsoft.com/office/drawing/2014/main" xmlns="" id="{609C99CD-D02B-4C0E-AAB2-82A143CBC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162" y="3472627"/>
            <a:ext cx="2809248" cy="746358"/>
          </a:xfrm>
          <a:prstGeom prst="flowChartInputOutpu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הודעת שגיאה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בועת דיבור: מלבן עם פינות מעוגלות 28">
            <a:extLst>
              <a:ext uri="{FF2B5EF4-FFF2-40B4-BE49-F238E27FC236}">
                <a16:creationId xmlns:a16="http://schemas.microsoft.com/office/drawing/2014/main" xmlns="" id="{CA1C94CD-3B99-4C2A-A91D-E118107E9185}"/>
              </a:ext>
            </a:extLst>
          </p:cNvPr>
          <p:cNvSpPr/>
          <p:nvPr/>
        </p:nvSpPr>
        <p:spPr>
          <a:xfrm>
            <a:off x="6290038" y="1533775"/>
            <a:ext cx="2531988" cy="990216"/>
          </a:xfrm>
          <a:prstGeom prst="wedgeRoundRectCallout">
            <a:avLst>
              <a:gd name="adj1" fmla="val -101746"/>
              <a:gd name="adj2" fmla="val 85316"/>
              <a:gd name="adj3" fmla="val 16667"/>
            </a:avLst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נהוג להשתמש ב-</a:t>
            </a:r>
            <a:r>
              <a:rPr lang="he-IL" sz="24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!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אך לא חובה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xmlns="" id="{F9A11EDA-C133-44FB-A5CF-3A9A66CA7908}"/>
              </a:ext>
            </a:extLst>
          </p:cNvPr>
          <p:cNvCxnSpPr>
            <a:cxnSpLocks/>
          </p:cNvCxnSpPr>
          <p:nvPr/>
        </p:nvCxnSpPr>
        <p:spPr>
          <a:xfrm>
            <a:off x="6466167" y="4218985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7602DB9-7D8C-4BA9-86B9-1CF1D2FB78AD}"/>
              </a:ext>
            </a:extLst>
          </p:cNvPr>
          <p:cNvSpPr txBox="1"/>
          <p:nvPr/>
        </p:nvSpPr>
        <p:spPr>
          <a:xfrm>
            <a:off x="5674079" y="4503539"/>
            <a:ext cx="158417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/>
              <a:t>...</a:t>
            </a:r>
          </a:p>
        </p:txBody>
      </p:sp>
      <p:sp>
        <p:nvSpPr>
          <p:cNvPr id="36" name="אליפסה 35">
            <a:extLst>
              <a:ext uri="{FF2B5EF4-FFF2-40B4-BE49-F238E27FC236}">
                <a16:creationId xmlns:a16="http://schemas.microsoft.com/office/drawing/2014/main" xmlns="" id="{93B92AA3-2763-46E1-9543-2B364A50573A}"/>
              </a:ext>
            </a:extLst>
          </p:cNvPr>
          <p:cNvSpPr/>
          <p:nvPr/>
        </p:nvSpPr>
        <p:spPr>
          <a:xfrm>
            <a:off x="4372267" y="5689572"/>
            <a:ext cx="360040" cy="288032"/>
          </a:xfrm>
          <a:prstGeom prst="ellipse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מחבר: מרפקי 36">
            <a:extLst>
              <a:ext uri="{FF2B5EF4-FFF2-40B4-BE49-F238E27FC236}">
                <a16:creationId xmlns:a16="http://schemas.microsoft.com/office/drawing/2014/main" xmlns="" id="{CB834C92-0A03-4905-9A34-6838AA03EA1F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2267744" y="4218985"/>
            <a:ext cx="2104523" cy="1614603"/>
          </a:xfrm>
          <a:prstGeom prst="bentConnector3">
            <a:avLst>
              <a:gd name="adj1" fmla="val 728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: מרפקי 37">
            <a:extLst>
              <a:ext uri="{FF2B5EF4-FFF2-40B4-BE49-F238E27FC236}">
                <a16:creationId xmlns:a16="http://schemas.microsoft.com/office/drawing/2014/main" xmlns="" id="{27BF531E-B6C6-4B34-8B7C-D0351892CF40}"/>
              </a:ext>
            </a:extLst>
          </p:cNvPr>
          <p:cNvCxnSpPr>
            <a:cxnSpLocks/>
            <a:endCxn id="36" idx="6"/>
          </p:cNvCxnSpPr>
          <p:nvPr/>
        </p:nvCxnSpPr>
        <p:spPr>
          <a:xfrm rot="10800000" flipV="1">
            <a:off x="4732307" y="5127096"/>
            <a:ext cx="1746374" cy="706492"/>
          </a:xfrm>
          <a:prstGeom prst="bentConnector3">
            <a:avLst>
              <a:gd name="adj1" fmla="val -223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xmlns="" id="{E8B76F01-9D97-472B-9A44-F8570239D41D}"/>
              </a:ext>
            </a:extLst>
          </p:cNvPr>
          <p:cNvCxnSpPr/>
          <p:nvPr/>
        </p:nvCxnSpPr>
        <p:spPr>
          <a:xfrm>
            <a:off x="4566291" y="5977604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7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" grpId="0"/>
      <p:bldP spid="26" grpId="0" animBg="1"/>
      <p:bldP spid="15" grpId="0" animBg="1"/>
      <p:bldP spid="25" grpId="0" animBg="1"/>
      <p:bldP spid="34" grpId="0" animBg="1"/>
      <p:bldP spid="29" grpId="0" animBg="1"/>
      <p:bldP spid="35" grpId="0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תרשים זרימה: נתונים 56">
            <a:extLst>
              <a:ext uri="{FF2B5EF4-FFF2-40B4-BE49-F238E27FC236}">
                <a16:creationId xmlns:a16="http://schemas.microsoft.com/office/drawing/2014/main" xmlns="" id="{EFAE775D-6A47-4D59-98AF-C0541D9FB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26" y="3925207"/>
            <a:ext cx="2133819" cy="858583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400" dirty="0" err="1">
                <a:latin typeface="Calibri" panose="020F0502020204030204" pitchFamily="34" charset="0"/>
                <a:cs typeface="Arial" panose="020B0604020202020204" pitchFamily="34" charset="0"/>
              </a:rPr>
              <a:t>okev</a:t>
            </a:r>
            <a:r>
              <a:rPr lang="en-US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=num+1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400" dirty="0" err="1">
                <a:latin typeface="Calibri" panose="020F0502020204030204" pitchFamily="34" charset="0"/>
                <a:cs typeface="Arial" panose="020B0604020202020204" pitchFamily="34" charset="0"/>
              </a:rPr>
              <a:t>kodem</a:t>
            </a:r>
            <a:r>
              <a:rPr lang="en-US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=num-1</a:t>
            </a:r>
            <a:endParaRPr lang="he-IL" altLang="he-IL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xmlns="" id="{3AEA7712-5250-4201-BE95-45981C2FA9DE}"/>
              </a:ext>
            </a:extLst>
          </p:cNvPr>
          <p:cNvCxnSpPr>
            <a:cxnSpLocks/>
          </p:cNvCxnSpPr>
          <p:nvPr/>
        </p:nvCxnSpPr>
        <p:spPr>
          <a:xfrm>
            <a:off x="3777808" y="2308324"/>
            <a:ext cx="0" cy="18457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תרשים זרימה: נתונים 56">
            <a:extLst>
              <a:ext uri="{FF2B5EF4-FFF2-40B4-BE49-F238E27FC236}">
                <a16:creationId xmlns:a16="http://schemas.microsoft.com/office/drawing/2014/main" xmlns="" id="{5A1BCA13-3909-4000-87E5-6999D02DD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359" y="3212976"/>
            <a:ext cx="3064899" cy="935805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4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!</a:t>
            </a:r>
            <a:r>
              <a:rPr lang="en-US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(num&gt;=0)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xmlns="" id="{FD1ABB0F-E825-46CD-8DEC-5DBD68C41EB4}"/>
              </a:ext>
            </a:extLst>
          </p:cNvPr>
          <p:cNvCxnSpPr>
            <a:cxnSpLocks/>
            <a:stCxn id="15" idx="1"/>
            <a:endCxn id="34" idx="0"/>
          </p:cNvCxnSpPr>
          <p:nvPr/>
        </p:nvCxnSpPr>
        <p:spPr>
          <a:xfrm rot="10800000" flipV="1">
            <a:off x="1882293" y="3680879"/>
            <a:ext cx="363067" cy="279388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 21">
            <a:extLst>
              <a:ext uri="{FF2B5EF4-FFF2-40B4-BE49-F238E27FC236}">
                <a16:creationId xmlns:a16="http://schemas.microsoft.com/office/drawing/2014/main" xmlns="" id="{711C6FC1-B577-43CD-B725-E0C99A3C6953}"/>
              </a:ext>
            </a:extLst>
          </p:cNvPr>
          <p:cNvSpPr/>
          <p:nvPr/>
        </p:nvSpPr>
        <p:spPr>
          <a:xfrm>
            <a:off x="1781987" y="3230181"/>
            <a:ext cx="539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כן</a:t>
            </a:r>
          </a:p>
        </p:txBody>
      </p:sp>
      <p:cxnSp>
        <p:nvCxnSpPr>
          <p:cNvPr id="32" name="מחבר: מרפקי 31">
            <a:extLst>
              <a:ext uri="{FF2B5EF4-FFF2-40B4-BE49-F238E27FC236}">
                <a16:creationId xmlns:a16="http://schemas.microsoft.com/office/drawing/2014/main" xmlns="" id="{AFFBA107-0400-4B36-A74A-81C933EE9700}"/>
              </a:ext>
            </a:extLst>
          </p:cNvPr>
          <p:cNvCxnSpPr>
            <a:cxnSpLocks/>
          </p:cNvCxnSpPr>
          <p:nvPr/>
        </p:nvCxnSpPr>
        <p:spPr>
          <a:xfrm>
            <a:off x="5326438" y="3683535"/>
            <a:ext cx="618283" cy="276732"/>
          </a:xfrm>
          <a:prstGeom prst="bentConnector3">
            <a:avLst>
              <a:gd name="adj1" fmla="val 100314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 32">
            <a:extLst>
              <a:ext uri="{FF2B5EF4-FFF2-40B4-BE49-F238E27FC236}">
                <a16:creationId xmlns:a16="http://schemas.microsoft.com/office/drawing/2014/main" xmlns="" id="{035A3CFC-AC7C-4F45-9501-FA6B9CB3D4FA}"/>
              </a:ext>
            </a:extLst>
          </p:cNvPr>
          <p:cNvSpPr/>
          <p:nvPr/>
        </p:nvSpPr>
        <p:spPr>
          <a:xfrm>
            <a:off x="5339876" y="3202722"/>
            <a:ext cx="6048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לא</a:t>
            </a:r>
          </a:p>
        </p:txBody>
      </p:sp>
      <p:sp>
        <p:nvSpPr>
          <p:cNvPr id="25" name="תרשים זרימה: נתונים 56">
            <a:extLst>
              <a:ext uri="{FF2B5EF4-FFF2-40B4-BE49-F238E27FC236}">
                <a16:creationId xmlns:a16="http://schemas.microsoft.com/office/drawing/2014/main" xmlns="" id="{C91FF278-94BB-4718-9CC9-C192DC4ED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184" y="2459728"/>
            <a:ext cx="2809248" cy="564567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kumimoji="0" lang="en-US" altLang="he-IL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endParaRPr kumimoji="0" lang="he-IL" altLang="he-IL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xmlns="" id="{4FA41E0C-EAEC-4684-A9BD-F8622410D128}"/>
              </a:ext>
            </a:extLst>
          </p:cNvPr>
          <p:cNvCxnSpPr>
            <a:cxnSpLocks/>
          </p:cNvCxnSpPr>
          <p:nvPr/>
        </p:nvCxnSpPr>
        <p:spPr>
          <a:xfrm>
            <a:off x="3777808" y="2994338"/>
            <a:ext cx="0" cy="2186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תרשים זרימה: נתונים 56">
            <a:extLst>
              <a:ext uri="{FF2B5EF4-FFF2-40B4-BE49-F238E27FC236}">
                <a16:creationId xmlns:a16="http://schemas.microsoft.com/office/drawing/2014/main" xmlns="" id="{609C99CD-D02B-4C0E-AAB2-82A143CBC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4" y="3960267"/>
            <a:ext cx="2959014" cy="746358"/>
          </a:xfrm>
          <a:prstGeom prst="flowChartInputOutpu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"המספר</a:t>
            </a:r>
            <a:r>
              <a:rPr kumimoji="0" lang="he-IL" altLang="he-IL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לא חיובי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1DE03579-F8EF-46B3-9D3D-5F105634CE63}"/>
              </a:ext>
            </a:extLst>
          </p:cNvPr>
          <p:cNvSpPr/>
          <p:nvPr/>
        </p:nvSpPr>
        <p:spPr>
          <a:xfrm>
            <a:off x="107504" y="415235"/>
            <a:ext cx="8928992" cy="1536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לתוכנית שקולטת מספר חיובי ומדפיסה את המספר העוקב לו ואת המספר הקודם לו. אם המשתמש הקליד מספר שהוא לא חיובי, התוכנית תציג הודעת שגיאה ותסתיים.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xmlns="" id="{AC48FC6F-898A-4C61-84D7-0EB1B287B51E}"/>
              </a:ext>
            </a:extLst>
          </p:cNvPr>
          <p:cNvSpPr/>
          <p:nvPr/>
        </p:nvSpPr>
        <p:spPr>
          <a:xfrm>
            <a:off x="5926167" y="2016275"/>
            <a:ext cx="3093450" cy="176394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4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</a:rPr>
              <a:t>– מספר</a:t>
            </a:r>
          </a:p>
          <a:p>
            <a:pPr>
              <a:lnSpc>
                <a:spcPct val="115000"/>
              </a:lnSpc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okev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מספר עוקב</a:t>
            </a:r>
          </a:p>
          <a:p>
            <a:pPr>
              <a:lnSpc>
                <a:spcPct val="115000"/>
              </a:lnSpc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kodem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המספר הקודם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תרשים זרימה: מסיים 66">
            <a:extLst>
              <a:ext uri="{FF2B5EF4-FFF2-40B4-BE49-F238E27FC236}">
                <a16:creationId xmlns:a16="http://schemas.microsoft.com/office/drawing/2014/main" xmlns="" id="{8910D05F-745C-485B-8D0C-AFDAF674B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082" y="1900755"/>
            <a:ext cx="1351453" cy="387350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התחלה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תרשים זרימה: נתונים 56">
            <a:extLst>
              <a:ext uri="{FF2B5EF4-FFF2-40B4-BE49-F238E27FC236}">
                <a16:creationId xmlns:a16="http://schemas.microsoft.com/office/drawing/2014/main" xmlns="" id="{AD7F6A71-C31C-486B-AA4E-D53AD8CF9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324" y="4987251"/>
            <a:ext cx="2959014" cy="746358"/>
          </a:xfrm>
          <a:prstGeom prst="flowChartInputOutpu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okev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kumimoji="0" lang="en-US" altLang="he-IL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kodem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xmlns="" id="{86A0F4C3-0902-4FE9-9CA8-D416CC6F6D67}"/>
              </a:ext>
            </a:extLst>
          </p:cNvPr>
          <p:cNvCxnSpPr>
            <a:cxnSpLocks/>
          </p:cNvCxnSpPr>
          <p:nvPr/>
        </p:nvCxnSpPr>
        <p:spPr>
          <a:xfrm>
            <a:off x="5988825" y="4810913"/>
            <a:ext cx="0" cy="20226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תרשים זרימה: מסיים 50">
            <a:extLst>
              <a:ext uri="{FF2B5EF4-FFF2-40B4-BE49-F238E27FC236}">
                <a16:creationId xmlns:a16="http://schemas.microsoft.com/office/drawing/2014/main" xmlns="" id="{9AC8ABCE-C999-45D6-9400-AB7147EDE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446" y="6422300"/>
            <a:ext cx="974725" cy="387350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סיום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אליפסה 30">
            <a:extLst>
              <a:ext uri="{FF2B5EF4-FFF2-40B4-BE49-F238E27FC236}">
                <a16:creationId xmlns:a16="http://schemas.microsoft.com/office/drawing/2014/main" xmlns="" id="{5F8DA687-1B1B-4B6C-9D25-8303314594EF}"/>
              </a:ext>
            </a:extLst>
          </p:cNvPr>
          <p:cNvSpPr/>
          <p:nvPr/>
        </p:nvSpPr>
        <p:spPr>
          <a:xfrm>
            <a:off x="3597788" y="5869310"/>
            <a:ext cx="360040" cy="288032"/>
          </a:xfrm>
          <a:prstGeom prst="ellipse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מחבר: מרפקי 34">
            <a:extLst>
              <a:ext uri="{FF2B5EF4-FFF2-40B4-BE49-F238E27FC236}">
                <a16:creationId xmlns:a16="http://schemas.microsoft.com/office/drawing/2014/main" xmlns="" id="{CE6D8CC2-456D-4ADD-8F78-0DD0EBFF6D9F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1781987" y="4706625"/>
            <a:ext cx="1815801" cy="1306701"/>
          </a:xfrm>
          <a:prstGeom prst="bentConnector3">
            <a:avLst>
              <a:gd name="adj1" fmla="val 3276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: מרפקי 35">
            <a:extLst>
              <a:ext uri="{FF2B5EF4-FFF2-40B4-BE49-F238E27FC236}">
                <a16:creationId xmlns:a16="http://schemas.microsoft.com/office/drawing/2014/main" xmlns="" id="{A40BFE5E-1F68-4966-83FF-B3A4A53FC2A8}"/>
              </a:ext>
            </a:extLst>
          </p:cNvPr>
          <p:cNvCxnSpPr>
            <a:cxnSpLocks/>
            <a:endCxn id="31" idx="6"/>
          </p:cNvCxnSpPr>
          <p:nvPr/>
        </p:nvCxnSpPr>
        <p:spPr>
          <a:xfrm rot="10800000" flipV="1">
            <a:off x="3957828" y="5728990"/>
            <a:ext cx="2072190" cy="284336"/>
          </a:xfrm>
          <a:prstGeom prst="bentConnector3">
            <a:avLst>
              <a:gd name="adj1" fmla="val 4963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xmlns="" id="{2F908104-6610-474E-A457-6770026D3DD6}"/>
              </a:ext>
            </a:extLst>
          </p:cNvPr>
          <p:cNvCxnSpPr>
            <a:cxnSpLocks/>
          </p:cNvCxnSpPr>
          <p:nvPr/>
        </p:nvCxnSpPr>
        <p:spPr>
          <a:xfrm>
            <a:off x="3777808" y="6157342"/>
            <a:ext cx="0" cy="2886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תרשים זרימה: נתונים 56">
            <a:extLst>
              <a:ext uri="{FF2B5EF4-FFF2-40B4-BE49-F238E27FC236}">
                <a16:creationId xmlns:a16="http://schemas.microsoft.com/office/drawing/2014/main" xmlns="" id="{D4842EE2-D5A6-4043-A54E-F0215BA9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0" y="2377980"/>
            <a:ext cx="2117558" cy="935805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num&lt;0</a:t>
            </a:r>
            <a:endParaRPr kumimoji="0" lang="he-IL" altLang="he-IL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xmlns="" id="{B6CE12CB-93DA-4BD7-A743-D2302F2FA5AA}"/>
              </a:ext>
            </a:extLst>
          </p:cNvPr>
          <p:cNvSpPr/>
          <p:nvPr/>
        </p:nvSpPr>
        <p:spPr>
          <a:xfrm>
            <a:off x="124382" y="1978827"/>
            <a:ext cx="2095155" cy="48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אפשר לכתוב גם</a:t>
            </a:r>
          </a:p>
        </p:txBody>
      </p:sp>
      <p:sp>
        <p:nvSpPr>
          <p:cNvPr id="50" name="בועת דיבור: מלבן עם פינות מעוגלות 49">
            <a:extLst>
              <a:ext uri="{FF2B5EF4-FFF2-40B4-BE49-F238E27FC236}">
                <a16:creationId xmlns:a16="http://schemas.microsoft.com/office/drawing/2014/main" xmlns="" id="{168E50AF-78EE-4CC5-AD57-5519E2F73A62}"/>
              </a:ext>
            </a:extLst>
          </p:cNvPr>
          <p:cNvSpPr/>
          <p:nvPr/>
        </p:nvSpPr>
        <p:spPr>
          <a:xfrm>
            <a:off x="76159" y="1952002"/>
            <a:ext cx="2245379" cy="1512750"/>
          </a:xfrm>
          <a:prstGeom prst="wedgeRoundRectCallout">
            <a:avLst>
              <a:gd name="adj1" fmla="val 70690"/>
              <a:gd name="adj2" fmla="val 50037"/>
              <a:gd name="adj3" fmla="val 16667"/>
            </a:avLst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767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" grpId="0"/>
      <p:bldP spid="15" grpId="0" animBg="1"/>
      <p:bldP spid="25" grpId="0" animBg="1"/>
      <p:bldP spid="34" grpId="0" animBg="1"/>
      <p:bldP spid="20" grpId="0" animBg="1"/>
      <p:bldP spid="24" grpId="0" animBg="1"/>
      <p:bldP spid="30" grpId="0" animBg="1"/>
      <p:bldP spid="31" grpId="0" animBg="1"/>
      <p:bldP spid="23" grpId="0" animBg="1"/>
      <p:bldP spid="49" grpId="0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תרשים זרימה: נתונים 56">
            <a:extLst>
              <a:ext uri="{FF2B5EF4-FFF2-40B4-BE49-F238E27FC236}">
                <a16:creationId xmlns:a16="http://schemas.microsoft.com/office/drawing/2014/main" xmlns="" id="{EFAE775D-6A47-4D59-98AF-C0541D9FB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213" y="3444043"/>
            <a:ext cx="2133819" cy="85858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המשך</a:t>
            </a:r>
            <a:r>
              <a:rPr kumimoji="0" lang="he-IL" altLang="he-IL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התוכנית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56444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2. מסננת קלט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xmlns="" id="{3AEA7712-5250-4201-BE95-45981C2FA9DE}"/>
              </a:ext>
            </a:extLst>
          </p:cNvPr>
          <p:cNvCxnSpPr/>
          <p:nvPr/>
        </p:nvCxnSpPr>
        <p:spPr>
          <a:xfrm>
            <a:off x="4572000" y="1557385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תרשים זרימה: מסיים 50">
            <a:extLst>
              <a:ext uri="{FF2B5EF4-FFF2-40B4-BE49-F238E27FC236}">
                <a16:creationId xmlns:a16="http://schemas.microsoft.com/office/drawing/2014/main" xmlns="" id="{4B87AFDF-254E-4E36-A0DE-714059276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804" y="5517232"/>
            <a:ext cx="974725" cy="387350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סיום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תרשים זרימה: נתונים 56">
            <a:extLst>
              <a:ext uri="{FF2B5EF4-FFF2-40B4-BE49-F238E27FC236}">
                <a16:creationId xmlns:a16="http://schemas.microsoft.com/office/drawing/2014/main" xmlns="" id="{5A1BCA13-3909-4000-87E5-6999D02DD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006" y="2725629"/>
            <a:ext cx="2531988" cy="935805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ערך שגוי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xmlns="" id="{FD1ABB0F-E825-46CD-8DEC-5DBD68C41E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67745" y="3192663"/>
            <a:ext cx="1047663" cy="279963"/>
          </a:xfrm>
          <a:prstGeom prst="bentConnector3">
            <a:avLst>
              <a:gd name="adj1" fmla="val 10038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 21">
            <a:extLst>
              <a:ext uri="{FF2B5EF4-FFF2-40B4-BE49-F238E27FC236}">
                <a16:creationId xmlns:a16="http://schemas.microsoft.com/office/drawing/2014/main" xmlns="" id="{711C6FC1-B577-43CD-B725-E0C99A3C6953}"/>
              </a:ext>
            </a:extLst>
          </p:cNvPr>
          <p:cNvSpPr/>
          <p:nvPr/>
        </p:nvSpPr>
        <p:spPr>
          <a:xfrm>
            <a:off x="2601921" y="2725629"/>
            <a:ext cx="539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כן</a:t>
            </a:r>
          </a:p>
        </p:txBody>
      </p:sp>
      <p:cxnSp>
        <p:nvCxnSpPr>
          <p:cNvPr id="32" name="מחבר: מרפקי 31">
            <a:extLst>
              <a:ext uri="{FF2B5EF4-FFF2-40B4-BE49-F238E27FC236}">
                <a16:creationId xmlns:a16="http://schemas.microsoft.com/office/drawing/2014/main" xmlns="" id="{AFFBA107-0400-4B36-A74A-81C933EE9700}"/>
              </a:ext>
            </a:extLst>
          </p:cNvPr>
          <p:cNvCxnSpPr>
            <a:cxnSpLocks/>
          </p:cNvCxnSpPr>
          <p:nvPr/>
        </p:nvCxnSpPr>
        <p:spPr>
          <a:xfrm>
            <a:off x="5847884" y="3185853"/>
            <a:ext cx="641239" cy="421251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 32">
            <a:extLst>
              <a:ext uri="{FF2B5EF4-FFF2-40B4-BE49-F238E27FC236}">
                <a16:creationId xmlns:a16="http://schemas.microsoft.com/office/drawing/2014/main" xmlns="" id="{035A3CFC-AC7C-4F45-9501-FA6B9CB3D4FA}"/>
              </a:ext>
            </a:extLst>
          </p:cNvPr>
          <p:cNvSpPr/>
          <p:nvPr/>
        </p:nvSpPr>
        <p:spPr>
          <a:xfrm>
            <a:off x="5861322" y="2705040"/>
            <a:ext cx="6048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לא</a:t>
            </a:r>
          </a:p>
        </p:txBody>
      </p:sp>
      <p:sp>
        <p:nvSpPr>
          <p:cNvPr id="25" name="תרשים זרימה: נתונים 56">
            <a:extLst>
              <a:ext uri="{FF2B5EF4-FFF2-40B4-BE49-F238E27FC236}">
                <a16:creationId xmlns:a16="http://schemas.microsoft.com/office/drawing/2014/main" xmlns="" id="{C91FF278-94BB-4718-9CC9-C192DC4ED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376" y="1878465"/>
            <a:ext cx="2809248" cy="564567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kumimoji="0" lang="he-IL" altLang="he-IL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ערך</a:t>
            </a:r>
            <a:endParaRPr kumimoji="0" lang="he-IL" altLang="he-IL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xmlns="" id="{4FA41E0C-EAEC-4684-A9BD-F8622410D128}"/>
              </a:ext>
            </a:extLst>
          </p:cNvPr>
          <p:cNvCxnSpPr>
            <a:cxnSpLocks/>
          </p:cNvCxnSpPr>
          <p:nvPr/>
        </p:nvCxnSpPr>
        <p:spPr>
          <a:xfrm>
            <a:off x="4573808" y="2403994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תרשים זרימה: נתונים 56">
            <a:extLst>
              <a:ext uri="{FF2B5EF4-FFF2-40B4-BE49-F238E27FC236}">
                <a16:creationId xmlns:a16="http://schemas.microsoft.com/office/drawing/2014/main" xmlns="" id="{609C99CD-D02B-4C0E-AAB2-82A143CBC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92" y="3472627"/>
            <a:ext cx="2809248" cy="746358"/>
          </a:xfrm>
          <a:prstGeom prst="flowChartInputOutpu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הודעת שגיאה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בועת דיבור: מלבן עם פינות מעוגלות 28">
            <a:extLst>
              <a:ext uri="{FF2B5EF4-FFF2-40B4-BE49-F238E27FC236}">
                <a16:creationId xmlns:a16="http://schemas.microsoft.com/office/drawing/2014/main" xmlns="" id="{CA1C94CD-3B99-4C2A-A91D-E118107E9185}"/>
              </a:ext>
            </a:extLst>
          </p:cNvPr>
          <p:cNvSpPr/>
          <p:nvPr/>
        </p:nvSpPr>
        <p:spPr>
          <a:xfrm>
            <a:off x="6342702" y="1867594"/>
            <a:ext cx="2531988" cy="990216"/>
          </a:xfrm>
          <a:prstGeom prst="wedgeRoundRectCallout">
            <a:avLst>
              <a:gd name="adj1" fmla="val -90204"/>
              <a:gd name="adj2" fmla="val 67228"/>
              <a:gd name="adj3" fmla="val 16667"/>
            </a:avLst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נהוג להשתמש ב-</a:t>
            </a:r>
            <a:r>
              <a:rPr lang="he-IL" sz="24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!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אך לא חובה</a:t>
            </a: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xmlns="" id="{F9A11EDA-C133-44FB-A5CF-3A9A66CA7908}"/>
              </a:ext>
            </a:extLst>
          </p:cNvPr>
          <p:cNvCxnSpPr>
            <a:cxnSpLocks/>
          </p:cNvCxnSpPr>
          <p:nvPr/>
        </p:nvCxnSpPr>
        <p:spPr>
          <a:xfrm>
            <a:off x="6466167" y="4218985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7602DB9-7D8C-4BA9-86B9-1CF1D2FB78AD}"/>
              </a:ext>
            </a:extLst>
          </p:cNvPr>
          <p:cNvSpPr txBox="1"/>
          <p:nvPr/>
        </p:nvSpPr>
        <p:spPr>
          <a:xfrm>
            <a:off x="5674079" y="4503539"/>
            <a:ext cx="158417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/>
              <a:t>...</a:t>
            </a:r>
          </a:p>
        </p:txBody>
      </p: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xmlns="" id="{E8B76F01-9D97-472B-9A44-F8570239D41D}"/>
              </a:ext>
            </a:extLst>
          </p:cNvPr>
          <p:cNvCxnSpPr/>
          <p:nvPr/>
        </p:nvCxnSpPr>
        <p:spPr>
          <a:xfrm>
            <a:off x="6458650" y="5189572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B6C12E85-947B-4237-B50E-84DD5940A93D}"/>
              </a:ext>
            </a:extLst>
          </p:cNvPr>
          <p:cNvSpPr/>
          <p:nvPr/>
        </p:nvSpPr>
        <p:spPr>
          <a:xfrm>
            <a:off x="221019" y="595787"/>
            <a:ext cx="8848109" cy="105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60528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מסננת קלט היא לולאה החוזרת על תהליך הקליטה כל עוד המשתמש הקליד נתון לא תקין.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תרשים זרימה: נתונים 56">
            <a:extLst>
              <a:ext uri="{FF2B5EF4-FFF2-40B4-BE49-F238E27FC236}">
                <a16:creationId xmlns:a16="http://schemas.microsoft.com/office/drawing/2014/main" xmlns="" id="{F15762EE-44F5-4F88-9137-9A541F010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51" y="4562529"/>
            <a:ext cx="3096331" cy="564567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ערך</a:t>
            </a:r>
            <a:endParaRPr kumimoji="0" lang="he-IL" altLang="he-IL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xmlns="" id="{355EA187-06F4-438B-9224-1521C3953712}"/>
              </a:ext>
            </a:extLst>
          </p:cNvPr>
          <p:cNvCxnSpPr>
            <a:cxnSpLocks/>
          </p:cNvCxnSpPr>
          <p:nvPr/>
        </p:nvCxnSpPr>
        <p:spPr>
          <a:xfrm>
            <a:off x="2203954" y="4234869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: מרפקי 27">
            <a:extLst>
              <a:ext uri="{FF2B5EF4-FFF2-40B4-BE49-F238E27FC236}">
                <a16:creationId xmlns:a16="http://schemas.microsoft.com/office/drawing/2014/main" xmlns="" id="{464559D2-A685-405B-9045-5F57E2CD24E0}"/>
              </a:ext>
            </a:extLst>
          </p:cNvPr>
          <p:cNvCxnSpPr>
            <a:cxnSpLocks/>
          </p:cNvCxnSpPr>
          <p:nvPr/>
        </p:nvCxnSpPr>
        <p:spPr>
          <a:xfrm flipV="1">
            <a:off x="554827" y="2596278"/>
            <a:ext cx="4017173" cy="2861166"/>
          </a:xfrm>
          <a:prstGeom prst="bentConnector3">
            <a:avLst>
              <a:gd name="adj1" fmla="val -21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רפקי 30">
            <a:extLst>
              <a:ext uri="{FF2B5EF4-FFF2-40B4-BE49-F238E27FC236}">
                <a16:creationId xmlns:a16="http://schemas.microsoft.com/office/drawing/2014/main" xmlns="" id="{3C3868A8-F42B-4111-B807-0B5ADF6C42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4827" y="5143786"/>
            <a:ext cx="1610796" cy="313658"/>
          </a:xfrm>
          <a:prstGeom prst="bentConnector3">
            <a:avLst>
              <a:gd name="adj1" fmla="val -915"/>
            </a:avLst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7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" grpId="0"/>
      <p:bldP spid="26" grpId="0" animBg="1"/>
      <p:bldP spid="15" grpId="0" animBg="1"/>
      <p:bldP spid="25" grpId="0" animBg="1"/>
      <p:bldP spid="34" grpId="0" animBg="1"/>
      <p:bldP spid="29" grpId="0" animBg="1"/>
      <p:bldP spid="35" grpId="0"/>
      <p:bldP spid="3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תרשים זרימה: נתונים 56">
            <a:extLst>
              <a:ext uri="{FF2B5EF4-FFF2-40B4-BE49-F238E27FC236}">
                <a16:creationId xmlns:a16="http://schemas.microsoft.com/office/drawing/2014/main" xmlns="" id="{EFAE775D-6A47-4D59-98AF-C0541D9FB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317" y="4263229"/>
            <a:ext cx="2133819" cy="858583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400" dirty="0" err="1">
                <a:latin typeface="Calibri" panose="020F0502020204030204" pitchFamily="34" charset="0"/>
                <a:cs typeface="Arial" panose="020B0604020202020204" pitchFamily="34" charset="0"/>
              </a:rPr>
              <a:t>okev</a:t>
            </a:r>
            <a:r>
              <a:rPr lang="en-US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=num+1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400" dirty="0" err="1">
                <a:latin typeface="Calibri" panose="020F0502020204030204" pitchFamily="34" charset="0"/>
                <a:cs typeface="Arial" panose="020B0604020202020204" pitchFamily="34" charset="0"/>
              </a:rPr>
              <a:t>kodem</a:t>
            </a:r>
            <a:r>
              <a:rPr lang="en-US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=num-1</a:t>
            </a:r>
            <a:endParaRPr lang="he-IL" altLang="he-IL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xmlns="" id="{3AEA7712-5250-4201-BE95-45981C2FA9DE}"/>
              </a:ext>
            </a:extLst>
          </p:cNvPr>
          <p:cNvCxnSpPr>
            <a:cxnSpLocks/>
          </p:cNvCxnSpPr>
          <p:nvPr/>
        </p:nvCxnSpPr>
        <p:spPr>
          <a:xfrm>
            <a:off x="4571999" y="2646346"/>
            <a:ext cx="0" cy="18457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תרשים זרימה: נתונים 56">
            <a:extLst>
              <a:ext uri="{FF2B5EF4-FFF2-40B4-BE49-F238E27FC236}">
                <a16:creationId xmlns:a16="http://schemas.microsoft.com/office/drawing/2014/main" xmlns="" id="{5A1BCA13-3909-4000-87E5-6999D02DD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550" y="3550998"/>
            <a:ext cx="3064899" cy="935805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4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!</a:t>
            </a:r>
            <a:r>
              <a:rPr lang="en-US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(num&gt;=0)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xmlns="" id="{FD1ABB0F-E825-46CD-8DEC-5DBD68C41EB4}"/>
              </a:ext>
            </a:extLst>
          </p:cNvPr>
          <p:cNvCxnSpPr>
            <a:cxnSpLocks/>
            <a:stCxn id="15" idx="1"/>
            <a:endCxn id="34" idx="0"/>
          </p:cNvCxnSpPr>
          <p:nvPr/>
        </p:nvCxnSpPr>
        <p:spPr>
          <a:xfrm rot="10800000" flipV="1">
            <a:off x="2752234" y="4018901"/>
            <a:ext cx="287317" cy="279388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 21">
            <a:extLst>
              <a:ext uri="{FF2B5EF4-FFF2-40B4-BE49-F238E27FC236}">
                <a16:creationId xmlns:a16="http://schemas.microsoft.com/office/drawing/2014/main" xmlns="" id="{711C6FC1-B577-43CD-B725-E0C99A3C6953}"/>
              </a:ext>
            </a:extLst>
          </p:cNvPr>
          <p:cNvSpPr/>
          <p:nvPr/>
        </p:nvSpPr>
        <p:spPr>
          <a:xfrm>
            <a:off x="2576178" y="3568203"/>
            <a:ext cx="539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כן</a:t>
            </a:r>
          </a:p>
        </p:txBody>
      </p:sp>
      <p:cxnSp>
        <p:nvCxnSpPr>
          <p:cNvPr id="32" name="מחבר: מרפקי 31">
            <a:extLst>
              <a:ext uri="{FF2B5EF4-FFF2-40B4-BE49-F238E27FC236}">
                <a16:creationId xmlns:a16="http://schemas.microsoft.com/office/drawing/2014/main" xmlns="" id="{AFFBA107-0400-4B36-A74A-81C933EE9700}"/>
              </a:ext>
            </a:extLst>
          </p:cNvPr>
          <p:cNvCxnSpPr>
            <a:cxnSpLocks/>
          </p:cNvCxnSpPr>
          <p:nvPr/>
        </p:nvCxnSpPr>
        <p:spPr>
          <a:xfrm>
            <a:off x="6120629" y="4021557"/>
            <a:ext cx="618283" cy="276732"/>
          </a:xfrm>
          <a:prstGeom prst="bentConnector3">
            <a:avLst>
              <a:gd name="adj1" fmla="val 100314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 32">
            <a:extLst>
              <a:ext uri="{FF2B5EF4-FFF2-40B4-BE49-F238E27FC236}">
                <a16:creationId xmlns:a16="http://schemas.microsoft.com/office/drawing/2014/main" xmlns="" id="{035A3CFC-AC7C-4F45-9501-FA6B9CB3D4FA}"/>
              </a:ext>
            </a:extLst>
          </p:cNvPr>
          <p:cNvSpPr/>
          <p:nvPr/>
        </p:nvSpPr>
        <p:spPr>
          <a:xfrm>
            <a:off x="6134067" y="3540744"/>
            <a:ext cx="6048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לא</a:t>
            </a:r>
          </a:p>
        </p:txBody>
      </p:sp>
      <p:sp>
        <p:nvSpPr>
          <p:cNvPr id="25" name="תרשים זרימה: נתונים 56">
            <a:extLst>
              <a:ext uri="{FF2B5EF4-FFF2-40B4-BE49-F238E27FC236}">
                <a16:creationId xmlns:a16="http://schemas.microsoft.com/office/drawing/2014/main" xmlns="" id="{C91FF278-94BB-4718-9CC9-C192DC4ED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375" y="2797750"/>
            <a:ext cx="2809248" cy="564567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kumimoji="0" lang="en-US" altLang="he-IL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endParaRPr kumimoji="0" lang="he-IL" altLang="he-IL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xmlns="" id="{4FA41E0C-EAEC-4684-A9BD-F8622410D128}"/>
              </a:ext>
            </a:extLst>
          </p:cNvPr>
          <p:cNvCxnSpPr>
            <a:cxnSpLocks/>
          </p:cNvCxnSpPr>
          <p:nvPr/>
        </p:nvCxnSpPr>
        <p:spPr>
          <a:xfrm>
            <a:off x="4571999" y="3332360"/>
            <a:ext cx="0" cy="2186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תרשים זרימה: נתונים 56">
            <a:extLst>
              <a:ext uri="{FF2B5EF4-FFF2-40B4-BE49-F238E27FC236}">
                <a16:creationId xmlns:a16="http://schemas.microsoft.com/office/drawing/2014/main" xmlns="" id="{609C99CD-D02B-4C0E-AAB2-82A143CBC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825" y="4298289"/>
            <a:ext cx="2959014" cy="746358"/>
          </a:xfrm>
          <a:prstGeom prst="flowChartInputOutpu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"המספר</a:t>
            </a:r>
            <a:r>
              <a:rPr kumimoji="0" lang="he-IL" altLang="he-IL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לא חיובי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1DE03579-F8EF-46B3-9D3D-5F105634CE63}"/>
              </a:ext>
            </a:extLst>
          </p:cNvPr>
          <p:cNvSpPr/>
          <p:nvPr/>
        </p:nvSpPr>
        <p:spPr>
          <a:xfrm>
            <a:off x="107504" y="415235"/>
            <a:ext cx="8928992" cy="1536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לתוכנית שקולטת מספר חיובי ומדפיסה את המספר העוקב לו ואת המספר הקודם לו. אם המשתמש הקליד מספר שהוא לא חיובי, התוכנית תקלוט שוב עד להכנסת ערך חיובי.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xmlns="" id="{AC48FC6F-898A-4C61-84D7-0EB1B287B51E}"/>
              </a:ext>
            </a:extLst>
          </p:cNvPr>
          <p:cNvSpPr/>
          <p:nvPr/>
        </p:nvSpPr>
        <p:spPr>
          <a:xfrm>
            <a:off x="393983" y="1957460"/>
            <a:ext cx="2447650" cy="13460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– מספר</a:t>
            </a:r>
          </a:p>
          <a:p>
            <a:pPr>
              <a:lnSpc>
                <a:spcPct val="115000"/>
              </a:lnSpc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okev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מספר עוקב</a:t>
            </a:r>
          </a:p>
          <a:p>
            <a:pPr>
              <a:lnSpc>
                <a:spcPct val="115000"/>
              </a:lnSpc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המספר הקודם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תרשים זרימה: מסיים 66">
            <a:extLst>
              <a:ext uri="{FF2B5EF4-FFF2-40B4-BE49-F238E27FC236}">
                <a16:creationId xmlns:a16="http://schemas.microsoft.com/office/drawing/2014/main" xmlns="" id="{8910D05F-745C-485B-8D0C-AFDAF674B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273" y="2238777"/>
            <a:ext cx="1351453" cy="387350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התחלה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תרשים זרימה: נתונים 56">
            <a:extLst>
              <a:ext uri="{FF2B5EF4-FFF2-40B4-BE49-F238E27FC236}">
                <a16:creationId xmlns:a16="http://schemas.microsoft.com/office/drawing/2014/main" xmlns="" id="{AD7F6A71-C31C-486B-AA4E-D53AD8CF9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515" y="5325273"/>
            <a:ext cx="2959014" cy="746358"/>
          </a:xfrm>
          <a:prstGeom prst="flowChartInputOutpu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okev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kumimoji="0" lang="en-US" altLang="he-IL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kodem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xmlns="" id="{86A0F4C3-0902-4FE9-9CA8-D416CC6F6D67}"/>
              </a:ext>
            </a:extLst>
          </p:cNvPr>
          <p:cNvCxnSpPr>
            <a:cxnSpLocks/>
          </p:cNvCxnSpPr>
          <p:nvPr/>
        </p:nvCxnSpPr>
        <p:spPr>
          <a:xfrm>
            <a:off x="6783016" y="5148935"/>
            <a:ext cx="0" cy="20226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תרשים זרימה: מסיים 50">
            <a:extLst>
              <a:ext uri="{FF2B5EF4-FFF2-40B4-BE49-F238E27FC236}">
                <a16:creationId xmlns:a16="http://schemas.microsoft.com/office/drawing/2014/main" xmlns="" id="{9AC8ABCE-C999-45D6-9400-AB7147EDE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49" y="6343390"/>
            <a:ext cx="974725" cy="387350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סיום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xmlns="" id="{2F908104-6610-474E-A457-6770026D3DD6}"/>
              </a:ext>
            </a:extLst>
          </p:cNvPr>
          <p:cNvCxnSpPr>
            <a:cxnSpLocks/>
          </p:cNvCxnSpPr>
          <p:nvPr/>
        </p:nvCxnSpPr>
        <p:spPr>
          <a:xfrm>
            <a:off x="6738911" y="6078432"/>
            <a:ext cx="0" cy="2886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תרשים זרימה: נתונים 56">
            <a:extLst>
              <a:ext uri="{FF2B5EF4-FFF2-40B4-BE49-F238E27FC236}">
                <a16:creationId xmlns:a16="http://schemas.microsoft.com/office/drawing/2014/main" xmlns="" id="{D4842EE2-D5A6-4043-A54E-F0215BA9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697" y="2709221"/>
            <a:ext cx="2117558" cy="935805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num&lt;0</a:t>
            </a:r>
            <a:endParaRPr kumimoji="0" lang="he-IL" altLang="he-IL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xmlns="" id="{B6CE12CB-93DA-4BD7-A743-D2302F2FA5AA}"/>
              </a:ext>
            </a:extLst>
          </p:cNvPr>
          <p:cNvSpPr/>
          <p:nvPr/>
        </p:nvSpPr>
        <p:spPr>
          <a:xfrm>
            <a:off x="6183319" y="2259328"/>
            <a:ext cx="2095155" cy="48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אפשר לכתוב גם</a:t>
            </a:r>
          </a:p>
        </p:txBody>
      </p:sp>
      <p:sp>
        <p:nvSpPr>
          <p:cNvPr id="50" name="בועת דיבור: מלבן עם פינות מעוגלות 49">
            <a:extLst>
              <a:ext uri="{FF2B5EF4-FFF2-40B4-BE49-F238E27FC236}">
                <a16:creationId xmlns:a16="http://schemas.microsoft.com/office/drawing/2014/main" xmlns="" id="{168E50AF-78EE-4CC5-AD57-5519E2F73A62}"/>
              </a:ext>
            </a:extLst>
          </p:cNvPr>
          <p:cNvSpPr/>
          <p:nvPr/>
        </p:nvSpPr>
        <p:spPr>
          <a:xfrm>
            <a:off x="6087343" y="2155056"/>
            <a:ext cx="2245379" cy="1512750"/>
          </a:xfrm>
          <a:prstGeom prst="wedgeRoundRectCallout">
            <a:avLst>
              <a:gd name="adj1" fmla="val -83388"/>
              <a:gd name="adj2" fmla="val 59384"/>
              <a:gd name="adj3" fmla="val 16667"/>
            </a:avLst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תרשים זרימה: נתונים 56">
            <a:extLst>
              <a:ext uri="{FF2B5EF4-FFF2-40B4-BE49-F238E27FC236}">
                <a16:creationId xmlns:a16="http://schemas.microsoft.com/office/drawing/2014/main" xmlns="" id="{64AA6C23-8F97-4261-B0DC-157452BD2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67" y="5325273"/>
            <a:ext cx="3096331" cy="564567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kumimoji="0" lang="en-US" altLang="he-IL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endParaRPr kumimoji="0" lang="he-IL" altLang="he-IL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xmlns="" id="{10990681-F791-4DE3-8B3A-FA92EDE39C71}"/>
              </a:ext>
            </a:extLst>
          </p:cNvPr>
          <p:cNvCxnSpPr>
            <a:cxnSpLocks/>
          </p:cNvCxnSpPr>
          <p:nvPr/>
        </p:nvCxnSpPr>
        <p:spPr>
          <a:xfrm>
            <a:off x="2624097" y="5037317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: מרפקי 37">
            <a:extLst>
              <a:ext uri="{FF2B5EF4-FFF2-40B4-BE49-F238E27FC236}">
                <a16:creationId xmlns:a16="http://schemas.microsoft.com/office/drawing/2014/main" xmlns="" id="{85B0F13F-F642-43D7-82F8-309FCD506A6D}"/>
              </a:ext>
            </a:extLst>
          </p:cNvPr>
          <p:cNvCxnSpPr>
            <a:cxnSpLocks/>
          </p:cNvCxnSpPr>
          <p:nvPr/>
        </p:nvCxnSpPr>
        <p:spPr>
          <a:xfrm flipV="1">
            <a:off x="889044" y="3443329"/>
            <a:ext cx="3665235" cy="2764003"/>
          </a:xfrm>
          <a:prstGeom prst="bentConnector3">
            <a:avLst>
              <a:gd name="adj1" fmla="val -246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: מרפקי 38">
            <a:extLst>
              <a:ext uri="{FF2B5EF4-FFF2-40B4-BE49-F238E27FC236}">
                <a16:creationId xmlns:a16="http://schemas.microsoft.com/office/drawing/2014/main" xmlns="" id="{1DC56F36-06A1-4B00-A888-508BECE94D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3749" y="5889840"/>
            <a:ext cx="1820348" cy="317492"/>
          </a:xfrm>
          <a:prstGeom prst="bentConnector3">
            <a:avLst>
              <a:gd name="adj1" fmla="val 1839"/>
            </a:avLst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86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" grpId="0"/>
      <p:bldP spid="15" grpId="0" animBg="1"/>
      <p:bldP spid="25" grpId="0" animBg="1"/>
      <p:bldP spid="34" grpId="0" animBg="1"/>
      <p:bldP spid="20" grpId="0" animBg="1"/>
      <p:bldP spid="24" grpId="0" animBg="1"/>
      <p:bldP spid="30" grpId="0" animBg="1"/>
      <p:bldP spid="23" grpId="0" animBg="1"/>
      <p:bldP spid="49" grpId="0"/>
      <p:bldP spid="50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120941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1. הצגת הודעת שגיאה וסיום התוכנית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199696A0-0365-4BF6-B8E0-AB636BD6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614" y="1151627"/>
            <a:ext cx="4708195" cy="37573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מלבן 22">
            <a:extLst>
              <a:ext uri="{FF2B5EF4-FFF2-40B4-BE49-F238E27FC236}">
                <a16:creationId xmlns:a16="http://schemas.microsoft.com/office/drawing/2014/main" xmlns="" id="{C534D042-7745-4C14-B03F-B20E5AA53C77}"/>
              </a:ext>
            </a:extLst>
          </p:cNvPr>
          <p:cNvSpPr/>
          <p:nvPr/>
        </p:nvSpPr>
        <p:spPr>
          <a:xfrm>
            <a:off x="52191" y="1155578"/>
            <a:ext cx="4015753" cy="3757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("Enter …\n");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   ",&amp;       );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(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ערך שגוי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</a:p>
          <a:p>
            <a:pPr marL="457200"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("Wrong……..\n");</a:t>
            </a:r>
          </a:p>
          <a:p>
            <a:pPr marL="457200"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 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המשך התוכנית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בועת דיבור: מלבן עם פינות מעוגלות 23">
            <a:extLst>
              <a:ext uri="{FF2B5EF4-FFF2-40B4-BE49-F238E27FC236}">
                <a16:creationId xmlns:a16="http://schemas.microsoft.com/office/drawing/2014/main" xmlns="" id="{5CAD9590-27A4-4344-B83F-F3B2A0A32682}"/>
              </a:ext>
            </a:extLst>
          </p:cNvPr>
          <p:cNvSpPr/>
          <p:nvPr/>
        </p:nvSpPr>
        <p:spPr>
          <a:xfrm>
            <a:off x="3449311" y="5168267"/>
            <a:ext cx="2245379" cy="1512750"/>
          </a:xfrm>
          <a:prstGeom prst="wedgeRoundRectCallout">
            <a:avLst>
              <a:gd name="adj1" fmla="val -124532"/>
              <a:gd name="adj2" fmla="val -139403"/>
              <a:gd name="adj3" fmla="val 1666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400" dirty="0">
                <a:solidFill>
                  <a:schemeClr val="tx1"/>
                </a:solidFill>
              </a:rPr>
              <a:t>הפקודה </a:t>
            </a:r>
            <a:r>
              <a:rPr lang="en-US" sz="2400" dirty="0">
                <a:solidFill>
                  <a:schemeClr val="tx1"/>
                </a:solidFill>
              </a:rPr>
              <a:t>return</a:t>
            </a:r>
            <a:r>
              <a:rPr lang="he-IL" sz="2400" dirty="0">
                <a:solidFill>
                  <a:schemeClr val="tx1"/>
                </a:solidFill>
              </a:rPr>
              <a:t> מפסיקה את התוכנית</a:t>
            </a:r>
          </a:p>
        </p:txBody>
      </p:sp>
    </p:spTree>
    <p:extLst>
      <p:ext uri="{BB962C8B-B14F-4D97-AF65-F5344CB8AC3E}">
        <p14:creationId xmlns:p14="http://schemas.microsoft.com/office/powerpoint/2010/main" val="8974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-85518"/>
            <a:ext cx="8767227" cy="684803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000" b="1" dirty="0">
                <a:solidFill>
                  <a:srgbClr val="0070C0"/>
                </a:solidFill>
                <a:cs typeface="+mn-cs"/>
              </a:rPr>
              <a:t>תרגום תרשים דוגמא לשפת </a:t>
            </a:r>
            <a:r>
              <a:rPr lang="en-US" sz="4000" b="1" dirty="0">
                <a:solidFill>
                  <a:srgbClr val="0070C0"/>
                </a:solidFill>
                <a:cs typeface="+mn-cs"/>
              </a:rPr>
              <a:t>C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1DE03579-F8EF-46B3-9D3D-5F105634CE63}"/>
              </a:ext>
            </a:extLst>
          </p:cNvPr>
          <p:cNvSpPr/>
          <p:nvPr/>
        </p:nvSpPr>
        <p:spPr>
          <a:xfrm>
            <a:off x="4283968" y="599285"/>
            <a:ext cx="4754586" cy="21798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לתוכנית שקולטת מספר חיובי ומדפיסה את המספר העוקב לו ואת המספר הקודם לו. אם המשתמש הקליד מספר שהוא לא חיובי, התוכנית תציג הודעת שגיאה ותסתיים.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1E6CED90-4CAD-447D-8E29-5DC2A86F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424" y="2852936"/>
            <a:ext cx="4773650" cy="31683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מלבן 28">
            <a:extLst>
              <a:ext uri="{FF2B5EF4-FFF2-40B4-BE49-F238E27FC236}">
                <a16:creationId xmlns:a16="http://schemas.microsoft.com/office/drawing/2014/main" xmlns="" id="{C1DAE343-693D-4708-B7BC-D6053A9D7175}"/>
              </a:ext>
            </a:extLst>
          </p:cNvPr>
          <p:cNvSpPr/>
          <p:nvPr/>
        </p:nvSpPr>
        <p:spPr>
          <a:xfrm>
            <a:off x="84853" y="604853"/>
            <a:ext cx="5474666" cy="600241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num,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okev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("Enter a positive num\n");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scanf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(“%d", &amp;num);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//if(num&lt;0)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(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!(num&gt;=0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  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</a:p>
          <a:p>
            <a:pPr marL="457200"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(“The number is not positive\n");</a:t>
            </a:r>
          </a:p>
          <a:p>
            <a:pPr marL="457200"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 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}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okev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=num+1;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num-1;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(“%d %d\n”,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okev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  <a:tabLst>
                <a:tab pos="160528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348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56444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2. מסננת קלט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41358C8B-1034-4C0E-834D-06AE3447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29" y="1052736"/>
            <a:ext cx="5573837" cy="352839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xmlns="" id="{595C73C1-9533-41EF-BF51-98306449E4C5}"/>
              </a:ext>
            </a:extLst>
          </p:cNvPr>
          <p:cNvSpPr/>
          <p:nvPr/>
        </p:nvSpPr>
        <p:spPr>
          <a:xfrm>
            <a:off x="86594" y="908720"/>
            <a:ext cx="3364579" cy="44782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28600" algn="l" rtl="0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(“Enter….”);</a:t>
            </a:r>
          </a:p>
          <a:p>
            <a:pPr marL="228600" algn="l" rtl="0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   “,&amp;    );</a:t>
            </a:r>
          </a:p>
          <a:p>
            <a:pPr marL="228600" algn="l" rtl="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 (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ערך שגוי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indent="228600" algn="l" rtl="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</a:p>
          <a:p>
            <a:pPr indent="457200" algn="l" rtl="0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(“Wrong….”);</a:t>
            </a:r>
          </a:p>
          <a:p>
            <a:pPr marL="228600" indent="228600" algn="l" rtl="0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          “);</a:t>
            </a:r>
          </a:p>
          <a:p>
            <a:pPr indent="228600" algn="l" rtl="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indent="228600" algn="l" rtl="0">
              <a:lnSpc>
                <a:spcPct val="107000"/>
              </a:lnSpc>
              <a:spcAft>
                <a:spcPts val="800"/>
              </a:spcAft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המשך התוכנית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1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</TotalTime>
  <Words>536</Words>
  <Application>Microsoft Office PowerPoint</Application>
  <PresentationFormat>‫הצגה על המסך (4:3)</PresentationFormat>
  <Paragraphs>121</Paragraphs>
  <Slides>11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2" baseType="lpstr">
      <vt:lpstr>ערכת נושא Office</vt:lpstr>
      <vt:lpstr>מה נלמד היום?</vt:lpstr>
      <vt:lpstr>טיפול בקלט שגוי</vt:lpstr>
      <vt:lpstr>1. הצגת הודעת שגיאה וסיום התוכנית</vt:lpstr>
      <vt:lpstr>דוגמא</vt:lpstr>
      <vt:lpstr>2. מסננת קלט</vt:lpstr>
      <vt:lpstr>דוגמא</vt:lpstr>
      <vt:lpstr>1. הצגת הודעת שגיאה וסיום התוכנית</vt:lpstr>
      <vt:lpstr>תרגום תרשים דוגמא לשפת C</vt:lpstr>
      <vt:lpstr>2. מסננת קלט</vt:lpstr>
      <vt:lpstr>תרגום תרשים דוגמא לשפת C</vt:lpstr>
      <vt:lpstr>שאלות?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Small</cp:lastModifiedBy>
  <cp:revision>324</cp:revision>
  <dcterms:created xsi:type="dcterms:W3CDTF">2018-02-18T20:21:23Z</dcterms:created>
  <dcterms:modified xsi:type="dcterms:W3CDTF">2019-01-06T07:18:15Z</dcterms:modified>
</cp:coreProperties>
</file>