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91" r:id="rId2"/>
    <p:sldId id="463" r:id="rId3"/>
    <p:sldId id="455" r:id="rId4"/>
    <p:sldId id="477" r:id="rId5"/>
    <p:sldId id="480" r:id="rId6"/>
    <p:sldId id="481" r:id="rId7"/>
    <p:sldId id="482" r:id="rId8"/>
    <p:sldId id="483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9" r:id="rId21"/>
    <p:sldId id="500" r:id="rId22"/>
    <p:sldId id="501" r:id="rId23"/>
    <p:sldId id="502" r:id="rId24"/>
    <p:sldId id="503" r:id="rId25"/>
    <p:sldId id="504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>
        <p:scale>
          <a:sx n="80" d="100"/>
          <a:sy n="80" d="100"/>
        </p:scale>
        <p:origin x="-2514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24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85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24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כ"ט/טבת/תשע"ט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שיטות שונות לקליטת נתונים מרובים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xmlns="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xmlns="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xmlns="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xmlns="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xmlns="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xmlns="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xmlns="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xmlns="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xmlns="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xmlns="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D10F49C-3506-48BE-BA50-4AAD4F99EB49}"/>
              </a:ext>
            </a:extLst>
          </p:cNvPr>
          <p:cNvSpPr txBox="1"/>
          <p:nvPr/>
        </p:nvSpPr>
        <p:spPr>
          <a:xfrm>
            <a:off x="1854923" y="4793862"/>
            <a:ext cx="549710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positive numbers. To finish press -10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123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7654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-10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4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3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xmlns="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xmlns="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xmlns="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xmlns="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xmlns="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xmlns="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xmlns="" id="{699D0326-5FC9-4FCC-B356-B68B16854A98}"/>
              </a:ext>
            </a:extLst>
          </p:cNvPr>
          <p:cNvSpPr txBox="1">
            <a:spLocks/>
          </p:cNvSpPr>
          <p:nvPr/>
        </p:nvSpPr>
        <p:spPr>
          <a:xfrm>
            <a:off x="3715930" y="3104196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תלת-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סיפרתיים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xmlns="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xmlns="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xmlns="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xmlns="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9" name="מציין מיקום תוכן 3">
            <a:extLst>
              <a:ext uri="{FF2B5EF4-FFF2-40B4-BE49-F238E27FC236}">
                <a16:creationId xmlns:a16="http://schemas.microsoft.com/office/drawing/2014/main" xmlns="" id="{8796667C-2D42-400C-9C13-C30213AA4C17}"/>
              </a:ext>
            </a:extLst>
          </p:cNvPr>
          <p:cNvSpPr txBox="1">
            <a:spLocks/>
          </p:cNvSpPr>
          <p:nvPr/>
        </p:nvSpPr>
        <p:spPr>
          <a:xfrm>
            <a:off x="2431311" y="3132106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60" name="מציין מיקום תוכן 3">
            <a:extLst>
              <a:ext uri="{FF2B5EF4-FFF2-40B4-BE49-F238E27FC236}">
                <a16:creationId xmlns:a16="http://schemas.microsoft.com/office/drawing/2014/main" xmlns="" id="{D34725ED-1A57-4088-8B60-6FF9CF92BB5E}"/>
              </a:ext>
            </a:extLst>
          </p:cNvPr>
          <p:cNvSpPr txBox="1">
            <a:spLocks/>
          </p:cNvSpPr>
          <p:nvPr/>
        </p:nvSpPr>
        <p:spPr>
          <a:xfrm>
            <a:off x="1762846" y="3132106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מציין מיקום תוכן 3">
            <a:extLst>
              <a:ext uri="{FF2B5EF4-FFF2-40B4-BE49-F238E27FC236}">
                <a16:creationId xmlns:a16="http://schemas.microsoft.com/office/drawing/2014/main" xmlns="" id="{1AF3FEA3-524E-4B47-BEB6-2E656D87567B}"/>
              </a:ext>
            </a:extLst>
          </p:cNvPr>
          <p:cNvSpPr txBox="1">
            <a:spLocks/>
          </p:cNvSpPr>
          <p:nvPr/>
        </p:nvSpPr>
        <p:spPr>
          <a:xfrm>
            <a:off x="2126251" y="3132106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DD41EDD-5E85-4520-9834-76BCF5D15396}"/>
              </a:ext>
            </a:extLst>
          </p:cNvPr>
          <p:cNvSpPr txBox="1"/>
          <p:nvPr/>
        </p:nvSpPr>
        <p:spPr>
          <a:xfrm>
            <a:off x="1786099" y="4830931"/>
            <a:ext cx="563474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three-digit numbers. To finish press 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123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765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33282FD-2EBB-4129-9C44-6EAE0A178E84}"/>
              </a:ext>
            </a:extLst>
          </p:cNvPr>
          <p:cNvSpPr txBox="1"/>
          <p:nvPr/>
        </p:nvSpPr>
        <p:spPr>
          <a:xfrm>
            <a:off x="1786099" y="4790672"/>
            <a:ext cx="563474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letters. To finish press #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D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a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#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xmlns="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xmlns="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xmlns="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xmlns="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xmlns="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xmlns="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xmlns="" id="{699D0326-5FC9-4FCC-B356-B68B16854A98}"/>
              </a:ext>
            </a:extLst>
          </p:cNvPr>
          <p:cNvSpPr txBox="1">
            <a:spLocks/>
          </p:cNvSpPr>
          <p:nvPr/>
        </p:nvSpPr>
        <p:spPr>
          <a:xfrm>
            <a:off x="3715930" y="3104196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תלת-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סיפרתיים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xmlns="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xmlns="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xmlns="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xmlns="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9" name="מציין מיקום תוכן 3">
            <a:extLst>
              <a:ext uri="{FF2B5EF4-FFF2-40B4-BE49-F238E27FC236}">
                <a16:creationId xmlns:a16="http://schemas.microsoft.com/office/drawing/2014/main" xmlns="" id="{8796667C-2D42-400C-9C13-C30213AA4C17}"/>
              </a:ext>
            </a:extLst>
          </p:cNvPr>
          <p:cNvSpPr txBox="1">
            <a:spLocks/>
          </p:cNvSpPr>
          <p:nvPr/>
        </p:nvSpPr>
        <p:spPr>
          <a:xfrm>
            <a:off x="2431311" y="3132106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60" name="מציין מיקום תוכן 3">
            <a:extLst>
              <a:ext uri="{FF2B5EF4-FFF2-40B4-BE49-F238E27FC236}">
                <a16:creationId xmlns:a16="http://schemas.microsoft.com/office/drawing/2014/main" xmlns="" id="{D34725ED-1A57-4088-8B60-6FF9CF92BB5E}"/>
              </a:ext>
            </a:extLst>
          </p:cNvPr>
          <p:cNvSpPr txBox="1">
            <a:spLocks/>
          </p:cNvSpPr>
          <p:nvPr/>
        </p:nvSpPr>
        <p:spPr>
          <a:xfrm>
            <a:off x="1762846" y="3132106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מציין מיקום תוכן 3">
            <a:extLst>
              <a:ext uri="{FF2B5EF4-FFF2-40B4-BE49-F238E27FC236}">
                <a16:creationId xmlns:a16="http://schemas.microsoft.com/office/drawing/2014/main" xmlns="" id="{1AF3FEA3-524E-4B47-BEB6-2E656D87567B}"/>
              </a:ext>
            </a:extLst>
          </p:cNvPr>
          <p:cNvSpPr txBox="1">
            <a:spLocks/>
          </p:cNvSpPr>
          <p:nvPr/>
        </p:nvSpPr>
        <p:spPr>
          <a:xfrm>
            <a:off x="2126251" y="3132106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62" name="מציין מיקום תוכן 3">
            <a:extLst>
              <a:ext uri="{FF2B5EF4-FFF2-40B4-BE49-F238E27FC236}">
                <a16:creationId xmlns:a16="http://schemas.microsoft.com/office/drawing/2014/main" xmlns="" id="{28826035-405E-42A9-8EB1-E9E89867FD71}"/>
              </a:ext>
            </a:extLst>
          </p:cNvPr>
          <p:cNvSpPr txBox="1">
            <a:spLocks/>
          </p:cNvSpPr>
          <p:nvPr/>
        </p:nvSpPr>
        <p:spPr>
          <a:xfrm>
            <a:off x="3715928" y="3639152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רשימה של אותיות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מציין מיקום תוכן 3">
            <a:extLst>
              <a:ext uri="{FF2B5EF4-FFF2-40B4-BE49-F238E27FC236}">
                <a16:creationId xmlns:a16="http://schemas.microsoft.com/office/drawing/2014/main" xmlns="" id="{81CC1342-B872-4288-864E-E07080004175}"/>
              </a:ext>
            </a:extLst>
          </p:cNvPr>
          <p:cNvSpPr txBox="1">
            <a:spLocks/>
          </p:cNvSpPr>
          <p:nvPr/>
        </p:nvSpPr>
        <p:spPr>
          <a:xfrm>
            <a:off x="2431311" y="3667062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68" name="מציין מיקום תוכן 3">
            <a:extLst>
              <a:ext uri="{FF2B5EF4-FFF2-40B4-BE49-F238E27FC236}">
                <a16:creationId xmlns:a16="http://schemas.microsoft.com/office/drawing/2014/main" xmlns="" id="{820390B8-661A-45D6-8C97-444B316AE88B}"/>
              </a:ext>
            </a:extLst>
          </p:cNvPr>
          <p:cNvSpPr txBox="1">
            <a:spLocks/>
          </p:cNvSpPr>
          <p:nvPr/>
        </p:nvSpPr>
        <p:spPr>
          <a:xfrm>
            <a:off x="1762846" y="3667062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69" name="מציין מיקום תוכן 3">
            <a:extLst>
              <a:ext uri="{FF2B5EF4-FFF2-40B4-BE49-F238E27FC236}">
                <a16:creationId xmlns:a16="http://schemas.microsoft.com/office/drawing/2014/main" xmlns="" id="{B6026C62-4F6C-4DBB-AB4D-DBBEAD4368DF}"/>
              </a:ext>
            </a:extLst>
          </p:cNvPr>
          <p:cNvSpPr txBox="1">
            <a:spLocks/>
          </p:cNvSpPr>
          <p:nvPr/>
        </p:nvSpPr>
        <p:spPr>
          <a:xfrm>
            <a:off x="2126251" y="3667062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963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C9FF365-DD34-4C89-95FD-33850D80108D}"/>
              </a:ext>
            </a:extLst>
          </p:cNvPr>
          <p:cNvSpPr txBox="1"/>
          <p:nvPr/>
        </p:nvSpPr>
        <p:spPr>
          <a:xfrm>
            <a:off x="1786099" y="4801497"/>
            <a:ext cx="5634749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ages. To finish press 300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90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14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300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xmlns="" id="{5AAA9D67-B36F-4A82-979B-914039885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xmlns="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xmlns="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xmlns="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xmlns="" id="{E348CDE5-EEC5-4AF3-938C-6A173C06DAF4}"/>
              </a:ext>
            </a:extLst>
          </p:cNvPr>
          <p:cNvSpPr txBox="1">
            <a:spLocks/>
          </p:cNvSpPr>
          <p:nvPr/>
        </p:nvSpPr>
        <p:spPr>
          <a:xfrm>
            <a:off x="3739784" y="2580961"/>
            <a:ext cx="392666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חיוביים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xmlns="" id="{340C00EE-034F-426A-8D15-FF0B9CD85ACD}"/>
              </a:ext>
            </a:extLst>
          </p:cNvPr>
          <p:cNvSpPr txBox="1">
            <a:spLocks/>
          </p:cNvSpPr>
          <p:nvPr/>
        </p:nvSpPr>
        <p:spPr>
          <a:xfrm>
            <a:off x="2431311" y="2608871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xmlns="" id="{699D0326-5FC9-4FCC-B356-B68B16854A98}"/>
              </a:ext>
            </a:extLst>
          </p:cNvPr>
          <p:cNvSpPr txBox="1">
            <a:spLocks/>
          </p:cNvSpPr>
          <p:nvPr/>
        </p:nvSpPr>
        <p:spPr>
          <a:xfrm>
            <a:off x="3715930" y="3104196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מספרים תלת-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סיפרתיים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xmlns="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6" name="מציין מיקום תוכן 3">
            <a:extLst>
              <a:ext uri="{FF2B5EF4-FFF2-40B4-BE49-F238E27FC236}">
                <a16:creationId xmlns:a16="http://schemas.microsoft.com/office/drawing/2014/main" xmlns="" id="{35B43CCA-2B22-4FF3-B287-0E32FB917CEE}"/>
              </a:ext>
            </a:extLst>
          </p:cNvPr>
          <p:cNvSpPr txBox="1">
            <a:spLocks/>
          </p:cNvSpPr>
          <p:nvPr/>
        </p:nvSpPr>
        <p:spPr>
          <a:xfrm>
            <a:off x="1762846" y="2608871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xmlns="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8" name="מציין מיקום תוכן 3">
            <a:extLst>
              <a:ext uri="{FF2B5EF4-FFF2-40B4-BE49-F238E27FC236}">
                <a16:creationId xmlns:a16="http://schemas.microsoft.com/office/drawing/2014/main" xmlns="" id="{3B518974-3CAE-413E-A6AA-BD147C0B747B}"/>
              </a:ext>
            </a:extLst>
          </p:cNvPr>
          <p:cNvSpPr txBox="1">
            <a:spLocks/>
          </p:cNvSpPr>
          <p:nvPr/>
        </p:nvSpPr>
        <p:spPr>
          <a:xfrm>
            <a:off x="2126251" y="2608871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9" name="מציין מיקום תוכן 3">
            <a:extLst>
              <a:ext uri="{FF2B5EF4-FFF2-40B4-BE49-F238E27FC236}">
                <a16:creationId xmlns:a16="http://schemas.microsoft.com/office/drawing/2014/main" xmlns="" id="{8796667C-2D42-400C-9C13-C30213AA4C17}"/>
              </a:ext>
            </a:extLst>
          </p:cNvPr>
          <p:cNvSpPr txBox="1">
            <a:spLocks/>
          </p:cNvSpPr>
          <p:nvPr/>
        </p:nvSpPr>
        <p:spPr>
          <a:xfrm>
            <a:off x="2431311" y="3132106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</a:p>
        </p:txBody>
      </p:sp>
      <p:sp>
        <p:nvSpPr>
          <p:cNvPr id="60" name="מציין מיקום תוכן 3">
            <a:extLst>
              <a:ext uri="{FF2B5EF4-FFF2-40B4-BE49-F238E27FC236}">
                <a16:creationId xmlns:a16="http://schemas.microsoft.com/office/drawing/2014/main" xmlns="" id="{D34725ED-1A57-4088-8B60-6FF9CF92BB5E}"/>
              </a:ext>
            </a:extLst>
          </p:cNvPr>
          <p:cNvSpPr txBox="1">
            <a:spLocks/>
          </p:cNvSpPr>
          <p:nvPr/>
        </p:nvSpPr>
        <p:spPr>
          <a:xfrm>
            <a:off x="1762846" y="3132106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מציין מיקום תוכן 3">
            <a:extLst>
              <a:ext uri="{FF2B5EF4-FFF2-40B4-BE49-F238E27FC236}">
                <a16:creationId xmlns:a16="http://schemas.microsoft.com/office/drawing/2014/main" xmlns="" id="{1AF3FEA3-524E-4B47-BEB6-2E656D87567B}"/>
              </a:ext>
            </a:extLst>
          </p:cNvPr>
          <p:cNvSpPr txBox="1">
            <a:spLocks/>
          </p:cNvSpPr>
          <p:nvPr/>
        </p:nvSpPr>
        <p:spPr>
          <a:xfrm>
            <a:off x="2126251" y="3132106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62" name="מציין מיקום תוכן 3">
            <a:extLst>
              <a:ext uri="{FF2B5EF4-FFF2-40B4-BE49-F238E27FC236}">
                <a16:creationId xmlns:a16="http://schemas.microsoft.com/office/drawing/2014/main" xmlns="" id="{28826035-405E-42A9-8EB1-E9E89867FD71}"/>
              </a:ext>
            </a:extLst>
          </p:cNvPr>
          <p:cNvSpPr txBox="1">
            <a:spLocks/>
          </p:cNvSpPr>
          <p:nvPr/>
        </p:nvSpPr>
        <p:spPr>
          <a:xfrm>
            <a:off x="3715928" y="3639152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רשימה של אותיות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מציין מיקום תוכן 3">
            <a:extLst>
              <a:ext uri="{FF2B5EF4-FFF2-40B4-BE49-F238E27FC236}">
                <a16:creationId xmlns:a16="http://schemas.microsoft.com/office/drawing/2014/main" xmlns="" id="{81CC1342-B872-4288-864E-E07080004175}"/>
              </a:ext>
            </a:extLst>
          </p:cNvPr>
          <p:cNvSpPr txBox="1">
            <a:spLocks/>
          </p:cNvSpPr>
          <p:nvPr/>
        </p:nvSpPr>
        <p:spPr>
          <a:xfrm>
            <a:off x="2431311" y="3667062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68" name="מציין מיקום תוכן 3">
            <a:extLst>
              <a:ext uri="{FF2B5EF4-FFF2-40B4-BE49-F238E27FC236}">
                <a16:creationId xmlns:a16="http://schemas.microsoft.com/office/drawing/2014/main" xmlns="" id="{820390B8-661A-45D6-8C97-444B316AE88B}"/>
              </a:ext>
            </a:extLst>
          </p:cNvPr>
          <p:cNvSpPr txBox="1">
            <a:spLocks/>
          </p:cNvSpPr>
          <p:nvPr/>
        </p:nvSpPr>
        <p:spPr>
          <a:xfrm>
            <a:off x="1762846" y="3667062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69" name="מציין מיקום תוכן 3">
            <a:extLst>
              <a:ext uri="{FF2B5EF4-FFF2-40B4-BE49-F238E27FC236}">
                <a16:creationId xmlns:a16="http://schemas.microsoft.com/office/drawing/2014/main" xmlns="" id="{B6026C62-4F6C-4DBB-AB4D-DBBEAD4368DF}"/>
              </a:ext>
            </a:extLst>
          </p:cNvPr>
          <p:cNvSpPr txBox="1">
            <a:spLocks/>
          </p:cNvSpPr>
          <p:nvPr/>
        </p:nvSpPr>
        <p:spPr>
          <a:xfrm>
            <a:off x="2126251" y="3667062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70" name="מציין מיקום תוכן 3">
            <a:extLst>
              <a:ext uri="{FF2B5EF4-FFF2-40B4-BE49-F238E27FC236}">
                <a16:creationId xmlns:a16="http://schemas.microsoft.com/office/drawing/2014/main" xmlns="" id="{99BAA9A1-8F72-4D96-8200-DA7A021BF57F}"/>
              </a:ext>
            </a:extLst>
          </p:cNvPr>
          <p:cNvSpPr txBox="1">
            <a:spLocks/>
          </p:cNvSpPr>
          <p:nvPr/>
        </p:nvSpPr>
        <p:spPr>
          <a:xfrm>
            <a:off x="3715928" y="4214912"/>
            <a:ext cx="3950522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רשימה של גילאים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" name="מציין מיקום תוכן 3">
            <a:extLst>
              <a:ext uri="{FF2B5EF4-FFF2-40B4-BE49-F238E27FC236}">
                <a16:creationId xmlns:a16="http://schemas.microsoft.com/office/drawing/2014/main" xmlns="" id="{B20E743C-02C5-4624-A197-7EAE8F950E14}"/>
              </a:ext>
            </a:extLst>
          </p:cNvPr>
          <p:cNvSpPr txBox="1">
            <a:spLocks/>
          </p:cNvSpPr>
          <p:nvPr/>
        </p:nvSpPr>
        <p:spPr>
          <a:xfrm>
            <a:off x="2431311" y="4242822"/>
            <a:ext cx="82708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300</a:t>
            </a:r>
          </a:p>
        </p:txBody>
      </p:sp>
      <p:sp>
        <p:nvSpPr>
          <p:cNvPr id="72" name="מציין מיקום תוכן 3">
            <a:extLst>
              <a:ext uri="{FF2B5EF4-FFF2-40B4-BE49-F238E27FC236}">
                <a16:creationId xmlns:a16="http://schemas.microsoft.com/office/drawing/2014/main" xmlns="" id="{69FA2821-3115-4CB7-95D3-D8D1888F09A4}"/>
              </a:ext>
            </a:extLst>
          </p:cNvPr>
          <p:cNvSpPr txBox="1">
            <a:spLocks/>
          </p:cNvSpPr>
          <p:nvPr/>
        </p:nvSpPr>
        <p:spPr>
          <a:xfrm>
            <a:off x="1762846" y="4242822"/>
            <a:ext cx="654800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73" name="מציין מיקום תוכן 3">
            <a:extLst>
              <a:ext uri="{FF2B5EF4-FFF2-40B4-BE49-F238E27FC236}">
                <a16:creationId xmlns:a16="http://schemas.microsoft.com/office/drawing/2014/main" xmlns="" id="{CE760534-7A33-4D1B-A1E1-AA28F88B6D08}"/>
              </a:ext>
            </a:extLst>
          </p:cNvPr>
          <p:cNvSpPr txBox="1">
            <a:spLocks/>
          </p:cNvSpPr>
          <p:nvPr/>
        </p:nvSpPr>
        <p:spPr>
          <a:xfrm>
            <a:off x="2126251" y="4242822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900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40" grpId="0"/>
      <p:bldP spid="45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120941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תרשים זרימה לקליטה עם זקיף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xmlns="" id="{0F125070-344E-4334-99DB-C1EC62818895}"/>
              </a:ext>
            </a:extLst>
          </p:cNvPr>
          <p:cNvCxnSpPr/>
          <p:nvPr/>
        </p:nvCxnSpPr>
        <p:spPr>
          <a:xfrm>
            <a:off x="4892403" y="1266059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רשים זרימה: נתונים 56">
            <a:extLst>
              <a:ext uri="{FF2B5EF4-FFF2-40B4-BE49-F238E27FC236}">
                <a16:creationId xmlns:a16="http://schemas.microsoft.com/office/drawing/2014/main" xmlns="" id="{92ACA747-9644-4DE0-AEFC-8A1DE048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536" y="1580858"/>
            <a:ext cx="2584145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קלוט נתון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xmlns="" id="{C87F5743-3C79-4D23-B0CC-72A9AB7E1BAB}"/>
              </a:ext>
            </a:extLst>
          </p:cNvPr>
          <p:cNvCxnSpPr/>
          <p:nvPr/>
        </p:nvCxnSpPr>
        <p:spPr>
          <a:xfrm>
            <a:off x="4866608" y="2145425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תרשים זרימה: נתונים 56">
            <a:extLst>
              <a:ext uri="{FF2B5EF4-FFF2-40B4-BE49-F238E27FC236}">
                <a16:creationId xmlns:a16="http://schemas.microsoft.com/office/drawing/2014/main" xmlns="" id="{EC1D44A7-5C7C-4838-842C-C1BDE6CB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449" y="2501348"/>
            <a:ext cx="3024319" cy="95171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הנתון שונה מהזקיף?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xmlns="" id="{573F9978-D3AC-4444-9D7B-F0DDBA73A75B}"/>
              </a:ext>
            </a:extLst>
          </p:cNvPr>
          <p:cNvCxnSpPr/>
          <p:nvPr/>
        </p:nvCxnSpPr>
        <p:spPr>
          <a:xfrm>
            <a:off x="2437033" y="4469492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רשים זרימה: נתונים 56">
            <a:extLst>
              <a:ext uri="{FF2B5EF4-FFF2-40B4-BE49-F238E27FC236}">
                <a16:creationId xmlns:a16="http://schemas.microsoft.com/office/drawing/2014/main" xmlns="" id="{CA0B854A-A6ED-4879-980B-61A50A16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797152"/>
            <a:ext cx="3218898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נתון נוסף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מחבר: מרפקי 43">
            <a:extLst>
              <a:ext uri="{FF2B5EF4-FFF2-40B4-BE49-F238E27FC236}">
                <a16:creationId xmlns:a16="http://schemas.microsoft.com/office/drawing/2014/main" xmlns="" id="{EE468F96-AFF6-40BE-B5CA-8D377E5DD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9381" y="3007672"/>
            <a:ext cx="855068" cy="428766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מלבן 45">
            <a:extLst>
              <a:ext uri="{FF2B5EF4-FFF2-40B4-BE49-F238E27FC236}">
                <a16:creationId xmlns:a16="http://schemas.microsoft.com/office/drawing/2014/main" xmlns="" id="{D5C49784-CE33-4414-BC57-0EC7A7D1C609}"/>
              </a:ext>
            </a:extLst>
          </p:cNvPr>
          <p:cNvSpPr/>
          <p:nvPr/>
        </p:nvSpPr>
        <p:spPr>
          <a:xfrm>
            <a:off x="2593884" y="2586544"/>
            <a:ext cx="539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כן</a:t>
            </a:r>
          </a:p>
        </p:txBody>
      </p: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xmlns="" id="{41275AB6-1380-4A88-A058-D98EE9D0D5BD}"/>
              </a:ext>
            </a:extLst>
          </p:cNvPr>
          <p:cNvCxnSpPr>
            <a:cxnSpLocks/>
          </p:cNvCxnSpPr>
          <p:nvPr/>
        </p:nvCxnSpPr>
        <p:spPr>
          <a:xfrm flipV="1">
            <a:off x="740766" y="2309256"/>
            <a:ext cx="4125841" cy="3315835"/>
          </a:xfrm>
          <a:prstGeom prst="bentConnector3">
            <a:avLst>
              <a:gd name="adj1" fmla="val -3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xmlns="" id="{C16A156E-24C2-42FB-8580-6CB43F27F8CF}"/>
              </a:ext>
            </a:extLst>
          </p:cNvPr>
          <p:cNvCxnSpPr>
            <a:cxnSpLocks/>
          </p:cNvCxnSpPr>
          <p:nvPr/>
        </p:nvCxnSpPr>
        <p:spPr>
          <a:xfrm rot="5400000">
            <a:off x="1461391" y="4670833"/>
            <a:ext cx="233633" cy="1674882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: מרפקי 49">
            <a:extLst>
              <a:ext uri="{FF2B5EF4-FFF2-40B4-BE49-F238E27FC236}">
                <a16:creationId xmlns:a16="http://schemas.microsoft.com/office/drawing/2014/main" xmlns="" id="{451CDF46-BDCF-4EA2-9417-B40E1A8F7AFB}"/>
              </a:ext>
            </a:extLst>
          </p:cNvPr>
          <p:cNvCxnSpPr>
            <a:cxnSpLocks/>
          </p:cNvCxnSpPr>
          <p:nvPr/>
        </p:nvCxnSpPr>
        <p:spPr>
          <a:xfrm>
            <a:off x="6411425" y="2994690"/>
            <a:ext cx="641239" cy="421251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xmlns="" id="{A2318ED9-DEDF-49B8-BA85-01CC4B0338DA}"/>
              </a:ext>
            </a:extLst>
          </p:cNvPr>
          <p:cNvSpPr/>
          <p:nvPr/>
        </p:nvSpPr>
        <p:spPr>
          <a:xfrm>
            <a:off x="6599781" y="2586544"/>
            <a:ext cx="6048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לא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F802994-553E-4980-9305-9CA6D03FBEB5}"/>
              </a:ext>
            </a:extLst>
          </p:cNvPr>
          <p:cNvSpPr txBox="1"/>
          <p:nvPr/>
        </p:nvSpPr>
        <p:spPr>
          <a:xfrm>
            <a:off x="1435575" y="3455363"/>
            <a:ext cx="225803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עבודה עם הנתון שנקלט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5FC5566-6C8E-49D3-AB02-7EA48DB4A699}"/>
              </a:ext>
            </a:extLst>
          </p:cNvPr>
          <p:cNvSpPr txBox="1"/>
          <p:nvPr/>
        </p:nvSpPr>
        <p:spPr>
          <a:xfrm>
            <a:off x="5923646" y="3535456"/>
            <a:ext cx="22580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המשך התוכנית</a:t>
            </a:r>
          </a:p>
        </p:txBody>
      </p:sp>
    </p:spTree>
    <p:extLst>
      <p:ext uri="{BB962C8B-B14F-4D97-AF65-F5344CB8AC3E}">
        <p14:creationId xmlns:p14="http://schemas.microsoft.com/office/powerpoint/2010/main" val="21109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41" grpId="0" animBg="1"/>
      <p:bldP spid="43" grpId="0" animBg="1"/>
      <p:bldP spid="63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מספרים ממשיים עד אשר יוקש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 עבור כל מספר שנקלט, התוכנית תדפיס את המספר כפול 3. 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AC48FC6F-898A-4C61-84D7-0EB1B287B51E}"/>
              </a:ext>
            </a:extLst>
          </p:cNvPr>
          <p:cNvSpPr/>
          <p:nvPr/>
        </p:nvSpPr>
        <p:spPr>
          <a:xfrm>
            <a:off x="6282094" y="1356135"/>
            <a:ext cx="2694853" cy="123533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2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200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מספר כפול 3</a:t>
            </a:r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xmlns="" id="{FF8C6148-DC8F-41C0-9F75-8F2C86A64AC6}"/>
              </a:ext>
            </a:extLst>
          </p:cNvPr>
          <p:cNvCxnSpPr>
            <a:cxnSpLocks/>
          </p:cNvCxnSpPr>
          <p:nvPr/>
        </p:nvCxnSpPr>
        <p:spPr>
          <a:xfrm>
            <a:off x="4570262" y="1650846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xmlns="" id="{494891E8-BEB9-41C8-9BEB-6A8CFC69918F}"/>
              </a:ext>
            </a:extLst>
          </p:cNvPr>
          <p:cNvCxnSpPr>
            <a:cxnSpLocks/>
          </p:cNvCxnSpPr>
          <p:nvPr/>
        </p:nvCxnSpPr>
        <p:spPr>
          <a:xfrm>
            <a:off x="4541565" y="2255895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תרשים זרימה: נתונים 56">
            <a:extLst>
              <a:ext uri="{FF2B5EF4-FFF2-40B4-BE49-F238E27FC236}">
                <a16:creationId xmlns:a16="http://schemas.microsoft.com/office/drawing/2014/main" xmlns="" id="{A9A5E517-5FA4-4D5E-AC32-8D7437F6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2507396"/>
            <a:ext cx="2173348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num!=</a:t>
            </a:r>
            <a:r>
              <a:rPr lang="en-US" altLang="he-IL" sz="22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0</a:t>
            </a:r>
            <a:endParaRPr kumimoji="0" lang="he-IL" altLang="he-IL" sz="2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תרשים זרימה: נתונים 56">
            <a:extLst>
              <a:ext uri="{FF2B5EF4-FFF2-40B4-BE49-F238E27FC236}">
                <a16:creationId xmlns:a16="http://schemas.microsoft.com/office/drawing/2014/main" xmlns="" id="{ED301A1F-A59F-4F8B-BA2A-8D3E87FD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22" y="4425111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xmlns="" id="{F746B367-4665-45F1-9E9B-2F1199187A9B}"/>
              </a:ext>
            </a:extLst>
          </p:cNvPr>
          <p:cNvCxnSpPr>
            <a:cxnSpLocks/>
            <a:stCxn id="40" idx="1"/>
            <a:endCxn id="59" idx="0"/>
          </p:cNvCxnSpPr>
          <p:nvPr/>
        </p:nvCxnSpPr>
        <p:spPr>
          <a:xfrm rot="10800000" flipV="1">
            <a:off x="2694496" y="2817620"/>
            <a:ext cx="725377" cy="359082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xmlns="" id="{40BBB37D-5655-4C67-9B29-97ECAD030FFC}"/>
              </a:ext>
            </a:extLst>
          </p:cNvPr>
          <p:cNvSpPr/>
          <p:nvPr/>
        </p:nvSpPr>
        <p:spPr>
          <a:xfrm>
            <a:off x="2982304" y="2423340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xmlns="" id="{52F52F1F-4FF4-4013-83A7-196C833034BD}"/>
              </a:ext>
            </a:extLst>
          </p:cNvPr>
          <p:cNvCxnSpPr>
            <a:cxnSpLocks/>
          </p:cNvCxnSpPr>
          <p:nvPr/>
        </p:nvCxnSpPr>
        <p:spPr>
          <a:xfrm flipV="1">
            <a:off x="1094352" y="2370093"/>
            <a:ext cx="3322150" cy="2740882"/>
          </a:xfrm>
          <a:prstGeom prst="bentConnector3">
            <a:avLst>
              <a:gd name="adj1" fmla="val 343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xmlns="" id="{0CDCC9F1-F10C-4E73-BABC-169F29155C82}"/>
              </a:ext>
            </a:extLst>
          </p:cNvPr>
          <p:cNvCxnSpPr>
            <a:cxnSpLocks/>
          </p:cNvCxnSpPr>
          <p:nvPr/>
        </p:nvCxnSpPr>
        <p:spPr>
          <a:xfrm rot="5400000">
            <a:off x="1752411" y="4148033"/>
            <a:ext cx="304883" cy="1621001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: מרפקי 50">
            <a:extLst>
              <a:ext uri="{FF2B5EF4-FFF2-40B4-BE49-F238E27FC236}">
                <a16:creationId xmlns:a16="http://schemas.microsoft.com/office/drawing/2014/main" xmlns="" id="{9272C70D-A922-4918-A8A9-0097F0C5DF2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593220" y="2817620"/>
            <a:ext cx="507140" cy="175488"/>
          </a:xfrm>
          <a:prstGeom prst="bentConnector3">
            <a:avLst>
              <a:gd name="adj1" fmla="val 10018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מלבן 51">
            <a:extLst>
              <a:ext uri="{FF2B5EF4-FFF2-40B4-BE49-F238E27FC236}">
                <a16:creationId xmlns:a16="http://schemas.microsoft.com/office/drawing/2014/main" xmlns="" id="{C91EBEDA-7759-473B-B771-D3175417B309}"/>
              </a:ext>
            </a:extLst>
          </p:cNvPr>
          <p:cNvSpPr/>
          <p:nvPr/>
        </p:nvSpPr>
        <p:spPr>
          <a:xfrm>
            <a:off x="5459120" y="2421954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xmlns="" id="{948F1CBA-DE0B-4BAA-AEF1-A237DD788429}"/>
              </a:ext>
            </a:extLst>
          </p:cNvPr>
          <p:cNvCxnSpPr>
            <a:cxnSpLocks/>
          </p:cNvCxnSpPr>
          <p:nvPr/>
        </p:nvCxnSpPr>
        <p:spPr>
          <a:xfrm>
            <a:off x="2709380" y="4228407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תרשים זרימה: מסיים 50">
            <a:extLst>
              <a:ext uri="{FF2B5EF4-FFF2-40B4-BE49-F238E27FC236}">
                <a16:creationId xmlns:a16="http://schemas.microsoft.com/office/drawing/2014/main" xmlns="" id="{314A771B-7FC4-4531-BC7D-E2CA9BA7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77" y="1263496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תרשים זרימה: נתונים 56">
            <a:extLst>
              <a:ext uri="{FF2B5EF4-FFF2-40B4-BE49-F238E27FC236}">
                <a16:creationId xmlns:a16="http://schemas.microsoft.com/office/drawing/2014/main" xmlns="" id="{116DE852-8F31-48DE-A816-302AC573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052" y="1831665"/>
            <a:ext cx="2229897" cy="387350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תרשים זרימה: נתונים 56">
            <a:extLst>
              <a:ext uri="{FF2B5EF4-FFF2-40B4-BE49-F238E27FC236}">
                <a16:creationId xmlns:a16="http://schemas.microsoft.com/office/drawing/2014/main" xmlns="" id="{81051EFF-6951-4C4E-8509-6AD6AA33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34" y="3176702"/>
            <a:ext cx="2293321" cy="43088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 = num*3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תרשים זרימה: נתונים 59">
            <a:extLst>
              <a:ext uri="{FF2B5EF4-FFF2-40B4-BE49-F238E27FC236}">
                <a16:creationId xmlns:a16="http://schemas.microsoft.com/office/drawing/2014/main" xmlns="" id="{8E92F811-6351-4A52-A5AB-40E6ECD4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725" y="3857041"/>
            <a:ext cx="2005537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xmlns="" id="{E322B517-9434-4AD2-BC4B-87A1B9FE4673}"/>
              </a:ext>
            </a:extLst>
          </p:cNvPr>
          <p:cNvCxnSpPr>
            <a:cxnSpLocks/>
          </p:cNvCxnSpPr>
          <p:nvPr/>
        </p:nvCxnSpPr>
        <p:spPr>
          <a:xfrm>
            <a:off x="2703407" y="3645797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תרשים זרימה: מסיים 50">
            <a:extLst>
              <a:ext uri="{FF2B5EF4-FFF2-40B4-BE49-F238E27FC236}">
                <a16:creationId xmlns:a16="http://schemas.microsoft.com/office/drawing/2014/main" xmlns="" id="{38E14D88-BD79-4C69-BA8E-A5162B3B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720" y="2993109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BBEE1E-BD15-4238-ABEA-4D3F862D3AA6}"/>
              </a:ext>
            </a:extLst>
          </p:cNvPr>
          <p:cNvSpPr txBox="1"/>
          <p:nvPr/>
        </p:nvSpPr>
        <p:spPr>
          <a:xfrm>
            <a:off x="362093" y="5289186"/>
            <a:ext cx="35701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Enter the numbers. To finish press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3.6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3.6 * 3 = 10.8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b="1" dirty="0">
                <a:solidFill>
                  <a:srgbClr val="0070C0"/>
                </a:solidFill>
              </a:rPr>
              <a:t>0</a:t>
            </a:r>
            <a:endParaRPr lang="he-IL" b="1" dirty="0">
              <a:solidFill>
                <a:srgbClr val="0070C0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8B4A0FBC-7192-4514-BCDA-A5F1EA2E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10" y="4088225"/>
            <a:ext cx="4460216" cy="2678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24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animBg="1"/>
      <p:bldP spid="42" grpId="0" animBg="1"/>
      <p:bldP spid="56" grpId="0" animBg="1"/>
      <p:bldP spid="57" grpId="0" animBg="1"/>
      <p:bldP spid="59" grpId="0" animBg="1"/>
      <p:bldP spid="60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3" y="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2 - לפתרון בכיתה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746358"/>
            <a:ext cx="8928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זוגות של מספרים שלמים עד אשר יוקש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-1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עבור כל זוג מספרים, התוכנית תדפיס את סכום האחדות שלהם. בסיום התוכנית, היא תדפיס "שיהיה לך יום נפלא"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FAC748A-8871-4808-B77F-25CFB7F2B68A}"/>
              </a:ext>
            </a:extLst>
          </p:cNvPr>
          <p:cNvSpPr txBox="1"/>
          <p:nvPr/>
        </p:nvSpPr>
        <p:spPr>
          <a:xfrm>
            <a:off x="2049455" y="2540525"/>
            <a:ext cx="5045091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two numbers. To finish press -1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95 14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The sum of ones is 9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two numbers. To finish press -1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188   2157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The sum of ones is 15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two numbers. To finish press -1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pPr algn="l" rtl="0"/>
            <a:r>
              <a:rPr lang="en-US" sz="2400" b="1" dirty="0">
                <a:solidFill>
                  <a:schemeClr val="bg1"/>
                </a:solidFill>
              </a:rPr>
              <a:t>Have a nice day</a:t>
            </a:r>
            <a:endParaRPr lang="he-I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5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120941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של </a:t>
            </a:r>
            <a:r>
              <a:rPr lang="he-IL" b="1" dirty="0" err="1">
                <a:solidFill>
                  <a:srgbClr val="0070C0"/>
                </a:solidFill>
                <a:cs typeface="+mn-cs"/>
              </a:rPr>
              <a:t>תוכנית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עם זקיף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xmlns="" id="{69254F63-C9F0-462F-BE86-2C426A7A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789040"/>
            <a:ext cx="4794110" cy="2878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82AC0DCF-3E86-4B0F-8DBC-FB7D8C6D8111}"/>
              </a:ext>
            </a:extLst>
          </p:cNvPr>
          <p:cNvSpPr/>
          <p:nvPr/>
        </p:nvSpPr>
        <p:spPr>
          <a:xfrm>
            <a:off x="209938" y="939785"/>
            <a:ext cx="68823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(“Enter... To finish enter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זקיף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\n”);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  ”, &amp;   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(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נתון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זקיף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עבודה עם הנתון שנקלט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(“Enter... To finish enter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\n”);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  ”, &amp;   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המשך התוכנית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מספרים ממשיים עד אשר יוקש </a:t>
            </a: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 עבור כל מספר שנקלט, התוכנית תדפיס את המספר כפול 3.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587D3BEC-8A61-49C4-91D0-FBF425CF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635628"/>
            <a:ext cx="3178614" cy="2130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מלבן 24">
            <a:extLst>
              <a:ext uri="{FF2B5EF4-FFF2-40B4-BE49-F238E27FC236}">
                <a16:creationId xmlns:a16="http://schemas.microsoft.com/office/drawing/2014/main" xmlns="" id="{26611AE6-B034-4B7F-A6F7-14E836930445}"/>
              </a:ext>
            </a:extLst>
          </p:cNvPr>
          <p:cNvSpPr/>
          <p:nvPr/>
        </p:nvSpPr>
        <p:spPr>
          <a:xfrm>
            <a:off x="155196" y="869018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num, res;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number. To finish enter 0\n"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 != 0)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//while(num)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 = num * 3;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"%.5f * 3 = %.2f\n"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num, res);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number. To finish enter 0\n"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3" y="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2 - לפתרון בכיתה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746358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זוגות של מספרים שלמים עד אשר יוקש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-1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עבור כל זוג מספרים, התוכנית תדפיס את סכום האחדות שלהם. בסיום התוכנית, היא תדפיס "שיהיה לך יום נפלא"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FAC748A-8871-4808-B77F-25CFB7F2B68A}"/>
              </a:ext>
            </a:extLst>
          </p:cNvPr>
          <p:cNvSpPr txBox="1"/>
          <p:nvPr/>
        </p:nvSpPr>
        <p:spPr>
          <a:xfrm>
            <a:off x="2049455" y="2540525"/>
            <a:ext cx="5045091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two numbers. To finish press -1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95 14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The sum of ones is 9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two numbers. To finish press -1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188   2157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The sum of ones is 15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two numbers. To finish press -1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pPr algn="l" rtl="0"/>
            <a:r>
              <a:rPr lang="en-US" sz="2400" b="1" dirty="0">
                <a:solidFill>
                  <a:schemeClr val="bg1"/>
                </a:solidFill>
              </a:rPr>
              <a:t>Have a nice day</a:t>
            </a:r>
            <a:endParaRPr lang="he-I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קליטת נתונים מרובים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87F274D4-5EA4-43BC-A985-DB0F83B5C095}"/>
              </a:ext>
            </a:extLst>
          </p:cNvPr>
          <p:cNvSpPr/>
          <p:nvPr/>
        </p:nvSpPr>
        <p:spPr>
          <a:xfrm>
            <a:off x="188387" y="1484784"/>
            <a:ext cx="8767227" cy="24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נלמד 3 שיטות לקליטת נתונים מרובים: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כמות הנתונים ידועה מראש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שיטת הזקיף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 שיטת התפריט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2333310-8BAE-4AAA-A25E-9A9845C061C5}"/>
              </a:ext>
            </a:extLst>
          </p:cNvPr>
          <p:cNvSpPr txBox="1"/>
          <p:nvPr/>
        </p:nvSpPr>
        <p:spPr>
          <a:xfrm>
            <a:off x="1823450" y="1772816"/>
            <a:ext cx="54971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Enter data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Exit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your choice: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3. שיטת התפריט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="" xmlns:a16="http://schemas.microsoft.com/office/drawing/2014/main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בשיטה זו, מציגים תפריט עם אופציה להכניס מידע או אופציה לצאת, והמשתמש בוחר באחת מהאופציות.</a:t>
            </a:r>
          </a:p>
        </p:txBody>
      </p:sp>
    </p:spTree>
    <p:extLst>
      <p:ext uri="{BB962C8B-B14F-4D97-AF65-F5344CB8AC3E}">
        <p14:creationId xmlns:p14="http://schemas.microsoft.com/office/powerpoint/2010/main" val="30425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6709" y="35033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תרשים זרימה לקליטה עם תפריט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="" xmlns:a16="http://schemas.microsoft.com/office/drawing/2014/main" id="{0F125070-344E-4334-99DB-C1EC62818895}"/>
              </a:ext>
            </a:extLst>
          </p:cNvPr>
          <p:cNvCxnSpPr>
            <a:cxnSpLocks/>
          </p:cNvCxnSpPr>
          <p:nvPr/>
        </p:nvCxnSpPr>
        <p:spPr>
          <a:xfrm>
            <a:off x="4571999" y="1635470"/>
            <a:ext cx="0" cy="17544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רשים זרימה: נתונים 56">
            <a:extLst>
              <a:ext uri="{FF2B5EF4-FFF2-40B4-BE49-F238E27FC236}">
                <a16:creationId xmlns="" xmlns:a16="http://schemas.microsoft.com/office/drawing/2014/main" id="{92ACA747-9644-4DE0-AEFC-8A1DE048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812" y="1785507"/>
            <a:ext cx="3576375" cy="729330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קלוט את בחירת המשתמש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="" xmlns:a16="http://schemas.microsoft.com/office/drawing/2014/main" id="{C87F5743-3C79-4D23-B0CC-72A9AB7E1BAB}"/>
              </a:ext>
            </a:extLst>
          </p:cNvPr>
          <p:cNvCxnSpPr/>
          <p:nvPr/>
        </p:nvCxnSpPr>
        <p:spPr>
          <a:xfrm>
            <a:off x="4571999" y="2514836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תרשים זרימה: נתונים 56">
            <a:extLst>
              <a:ext uri="{FF2B5EF4-FFF2-40B4-BE49-F238E27FC236}">
                <a16:creationId xmlns="" xmlns:a16="http://schemas.microsoft.com/office/drawing/2014/main" id="{EC1D44A7-5C7C-4838-842C-C1BDE6CB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192" y="2870759"/>
            <a:ext cx="3127614" cy="95171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בחירה?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מחבר חץ ישר 41">
            <a:extLst>
              <a:ext uri="{FF2B5EF4-FFF2-40B4-BE49-F238E27FC236}">
                <a16:creationId xmlns="" xmlns:a16="http://schemas.microsoft.com/office/drawing/2014/main" id="{573F9978-D3AC-4444-9D7B-F0DDBA73A75B}"/>
              </a:ext>
            </a:extLst>
          </p:cNvPr>
          <p:cNvCxnSpPr/>
          <p:nvPr/>
        </p:nvCxnSpPr>
        <p:spPr>
          <a:xfrm>
            <a:off x="2110412" y="4274895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רשים זרימה: נתונים 56">
            <a:extLst>
              <a:ext uri="{FF2B5EF4-FFF2-40B4-BE49-F238E27FC236}">
                <a16:creationId xmlns="" xmlns:a16="http://schemas.microsoft.com/office/drawing/2014/main" id="{CA0B854A-A6ED-4879-980B-61A50A16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680690"/>
            <a:ext cx="2162593" cy="59576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נתון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מחבר: מרפקי 47">
            <a:extLst>
              <a:ext uri="{FF2B5EF4-FFF2-40B4-BE49-F238E27FC236}">
                <a16:creationId xmlns="" xmlns:a16="http://schemas.microsoft.com/office/drawing/2014/main" id="{41275AB6-1380-4A88-A058-D98EE9D0D5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4898" y="1703747"/>
            <a:ext cx="5278408" cy="3433700"/>
          </a:xfrm>
          <a:prstGeom prst="bentConnector3">
            <a:avLst>
              <a:gd name="adj1" fmla="val 100006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F802994-553E-4980-9305-9CA6D03FBEB5}"/>
              </a:ext>
            </a:extLst>
          </p:cNvPr>
          <p:cNvSpPr txBox="1"/>
          <p:nvPr/>
        </p:nvSpPr>
        <p:spPr>
          <a:xfrm>
            <a:off x="871133" y="4503642"/>
            <a:ext cx="225803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עבודה עם הנתון שנקלט </a:t>
            </a:r>
          </a:p>
        </p:txBody>
      </p:sp>
      <p:sp>
        <p:nvSpPr>
          <p:cNvPr id="17" name="תרשים זרימה: נתונים 56">
            <a:extLst>
              <a:ext uri="{FF2B5EF4-FFF2-40B4-BE49-F238E27FC236}">
                <a16:creationId xmlns="" xmlns:a16="http://schemas.microsoft.com/office/drawing/2014/main" id="{6099F11B-CA31-4340-A1C4-872F3A90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927" y="980728"/>
            <a:ext cx="2584145" cy="62164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הצג תפריט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="" xmlns:a16="http://schemas.microsoft.com/office/drawing/2014/main" id="{3349B229-7B7B-4BD2-899E-17574E58F15C}"/>
              </a:ext>
            </a:extLst>
          </p:cNvPr>
          <p:cNvSpPr/>
          <p:nvPr/>
        </p:nvSpPr>
        <p:spPr>
          <a:xfrm>
            <a:off x="2230437" y="3179282"/>
            <a:ext cx="8395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="" xmlns:a16="http://schemas.microsoft.com/office/drawing/2014/main" id="{6811773D-1632-4F16-A832-6F396582BCF7}"/>
              </a:ext>
            </a:extLst>
          </p:cNvPr>
          <p:cNvCxnSpPr>
            <a:cxnSpLocks/>
            <a:endCxn id="43" idx="1"/>
          </p:cNvCxnSpPr>
          <p:nvPr/>
        </p:nvCxnSpPr>
        <p:spPr>
          <a:xfrm flipH="1">
            <a:off x="2124905" y="3429000"/>
            <a:ext cx="1155022" cy="2516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="" xmlns:a16="http://schemas.microsoft.com/office/drawing/2014/main" id="{74D8FADA-7822-412A-8599-E58AA3BDBAA2}"/>
              </a:ext>
            </a:extLst>
          </p:cNvPr>
          <p:cNvSpPr/>
          <p:nvPr/>
        </p:nvSpPr>
        <p:spPr>
          <a:xfrm>
            <a:off x="4205838" y="3822477"/>
            <a:ext cx="8395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2" name="מחבר חץ ישר 21">
            <a:extLst>
              <a:ext uri="{FF2B5EF4-FFF2-40B4-BE49-F238E27FC236}">
                <a16:creationId xmlns="" xmlns:a16="http://schemas.microsoft.com/office/drawing/2014/main" id="{0A485752-9411-4AD2-8EA2-6FDF5C7C1B5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450668" y="3808664"/>
            <a:ext cx="62645" cy="13530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="" xmlns:a16="http://schemas.microsoft.com/office/drawing/2014/main" id="{DC6957D0-FFB5-4875-B5F3-27E46EDCD820}"/>
              </a:ext>
            </a:extLst>
          </p:cNvPr>
          <p:cNvSpPr/>
          <p:nvPr/>
        </p:nvSpPr>
        <p:spPr>
          <a:xfrm>
            <a:off x="6236844" y="3377777"/>
            <a:ext cx="1466441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b="1" dirty="0">
                <a:solidFill>
                  <a:srgbClr val="FF0000"/>
                </a:solidFill>
              </a:rPr>
              <a:t>מספר אחר</a:t>
            </a:r>
          </a:p>
        </p:txBody>
      </p:sp>
      <p:cxnSp>
        <p:nvCxnSpPr>
          <p:cNvPr id="25" name="מחבר חץ ישר 24">
            <a:extLst>
              <a:ext uri="{FF2B5EF4-FFF2-40B4-BE49-F238E27FC236}">
                <a16:creationId xmlns="" xmlns:a16="http://schemas.microsoft.com/office/drawing/2014/main" id="{3C603AD9-B034-4854-8BC6-E7ED479719B1}"/>
              </a:ext>
            </a:extLst>
          </p:cNvPr>
          <p:cNvCxnSpPr>
            <a:cxnSpLocks/>
          </p:cNvCxnSpPr>
          <p:nvPr/>
        </p:nvCxnSpPr>
        <p:spPr>
          <a:xfrm>
            <a:off x="5864073" y="3439115"/>
            <a:ext cx="879209" cy="57184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רשים זרימה: נתונים 56">
            <a:extLst>
              <a:ext uri="{FF2B5EF4-FFF2-40B4-BE49-F238E27FC236}">
                <a16:creationId xmlns="" xmlns:a16="http://schemas.microsoft.com/office/drawing/2014/main" id="{B4CC1C49-8049-4B7D-AD77-DA0AED92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842" y="4037920"/>
            <a:ext cx="2766653" cy="74635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"בחירה</a:t>
            </a:r>
            <a:r>
              <a:rPr kumimoji="0" lang="he-IL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שגויה"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אליפסה 28">
            <a:extLst>
              <a:ext uri="{FF2B5EF4-FFF2-40B4-BE49-F238E27FC236}">
                <a16:creationId xmlns="" xmlns:a16="http://schemas.microsoft.com/office/drawing/2014/main" id="{4A7505DA-86D0-45F2-8174-BCF346A01210}"/>
              </a:ext>
            </a:extLst>
          </p:cNvPr>
          <p:cNvSpPr/>
          <p:nvPr/>
        </p:nvSpPr>
        <p:spPr>
          <a:xfrm>
            <a:off x="4333293" y="5161752"/>
            <a:ext cx="360040" cy="288032"/>
          </a:xfrm>
          <a:prstGeom prst="ellips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20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מחבר: מרפקי 29">
            <a:extLst>
              <a:ext uri="{FF2B5EF4-FFF2-40B4-BE49-F238E27FC236}">
                <a16:creationId xmlns="" xmlns:a16="http://schemas.microsoft.com/office/drawing/2014/main" id="{C43114D8-0D66-4A6F-9E15-5931478EAC03}"/>
              </a:ext>
            </a:extLst>
          </p:cNvPr>
          <p:cNvCxnSpPr>
            <a:cxnSpLocks/>
            <a:stCxn id="27" idx="3"/>
            <a:endCxn id="29" idx="6"/>
          </p:cNvCxnSpPr>
          <p:nvPr/>
        </p:nvCxnSpPr>
        <p:spPr>
          <a:xfrm rot="5400000">
            <a:off x="5547173" y="3930438"/>
            <a:ext cx="521490" cy="2229170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רפקי 33">
            <a:extLst>
              <a:ext uri="{FF2B5EF4-FFF2-40B4-BE49-F238E27FC236}">
                <a16:creationId xmlns="" xmlns:a16="http://schemas.microsoft.com/office/drawing/2014/main" id="{F4E23883-0D79-4185-9A7B-FC123A959BD1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124904" y="5295929"/>
            <a:ext cx="2261116" cy="111674"/>
          </a:xfrm>
          <a:prstGeom prst="bentConnector4">
            <a:avLst>
              <a:gd name="adj1" fmla="val 473"/>
              <a:gd name="adj2" fmla="val 10211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="" xmlns:a16="http://schemas.microsoft.com/office/drawing/2014/main" id="{3DB1BA23-42B2-4B69-B9EB-C030339005C4}"/>
              </a:ext>
            </a:extLst>
          </p:cNvPr>
          <p:cNvCxnSpPr>
            <a:cxnSpLocks/>
          </p:cNvCxnSpPr>
          <p:nvPr/>
        </p:nvCxnSpPr>
        <p:spPr>
          <a:xfrm>
            <a:off x="4521400" y="5449784"/>
            <a:ext cx="0" cy="271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תרשים זרימה: נתונים 56">
            <a:extLst>
              <a:ext uri="{FF2B5EF4-FFF2-40B4-BE49-F238E27FC236}">
                <a16:creationId xmlns="" xmlns:a16="http://schemas.microsoft.com/office/drawing/2014/main" id="{ABAD31E7-64BD-4412-8F22-737F4B03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308" y="5749069"/>
            <a:ext cx="3156010" cy="621464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בחירה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 != 2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מחבר חץ ישר 51">
            <a:extLst>
              <a:ext uri="{FF2B5EF4-FFF2-40B4-BE49-F238E27FC236}">
                <a16:creationId xmlns="" xmlns:a16="http://schemas.microsoft.com/office/drawing/2014/main" id="{301457AB-C8DD-41ED-BC88-D67A31C2E863}"/>
              </a:ext>
            </a:extLst>
          </p:cNvPr>
          <p:cNvCxnSpPr>
            <a:cxnSpLocks/>
          </p:cNvCxnSpPr>
          <p:nvPr/>
        </p:nvCxnSpPr>
        <p:spPr>
          <a:xfrm>
            <a:off x="4572000" y="781391"/>
            <a:ext cx="0" cy="17544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="" xmlns:a16="http://schemas.microsoft.com/office/drawing/2014/main" id="{3D30280C-5FCC-4FBD-92FA-4AF5E387BEC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97456" y="6059801"/>
            <a:ext cx="2037852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מלבן 60">
            <a:extLst>
              <a:ext uri="{FF2B5EF4-FFF2-40B4-BE49-F238E27FC236}">
                <a16:creationId xmlns="" xmlns:a16="http://schemas.microsoft.com/office/drawing/2014/main" id="{19B7206D-C21C-4DC5-BD88-3296F24B8FAA}"/>
              </a:ext>
            </a:extLst>
          </p:cNvPr>
          <p:cNvSpPr/>
          <p:nvPr/>
        </p:nvSpPr>
        <p:spPr>
          <a:xfrm>
            <a:off x="2370088" y="5672837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sp>
        <p:nvSpPr>
          <p:cNvPr id="62" name="מלבן 61">
            <a:extLst>
              <a:ext uri="{FF2B5EF4-FFF2-40B4-BE49-F238E27FC236}">
                <a16:creationId xmlns="" xmlns:a16="http://schemas.microsoft.com/office/drawing/2014/main" id="{5E71CD49-2BC8-4169-B8D8-8874811DE404}"/>
              </a:ext>
            </a:extLst>
          </p:cNvPr>
          <p:cNvSpPr/>
          <p:nvPr/>
        </p:nvSpPr>
        <p:spPr>
          <a:xfrm>
            <a:off x="6033004" y="5684263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86" name="מחבר: מרפקי 85">
            <a:extLst>
              <a:ext uri="{FF2B5EF4-FFF2-40B4-BE49-F238E27FC236}">
                <a16:creationId xmlns="" xmlns:a16="http://schemas.microsoft.com/office/drawing/2014/main" id="{53726C12-1E90-4A26-AD20-006717401D32}"/>
              </a:ext>
            </a:extLst>
          </p:cNvPr>
          <p:cNvCxnSpPr>
            <a:cxnSpLocks/>
          </p:cNvCxnSpPr>
          <p:nvPr/>
        </p:nvCxnSpPr>
        <p:spPr>
          <a:xfrm>
            <a:off x="6072394" y="6059801"/>
            <a:ext cx="507140" cy="175488"/>
          </a:xfrm>
          <a:prstGeom prst="bentConnector3">
            <a:avLst>
              <a:gd name="adj1" fmla="val 10018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276A213-64F7-4F75-B2A8-ED2327E178D6}"/>
              </a:ext>
            </a:extLst>
          </p:cNvPr>
          <p:cNvSpPr txBox="1"/>
          <p:nvPr/>
        </p:nvSpPr>
        <p:spPr>
          <a:xfrm>
            <a:off x="6541350" y="900222"/>
            <a:ext cx="250770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Enter data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Exit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your choice: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31CBB66-8B61-44FF-8F78-B8DF54D2FE81}"/>
              </a:ext>
            </a:extLst>
          </p:cNvPr>
          <p:cNvSpPr txBox="1"/>
          <p:nvPr/>
        </p:nvSpPr>
        <p:spPr>
          <a:xfrm>
            <a:off x="5445250" y="6267569"/>
            <a:ext cx="22580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המשך התוכנית</a:t>
            </a:r>
          </a:p>
        </p:txBody>
      </p:sp>
    </p:spTree>
    <p:extLst>
      <p:ext uri="{BB962C8B-B14F-4D97-AF65-F5344CB8AC3E}">
        <p14:creationId xmlns:p14="http://schemas.microsoft.com/office/powerpoint/2010/main" val="37115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41" grpId="0" animBg="1"/>
      <p:bldP spid="43" grpId="0" animBg="1"/>
      <p:bldP spid="63" grpId="0"/>
      <p:bldP spid="17" grpId="0" animBg="1"/>
      <p:bldP spid="27" grpId="0" animBg="1"/>
      <p:bldP spid="29" grpId="0" animBg="1"/>
      <p:bldP spid="47" grpId="0" animBg="1"/>
      <p:bldP spid="87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="" xmlns:a16="http://schemas.microsoft.com/office/drawing/2014/main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מספרים ממשיים בשיטת התפריט. עבור כל מספר שנקלט, התוכנית תדפיס את המספר כפול 3. 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="" xmlns:a16="http://schemas.microsoft.com/office/drawing/2014/main" id="{AC48FC6F-898A-4C61-84D7-0EB1B287B51E}"/>
              </a:ext>
            </a:extLst>
          </p:cNvPr>
          <p:cNvSpPr/>
          <p:nvPr/>
        </p:nvSpPr>
        <p:spPr>
          <a:xfrm>
            <a:off x="6388382" y="5327845"/>
            <a:ext cx="2592280" cy="13460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choice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בחירת המשתמש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מספר כפול 3</a:t>
            </a:r>
          </a:p>
        </p:txBody>
      </p:sp>
      <p:sp>
        <p:nvSpPr>
          <p:cNvPr id="56" name="תרשים זרימה: מסיים 50">
            <a:extLst>
              <a:ext uri="{FF2B5EF4-FFF2-40B4-BE49-F238E27FC236}">
                <a16:creationId xmlns="" xmlns:a16="http://schemas.microsoft.com/office/drawing/2014/main" id="{314A771B-7FC4-4531-BC7D-E2CA9BA7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211" y="1233851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מחבר חץ ישר 68">
            <a:extLst>
              <a:ext uri="{FF2B5EF4-FFF2-40B4-BE49-F238E27FC236}">
                <a16:creationId xmlns="" xmlns:a16="http://schemas.microsoft.com/office/drawing/2014/main" id="{FBC3C927-D53A-4786-A9A2-9746F5D34D34}"/>
              </a:ext>
            </a:extLst>
          </p:cNvPr>
          <p:cNvCxnSpPr>
            <a:cxnSpLocks/>
          </p:cNvCxnSpPr>
          <p:nvPr/>
        </p:nvCxnSpPr>
        <p:spPr>
          <a:xfrm>
            <a:off x="3780898" y="2377387"/>
            <a:ext cx="0" cy="17544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תרשים זרימה: נתונים 56">
            <a:extLst>
              <a:ext uri="{FF2B5EF4-FFF2-40B4-BE49-F238E27FC236}">
                <a16:creationId xmlns="" xmlns:a16="http://schemas.microsoft.com/office/drawing/2014/main" id="{CC8D93FA-D6E5-44EF-AC4D-1A7D51DE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75" y="2573012"/>
            <a:ext cx="2364248" cy="48949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000" dirty="0">
                <a:latin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lang="en-US" altLang="he-IL" sz="2000" dirty="0">
                <a:latin typeface="Calibri" panose="020F0502020204030204" pitchFamily="34" charset="0"/>
                <a:cs typeface="Arial" panose="020B0604020202020204" pitchFamily="34" charset="0"/>
              </a:rPr>
              <a:t>choice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מחבר חץ ישר 70">
            <a:extLst>
              <a:ext uri="{FF2B5EF4-FFF2-40B4-BE49-F238E27FC236}">
                <a16:creationId xmlns="" xmlns:a16="http://schemas.microsoft.com/office/drawing/2014/main" id="{C622BE18-CA61-4F54-8362-0E9E419A2D64}"/>
              </a:ext>
            </a:extLst>
          </p:cNvPr>
          <p:cNvCxnSpPr/>
          <p:nvPr/>
        </p:nvCxnSpPr>
        <p:spPr>
          <a:xfrm>
            <a:off x="3780898" y="3062503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תרשים זרימה: נתונים 56">
            <a:extLst>
              <a:ext uri="{FF2B5EF4-FFF2-40B4-BE49-F238E27FC236}">
                <a16:creationId xmlns="" xmlns:a16="http://schemas.microsoft.com/office/drawing/2014/main" id="{AC879643-244C-476C-8925-588E9C5CA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022" y="3397706"/>
            <a:ext cx="2261114" cy="671480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000" dirty="0">
                <a:latin typeface="Calibri" panose="020F0502020204030204" pitchFamily="34" charset="0"/>
                <a:cs typeface="Arial" panose="020B0604020202020204" pitchFamily="34" charset="0"/>
              </a:rPr>
              <a:t>choice?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מחבר חץ ישר 72">
            <a:extLst>
              <a:ext uri="{FF2B5EF4-FFF2-40B4-BE49-F238E27FC236}">
                <a16:creationId xmlns="" xmlns:a16="http://schemas.microsoft.com/office/drawing/2014/main" id="{5C74AF69-DF76-4A06-90DF-BD7E8A029A94}"/>
              </a:ext>
            </a:extLst>
          </p:cNvPr>
          <p:cNvCxnSpPr/>
          <p:nvPr/>
        </p:nvCxnSpPr>
        <p:spPr>
          <a:xfrm>
            <a:off x="1621914" y="4246152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תרשים זרימה: נתונים 56">
            <a:extLst>
              <a:ext uri="{FF2B5EF4-FFF2-40B4-BE49-F238E27FC236}">
                <a16:creationId xmlns="" xmlns:a16="http://schemas.microsoft.com/office/drawing/2014/main" id="{6759E550-AE46-4F20-929B-13A496D5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1" y="3851802"/>
            <a:ext cx="2037852" cy="4001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D2B8B6B-21A0-42A3-843E-A3B5A9678B0C}"/>
              </a:ext>
            </a:extLst>
          </p:cNvPr>
          <p:cNvSpPr txBox="1"/>
          <p:nvPr/>
        </p:nvSpPr>
        <p:spPr>
          <a:xfrm>
            <a:off x="917395" y="4545085"/>
            <a:ext cx="1359304" cy="40011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res=num*3</a:t>
            </a:r>
            <a:endParaRPr lang="he-IL" dirty="0"/>
          </a:p>
        </p:txBody>
      </p:sp>
      <p:sp>
        <p:nvSpPr>
          <p:cNvPr id="77" name="תרשים זרימה: נתונים 56">
            <a:extLst>
              <a:ext uri="{FF2B5EF4-FFF2-40B4-BE49-F238E27FC236}">
                <a16:creationId xmlns="" xmlns:a16="http://schemas.microsoft.com/office/drawing/2014/main" id="{340F1AE8-B06A-40A4-B02C-D84FF774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815" y="1887896"/>
            <a:ext cx="2156168" cy="48949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2000" dirty="0">
                <a:latin typeface="Calibri" panose="020F0502020204030204" pitchFamily="34" charset="0"/>
                <a:cs typeface="Arial" panose="020B0604020202020204" pitchFamily="34" charset="0"/>
              </a:rPr>
              <a:t>הצג תפריט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מלבן 77">
            <a:extLst>
              <a:ext uri="{FF2B5EF4-FFF2-40B4-BE49-F238E27FC236}">
                <a16:creationId xmlns="" xmlns:a16="http://schemas.microsoft.com/office/drawing/2014/main" id="{E0AAACDC-B83E-4226-894E-0FCC3AECC0A7}"/>
              </a:ext>
            </a:extLst>
          </p:cNvPr>
          <p:cNvSpPr/>
          <p:nvPr/>
        </p:nvSpPr>
        <p:spPr>
          <a:xfrm>
            <a:off x="1871111" y="3458265"/>
            <a:ext cx="8395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9" name="מחבר חץ ישר 78">
            <a:extLst>
              <a:ext uri="{FF2B5EF4-FFF2-40B4-BE49-F238E27FC236}">
                <a16:creationId xmlns="" xmlns:a16="http://schemas.microsoft.com/office/drawing/2014/main" id="{8414F0DB-1F54-4490-A9BF-EDAC00A92F01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1914987" y="3733446"/>
            <a:ext cx="735035" cy="9819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מלבן 79">
            <a:extLst>
              <a:ext uri="{FF2B5EF4-FFF2-40B4-BE49-F238E27FC236}">
                <a16:creationId xmlns="" xmlns:a16="http://schemas.microsoft.com/office/drawing/2014/main" id="{D0D70326-BD45-40EC-95A1-53B50807F480}"/>
              </a:ext>
            </a:extLst>
          </p:cNvPr>
          <p:cNvSpPr/>
          <p:nvPr/>
        </p:nvSpPr>
        <p:spPr>
          <a:xfrm>
            <a:off x="3450371" y="4074258"/>
            <a:ext cx="8395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81" name="מחבר חץ ישר 80">
            <a:extLst>
              <a:ext uri="{FF2B5EF4-FFF2-40B4-BE49-F238E27FC236}">
                <a16:creationId xmlns="" xmlns:a16="http://schemas.microsoft.com/office/drawing/2014/main" id="{FDA4F750-4882-489C-B2FA-04DF912A2B35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3695201" y="4060445"/>
            <a:ext cx="62645" cy="13530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מלבן 82">
            <a:extLst>
              <a:ext uri="{FF2B5EF4-FFF2-40B4-BE49-F238E27FC236}">
                <a16:creationId xmlns="" xmlns:a16="http://schemas.microsoft.com/office/drawing/2014/main" id="{D79DAA69-ED31-40B4-BFE6-ABB1C8D4B8B1}"/>
              </a:ext>
            </a:extLst>
          </p:cNvPr>
          <p:cNvSpPr/>
          <p:nvPr/>
        </p:nvSpPr>
        <p:spPr>
          <a:xfrm>
            <a:off x="4905869" y="3903229"/>
            <a:ext cx="15598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FF0000"/>
                </a:solidFill>
              </a:rPr>
              <a:t>מספר אחר</a:t>
            </a:r>
          </a:p>
        </p:txBody>
      </p:sp>
      <p:cxnSp>
        <p:nvCxnSpPr>
          <p:cNvPr id="84" name="מחבר חץ ישר 83">
            <a:extLst>
              <a:ext uri="{FF2B5EF4-FFF2-40B4-BE49-F238E27FC236}">
                <a16:creationId xmlns="" xmlns:a16="http://schemas.microsoft.com/office/drawing/2014/main" id="{AA17BEC7-01D6-432F-95DF-AB8EA62909F0}"/>
              </a:ext>
            </a:extLst>
          </p:cNvPr>
          <p:cNvCxnSpPr>
            <a:cxnSpLocks/>
          </p:cNvCxnSpPr>
          <p:nvPr/>
        </p:nvCxnSpPr>
        <p:spPr>
          <a:xfrm>
            <a:off x="4607721" y="3826994"/>
            <a:ext cx="521184" cy="45378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תרשים זרימה: נתונים 56">
            <a:extLst>
              <a:ext uri="{FF2B5EF4-FFF2-40B4-BE49-F238E27FC236}">
                <a16:creationId xmlns="" xmlns:a16="http://schemas.microsoft.com/office/drawing/2014/main" id="{9C0A1EDC-CB1E-4E87-A386-AB749A0B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408" y="4324779"/>
            <a:ext cx="2766653" cy="621464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"בחירה</a:t>
            </a:r>
            <a:r>
              <a:rPr kumimoji="0" lang="he-IL" altLang="he-IL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שגויה"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אליפסה 85">
            <a:extLst>
              <a:ext uri="{FF2B5EF4-FFF2-40B4-BE49-F238E27FC236}">
                <a16:creationId xmlns="" xmlns:a16="http://schemas.microsoft.com/office/drawing/2014/main" id="{8D527829-0477-4A3E-A72E-E9873D4A8CF8}"/>
              </a:ext>
            </a:extLst>
          </p:cNvPr>
          <p:cNvSpPr/>
          <p:nvPr/>
        </p:nvSpPr>
        <p:spPr>
          <a:xfrm>
            <a:off x="3577826" y="5413533"/>
            <a:ext cx="360040" cy="288032"/>
          </a:xfrm>
          <a:prstGeom prst="ellips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00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מחבר: מרפקי 86">
            <a:extLst>
              <a:ext uri="{FF2B5EF4-FFF2-40B4-BE49-F238E27FC236}">
                <a16:creationId xmlns="" xmlns:a16="http://schemas.microsoft.com/office/drawing/2014/main" id="{464BA507-B887-4A31-9418-71248AC18308}"/>
              </a:ext>
            </a:extLst>
          </p:cNvPr>
          <p:cNvCxnSpPr>
            <a:cxnSpLocks/>
            <a:stCxn id="85" idx="4"/>
            <a:endCxn id="86" idx="6"/>
          </p:cNvCxnSpPr>
          <p:nvPr/>
        </p:nvCxnSpPr>
        <p:spPr>
          <a:xfrm rot="5400000">
            <a:off x="4276148" y="4607962"/>
            <a:ext cx="611306" cy="1287869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: מרפקי 87">
            <a:extLst>
              <a:ext uri="{FF2B5EF4-FFF2-40B4-BE49-F238E27FC236}">
                <a16:creationId xmlns="" xmlns:a16="http://schemas.microsoft.com/office/drawing/2014/main" id="{AAD36A32-F0FC-4F9E-A988-5C8262D43E50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1609098" y="5611689"/>
            <a:ext cx="2021455" cy="47695"/>
          </a:xfrm>
          <a:prstGeom prst="bentConnector4">
            <a:avLst>
              <a:gd name="adj1" fmla="val 197"/>
              <a:gd name="adj2" fmla="val 104942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>
            <a:extLst>
              <a:ext uri="{FF2B5EF4-FFF2-40B4-BE49-F238E27FC236}">
                <a16:creationId xmlns="" xmlns:a16="http://schemas.microsoft.com/office/drawing/2014/main" id="{56AB97B4-5DDF-4C20-AB7D-66D5AF99F9F2}"/>
              </a:ext>
            </a:extLst>
          </p:cNvPr>
          <p:cNvCxnSpPr>
            <a:cxnSpLocks/>
          </p:cNvCxnSpPr>
          <p:nvPr/>
        </p:nvCxnSpPr>
        <p:spPr>
          <a:xfrm>
            <a:off x="3765933" y="5701565"/>
            <a:ext cx="0" cy="271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תרשים זרימה: נתונים 56">
            <a:extLst>
              <a:ext uri="{FF2B5EF4-FFF2-40B4-BE49-F238E27FC236}">
                <a16:creationId xmlns="" xmlns:a16="http://schemas.microsoft.com/office/drawing/2014/main" id="{FC26A558-4448-488F-8B25-22BCFF49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841" y="6000850"/>
            <a:ext cx="3156010" cy="621464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000" dirty="0">
                <a:latin typeface="Calibri" panose="020F0502020204030204" pitchFamily="34" charset="0"/>
                <a:cs typeface="Arial" panose="020B0604020202020204" pitchFamily="34" charset="0"/>
              </a:rPr>
              <a:t>choice != 2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מחבר חץ ישר 90">
            <a:extLst>
              <a:ext uri="{FF2B5EF4-FFF2-40B4-BE49-F238E27FC236}">
                <a16:creationId xmlns="" xmlns:a16="http://schemas.microsoft.com/office/drawing/2014/main" id="{B75711B8-2F3C-46B0-B66D-8F0AF57546E0}"/>
              </a:ext>
            </a:extLst>
          </p:cNvPr>
          <p:cNvCxnSpPr>
            <a:cxnSpLocks/>
          </p:cNvCxnSpPr>
          <p:nvPr/>
        </p:nvCxnSpPr>
        <p:spPr>
          <a:xfrm>
            <a:off x="3765933" y="1621201"/>
            <a:ext cx="14966" cy="2720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>
            <a:extLst>
              <a:ext uri="{FF2B5EF4-FFF2-40B4-BE49-F238E27FC236}">
                <a16:creationId xmlns="" xmlns:a16="http://schemas.microsoft.com/office/drawing/2014/main" id="{6011B32F-8507-45CE-B6CE-9051DD81F4D4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141989" y="6311582"/>
            <a:ext cx="2037852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מלבן 92">
            <a:extLst>
              <a:ext uri="{FF2B5EF4-FFF2-40B4-BE49-F238E27FC236}">
                <a16:creationId xmlns="" xmlns:a16="http://schemas.microsoft.com/office/drawing/2014/main" id="{F3C5E11B-F3C0-4CCD-BE4E-6853B00F7248}"/>
              </a:ext>
            </a:extLst>
          </p:cNvPr>
          <p:cNvSpPr/>
          <p:nvPr/>
        </p:nvSpPr>
        <p:spPr>
          <a:xfrm>
            <a:off x="1614621" y="5924618"/>
            <a:ext cx="5395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כן</a:t>
            </a:r>
          </a:p>
        </p:txBody>
      </p:sp>
      <p:sp>
        <p:nvSpPr>
          <p:cNvPr id="94" name="מלבן 93">
            <a:extLst>
              <a:ext uri="{FF2B5EF4-FFF2-40B4-BE49-F238E27FC236}">
                <a16:creationId xmlns="" xmlns:a16="http://schemas.microsoft.com/office/drawing/2014/main" id="{0C17FC98-CAF0-4318-B8C9-B5F9C1F19E8D}"/>
              </a:ext>
            </a:extLst>
          </p:cNvPr>
          <p:cNvSpPr/>
          <p:nvPr/>
        </p:nvSpPr>
        <p:spPr>
          <a:xfrm>
            <a:off x="5277537" y="5936044"/>
            <a:ext cx="6048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לא</a:t>
            </a:r>
          </a:p>
        </p:txBody>
      </p:sp>
      <p:cxnSp>
        <p:nvCxnSpPr>
          <p:cNvPr id="96" name="מחבר: מרפקי 95">
            <a:extLst>
              <a:ext uri="{FF2B5EF4-FFF2-40B4-BE49-F238E27FC236}">
                <a16:creationId xmlns="" xmlns:a16="http://schemas.microsoft.com/office/drawing/2014/main" id="{4F40EAB5-A2C5-4E2F-880D-D648B6994179}"/>
              </a:ext>
            </a:extLst>
          </p:cNvPr>
          <p:cNvCxnSpPr>
            <a:cxnSpLocks/>
          </p:cNvCxnSpPr>
          <p:nvPr/>
        </p:nvCxnSpPr>
        <p:spPr>
          <a:xfrm>
            <a:off x="5316927" y="6311582"/>
            <a:ext cx="507140" cy="175488"/>
          </a:xfrm>
          <a:prstGeom prst="bentConnector3">
            <a:avLst>
              <a:gd name="adj1" fmla="val 10018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="" xmlns:a16="http://schemas.microsoft.com/office/drawing/2014/main" id="{3CEE605B-FE81-461B-8C0E-9040FEC301AF}"/>
              </a:ext>
            </a:extLst>
          </p:cNvPr>
          <p:cNvCxnSpPr>
            <a:cxnSpLocks/>
          </p:cNvCxnSpPr>
          <p:nvPr/>
        </p:nvCxnSpPr>
        <p:spPr>
          <a:xfrm>
            <a:off x="1609098" y="4933747"/>
            <a:ext cx="0" cy="25231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תרשים זרימה: נתונים 56">
            <a:extLst>
              <a:ext uri="{FF2B5EF4-FFF2-40B4-BE49-F238E27FC236}">
                <a16:creationId xmlns="" xmlns:a16="http://schemas.microsoft.com/office/drawing/2014/main" id="{2D4A20FF-653B-4BD0-9F7B-EFA9A53E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26" y="5183546"/>
            <a:ext cx="2037852" cy="389476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מחבר: מרפקי 74">
            <a:extLst>
              <a:ext uri="{FF2B5EF4-FFF2-40B4-BE49-F238E27FC236}">
                <a16:creationId xmlns="" xmlns:a16="http://schemas.microsoft.com/office/drawing/2014/main" id="{9624CDA3-8771-4364-B531-FA66D58EEC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07737" y="2268850"/>
            <a:ext cx="4645449" cy="3489161"/>
          </a:xfrm>
          <a:prstGeom prst="bentConnector3">
            <a:avLst>
              <a:gd name="adj1" fmla="val 9992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תרשים זרימה: מסיים 50">
            <a:extLst>
              <a:ext uri="{FF2B5EF4-FFF2-40B4-BE49-F238E27FC236}">
                <a16:creationId xmlns="" xmlns:a16="http://schemas.microsoft.com/office/drawing/2014/main" id="{C351B326-D39C-4430-B01B-D63DF57D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10" y="6512858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8AFFE1C8-B692-40A0-BE48-9DEC3A2D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12" y="1398952"/>
            <a:ext cx="3136126" cy="24757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162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70" grpId="0" animBg="1"/>
      <p:bldP spid="72" grpId="0" animBg="1"/>
      <p:bldP spid="74" grpId="0" animBg="1"/>
      <p:bldP spid="76" grpId="0" animBg="1"/>
      <p:bldP spid="77" grpId="0" animBg="1"/>
      <p:bldP spid="85" grpId="0" animBg="1"/>
      <p:bldP spid="86" grpId="0" animBg="1"/>
      <p:bldP spid="90" grpId="0" animBg="1"/>
      <p:bldP spid="98" grpId="0" animBg="1"/>
      <p:bldP spid="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6709" y="35033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שיטת התפריט בשפת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276A213-64F7-4F75-B2A8-ED2327E178D6}"/>
              </a:ext>
            </a:extLst>
          </p:cNvPr>
          <p:cNvSpPr txBox="1"/>
          <p:nvPr/>
        </p:nvSpPr>
        <p:spPr>
          <a:xfrm>
            <a:off x="6436229" y="5611800"/>
            <a:ext cx="250770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Enter data</a:t>
            </a:r>
          </a:p>
          <a:p>
            <a:pPr marL="457200" indent="-457200" algn="l" rtl="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Exit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your choice:</a:t>
            </a: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xmlns="" id="{15AEA58B-0156-4A0B-92DF-CEE0AA14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76" y="879722"/>
            <a:ext cx="4330259" cy="3557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70AA4302-D240-4BCC-BFCD-CD06FB613671}"/>
              </a:ext>
            </a:extLst>
          </p:cNvPr>
          <p:cNvSpPr/>
          <p:nvPr/>
        </p:nvSpPr>
        <p:spPr>
          <a:xfrm>
            <a:off x="107504" y="487025"/>
            <a:ext cx="778942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"1.Enter data\n"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"2.Exit\n"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"Your choice?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&amp;choice);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(choice)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 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  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עבודה עם הנתון שנקלט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	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default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"Wrong choice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.Try again\n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(choice != 2);</a:t>
            </a:r>
          </a:p>
        </p:txBody>
      </p:sp>
    </p:spTree>
    <p:extLst>
      <p:ext uri="{BB962C8B-B14F-4D97-AF65-F5344CB8AC3E}">
        <p14:creationId xmlns:p14="http://schemas.microsoft.com/office/powerpoint/2010/main" val="39469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64FE959B-775D-4E64-AEAE-429C043F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25" y="2523169"/>
            <a:ext cx="3995738" cy="2852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5209687" y="604545"/>
            <a:ext cx="3816422" cy="17550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מספרים ממשיים בשיטת התפריט. עבור כל מספר שנקלט, התוכנית תדפיס את המספר כפול 3. 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092A5702-2422-4BEB-B650-C94D9933E2B8}"/>
              </a:ext>
            </a:extLst>
          </p:cNvPr>
          <p:cNvSpPr/>
          <p:nvPr/>
        </p:nvSpPr>
        <p:spPr>
          <a:xfrm>
            <a:off x="188385" y="58846"/>
            <a:ext cx="56624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num, res;</a:t>
            </a: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choice;</a:t>
            </a: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"1.Enter data\n"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"2.Exit\n"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"Your choice?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&amp;choice);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(choice)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lvl="3" algn="l" rtl="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 algn="l" rtl="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lvl="3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 = num * 3;</a:t>
            </a:r>
          </a:p>
          <a:p>
            <a:pPr lvl="3" algn="l" rtl="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"%f\n\n\n\n"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res);</a:t>
            </a:r>
          </a:p>
          <a:p>
            <a:pPr lvl="3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"Wrong choice\n\n"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(choice != 2);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120941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1. כמות הנתונים ידועה מראש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xmlns="" id="{0F125070-344E-4334-99DB-C1EC62818895}"/>
              </a:ext>
            </a:extLst>
          </p:cNvPr>
          <p:cNvCxnSpPr/>
          <p:nvPr/>
        </p:nvCxnSpPr>
        <p:spPr>
          <a:xfrm>
            <a:off x="4572000" y="1031125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רשים זרימה: נתונים 56">
            <a:extLst>
              <a:ext uri="{FF2B5EF4-FFF2-40B4-BE49-F238E27FC236}">
                <a16:creationId xmlns:a16="http://schemas.microsoft.com/office/drawing/2014/main" xmlns="" id="{92ACA747-9644-4DE0-AEFC-8A1DE048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133" y="1345924"/>
            <a:ext cx="2584145" cy="56456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xmlns="" id="{C87F5743-3C79-4D23-B0CC-72A9AB7E1BAB}"/>
              </a:ext>
            </a:extLst>
          </p:cNvPr>
          <p:cNvCxnSpPr/>
          <p:nvPr/>
        </p:nvCxnSpPr>
        <p:spPr>
          <a:xfrm>
            <a:off x="4546205" y="1910491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תרשים זרימה: נתונים 56">
            <a:extLst>
              <a:ext uri="{FF2B5EF4-FFF2-40B4-BE49-F238E27FC236}">
                <a16:creationId xmlns:a16="http://schemas.microsoft.com/office/drawing/2014/main" xmlns="" id="{EC1D44A7-5C7C-4838-842C-C1BDE6CB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046" y="2266414"/>
            <a:ext cx="3024319" cy="95171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 &lt;= </a:t>
            </a:r>
            <a:r>
              <a:rPr lang="he-IL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כמות נתונים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xmlns="" id="{573F9978-D3AC-4444-9D7B-F0DDBA73A75B}"/>
              </a:ext>
            </a:extLst>
          </p:cNvPr>
          <p:cNvCxnSpPr/>
          <p:nvPr/>
        </p:nvCxnSpPr>
        <p:spPr>
          <a:xfrm>
            <a:off x="2178976" y="3766072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רשים זרימה: נתונים 56">
            <a:extLst>
              <a:ext uri="{FF2B5EF4-FFF2-40B4-BE49-F238E27FC236}">
                <a16:creationId xmlns:a16="http://schemas.microsoft.com/office/drawing/2014/main" xmlns="" id="{CA0B854A-A6ED-4879-980B-61A50A16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04" y="3201505"/>
            <a:ext cx="2584145" cy="564567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נתון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מחבר: מרפקי 43">
            <a:extLst>
              <a:ext uri="{FF2B5EF4-FFF2-40B4-BE49-F238E27FC236}">
                <a16:creationId xmlns:a16="http://schemas.microsoft.com/office/drawing/2014/main" xmlns="" id="{EE468F96-AFF6-40BE-B5CA-8D377E5DD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8978" y="2772738"/>
            <a:ext cx="855068" cy="428766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מלבן 45">
            <a:extLst>
              <a:ext uri="{FF2B5EF4-FFF2-40B4-BE49-F238E27FC236}">
                <a16:creationId xmlns:a16="http://schemas.microsoft.com/office/drawing/2014/main" xmlns="" id="{D5C49784-CE33-4414-BC57-0EC7A7D1C609}"/>
              </a:ext>
            </a:extLst>
          </p:cNvPr>
          <p:cNvSpPr/>
          <p:nvPr/>
        </p:nvSpPr>
        <p:spPr>
          <a:xfrm>
            <a:off x="2273481" y="2351610"/>
            <a:ext cx="539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כן</a:t>
            </a:r>
          </a:p>
        </p:txBody>
      </p:sp>
      <p:sp>
        <p:nvSpPr>
          <p:cNvPr id="47" name="תרשים זרימה: נתונים 56">
            <a:extLst>
              <a:ext uri="{FF2B5EF4-FFF2-40B4-BE49-F238E27FC236}">
                <a16:creationId xmlns:a16="http://schemas.microsoft.com/office/drawing/2014/main" xmlns="" id="{705F2B6F-C6B2-43C2-A357-E03F990A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58" y="5301208"/>
            <a:ext cx="2584145" cy="56456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400" dirty="0">
                <a:latin typeface="Calibri" panose="020F0502020204030204" pitchFamily="34" charset="0"/>
                <a:cs typeface="Arial" panose="020B0604020202020204" pitchFamily="34" charset="0"/>
              </a:rPr>
              <a:t>++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xmlns="" id="{41275AB6-1380-4A88-A058-D98EE9D0D5BD}"/>
              </a:ext>
            </a:extLst>
          </p:cNvPr>
          <p:cNvCxnSpPr>
            <a:cxnSpLocks/>
          </p:cNvCxnSpPr>
          <p:nvPr/>
        </p:nvCxnSpPr>
        <p:spPr>
          <a:xfrm flipV="1">
            <a:off x="441749" y="2074322"/>
            <a:ext cx="4104455" cy="4025086"/>
          </a:xfrm>
          <a:prstGeom prst="bentConnector3">
            <a:avLst>
              <a:gd name="adj1" fmla="val 161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xmlns="" id="{C16A156E-24C2-42FB-8580-6CB43F27F8C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1162374" y="5145150"/>
            <a:ext cx="233633" cy="1674882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: מרפקי 49">
            <a:extLst>
              <a:ext uri="{FF2B5EF4-FFF2-40B4-BE49-F238E27FC236}">
                <a16:creationId xmlns:a16="http://schemas.microsoft.com/office/drawing/2014/main" xmlns="" id="{451CDF46-BDCF-4EA2-9417-B40E1A8F7AFB}"/>
              </a:ext>
            </a:extLst>
          </p:cNvPr>
          <p:cNvCxnSpPr>
            <a:cxnSpLocks/>
          </p:cNvCxnSpPr>
          <p:nvPr/>
        </p:nvCxnSpPr>
        <p:spPr>
          <a:xfrm>
            <a:off x="6091022" y="2759756"/>
            <a:ext cx="641239" cy="421251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מלבן 50">
            <a:extLst>
              <a:ext uri="{FF2B5EF4-FFF2-40B4-BE49-F238E27FC236}">
                <a16:creationId xmlns:a16="http://schemas.microsoft.com/office/drawing/2014/main" xmlns="" id="{A2318ED9-DEDF-49B8-BA85-01CC4B0338DA}"/>
              </a:ext>
            </a:extLst>
          </p:cNvPr>
          <p:cNvSpPr/>
          <p:nvPr/>
        </p:nvSpPr>
        <p:spPr>
          <a:xfrm>
            <a:off x="6279378" y="2351610"/>
            <a:ext cx="6048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לא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F802994-553E-4980-9305-9CA6D03FBEB5}"/>
              </a:ext>
            </a:extLst>
          </p:cNvPr>
          <p:cNvSpPr txBox="1"/>
          <p:nvPr/>
        </p:nvSpPr>
        <p:spPr>
          <a:xfrm>
            <a:off x="996098" y="4128638"/>
            <a:ext cx="225803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עבודה עם הנתון שנקלט </a:t>
            </a:r>
          </a:p>
        </p:txBody>
      </p: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xmlns="" id="{2D9DDFA1-3116-432F-87AC-07DD6E039288}"/>
              </a:ext>
            </a:extLst>
          </p:cNvPr>
          <p:cNvCxnSpPr/>
          <p:nvPr/>
        </p:nvCxnSpPr>
        <p:spPr>
          <a:xfrm>
            <a:off x="2116632" y="4959636"/>
            <a:ext cx="0" cy="3276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5FC5566-6C8E-49D3-AB02-7EA48DB4A699}"/>
              </a:ext>
            </a:extLst>
          </p:cNvPr>
          <p:cNvSpPr txBox="1"/>
          <p:nvPr/>
        </p:nvSpPr>
        <p:spPr>
          <a:xfrm>
            <a:off x="5603243" y="3412274"/>
            <a:ext cx="22580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המשך התוכנית</a:t>
            </a:r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xmlns="" id="{CF5F7C86-9C43-42D5-A65C-D9C525352A4A}"/>
              </a:ext>
            </a:extLst>
          </p:cNvPr>
          <p:cNvSpPr/>
          <p:nvPr/>
        </p:nvSpPr>
        <p:spPr>
          <a:xfrm>
            <a:off x="6844022" y="1095636"/>
            <a:ext cx="2116972" cy="9144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</a:t>
            </a:r>
          </a:p>
        </p:txBody>
      </p:sp>
    </p:spTree>
    <p:extLst>
      <p:ext uri="{BB962C8B-B14F-4D97-AF65-F5344CB8AC3E}">
        <p14:creationId xmlns:p14="http://schemas.microsoft.com/office/powerpoint/2010/main" val="1014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41" grpId="0" animBg="1"/>
      <p:bldP spid="43" grpId="0" animBg="1"/>
      <p:bldP spid="47" grpId="0" animBg="1"/>
      <p:bldP spid="63" grpId="0"/>
      <p:bldP spid="65" grpId="0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כמות מסוימת של מספרים ממשיים לפי רצון המשתמש. עבור כל מספר שנקלט, התוכנית תדפיס את המספר כפול 3. 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AC48FC6F-898A-4C61-84D7-0EB1B287B51E}"/>
              </a:ext>
            </a:extLst>
          </p:cNvPr>
          <p:cNvSpPr/>
          <p:nvPr/>
        </p:nvSpPr>
        <p:spPr>
          <a:xfrm>
            <a:off x="6261941" y="1343588"/>
            <a:ext cx="2694853" cy="20140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2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כמות מספרים</a:t>
            </a:r>
          </a:p>
          <a:p>
            <a:pPr>
              <a:lnSpc>
                <a:spcPct val="115000"/>
              </a:lnSpc>
            </a:pP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הלולאה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200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מספר כפול 3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82E6BE0B-7FF1-41B4-90A2-034BA1DF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27" y="3942047"/>
            <a:ext cx="3905850" cy="27282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xmlns="" id="{FF8C6148-DC8F-41C0-9F75-8F2C86A64AC6}"/>
              </a:ext>
            </a:extLst>
          </p:cNvPr>
          <p:cNvCxnSpPr>
            <a:cxnSpLocks/>
          </p:cNvCxnSpPr>
          <p:nvPr/>
        </p:nvCxnSpPr>
        <p:spPr>
          <a:xfrm>
            <a:off x="4570262" y="1650846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xmlns="" id="{494891E8-BEB9-41C8-9BEB-6A8CFC69918F}"/>
              </a:ext>
            </a:extLst>
          </p:cNvPr>
          <p:cNvCxnSpPr>
            <a:cxnSpLocks/>
          </p:cNvCxnSpPr>
          <p:nvPr/>
        </p:nvCxnSpPr>
        <p:spPr>
          <a:xfrm>
            <a:off x="4563995" y="2818597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תרשים זרימה: נתונים 56">
            <a:extLst>
              <a:ext uri="{FF2B5EF4-FFF2-40B4-BE49-F238E27FC236}">
                <a16:creationId xmlns:a16="http://schemas.microsoft.com/office/drawing/2014/main" xmlns="" id="{A9A5E517-5FA4-4D5E-AC32-8D7437F6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302" y="3070098"/>
            <a:ext cx="2173348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 &lt;= n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xmlns="" id="{EF7CE925-7DF4-4374-90C2-4987FDE32C0F}"/>
              </a:ext>
            </a:extLst>
          </p:cNvPr>
          <p:cNvCxnSpPr>
            <a:cxnSpLocks/>
          </p:cNvCxnSpPr>
          <p:nvPr/>
        </p:nvCxnSpPr>
        <p:spPr>
          <a:xfrm>
            <a:off x="2668904" y="4076860"/>
            <a:ext cx="1" cy="1726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רשים זרימה: נתונים 56">
            <a:extLst>
              <a:ext uri="{FF2B5EF4-FFF2-40B4-BE49-F238E27FC236}">
                <a16:creationId xmlns:a16="http://schemas.microsoft.com/office/drawing/2014/main" xmlns="" id="{ED301A1F-A59F-4F8B-BA2A-8D3E87FD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3" y="3714515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xmlns="" id="{F746B367-4665-45F1-9E9B-2F1199187A9B}"/>
              </a:ext>
            </a:extLst>
          </p:cNvPr>
          <p:cNvCxnSpPr>
            <a:cxnSpLocks/>
            <a:stCxn id="40" idx="1"/>
            <a:endCxn id="42" idx="1"/>
          </p:cNvCxnSpPr>
          <p:nvPr/>
        </p:nvCxnSpPr>
        <p:spPr>
          <a:xfrm rot="10800000" flipV="1">
            <a:off x="2710954" y="3380321"/>
            <a:ext cx="731348" cy="334193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xmlns="" id="{40BBB37D-5655-4C67-9B29-97ECAD030FFC}"/>
              </a:ext>
            </a:extLst>
          </p:cNvPr>
          <p:cNvSpPr/>
          <p:nvPr/>
        </p:nvSpPr>
        <p:spPr>
          <a:xfrm>
            <a:off x="3004734" y="2986042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sp>
        <p:nvSpPr>
          <p:cNvPr id="46" name="תרשים זרימה: נתונים 56">
            <a:extLst>
              <a:ext uri="{FF2B5EF4-FFF2-40B4-BE49-F238E27FC236}">
                <a16:creationId xmlns:a16="http://schemas.microsoft.com/office/drawing/2014/main" xmlns="" id="{C7B4AB18-9AE4-4B72-A6E1-4E1CA8BC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92" y="5387913"/>
            <a:ext cx="1160667" cy="38605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++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xmlns="" id="{52F52F1F-4FF4-4013-83A7-196C833034BD}"/>
              </a:ext>
            </a:extLst>
          </p:cNvPr>
          <p:cNvCxnSpPr>
            <a:cxnSpLocks/>
          </p:cNvCxnSpPr>
          <p:nvPr/>
        </p:nvCxnSpPr>
        <p:spPr>
          <a:xfrm flipV="1">
            <a:off x="1095925" y="2932794"/>
            <a:ext cx="3343007" cy="3154965"/>
          </a:xfrm>
          <a:prstGeom prst="bentConnector3">
            <a:avLst>
              <a:gd name="adj1" fmla="val -193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xmlns="" id="{0CDCC9F1-F10C-4E73-BABC-169F29155C82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1753985" y="5115909"/>
            <a:ext cx="304883" cy="1621001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: מרפקי 50">
            <a:extLst>
              <a:ext uri="{FF2B5EF4-FFF2-40B4-BE49-F238E27FC236}">
                <a16:creationId xmlns:a16="http://schemas.microsoft.com/office/drawing/2014/main" xmlns="" id="{9272C70D-A922-4918-A8A9-0097F0C5DF2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615650" y="3380322"/>
            <a:ext cx="507140" cy="175488"/>
          </a:xfrm>
          <a:prstGeom prst="bentConnector3">
            <a:avLst>
              <a:gd name="adj1" fmla="val 10018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מלבן 51">
            <a:extLst>
              <a:ext uri="{FF2B5EF4-FFF2-40B4-BE49-F238E27FC236}">
                <a16:creationId xmlns:a16="http://schemas.microsoft.com/office/drawing/2014/main" xmlns="" id="{C91EBEDA-7759-473B-B771-D3175417B309}"/>
              </a:ext>
            </a:extLst>
          </p:cNvPr>
          <p:cNvSpPr/>
          <p:nvPr/>
        </p:nvSpPr>
        <p:spPr>
          <a:xfrm>
            <a:off x="5481550" y="2984656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xmlns="" id="{948F1CBA-DE0B-4BAA-AEF1-A237DD788429}"/>
              </a:ext>
            </a:extLst>
          </p:cNvPr>
          <p:cNvCxnSpPr>
            <a:cxnSpLocks/>
          </p:cNvCxnSpPr>
          <p:nvPr/>
        </p:nvCxnSpPr>
        <p:spPr>
          <a:xfrm>
            <a:off x="2663234" y="4640359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תרשים זרימה: מסיים 50">
            <a:extLst>
              <a:ext uri="{FF2B5EF4-FFF2-40B4-BE49-F238E27FC236}">
                <a16:creationId xmlns:a16="http://schemas.microsoft.com/office/drawing/2014/main" xmlns="" id="{314A771B-7FC4-4531-BC7D-E2CA9BA7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539" y="1263496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תרשים זרימה: נתונים 56">
            <a:extLst>
              <a:ext uri="{FF2B5EF4-FFF2-40B4-BE49-F238E27FC236}">
                <a16:creationId xmlns:a16="http://schemas.microsoft.com/office/drawing/2014/main" xmlns="" id="{116DE852-8F31-48DE-A816-302AC573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052" y="1831665"/>
            <a:ext cx="2229897" cy="387350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xmlns="" id="{D791373C-5AA8-4587-87AD-C1765452168B}"/>
              </a:ext>
            </a:extLst>
          </p:cNvPr>
          <p:cNvCxnSpPr>
            <a:cxnSpLocks/>
          </p:cNvCxnSpPr>
          <p:nvPr/>
        </p:nvCxnSpPr>
        <p:spPr>
          <a:xfrm>
            <a:off x="4568522" y="2219015"/>
            <a:ext cx="0" cy="2199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תרשים זרימה: נתונים 56">
            <a:extLst>
              <a:ext uri="{FF2B5EF4-FFF2-40B4-BE49-F238E27FC236}">
                <a16:creationId xmlns:a16="http://schemas.microsoft.com/office/drawing/2014/main" xmlns="" id="{81051EFF-6951-4C4E-8509-6AD6AA33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12" y="4238909"/>
            <a:ext cx="2293321" cy="43088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 = num*3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תרשים זרימה: נתונים 59">
            <a:extLst>
              <a:ext uri="{FF2B5EF4-FFF2-40B4-BE49-F238E27FC236}">
                <a16:creationId xmlns:a16="http://schemas.microsoft.com/office/drawing/2014/main" xmlns="" id="{8E92F811-6351-4A52-A5AB-40E6ECD4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203" y="4855398"/>
            <a:ext cx="2005537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xmlns="" id="{E322B517-9434-4AD2-BC4B-87A1B9FE4673}"/>
              </a:ext>
            </a:extLst>
          </p:cNvPr>
          <p:cNvCxnSpPr>
            <a:cxnSpLocks/>
          </p:cNvCxnSpPr>
          <p:nvPr/>
        </p:nvCxnSpPr>
        <p:spPr>
          <a:xfrm>
            <a:off x="2704980" y="5210944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תרשים זרימה: נתונים 56">
            <a:extLst>
              <a:ext uri="{FF2B5EF4-FFF2-40B4-BE49-F238E27FC236}">
                <a16:creationId xmlns:a16="http://schemas.microsoft.com/office/drawing/2014/main" xmlns="" id="{DC24EE8D-2A49-4F2B-BBBD-DF2E5169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44" y="2431247"/>
            <a:ext cx="1652112" cy="3873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תרשים זרימה: מסיים 50">
            <a:extLst>
              <a:ext uri="{FF2B5EF4-FFF2-40B4-BE49-F238E27FC236}">
                <a16:creationId xmlns:a16="http://schemas.microsoft.com/office/drawing/2014/main" xmlns="" id="{38E14D88-BD79-4C69-BA8E-A5162B3B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150" y="3555811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animBg="1"/>
      <p:bldP spid="42" grpId="0" animBg="1"/>
      <p:bldP spid="46" grpId="0" animBg="1"/>
      <p:bldP spid="56" grpId="0" animBg="1"/>
      <p:bldP spid="57" grpId="0" animBg="1"/>
      <p:bldP spid="59" grpId="0" animBg="1"/>
      <p:bldP spid="60" grpId="0" animBg="1"/>
      <p:bldP spid="62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100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מספרים ממשיים. עבור כל מספר שנקלט, התוכנית תדפיס את המספר כפול 3. 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AC48FC6F-898A-4C61-84D7-0EB1B287B51E}"/>
              </a:ext>
            </a:extLst>
          </p:cNvPr>
          <p:cNvSpPr/>
          <p:nvPr/>
        </p:nvSpPr>
        <p:spPr>
          <a:xfrm>
            <a:off x="6261941" y="1343588"/>
            <a:ext cx="2694853" cy="162467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2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הלולאה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200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מספר כפול 3</a:t>
            </a:r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xmlns="" id="{FF8C6148-DC8F-41C0-9F75-8F2C86A64AC6}"/>
              </a:ext>
            </a:extLst>
          </p:cNvPr>
          <p:cNvCxnSpPr>
            <a:cxnSpLocks/>
          </p:cNvCxnSpPr>
          <p:nvPr/>
        </p:nvCxnSpPr>
        <p:spPr>
          <a:xfrm>
            <a:off x="3765310" y="1734851"/>
            <a:ext cx="0" cy="2047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xmlns="" id="{494891E8-BEB9-41C8-9BEB-6A8CFC69918F}"/>
              </a:ext>
            </a:extLst>
          </p:cNvPr>
          <p:cNvCxnSpPr>
            <a:cxnSpLocks/>
          </p:cNvCxnSpPr>
          <p:nvPr/>
        </p:nvCxnSpPr>
        <p:spPr>
          <a:xfrm>
            <a:off x="3759043" y="2349048"/>
            <a:ext cx="0" cy="2283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תרשים זרימה: נתונים 56">
            <a:extLst>
              <a:ext uri="{FF2B5EF4-FFF2-40B4-BE49-F238E27FC236}">
                <a16:creationId xmlns:a16="http://schemas.microsoft.com/office/drawing/2014/main" xmlns="" id="{A9A5E517-5FA4-4D5E-AC32-8D7437F6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350" y="2600549"/>
            <a:ext cx="2173348" cy="620448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 &lt;= 100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xmlns="" id="{EF7CE925-7DF4-4374-90C2-4987FDE32C0F}"/>
              </a:ext>
            </a:extLst>
          </p:cNvPr>
          <p:cNvCxnSpPr>
            <a:cxnSpLocks/>
          </p:cNvCxnSpPr>
          <p:nvPr/>
        </p:nvCxnSpPr>
        <p:spPr>
          <a:xfrm>
            <a:off x="1863952" y="3607311"/>
            <a:ext cx="1" cy="1726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רשים זרימה: נתונים 56">
            <a:extLst>
              <a:ext uri="{FF2B5EF4-FFF2-40B4-BE49-F238E27FC236}">
                <a16:creationId xmlns:a16="http://schemas.microsoft.com/office/drawing/2014/main" xmlns="" id="{ED301A1F-A59F-4F8B-BA2A-8D3E87FD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81" y="3244966"/>
            <a:ext cx="2237642" cy="370311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xmlns="" id="{F746B367-4665-45F1-9E9B-2F1199187A9B}"/>
              </a:ext>
            </a:extLst>
          </p:cNvPr>
          <p:cNvCxnSpPr>
            <a:cxnSpLocks/>
            <a:stCxn id="40" idx="1"/>
            <a:endCxn id="42" idx="1"/>
          </p:cNvCxnSpPr>
          <p:nvPr/>
        </p:nvCxnSpPr>
        <p:spPr>
          <a:xfrm rot="10800000" flipV="1">
            <a:off x="1906002" y="2910772"/>
            <a:ext cx="731348" cy="334193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xmlns="" id="{40BBB37D-5655-4C67-9B29-97ECAD030FFC}"/>
              </a:ext>
            </a:extLst>
          </p:cNvPr>
          <p:cNvSpPr/>
          <p:nvPr/>
        </p:nvSpPr>
        <p:spPr>
          <a:xfrm>
            <a:off x="2199782" y="2516493"/>
            <a:ext cx="5395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כן</a:t>
            </a:r>
          </a:p>
        </p:txBody>
      </p:sp>
      <p:sp>
        <p:nvSpPr>
          <p:cNvPr id="46" name="תרשים זרימה: נתונים 56">
            <a:extLst>
              <a:ext uri="{FF2B5EF4-FFF2-40B4-BE49-F238E27FC236}">
                <a16:creationId xmlns:a16="http://schemas.microsoft.com/office/drawing/2014/main" xmlns="" id="{C7B4AB18-9AE4-4B72-A6E1-4E1CA8BC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918364"/>
            <a:ext cx="1160667" cy="38605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++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xmlns="" id="{52F52F1F-4FF4-4013-83A7-196C833034BD}"/>
              </a:ext>
            </a:extLst>
          </p:cNvPr>
          <p:cNvCxnSpPr>
            <a:cxnSpLocks/>
          </p:cNvCxnSpPr>
          <p:nvPr/>
        </p:nvCxnSpPr>
        <p:spPr>
          <a:xfrm flipV="1">
            <a:off x="290973" y="2463245"/>
            <a:ext cx="3343007" cy="3154965"/>
          </a:xfrm>
          <a:prstGeom prst="bentConnector3">
            <a:avLst>
              <a:gd name="adj1" fmla="val -193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xmlns="" id="{0CDCC9F1-F10C-4E73-BABC-169F29155C82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949033" y="4646360"/>
            <a:ext cx="304883" cy="1621001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: מרפקי 50">
            <a:extLst>
              <a:ext uri="{FF2B5EF4-FFF2-40B4-BE49-F238E27FC236}">
                <a16:creationId xmlns:a16="http://schemas.microsoft.com/office/drawing/2014/main" xmlns="" id="{9272C70D-A922-4918-A8A9-0097F0C5DF2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810698" y="2910773"/>
            <a:ext cx="507140" cy="175488"/>
          </a:xfrm>
          <a:prstGeom prst="bentConnector3">
            <a:avLst>
              <a:gd name="adj1" fmla="val 10018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מלבן 51">
            <a:extLst>
              <a:ext uri="{FF2B5EF4-FFF2-40B4-BE49-F238E27FC236}">
                <a16:creationId xmlns:a16="http://schemas.microsoft.com/office/drawing/2014/main" xmlns="" id="{C91EBEDA-7759-473B-B771-D3175417B309}"/>
              </a:ext>
            </a:extLst>
          </p:cNvPr>
          <p:cNvSpPr/>
          <p:nvPr/>
        </p:nvSpPr>
        <p:spPr>
          <a:xfrm>
            <a:off x="4676598" y="2515107"/>
            <a:ext cx="6048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/>
              <a:t>לא</a:t>
            </a:r>
          </a:p>
        </p:txBody>
      </p: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xmlns="" id="{948F1CBA-DE0B-4BAA-AEF1-A237DD788429}"/>
              </a:ext>
            </a:extLst>
          </p:cNvPr>
          <p:cNvCxnSpPr>
            <a:cxnSpLocks/>
          </p:cNvCxnSpPr>
          <p:nvPr/>
        </p:nvCxnSpPr>
        <p:spPr>
          <a:xfrm>
            <a:off x="1858282" y="4170810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תרשים זרימה: מסיים 50">
            <a:extLst>
              <a:ext uri="{FF2B5EF4-FFF2-40B4-BE49-F238E27FC236}">
                <a16:creationId xmlns:a16="http://schemas.microsoft.com/office/drawing/2014/main" xmlns="" id="{314A771B-7FC4-4531-BC7D-E2CA9BA7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587" y="1347501"/>
            <a:ext cx="1279446" cy="387350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התחלה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תרשים זרימה: נתונים 56">
            <a:extLst>
              <a:ext uri="{FF2B5EF4-FFF2-40B4-BE49-F238E27FC236}">
                <a16:creationId xmlns:a16="http://schemas.microsoft.com/office/drawing/2014/main" xmlns="" id="{81051EFF-6951-4C4E-8509-6AD6AA33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60" y="3769360"/>
            <a:ext cx="2293321" cy="43088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 = num*3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תרשים זרימה: נתונים 59">
            <a:extLst>
              <a:ext uri="{FF2B5EF4-FFF2-40B4-BE49-F238E27FC236}">
                <a16:creationId xmlns:a16="http://schemas.microsoft.com/office/drawing/2014/main" xmlns="" id="{8E92F811-6351-4A52-A5AB-40E6ECD4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51" y="4385849"/>
            <a:ext cx="2005537" cy="318618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xmlns="" id="{E322B517-9434-4AD2-BC4B-87A1B9FE4673}"/>
              </a:ext>
            </a:extLst>
          </p:cNvPr>
          <p:cNvCxnSpPr>
            <a:cxnSpLocks/>
          </p:cNvCxnSpPr>
          <p:nvPr/>
        </p:nvCxnSpPr>
        <p:spPr>
          <a:xfrm>
            <a:off x="1900028" y="4741395"/>
            <a:ext cx="11946" cy="21025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תרשים זרימה: נתונים 56">
            <a:extLst>
              <a:ext uri="{FF2B5EF4-FFF2-40B4-BE49-F238E27FC236}">
                <a16:creationId xmlns:a16="http://schemas.microsoft.com/office/drawing/2014/main" xmlns="" id="{DC24EE8D-2A49-4F2B-BBBD-DF2E5169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992" y="1961698"/>
            <a:ext cx="1652112" cy="38735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תרשים זרימה: מסיים 50">
            <a:extLst>
              <a:ext uri="{FF2B5EF4-FFF2-40B4-BE49-F238E27FC236}">
                <a16:creationId xmlns:a16="http://schemas.microsoft.com/office/drawing/2014/main" xmlns="" id="{38E14D88-BD79-4C69-BA8E-A5162B3B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98" y="3086262"/>
            <a:ext cx="846914" cy="310223"/>
          </a:xfrm>
          <a:prstGeom prst="flowChartTerminator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סיום</a:t>
            </a:r>
            <a:endParaRPr kumimoji="0" lang="he-IL" alt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E712357C-C654-477C-B945-5B809348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688" y="3491063"/>
            <a:ext cx="4108472" cy="3240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06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animBg="1"/>
      <p:bldP spid="42" grpId="0" animBg="1"/>
      <p:bldP spid="46" grpId="0" animBg="1"/>
      <p:bldP spid="56" grpId="0" animBg="1"/>
      <p:bldP spid="59" grpId="0" animBg="1"/>
      <p:bldP spid="60" grpId="0" animBg="1"/>
      <p:bldP spid="62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4193" y="120941"/>
            <a:ext cx="895561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1. כמות הנתונים ידועה מראש – שפת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1D82E0B7-2278-41F6-AB9A-3D7A98DF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46449"/>
            <a:ext cx="4695480" cy="335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xmlns="" id="{6F093919-B2B6-46D5-A2DD-A662CC0999D5}"/>
              </a:ext>
            </a:extLst>
          </p:cNvPr>
          <p:cNvSpPr/>
          <p:nvPr/>
        </p:nvSpPr>
        <p:spPr>
          <a:xfrm>
            <a:off x="94193" y="1052736"/>
            <a:ext cx="656603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...\n"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   );</a:t>
            </a:r>
          </a:p>
          <a:p>
            <a:pPr lvl="2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עבודה עם הנתון שנקלט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המשך התוכנית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xmlns="" id="{57F41478-28DD-4EBF-9605-421627C31A4F}"/>
              </a:ext>
            </a:extLst>
          </p:cNvPr>
          <p:cNvSpPr/>
          <p:nvPr/>
        </p:nvSpPr>
        <p:spPr>
          <a:xfrm>
            <a:off x="496138" y="2204864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xmlns="" id="{CBC6C351-9602-4F15-9A6C-402B7D5BB5DD}"/>
              </a:ext>
            </a:extLst>
          </p:cNvPr>
          <p:cNvSpPr/>
          <p:nvPr/>
        </p:nvSpPr>
        <p:spPr>
          <a:xfrm>
            <a:off x="1199221" y="2204864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xmlns="" id="{A79B8BBD-6CE1-401D-9DA2-452AEF9D6F51}"/>
              </a:ext>
            </a:extLst>
          </p:cNvPr>
          <p:cNvSpPr/>
          <p:nvPr/>
        </p:nvSpPr>
        <p:spPr>
          <a:xfrm>
            <a:off x="2452586" y="2204864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xmlns="" id="{C4F0C45D-5799-40FE-9378-402C9BD56701}"/>
              </a:ext>
            </a:extLst>
          </p:cNvPr>
          <p:cNvSpPr/>
          <p:nvPr/>
        </p:nvSpPr>
        <p:spPr>
          <a:xfrm>
            <a:off x="2812626" y="2204864"/>
            <a:ext cx="2767485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כמות הנתונים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xmlns="" id="{EA44F118-289F-4753-9B18-F0F9268CBBC8}"/>
              </a:ext>
            </a:extLst>
          </p:cNvPr>
          <p:cNvSpPr/>
          <p:nvPr/>
        </p:nvSpPr>
        <p:spPr>
          <a:xfrm>
            <a:off x="5400091" y="2193194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01CE4816-166C-4E6F-910E-5235926BF975}"/>
              </a:ext>
            </a:extLst>
          </p:cNvPr>
          <p:cNvSpPr/>
          <p:nvPr/>
        </p:nvSpPr>
        <p:spPr>
          <a:xfrm>
            <a:off x="5690974" y="2193195"/>
            <a:ext cx="96925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כמות מסוימת של מספרים ממשיים לפי רצון המשתמש. עבור כל מספר שנקלט, התוכנית תדפיס את המספר כפול 3. </a:t>
            </a: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xmlns="" id="{17AD743A-65AB-4A02-A194-24C5F796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40" y="1314513"/>
            <a:ext cx="4108472" cy="3240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xmlns="" id="{369C2370-65CE-49B6-A7EF-7CB41BE589BC}"/>
              </a:ext>
            </a:extLst>
          </p:cNvPr>
          <p:cNvSpPr/>
          <p:nvPr/>
        </p:nvSpPr>
        <p:spPr>
          <a:xfrm>
            <a:off x="9427" y="1595021"/>
            <a:ext cx="87672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num, res;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How many numbers?\n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 = num * 3;</a:t>
            </a:r>
          </a:p>
          <a:p>
            <a:pPr lvl="2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"%.2f\n"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xmlns="" id="{0E7FD089-0C5F-4B16-AB51-42614429230F}"/>
              </a:ext>
            </a:extLst>
          </p:cNvPr>
          <p:cNvSpPr/>
          <p:nvPr/>
        </p:nvSpPr>
        <p:spPr>
          <a:xfrm>
            <a:off x="400701" y="3743863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xmlns="" id="{2F05D96B-0CB7-4F5C-AD94-8A1C5FF70B34}"/>
              </a:ext>
            </a:extLst>
          </p:cNvPr>
          <p:cNvSpPr/>
          <p:nvPr/>
        </p:nvSpPr>
        <p:spPr>
          <a:xfrm>
            <a:off x="1103784" y="3743863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xmlns="" id="{093B0334-A2A4-449E-8D8C-8D24B97D2AA7}"/>
              </a:ext>
            </a:extLst>
          </p:cNvPr>
          <p:cNvSpPr/>
          <p:nvPr/>
        </p:nvSpPr>
        <p:spPr>
          <a:xfrm>
            <a:off x="2357149" y="3743863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xmlns="" id="{19F9B6E8-D60B-47D5-B83C-28B43BAE17FC}"/>
              </a:ext>
            </a:extLst>
          </p:cNvPr>
          <p:cNvSpPr/>
          <p:nvPr/>
        </p:nvSpPr>
        <p:spPr>
          <a:xfrm>
            <a:off x="2717190" y="3743863"/>
            <a:ext cx="1236367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n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xmlns="" id="{87CEA78B-F562-4B0B-B975-6708DB79E2C6}"/>
              </a:ext>
            </a:extLst>
          </p:cNvPr>
          <p:cNvSpPr/>
          <p:nvPr/>
        </p:nvSpPr>
        <p:spPr>
          <a:xfrm>
            <a:off x="3818894" y="3726757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xmlns="" id="{D3BEBFFA-0C0F-4EBB-B986-D2A76D8879C1}"/>
              </a:ext>
            </a:extLst>
          </p:cNvPr>
          <p:cNvSpPr/>
          <p:nvPr/>
        </p:nvSpPr>
        <p:spPr>
          <a:xfrm>
            <a:off x="4070845" y="3734494"/>
            <a:ext cx="110725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129039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xmlns="" id="{1DE03579-F8EF-46B3-9D3D-5F105634CE63}"/>
              </a:ext>
            </a:extLst>
          </p:cNvPr>
          <p:cNvSpPr/>
          <p:nvPr/>
        </p:nvSpPr>
        <p:spPr>
          <a:xfrm>
            <a:off x="107504" y="415235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תרשים לתוכנית שקולטת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100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מספרים ממשיים. עבור כל מספר שנקלט, התוכנית תדפיס את המספר כפול 3.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85291C43-0F27-4390-B009-853F43A4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699212"/>
            <a:ext cx="4239596" cy="3158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מלבן 25">
            <a:extLst>
              <a:ext uri="{FF2B5EF4-FFF2-40B4-BE49-F238E27FC236}">
                <a16:creationId xmlns:a16="http://schemas.microsoft.com/office/drawing/2014/main" xmlns="" id="{B5B098C0-072D-48C5-9CEF-7613F52227CD}"/>
              </a:ext>
            </a:extLst>
          </p:cNvPr>
          <p:cNvSpPr/>
          <p:nvPr/>
        </p:nvSpPr>
        <p:spPr>
          <a:xfrm>
            <a:off x="2697" y="868051"/>
            <a:ext cx="564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num, res;</a:t>
            </a:r>
          </a:p>
          <a:p>
            <a:pPr lvl="1"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 = num * 3;</a:t>
            </a:r>
          </a:p>
          <a:p>
            <a:pPr lvl="2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"%.2f\n"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xmlns="" id="{0BD380DA-A706-4DB1-AD25-0AA10D5F7E3F}"/>
              </a:ext>
            </a:extLst>
          </p:cNvPr>
          <p:cNvSpPr/>
          <p:nvPr/>
        </p:nvSpPr>
        <p:spPr>
          <a:xfrm>
            <a:off x="461408" y="2328111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xmlns="" id="{75F190EE-CC18-43DC-90E6-35CF480CA84A}"/>
              </a:ext>
            </a:extLst>
          </p:cNvPr>
          <p:cNvSpPr/>
          <p:nvPr/>
        </p:nvSpPr>
        <p:spPr>
          <a:xfrm>
            <a:off x="1164491" y="2328111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xmlns="" id="{4C57C9C4-3E31-4029-B440-2EF8AAE8797A}"/>
              </a:ext>
            </a:extLst>
          </p:cNvPr>
          <p:cNvSpPr/>
          <p:nvPr/>
        </p:nvSpPr>
        <p:spPr>
          <a:xfrm>
            <a:off x="2417856" y="2328111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xmlns="" id="{936E01F1-BA0E-4ABF-8A6A-AD66121FFC6D}"/>
              </a:ext>
            </a:extLst>
          </p:cNvPr>
          <p:cNvSpPr/>
          <p:nvPr/>
        </p:nvSpPr>
        <p:spPr>
          <a:xfrm>
            <a:off x="2645313" y="2328111"/>
            <a:ext cx="1571943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100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xmlns="" id="{1C9E7E9B-1008-4725-A325-859373A59F31}"/>
              </a:ext>
            </a:extLst>
          </p:cNvPr>
          <p:cNvSpPr/>
          <p:nvPr/>
        </p:nvSpPr>
        <p:spPr>
          <a:xfrm>
            <a:off x="3965305" y="2315900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xmlns="" id="{243969E9-7CF8-4B9B-B4CE-2B744501B0F1}"/>
              </a:ext>
            </a:extLst>
          </p:cNvPr>
          <p:cNvSpPr/>
          <p:nvPr/>
        </p:nvSpPr>
        <p:spPr>
          <a:xfrm>
            <a:off x="4217256" y="2323637"/>
            <a:ext cx="110725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2333310-8BAE-4AAA-A25E-9A9845C061C5}"/>
              </a:ext>
            </a:extLst>
          </p:cNvPr>
          <p:cNvSpPr txBox="1"/>
          <p:nvPr/>
        </p:nvSpPr>
        <p:spPr>
          <a:xfrm>
            <a:off x="1854923" y="4830931"/>
            <a:ext cx="549710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the grades. To finish press -1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90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80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-1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65199"/>
            <a:ext cx="8767227" cy="715581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200" b="1" dirty="0">
                <a:solidFill>
                  <a:srgbClr val="0070C0"/>
                </a:solidFill>
                <a:cs typeface="+mn-cs"/>
              </a:rPr>
              <a:t>2. שיטת הזקיף (</a:t>
            </a:r>
            <a:r>
              <a:rPr lang="en-US" sz="4200" b="1" dirty="0">
                <a:solidFill>
                  <a:srgbClr val="0070C0"/>
                </a:solidFill>
                <a:cs typeface="+mn-cs"/>
              </a:rPr>
              <a:t>sentinel value</a:t>
            </a:r>
            <a:r>
              <a:rPr lang="he-IL" sz="4200" b="1" dirty="0">
                <a:solidFill>
                  <a:srgbClr val="0070C0"/>
                </a:solidFill>
                <a:cs typeface="+mn-cs"/>
              </a:rPr>
              <a:t>)</a:t>
            </a:r>
            <a:endParaRPr lang="en-US" sz="4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5EA26DC6-919D-462C-AD90-47719884B397}"/>
              </a:ext>
            </a:extLst>
          </p:cNvPr>
          <p:cNvSpPr/>
          <p:nvPr/>
        </p:nvSpPr>
        <p:spPr>
          <a:xfrm>
            <a:off x="0" y="68470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</a:rPr>
              <a:t>זקיף הוא נתון קלט חריג, יוצא דופן, אשר מציין את סיום הקליטה של סדרת נתונים.</a:t>
            </a:r>
          </a:p>
          <a:p>
            <a:r>
              <a:rPr lang="he-IL" sz="2600" dirty="0">
                <a:latin typeface="Calibri" panose="020F0502020204030204" pitchFamily="34" charset="0"/>
              </a:rPr>
              <a:t>דוגמאות:</a:t>
            </a:r>
            <a:endParaRPr lang="he-IL" sz="26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xmlns="" id="{5AAA9D67-B36F-4A82-979B-914039885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7243"/>
              </p:ext>
            </p:extLst>
          </p:nvPr>
        </p:nvGraphicFramePr>
        <p:xfrm>
          <a:off x="1259632" y="1556792"/>
          <a:ext cx="6452856" cy="3108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75848">
                  <a:extLst>
                    <a:ext uri="{9D8B030D-6E8A-4147-A177-3AD203B41FA5}">
                      <a16:colId xmlns:a16="http://schemas.microsoft.com/office/drawing/2014/main" xmlns="" val="1196451952"/>
                    </a:ext>
                  </a:extLst>
                </a:gridCol>
                <a:gridCol w="2577008">
                  <a:extLst>
                    <a:ext uri="{9D8B030D-6E8A-4147-A177-3AD203B41FA5}">
                      <a16:colId xmlns:a16="http://schemas.microsoft.com/office/drawing/2014/main" xmlns="" val="943026511"/>
                    </a:ext>
                  </a:extLst>
                </a:gridCol>
              </a:tblGrid>
              <a:tr h="513091"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180787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38075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928406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1113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97809"/>
                  </a:ext>
                </a:extLst>
              </a:tr>
              <a:tr h="513091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582561"/>
                  </a:ext>
                </a:extLst>
              </a:tr>
            </a:tbl>
          </a:graphicData>
        </a:graphic>
      </p:graphicFrame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xmlns="" id="{793305E8-EE98-496B-9133-3BEE9193093D}"/>
              </a:ext>
            </a:extLst>
          </p:cNvPr>
          <p:cNvSpPr txBox="1">
            <a:spLocks/>
          </p:cNvSpPr>
          <p:nvPr/>
        </p:nvSpPr>
        <p:spPr>
          <a:xfrm>
            <a:off x="1278959" y="1518057"/>
            <a:ext cx="255902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זקיף</a:t>
            </a: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xmlns="" id="{47125A36-DAA6-40D4-88FB-64F9F32059AA}"/>
              </a:ext>
            </a:extLst>
          </p:cNvPr>
          <p:cNvSpPr txBox="1">
            <a:spLocks/>
          </p:cNvSpPr>
          <p:nvPr/>
        </p:nvSpPr>
        <p:spPr>
          <a:xfrm>
            <a:off x="3744262" y="1518057"/>
            <a:ext cx="392218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סוג הנתונים שקולטים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xmlns="" id="{873107D1-8C23-47FB-9CE1-D7AC0FBC6500}"/>
              </a:ext>
            </a:extLst>
          </p:cNvPr>
          <p:cNvSpPr txBox="1">
            <a:spLocks/>
          </p:cNvSpPr>
          <p:nvPr/>
        </p:nvSpPr>
        <p:spPr>
          <a:xfrm>
            <a:off x="1762846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xmlns="" id="{2FE6CCA8-A15D-4910-B118-502C4579DEFD}"/>
              </a:ext>
            </a:extLst>
          </p:cNvPr>
          <p:cNvSpPr txBox="1">
            <a:spLocks/>
          </p:cNvSpPr>
          <p:nvPr/>
        </p:nvSpPr>
        <p:spPr>
          <a:xfrm>
            <a:off x="3744263" y="2057488"/>
            <a:ext cx="392218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רשימת ציונים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xmlns="" id="{49622485-6A4C-412A-A47E-C92B375A5D9C}"/>
              </a:ext>
            </a:extLst>
          </p:cNvPr>
          <p:cNvSpPr txBox="1">
            <a:spLocks/>
          </p:cNvSpPr>
          <p:nvPr/>
        </p:nvSpPr>
        <p:spPr>
          <a:xfrm>
            <a:off x="2431310" y="2085398"/>
            <a:ext cx="82708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7" name="מציין מיקום תוכן 3">
            <a:extLst>
              <a:ext uri="{FF2B5EF4-FFF2-40B4-BE49-F238E27FC236}">
                <a16:creationId xmlns:a16="http://schemas.microsoft.com/office/drawing/2014/main" xmlns="" id="{2661E7E1-658A-4B8E-9EC7-8D42B9CB2EAC}"/>
              </a:ext>
            </a:extLst>
          </p:cNvPr>
          <p:cNvSpPr txBox="1">
            <a:spLocks/>
          </p:cNvSpPr>
          <p:nvPr/>
        </p:nvSpPr>
        <p:spPr>
          <a:xfrm>
            <a:off x="2126251" y="2085398"/>
            <a:ext cx="582791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7971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7" grpId="0"/>
      <p:bldP spid="30" grpId="0"/>
      <p:bldP spid="32" grpId="0"/>
      <p:bldP spid="53" grpId="0"/>
      <p:bldP spid="57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1443</Words>
  <Application>Microsoft Office PowerPoint</Application>
  <PresentationFormat>‫הצגה על המסך (4:3)</PresentationFormat>
  <Paragraphs>392</Paragraphs>
  <Slides>25</Slides>
  <Notes>3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6" baseType="lpstr">
      <vt:lpstr>ערכת נושא Office</vt:lpstr>
      <vt:lpstr>מה נלמד היום?</vt:lpstr>
      <vt:lpstr>קליטת נתונים מרובים</vt:lpstr>
      <vt:lpstr>1. כמות הנתונים ידועה מראש</vt:lpstr>
      <vt:lpstr>דוגמא 1</vt:lpstr>
      <vt:lpstr>דוגמא 2</vt:lpstr>
      <vt:lpstr>1. כמות הנתונים ידועה מראש – שפת C</vt:lpstr>
      <vt:lpstr>דוגמא 1</vt:lpstr>
      <vt:lpstr>דוגמא 2</vt:lpstr>
      <vt:lpstr>2. שיטת הזקיף (sentinel value)</vt:lpstr>
      <vt:lpstr>2. שיטת הזקיף (sentinel value)</vt:lpstr>
      <vt:lpstr>2. שיטת הזקיף (sentinel value)</vt:lpstr>
      <vt:lpstr>2. שיטת הזקיף (sentinel value)</vt:lpstr>
      <vt:lpstr>2. שיטת הזקיף (sentinel value)</vt:lpstr>
      <vt:lpstr>תרשים זרימה לקליטה עם זקיף</vt:lpstr>
      <vt:lpstr>דוגמא 1</vt:lpstr>
      <vt:lpstr>דוגמא 2 - לפתרון בכיתה</vt:lpstr>
      <vt:lpstr>מבנה של תוכנית עם זקיף</vt:lpstr>
      <vt:lpstr>דוגמא 1</vt:lpstr>
      <vt:lpstr>דוגמא 2 - לפתרון בכיתה</vt:lpstr>
      <vt:lpstr>3. שיטת התפריט</vt:lpstr>
      <vt:lpstr>תרשים זרימה לקליטה עם תפריט</vt:lpstr>
      <vt:lpstr>דוגמא 1</vt:lpstr>
      <vt:lpstr>מבנה שיטת התפריט בשפת C</vt:lpstr>
      <vt:lpstr>דוגמא 1</vt:lpstr>
      <vt:lpstr>שאלות?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Small</cp:lastModifiedBy>
  <cp:revision>334</cp:revision>
  <dcterms:created xsi:type="dcterms:W3CDTF">2018-02-18T20:21:23Z</dcterms:created>
  <dcterms:modified xsi:type="dcterms:W3CDTF">2019-01-06T07:25:34Z</dcterms:modified>
</cp:coreProperties>
</file>