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2"/>
  </p:notesMasterIdLst>
  <p:sldIdLst>
    <p:sldId id="375" r:id="rId2"/>
    <p:sldId id="519" r:id="rId3"/>
    <p:sldId id="520" r:id="rId4"/>
    <p:sldId id="521" r:id="rId5"/>
    <p:sldId id="522" r:id="rId6"/>
    <p:sldId id="523" r:id="rId7"/>
    <p:sldId id="524" r:id="rId8"/>
    <p:sldId id="525" r:id="rId9"/>
    <p:sldId id="526" r:id="rId10"/>
    <p:sldId id="527" r:id="rId11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03" autoAdjust="0"/>
    <p:restoredTop sz="94660"/>
  </p:normalViewPr>
  <p:slideViewPr>
    <p:cSldViewPr>
      <p:cViewPr>
        <p:scale>
          <a:sx n="90" d="100"/>
          <a:sy n="90" d="100"/>
        </p:scale>
        <p:origin x="586" y="-1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CDAFE2-EC1E-4AD2-89EC-A47056BDE137}" type="datetimeFigureOut">
              <a:rPr lang="he-IL" smtClean="0"/>
              <a:pPr/>
              <a:t>כ"ט/אייר/תשע"ט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9FD67F3-95CD-453F-AE91-E9BA7A39BD5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7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כ"ט/אייר/תשע"ט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כ"ט/אייר/תשע"ט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כ"ט/אייר/תשע"ט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כ"ט/אייר/תשע"ט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כ"ט/אייר/תשע"ט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כ"ט/אייר/תשע"ט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pPr/>
              <a:t>כ"ט/אייר/תשע"ט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D035CCA-1D68-4362-9147-7BBC78B2A893}"/>
              </a:ext>
            </a:extLst>
          </p:cNvPr>
          <p:cNvSpPr txBox="1"/>
          <p:nvPr/>
        </p:nvSpPr>
        <p:spPr>
          <a:xfrm>
            <a:off x="125760" y="787080"/>
            <a:ext cx="8892480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>
                <a:solidFill>
                  <a:srgbClr val="222222"/>
                </a:solidFill>
                <a:latin typeface="Arial" panose="020B0604020202020204" pitchFamily="34" charset="0"/>
              </a:rPr>
              <a:t>אם ברצוננו לשמור את הנתונים לאחר היציאה מהתוכנית עלינו לשמור את הנתונים בקובץ.</a:t>
            </a:r>
          </a:p>
          <a:p>
            <a:r>
              <a:rPr lang="he-IL" sz="2800" dirty="0">
                <a:solidFill>
                  <a:srgbClr val="222222"/>
                </a:solidFill>
                <a:latin typeface="Arial" panose="020B0604020202020204" pitchFamily="34" charset="0"/>
              </a:rPr>
              <a:t>היתרון – הנתונים נשמרים לאחר היציאה מהתוכנית ואפילו לאחר כיבוי המחשב.</a:t>
            </a:r>
          </a:p>
          <a:p>
            <a:r>
              <a:rPr lang="he-IL" sz="2800" dirty="0">
                <a:solidFill>
                  <a:srgbClr val="222222"/>
                </a:solidFill>
                <a:latin typeface="Arial" panose="020B0604020202020204" pitchFamily="34" charset="0"/>
              </a:rPr>
              <a:t>החיסרון – הגישה לקובץ איטית יותר מהגישה לזיכרון המחשב.</a:t>
            </a:r>
          </a:p>
          <a:p>
            <a:r>
              <a:rPr lang="he-IL" sz="2800" dirty="0">
                <a:solidFill>
                  <a:srgbClr val="222222"/>
                </a:solidFill>
                <a:latin typeface="Arial" panose="020B0604020202020204" pitchFamily="34" charset="0"/>
              </a:rPr>
              <a:t>הערה: כדי לעבוד עם קבצים יש לכלול את הספרייה </a:t>
            </a:r>
            <a:r>
              <a:rPr lang="en-US" sz="2800" b="1" dirty="0" err="1">
                <a:solidFill>
                  <a:srgbClr val="0070C0"/>
                </a:solidFill>
                <a:latin typeface="Arial" panose="020B0604020202020204" pitchFamily="34" charset="0"/>
              </a:rPr>
              <a:t>stdio.h</a:t>
            </a:r>
            <a:r>
              <a:rPr lang="en-US" sz="28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he-IL" sz="2800" dirty="0">
                <a:solidFill>
                  <a:srgbClr val="222222"/>
                </a:solidFill>
                <a:latin typeface="Arial" panose="020B0604020202020204" pitchFamily="34" charset="0"/>
              </a:rPr>
              <a:t>קיימים שני סוגי קבצים: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rgbClr val="222222"/>
                </a:solidFill>
                <a:latin typeface="Arial" panose="020B0604020202020204" pitchFamily="34" charset="0"/>
              </a:rPr>
              <a:t>קובץ טקסט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rgbClr val="222222"/>
                </a:solidFill>
                <a:latin typeface="Arial" panose="020B0604020202020204" pitchFamily="34" charset="0"/>
              </a:rPr>
              <a:t>קובץ בינארי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46416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עבודה עם קבצים</a:t>
            </a:r>
          </a:p>
        </p:txBody>
      </p:sp>
    </p:spTree>
    <p:extLst>
      <p:ext uri="{BB962C8B-B14F-4D97-AF65-F5344CB8AC3E}">
        <p14:creationId xmlns:p14="http://schemas.microsoft.com/office/powerpoint/2010/main" val="301749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159015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סוף קובץ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EFAAC9D5-B8F0-4B23-A491-FAACAAD00EDE}"/>
              </a:ext>
            </a:extLst>
          </p:cNvPr>
          <p:cNvSpPr/>
          <p:nvPr/>
        </p:nvSpPr>
        <p:spPr>
          <a:xfrm>
            <a:off x="89756" y="549261"/>
            <a:ext cx="8964488" cy="181588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1"/>
            <a:r>
              <a:rPr lang="he-IL" sz="2800" dirty="0"/>
              <a:t>בבואנו לקרוא מקובץ, כיצד נדע שהקובץ מסתיים?</a:t>
            </a:r>
          </a:p>
          <a:p>
            <a:pPr marL="0" lvl="1"/>
            <a:r>
              <a:rPr lang="he-IL" sz="2800" dirty="0"/>
              <a:t>הערך </a:t>
            </a:r>
            <a:r>
              <a:rPr lang="en-US" sz="2800" b="1" dirty="0"/>
              <a:t>-1</a:t>
            </a:r>
            <a:r>
              <a:rPr lang="he-IL" sz="2800" dirty="0"/>
              <a:t> שמוגדר בשפת </a:t>
            </a:r>
            <a:r>
              <a:rPr lang="en-US" sz="2800" dirty="0"/>
              <a:t>C</a:t>
            </a:r>
            <a:r>
              <a:rPr lang="he-IL" sz="2800" dirty="0"/>
              <a:t> כקבוע בשם </a:t>
            </a:r>
            <a:r>
              <a:rPr lang="en-US" sz="2800" b="1" dirty="0"/>
              <a:t>EOF</a:t>
            </a:r>
            <a:r>
              <a:rPr lang="he-IL" sz="2800" dirty="0"/>
              <a:t> (</a:t>
            </a:r>
            <a:r>
              <a:rPr lang="en-US" sz="2800" dirty="0"/>
              <a:t>End of file</a:t>
            </a:r>
            <a:r>
              <a:rPr lang="he-IL" sz="2800" dirty="0"/>
              <a:t>) מסמן סוף קובץ (בדומה ל-</a:t>
            </a:r>
            <a:r>
              <a:rPr lang="en-US" sz="2800" dirty="0"/>
              <a:t>NULL</a:t>
            </a:r>
            <a:r>
              <a:rPr lang="he-IL" sz="2800" dirty="0"/>
              <a:t> עבור מחרוזות).</a:t>
            </a:r>
          </a:p>
          <a:p>
            <a:pPr marL="0" lvl="1"/>
            <a:r>
              <a:rPr lang="he-IL" sz="2800" dirty="0"/>
              <a:t>הפונקציה </a:t>
            </a:r>
            <a:r>
              <a:rPr lang="en-US" sz="2800" dirty="0" err="1"/>
              <a:t>fscanf</a:t>
            </a:r>
            <a:r>
              <a:rPr lang="he-IL" sz="2800" dirty="0"/>
              <a:t> מחזירה </a:t>
            </a:r>
            <a:r>
              <a:rPr lang="en-US" sz="2800" dirty="0"/>
              <a:t>-1</a:t>
            </a:r>
            <a:r>
              <a:rPr lang="he-IL" sz="2800" dirty="0"/>
              <a:t> אם הקובץ הסתיים.</a:t>
            </a:r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76E27B5C-4188-4601-863D-CED4CEA953E5}"/>
              </a:ext>
            </a:extLst>
          </p:cNvPr>
          <p:cNvSpPr txBox="1">
            <a:spLocks/>
          </p:cNvSpPr>
          <p:nvPr/>
        </p:nvSpPr>
        <p:spPr>
          <a:xfrm>
            <a:off x="0" y="2332754"/>
            <a:ext cx="9144001" cy="740664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קריאת נתונים מקובץ כאשר כמות נתונים לא ידועה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6B43DAEC-CF0B-468B-990B-8094B6C4B131}"/>
              </a:ext>
            </a:extLst>
          </p:cNvPr>
          <p:cNvSpPr/>
          <p:nvPr/>
        </p:nvSpPr>
        <p:spPr>
          <a:xfrm>
            <a:off x="1178750" y="3140968"/>
            <a:ext cx="6786500" cy="35394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text[300];</a:t>
            </a:r>
          </a:p>
          <a:p>
            <a:pPr algn="l" rtl="0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eof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eof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fscanf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f,</a:t>
            </a:r>
            <a:r>
              <a:rPr lang="en-US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"%s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text);</a:t>
            </a:r>
          </a:p>
          <a:p>
            <a:pPr algn="l" rtl="0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eof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!=-1)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//while (</a:t>
            </a:r>
            <a:r>
              <a:rPr lang="en-US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eof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!=EOF)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he-IL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 algn="l" rtl="0"/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"%s\n"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, text);</a:t>
            </a:r>
          </a:p>
          <a:p>
            <a:pPr lvl="1" algn="l" rtl="0"/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eof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fscanf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f,</a:t>
            </a:r>
            <a:r>
              <a:rPr lang="en-US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"%s"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,text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71282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D035CCA-1D68-4362-9147-7BBC78B2A893}"/>
              </a:ext>
            </a:extLst>
          </p:cNvPr>
          <p:cNvSpPr txBox="1"/>
          <p:nvPr/>
        </p:nvSpPr>
        <p:spPr>
          <a:xfrm>
            <a:off x="179512" y="787080"/>
            <a:ext cx="8838728" cy="44012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rgbClr val="222222"/>
                </a:solidFill>
                <a:latin typeface="Arial" panose="020B0604020202020204" pitchFamily="34" charset="0"/>
              </a:rPr>
              <a:t>בקובץ טקסט הנתונים מאוחסנים בקובץ כתווים. </a:t>
            </a:r>
          </a:p>
          <a:p>
            <a:pPr lvl="1"/>
            <a:r>
              <a:rPr lang="he-IL" sz="2800" dirty="0">
                <a:solidFill>
                  <a:srgbClr val="222222"/>
                </a:solidFill>
                <a:latin typeface="Arial" panose="020B0604020202020204" pitchFamily="34" charset="0"/>
              </a:rPr>
              <a:t>קובץ טקסט הוא כמו מערך מסוג </a:t>
            </a:r>
            <a:r>
              <a:rPr lang="en-US" sz="2800" dirty="0">
                <a:solidFill>
                  <a:srgbClr val="222222"/>
                </a:solidFill>
                <a:latin typeface="Arial" panose="020B0604020202020204" pitchFamily="34" charset="0"/>
              </a:rPr>
              <a:t>char </a:t>
            </a:r>
            <a:r>
              <a:rPr lang="he-IL" sz="2800" dirty="0">
                <a:solidFill>
                  <a:srgbClr val="222222"/>
                </a:solidFill>
                <a:latin typeface="Arial" panose="020B0604020202020204" pitchFamily="34" charset="0"/>
              </a:rPr>
              <a:t> המאוחסן על הדיסק במקום בזיכרון. </a:t>
            </a:r>
          </a:p>
          <a:p>
            <a:pPr lvl="1"/>
            <a:r>
              <a:rPr lang="he-IL" sz="2800" dirty="0">
                <a:solidFill>
                  <a:srgbClr val="222222"/>
                </a:solidFill>
                <a:latin typeface="Arial" panose="020B0604020202020204" pitchFamily="34" charset="0"/>
              </a:rPr>
              <a:t>ניתן לראות את תוכן הקובץ בעזרת כל עורך טקסטים (</a:t>
            </a:r>
            <a:r>
              <a:rPr lang="en-US" sz="2800" dirty="0">
                <a:solidFill>
                  <a:srgbClr val="222222"/>
                </a:solidFill>
                <a:latin typeface="Arial" panose="020B0604020202020204" pitchFamily="34" charset="0"/>
              </a:rPr>
              <a:t>notepad</a:t>
            </a:r>
            <a:r>
              <a:rPr lang="he-IL" sz="2800" dirty="0">
                <a:solidFill>
                  <a:srgbClr val="222222"/>
                </a:solidFill>
                <a:latin typeface="Arial" panose="020B0604020202020204" pitchFamily="34" charset="0"/>
              </a:rPr>
              <a:t> וכו')</a:t>
            </a:r>
          </a:p>
          <a:p>
            <a:pPr lvl="1"/>
            <a:endParaRPr lang="he-IL" sz="28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rgbClr val="222222"/>
                </a:solidFill>
                <a:latin typeface="Arial" panose="020B0604020202020204" pitchFamily="34" charset="0"/>
              </a:rPr>
              <a:t>בקובץ בינארי הנתונים מאוחסנים בקובץ כפי שמאוחסנים בזיכרון.</a:t>
            </a:r>
          </a:p>
          <a:p>
            <a:pPr lvl="1"/>
            <a:r>
              <a:rPr lang="he-IL" sz="2800" dirty="0">
                <a:solidFill>
                  <a:srgbClr val="222222"/>
                </a:solidFill>
                <a:latin typeface="Arial" panose="020B0604020202020204" pitchFamily="34" charset="0"/>
              </a:rPr>
              <a:t>ניתן לראות את תוכן הקובץ ב-</a:t>
            </a:r>
            <a:r>
              <a:rPr lang="en-US" sz="2800" dirty="0">
                <a:solidFill>
                  <a:srgbClr val="222222"/>
                </a:solidFill>
                <a:latin typeface="Arial" panose="020B0604020202020204" pitchFamily="34" charset="0"/>
              </a:rPr>
              <a:t>editor</a:t>
            </a:r>
            <a:r>
              <a:rPr lang="he-IL" sz="2800" dirty="0">
                <a:solidFill>
                  <a:srgbClr val="222222"/>
                </a:solidFill>
                <a:latin typeface="Arial" panose="020B0604020202020204" pitchFamily="34" charset="0"/>
              </a:rPr>
              <a:t> מיוחד. אם נפתח קובץ בינארי ב-</a:t>
            </a:r>
            <a:r>
              <a:rPr lang="en-US" sz="2800" dirty="0">
                <a:solidFill>
                  <a:srgbClr val="222222"/>
                </a:solidFill>
                <a:latin typeface="Arial" panose="020B0604020202020204" pitchFamily="34" charset="0"/>
              </a:rPr>
              <a:t>notepad</a:t>
            </a:r>
            <a:r>
              <a:rPr lang="he-IL" sz="2800" dirty="0">
                <a:solidFill>
                  <a:srgbClr val="222222"/>
                </a:solidFill>
                <a:latin typeface="Arial" panose="020B0604020202020204" pitchFamily="34" charset="0"/>
              </a:rPr>
              <a:t> נראה ג'יבריש: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46416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קובץ טקסט לעומת קובץ בינארי</a:t>
            </a:r>
          </a:p>
        </p:txBody>
      </p:sp>
    </p:spTree>
    <p:extLst>
      <p:ext uri="{BB962C8B-B14F-4D97-AF65-F5344CB8AC3E}">
        <p14:creationId xmlns:p14="http://schemas.microsoft.com/office/powerpoint/2010/main" val="247301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46416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תצוגת קובץ בינארי ב-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notepad</a:t>
            </a:r>
            <a:endParaRPr lang="he-IL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3D60B053-85B8-4E0E-BF33-5DAF58A5B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9" y="787080"/>
            <a:ext cx="8660771" cy="5378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7490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D035CCA-1D68-4362-9147-7BBC78B2A893}"/>
              </a:ext>
            </a:extLst>
          </p:cNvPr>
          <p:cNvSpPr txBox="1"/>
          <p:nvPr/>
        </p:nvSpPr>
        <p:spPr>
          <a:xfrm>
            <a:off x="125760" y="787080"/>
            <a:ext cx="8892480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he-IL" sz="2800" dirty="0">
                <a:solidFill>
                  <a:srgbClr val="222222"/>
                </a:solidFill>
                <a:latin typeface="Arial" panose="020B0604020202020204" pitchFamily="34" charset="0"/>
              </a:rPr>
              <a:t>הגדרת מצביע מטיפוס </a:t>
            </a:r>
            <a:r>
              <a:rPr lang="en-US" sz="2800" dirty="0">
                <a:solidFill>
                  <a:srgbClr val="222222"/>
                </a:solidFill>
                <a:latin typeface="Arial" panose="020B0604020202020204" pitchFamily="34" charset="0"/>
              </a:rPr>
              <a:t>FILE</a:t>
            </a:r>
          </a:p>
          <a:p>
            <a:pPr lvl="1"/>
            <a:r>
              <a:rPr lang="he-IL" sz="2800" dirty="0">
                <a:solidFill>
                  <a:srgbClr val="222222"/>
                </a:solidFill>
                <a:latin typeface="Arial" panose="020B0604020202020204" pitchFamily="34" charset="0"/>
              </a:rPr>
              <a:t>לדוגמא:</a:t>
            </a:r>
          </a:p>
          <a:p>
            <a:pPr algn="ctr" rtl="0"/>
            <a:r>
              <a:rPr lang="en-US" sz="2800" dirty="0">
                <a:solidFill>
                  <a:srgbClr val="222222"/>
                </a:solidFill>
                <a:latin typeface="Arial" panose="020B0604020202020204" pitchFamily="34" charset="0"/>
              </a:rPr>
              <a:t>FILE *f;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he-IL" sz="2800" dirty="0">
                <a:solidFill>
                  <a:srgbClr val="222222"/>
                </a:solidFill>
                <a:latin typeface="Arial" panose="020B0604020202020204" pitchFamily="34" charset="0"/>
              </a:rPr>
              <a:t>פתיחת הקובץ.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he-IL" sz="2800" dirty="0">
                <a:solidFill>
                  <a:srgbClr val="222222"/>
                </a:solidFill>
                <a:latin typeface="Arial" panose="020B0604020202020204" pitchFamily="34" charset="0"/>
              </a:rPr>
              <a:t>עבודה עם הקובץ.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he-IL" sz="2800" dirty="0">
                <a:solidFill>
                  <a:srgbClr val="222222"/>
                </a:solidFill>
                <a:latin typeface="Arial" panose="020B0604020202020204" pitchFamily="34" charset="0"/>
              </a:rPr>
              <a:t>סגירת הקובץ.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46416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שלבים בעבודה עם קבץ טקסט</a:t>
            </a:r>
          </a:p>
        </p:txBody>
      </p:sp>
    </p:spTree>
    <p:extLst>
      <p:ext uri="{BB962C8B-B14F-4D97-AF65-F5344CB8AC3E}">
        <p14:creationId xmlns:p14="http://schemas.microsoft.com/office/powerpoint/2010/main" val="276198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46416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פתיחת קובץ – הפונקציה </a:t>
            </a:r>
            <a:r>
              <a:rPr lang="en-US" sz="3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fopen</a:t>
            </a:r>
            <a:endParaRPr lang="he-IL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72A8AFDC-9D90-44F8-ACEA-FBE7284471ED}"/>
              </a:ext>
            </a:extLst>
          </p:cNvPr>
          <p:cNvSpPr/>
          <p:nvPr/>
        </p:nvSpPr>
        <p:spPr>
          <a:xfrm>
            <a:off x="701570" y="908720"/>
            <a:ext cx="8190910" cy="52322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1" algn="ctr" rtl="0"/>
            <a:r>
              <a:rPr lang="he-IL" sz="2800" dirty="0"/>
              <a:t>שם מצביע</a:t>
            </a:r>
            <a:r>
              <a:rPr lang="en-US" sz="2800" dirty="0"/>
              <a:t>= </a:t>
            </a:r>
            <a:r>
              <a:rPr lang="en-US" sz="2800" b="1" dirty="0" err="1">
                <a:solidFill>
                  <a:srgbClr val="0070C0"/>
                </a:solidFill>
              </a:rPr>
              <a:t>fopen</a:t>
            </a:r>
            <a:r>
              <a:rPr lang="en-US" sz="2800" b="1" dirty="0">
                <a:solidFill>
                  <a:srgbClr val="0070C0"/>
                </a:solidFill>
              </a:rPr>
              <a:t>(</a:t>
            </a:r>
            <a:r>
              <a:rPr lang="he-IL" sz="2800" dirty="0">
                <a:solidFill>
                  <a:srgbClr val="C00000"/>
                </a:solidFill>
              </a:rPr>
              <a:t>"שם הקובץ \\ מסלול"</a:t>
            </a:r>
            <a:r>
              <a:rPr lang="en-US" sz="2800" b="1" dirty="0">
                <a:solidFill>
                  <a:srgbClr val="0070C0"/>
                </a:solidFill>
              </a:rPr>
              <a:t>,</a:t>
            </a:r>
            <a:r>
              <a:rPr lang="en-US" sz="2800" dirty="0"/>
              <a:t> </a:t>
            </a:r>
            <a:r>
              <a:rPr lang="he-IL" sz="2800" dirty="0"/>
              <a:t>"סוג פתיחה"</a:t>
            </a:r>
            <a:r>
              <a:rPr lang="en-US" sz="2800" b="1" dirty="0">
                <a:solidFill>
                  <a:srgbClr val="0070C0"/>
                </a:solidFill>
              </a:rPr>
              <a:t>)</a:t>
            </a:r>
            <a:endParaRPr lang="he-IL" sz="2800" b="1" dirty="0">
              <a:solidFill>
                <a:srgbClr val="0070C0"/>
              </a:solidFill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F1915711-0DA7-4CC2-8B9F-B6554E89E15B}"/>
              </a:ext>
            </a:extLst>
          </p:cNvPr>
          <p:cNvSpPr/>
          <p:nvPr/>
        </p:nvSpPr>
        <p:spPr>
          <a:xfrm>
            <a:off x="107504" y="1731022"/>
            <a:ext cx="8964488" cy="181588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1"/>
            <a:r>
              <a:rPr lang="he-IL" sz="2800" dirty="0"/>
              <a:t>לדוגמא:</a:t>
            </a:r>
            <a:endParaRPr lang="en-US" sz="2800" dirty="0"/>
          </a:p>
          <a:p>
            <a:pPr marL="0" lvl="1" algn="ctr" rtl="0"/>
            <a:r>
              <a:rPr lang="he-IL" sz="2800" dirty="0"/>
              <a:t>שם מצביע</a:t>
            </a:r>
            <a:r>
              <a:rPr lang="en-US" sz="2800" dirty="0"/>
              <a:t>= </a:t>
            </a:r>
            <a:r>
              <a:rPr lang="en-US" sz="2800" b="1" dirty="0" err="1">
                <a:solidFill>
                  <a:srgbClr val="0070C0"/>
                </a:solidFill>
              </a:rPr>
              <a:t>fopen</a:t>
            </a:r>
            <a:r>
              <a:rPr lang="en-US" sz="2800" b="1" dirty="0">
                <a:solidFill>
                  <a:srgbClr val="0070C0"/>
                </a:solidFill>
              </a:rPr>
              <a:t>(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“c:\\my documents\\test.txt"</a:t>
            </a:r>
            <a:r>
              <a:rPr lang="en-US" sz="2800" b="1" dirty="0">
                <a:solidFill>
                  <a:srgbClr val="0070C0"/>
                </a:solidFill>
              </a:rPr>
              <a:t>,</a:t>
            </a:r>
            <a:r>
              <a:rPr lang="en-US" sz="2800" dirty="0"/>
              <a:t> </a:t>
            </a:r>
            <a:r>
              <a:rPr lang="he-IL" sz="2800" dirty="0"/>
              <a:t>סוג פתיחה</a:t>
            </a:r>
            <a:r>
              <a:rPr lang="en-US" sz="2800" b="1" dirty="0">
                <a:solidFill>
                  <a:srgbClr val="0070C0"/>
                </a:solidFill>
              </a:rPr>
              <a:t>)</a:t>
            </a:r>
          </a:p>
          <a:p>
            <a:pPr marL="0" lvl="1"/>
            <a:endParaRPr lang="he-IL" sz="2800" dirty="0"/>
          </a:p>
          <a:p>
            <a:pPr marL="0" lvl="1"/>
            <a:r>
              <a:rPr lang="he-IL" sz="2800" dirty="0"/>
              <a:t>שם קובץ ללא מסלול יפתח קובץ בתיקיה של הפרויקט הנוכחי.</a:t>
            </a:r>
          </a:p>
        </p:txBody>
      </p:sp>
    </p:spTree>
    <p:extLst>
      <p:ext uri="{BB962C8B-B14F-4D97-AF65-F5344CB8AC3E}">
        <p14:creationId xmlns:p14="http://schemas.microsoft.com/office/powerpoint/2010/main" val="330794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46416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פתיחת הקובץ למטרת כתיבה בקובץ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72A8AFDC-9D90-44F8-ACEA-FBE7284471ED}"/>
              </a:ext>
            </a:extLst>
          </p:cNvPr>
          <p:cNvSpPr/>
          <p:nvPr/>
        </p:nvSpPr>
        <p:spPr>
          <a:xfrm>
            <a:off x="557554" y="992009"/>
            <a:ext cx="8028892" cy="5232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1" algn="ctr" rtl="0"/>
            <a:r>
              <a:rPr lang="he-IL" sz="2800" dirty="0"/>
              <a:t>שם מצביע</a:t>
            </a:r>
            <a:r>
              <a:rPr lang="en-US" sz="2800" dirty="0"/>
              <a:t>= </a:t>
            </a:r>
            <a:r>
              <a:rPr lang="en-US" sz="2800" b="1" dirty="0" err="1"/>
              <a:t>fopen</a:t>
            </a:r>
            <a:r>
              <a:rPr lang="en-US" sz="2800" dirty="0"/>
              <a:t>(</a:t>
            </a:r>
            <a:r>
              <a:rPr lang="he-IL" sz="2800" dirty="0"/>
              <a:t>"שם הקובץ \\ מסלול"</a:t>
            </a:r>
            <a:r>
              <a:rPr lang="en-US" sz="2800" b="1" dirty="0">
                <a:solidFill>
                  <a:srgbClr val="0070C0"/>
                </a:solidFill>
              </a:rPr>
              <a:t>,</a:t>
            </a:r>
            <a:r>
              <a:rPr lang="en-US" sz="2800" dirty="0"/>
              <a:t> </a:t>
            </a:r>
            <a:r>
              <a:rPr lang="he-IL" sz="2800" b="1" dirty="0">
                <a:solidFill>
                  <a:srgbClr val="C00000"/>
                </a:solidFill>
              </a:rPr>
              <a:t>"סוג פתיחה"</a:t>
            </a:r>
            <a:r>
              <a:rPr lang="en-US" sz="2800" dirty="0"/>
              <a:t>);</a:t>
            </a:r>
            <a:endParaRPr lang="he-IL" sz="2800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F1915711-0DA7-4CC2-8B9F-B6554E89E15B}"/>
              </a:ext>
            </a:extLst>
          </p:cNvPr>
          <p:cNvSpPr/>
          <p:nvPr/>
        </p:nvSpPr>
        <p:spPr>
          <a:xfrm>
            <a:off x="89756" y="1731022"/>
            <a:ext cx="8964488" cy="224676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1"/>
            <a:r>
              <a:rPr lang="he-IL" sz="2800" dirty="0"/>
              <a:t>אם המטרה היא לכתוב טקסט בקובץ, הערך של הפרמטר "סוג פתיחה" יהיה אחד מהבאים:</a:t>
            </a:r>
          </a:p>
          <a:p>
            <a:pPr marL="0" lvl="1"/>
            <a:r>
              <a:rPr lang="he-IL" sz="2800" b="1" dirty="0">
                <a:solidFill>
                  <a:srgbClr val="C00000"/>
                </a:solidFill>
              </a:rPr>
              <a:t>"</a:t>
            </a:r>
            <a:r>
              <a:rPr lang="en-US" sz="2800" b="1" dirty="0">
                <a:solidFill>
                  <a:srgbClr val="C00000"/>
                </a:solidFill>
              </a:rPr>
              <a:t>w</a:t>
            </a:r>
            <a:r>
              <a:rPr lang="he-IL" sz="2800" b="1" dirty="0">
                <a:solidFill>
                  <a:srgbClr val="C00000"/>
                </a:solidFill>
              </a:rPr>
              <a:t>" </a:t>
            </a:r>
            <a:r>
              <a:rPr lang="he-IL" sz="2800" dirty="0"/>
              <a:t>(</a:t>
            </a:r>
            <a:r>
              <a:rPr lang="en-US" sz="2800" dirty="0"/>
              <a:t>write</a:t>
            </a:r>
            <a:r>
              <a:rPr lang="he-IL" sz="2800" dirty="0"/>
              <a:t>) - </a:t>
            </a:r>
            <a:r>
              <a:rPr lang="he-IL" sz="2800" dirty="0">
                <a:latin typeface="Arial" panose="020B0604020202020204" pitchFamily="34" charset="0"/>
              </a:rPr>
              <a:t>אם הקובץ קיים, התכולה שלו תימחק.</a:t>
            </a:r>
          </a:p>
          <a:p>
            <a:pPr marL="0" lvl="1"/>
            <a:r>
              <a:rPr lang="he-IL" sz="2800" b="1" dirty="0">
                <a:solidFill>
                  <a:srgbClr val="C00000"/>
                </a:solidFill>
                <a:latin typeface="Arial" panose="020B0604020202020204" pitchFamily="34" charset="0"/>
              </a:rPr>
              <a:t>"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</a:rPr>
              <a:t>a</a:t>
            </a:r>
            <a:r>
              <a:rPr lang="he-IL" sz="2800" b="1" dirty="0">
                <a:solidFill>
                  <a:srgbClr val="C00000"/>
                </a:solidFill>
                <a:latin typeface="Arial" panose="020B0604020202020204" pitchFamily="34" charset="0"/>
              </a:rPr>
              <a:t>"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</a:rPr>
              <a:t>  </a:t>
            </a:r>
            <a:r>
              <a:rPr lang="he-IL" sz="2800" dirty="0">
                <a:latin typeface="Arial" panose="020B0604020202020204" pitchFamily="34" charset="0"/>
              </a:rPr>
              <a:t>(</a:t>
            </a:r>
            <a:r>
              <a:rPr lang="en-US" sz="2800" dirty="0">
                <a:latin typeface="Arial" panose="020B0604020202020204" pitchFamily="34" charset="0"/>
              </a:rPr>
              <a:t>append</a:t>
            </a:r>
            <a:r>
              <a:rPr lang="he-IL" sz="2800" dirty="0">
                <a:latin typeface="Arial" panose="020B0604020202020204" pitchFamily="34" charset="0"/>
              </a:rPr>
              <a:t>)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he-IL" sz="2800" dirty="0">
                <a:latin typeface="Arial" panose="020B0604020202020204" pitchFamily="34" charset="0"/>
              </a:rPr>
              <a:t>- פתיחת קובץ להוספה. פעולת הכתיבה תתבצע 	בסוף הקובץ. אם הקובץ אינו קיים ייווצר קובץ חדש.</a:t>
            </a:r>
            <a:endParaRPr lang="en-US" sz="2800" dirty="0"/>
          </a:p>
        </p:txBody>
      </p:sp>
      <p:sp>
        <p:nvSpPr>
          <p:cNvPr id="11" name="כותרת 1">
            <a:extLst>
              <a:ext uri="{FF2B5EF4-FFF2-40B4-BE49-F238E27FC236}">
                <a16:creationId xmlns:a16="http://schemas.microsoft.com/office/drawing/2014/main" id="{3EE70F61-A79B-4E4A-8204-50DB5B6149C4}"/>
              </a:ext>
            </a:extLst>
          </p:cNvPr>
          <p:cNvSpPr txBox="1">
            <a:spLocks/>
          </p:cNvSpPr>
          <p:nvPr/>
        </p:nvSpPr>
        <p:spPr>
          <a:xfrm>
            <a:off x="0" y="4293096"/>
            <a:ext cx="9144001" cy="740664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פתיחת הקובץ למטרת קריאת (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מידע ממנו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4B714F34-7D6D-4B47-B487-3B5CDDA7992D}"/>
              </a:ext>
            </a:extLst>
          </p:cNvPr>
          <p:cNvSpPr/>
          <p:nvPr/>
        </p:nvSpPr>
        <p:spPr>
          <a:xfrm>
            <a:off x="557554" y="5445224"/>
            <a:ext cx="8028892" cy="5232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1" algn="ctr" rtl="0"/>
            <a:r>
              <a:rPr lang="he-IL" sz="2800" dirty="0"/>
              <a:t>שם מצביע</a:t>
            </a:r>
            <a:r>
              <a:rPr lang="en-US" sz="2800" dirty="0"/>
              <a:t>= </a:t>
            </a:r>
            <a:r>
              <a:rPr lang="en-US" sz="2800" b="1" dirty="0" err="1"/>
              <a:t>fopen</a:t>
            </a:r>
            <a:r>
              <a:rPr lang="en-US" sz="2800" dirty="0"/>
              <a:t>(</a:t>
            </a:r>
            <a:r>
              <a:rPr lang="he-IL" sz="2800" dirty="0"/>
              <a:t>"שם הקובץ \\ מסלול"</a:t>
            </a:r>
            <a:r>
              <a:rPr lang="en-US" sz="2800" b="1" dirty="0">
                <a:solidFill>
                  <a:srgbClr val="0070C0"/>
                </a:solidFill>
              </a:rPr>
              <a:t>,</a:t>
            </a:r>
            <a:r>
              <a:rPr lang="en-US" sz="2800" dirty="0"/>
              <a:t> </a:t>
            </a:r>
            <a:r>
              <a:rPr lang="he-IL" sz="2800" b="1" dirty="0">
                <a:solidFill>
                  <a:srgbClr val="C00000"/>
                </a:solidFill>
              </a:rPr>
              <a:t>"</a:t>
            </a:r>
            <a:r>
              <a:rPr lang="en-US" sz="2800" b="1" dirty="0">
                <a:solidFill>
                  <a:srgbClr val="C00000"/>
                </a:solidFill>
              </a:rPr>
              <a:t>r</a:t>
            </a:r>
            <a:r>
              <a:rPr lang="he-IL" sz="2800" b="1" dirty="0">
                <a:solidFill>
                  <a:srgbClr val="C00000"/>
                </a:solidFill>
              </a:rPr>
              <a:t>"</a:t>
            </a:r>
            <a:r>
              <a:rPr lang="en-US" sz="2800" dirty="0"/>
              <a:t>);</a:t>
            </a:r>
            <a:endParaRPr lang="he-IL" sz="2800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6A4B5C18-66D0-4019-A080-BDDEB161C69B}"/>
              </a:ext>
            </a:extLst>
          </p:cNvPr>
          <p:cNvSpPr/>
          <p:nvPr/>
        </p:nvSpPr>
        <p:spPr>
          <a:xfrm>
            <a:off x="170638" y="6165304"/>
            <a:ext cx="88027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800" dirty="0"/>
              <a:t>אם פתיחת הקובץ נכשלה, הפונקציה </a:t>
            </a:r>
            <a:r>
              <a:rPr lang="en-US" sz="2800" dirty="0" err="1"/>
              <a:t>fopen</a:t>
            </a:r>
            <a:r>
              <a:rPr lang="he-IL" sz="2800" dirty="0"/>
              <a:t> מחזירה </a:t>
            </a:r>
            <a:r>
              <a:rPr lang="en-US" sz="2800" b="1" dirty="0"/>
              <a:t>NULL</a:t>
            </a:r>
            <a:r>
              <a:rPr lang="he-IL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184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11" grpId="0"/>
      <p:bldP spid="13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46416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כיצד כותבים טקסט בתוך קובץ?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72A8AFDC-9D90-44F8-ACEA-FBE7284471ED}"/>
              </a:ext>
            </a:extLst>
          </p:cNvPr>
          <p:cNvSpPr/>
          <p:nvPr/>
        </p:nvSpPr>
        <p:spPr>
          <a:xfrm>
            <a:off x="2211222" y="902049"/>
            <a:ext cx="4721557" cy="5232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1" algn="l" rtl="0"/>
            <a:r>
              <a:rPr lang="en-US" sz="2800" b="1" dirty="0" err="1">
                <a:solidFill>
                  <a:srgbClr val="0070C0"/>
                </a:solidFill>
              </a:rPr>
              <a:t>fprintf</a:t>
            </a:r>
            <a:r>
              <a:rPr lang="en-US" sz="2800" dirty="0"/>
              <a:t> (</a:t>
            </a:r>
            <a:r>
              <a:rPr lang="he-IL" sz="2800" dirty="0"/>
              <a:t>שם המצביע</a:t>
            </a:r>
            <a:r>
              <a:rPr lang="en-US" sz="2800" dirty="0"/>
              <a:t>, </a:t>
            </a:r>
            <a:r>
              <a:rPr lang="en-US" sz="2800" dirty="0" err="1"/>
              <a:t>printf</a:t>
            </a:r>
            <a:r>
              <a:rPr lang="en-US" sz="2800" dirty="0"/>
              <a:t> </a:t>
            </a:r>
            <a:r>
              <a:rPr lang="he-IL" sz="2800" dirty="0"/>
              <a:t>כמו</a:t>
            </a:r>
            <a:r>
              <a:rPr lang="en-US" sz="2800" dirty="0"/>
              <a:t>);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EFAAC9D5-B8F0-4B23-A491-FAACAAD00EDE}"/>
              </a:ext>
            </a:extLst>
          </p:cNvPr>
          <p:cNvSpPr/>
          <p:nvPr/>
        </p:nvSpPr>
        <p:spPr>
          <a:xfrm>
            <a:off x="-252536" y="1662678"/>
            <a:ext cx="8964488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1"/>
            <a:r>
              <a:rPr lang="he-IL" sz="2800" dirty="0"/>
              <a:t>לדוגמא:</a:t>
            </a:r>
          </a:p>
        </p:txBody>
      </p:sp>
      <p:sp>
        <p:nvSpPr>
          <p:cNvPr id="9" name="מציין מיקום טקסט 2">
            <a:extLst>
              <a:ext uri="{FF2B5EF4-FFF2-40B4-BE49-F238E27FC236}">
                <a16:creationId xmlns:a16="http://schemas.microsoft.com/office/drawing/2014/main" id="{E24DC858-4CC7-43FF-85DB-6F12996E710A}"/>
              </a:ext>
            </a:extLst>
          </p:cNvPr>
          <p:cNvSpPr txBox="1">
            <a:spLocks/>
          </p:cNvSpPr>
          <p:nvPr/>
        </p:nvSpPr>
        <p:spPr>
          <a:xfrm>
            <a:off x="337093" y="1540238"/>
            <a:ext cx="8469814" cy="51489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1">
            <a:no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 algn="l" rtl="0">
              <a:buNone/>
            </a:pPr>
            <a:r>
              <a:rPr lang="he-I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00050" lvl="1" indent="0" algn="l" rtl="0">
              <a:buNone/>
            </a:pP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*f;</a:t>
            </a:r>
          </a:p>
          <a:p>
            <a:pPr marL="400050" lvl="1" indent="0" algn="l" rtl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x = 100;</a:t>
            </a:r>
          </a:p>
          <a:p>
            <a:pPr marL="400050" lvl="1" indent="0" algn="l" rtl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f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"c:\\my docs\\test.txt"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"w"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 algn="l" rtl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(f == </a:t>
            </a:r>
            <a:r>
              <a:rPr lang="en-US" sz="2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800100" lvl="2" indent="0" algn="l" rtl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 algn="l" rtl="0"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(f,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world\n"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 algn="l" rtl="0">
              <a:buNone/>
            </a:pP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fprintf(f, </a:t>
            </a:r>
            <a:r>
              <a:rPr lang="pt-BR" sz="28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, x);</a:t>
            </a:r>
            <a:endParaRPr 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8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46416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כיצד קוראים טקסט מהקובץ?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72A8AFDC-9D90-44F8-ACEA-FBE7284471ED}"/>
              </a:ext>
            </a:extLst>
          </p:cNvPr>
          <p:cNvSpPr/>
          <p:nvPr/>
        </p:nvSpPr>
        <p:spPr>
          <a:xfrm>
            <a:off x="2211222" y="902049"/>
            <a:ext cx="4721557" cy="5232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1" algn="l" rtl="0"/>
            <a:r>
              <a:rPr lang="en-US" sz="2800" b="1" dirty="0" err="1">
                <a:solidFill>
                  <a:srgbClr val="0070C0"/>
                </a:solidFill>
              </a:rPr>
              <a:t>fscanf</a:t>
            </a:r>
            <a:r>
              <a:rPr lang="en-US" sz="2800" dirty="0"/>
              <a:t> (</a:t>
            </a:r>
            <a:r>
              <a:rPr lang="he-IL" sz="2800" dirty="0"/>
              <a:t>שם המצביע</a:t>
            </a:r>
            <a:r>
              <a:rPr lang="en-US" sz="2800" dirty="0"/>
              <a:t>, </a:t>
            </a:r>
            <a:r>
              <a:rPr lang="en-US" sz="2800" dirty="0" err="1"/>
              <a:t>scanf</a:t>
            </a:r>
            <a:r>
              <a:rPr lang="en-US" sz="2800" dirty="0"/>
              <a:t> </a:t>
            </a:r>
            <a:r>
              <a:rPr lang="he-IL" sz="2800" dirty="0"/>
              <a:t>כמו</a:t>
            </a:r>
            <a:r>
              <a:rPr lang="en-US" sz="2800" dirty="0"/>
              <a:t>);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EFAAC9D5-B8F0-4B23-A491-FAACAAD00EDE}"/>
              </a:ext>
            </a:extLst>
          </p:cNvPr>
          <p:cNvSpPr/>
          <p:nvPr/>
        </p:nvSpPr>
        <p:spPr>
          <a:xfrm>
            <a:off x="242138" y="1481448"/>
            <a:ext cx="8469814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1"/>
            <a:r>
              <a:rPr lang="he-IL" sz="2800" dirty="0"/>
              <a:t>לדוגמא:</a:t>
            </a:r>
          </a:p>
        </p:txBody>
      </p:sp>
      <p:sp>
        <p:nvSpPr>
          <p:cNvPr id="9" name="מציין מיקום טקסט 2">
            <a:extLst>
              <a:ext uri="{FF2B5EF4-FFF2-40B4-BE49-F238E27FC236}">
                <a16:creationId xmlns:a16="http://schemas.microsoft.com/office/drawing/2014/main" id="{E24DC858-4CC7-43FF-85DB-6F12996E710A}"/>
              </a:ext>
            </a:extLst>
          </p:cNvPr>
          <p:cNvSpPr txBox="1">
            <a:spLocks/>
          </p:cNvSpPr>
          <p:nvPr/>
        </p:nvSpPr>
        <p:spPr>
          <a:xfrm>
            <a:off x="242138" y="2060848"/>
            <a:ext cx="8469814" cy="455305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1">
            <a:no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 algn="l" rtl="0">
              <a:spcBef>
                <a:spcPts val="0"/>
              </a:spcBef>
              <a:buNone/>
            </a:pPr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00050" lvl="1" indent="0" algn="l" rtl="0">
              <a:spcBef>
                <a:spcPts val="0"/>
              </a:spcBef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*f;</a:t>
            </a:r>
          </a:p>
          <a:p>
            <a:pPr marL="400050" lvl="1" indent="0" algn="l" rtl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marL="400050" lvl="1" indent="0" algn="l" rtl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string[100];</a:t>
            </a:r>
          </a:p>
          <a:p>
            <a:pPr marL="400050" lvl="1" indent="0" algn="l" rtl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"test.txt"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 algn="l" rtl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(f ==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800100" lvl="2" indent="0" algn="l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 algn="l" rtl="0">
              <a:spcBef>
                <a:spcPts val="0"/>
              </a:spcBef>
              <a:buNone/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fscanf(f,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"%[^\n]s"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,string);</a:t>
            </a:r>
          </a:p>
          <a:p>
            <a:pPr marL="400050" lvl="1" indent="0" algn="l" rtl="0">
              <a:spcBef>
                <a:spcPts val="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fscanf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(f,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&amp;x);</a:t>
            </a:r>
          </a:p>
          <a:p>
            <a:pPr marL="400050" lvl="1" indent="0" algn="l" rtl="0">
              <a:spcBef>
                <a:spcPts val="0"/>
              </a:spcBef>
              <a:buNone/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"%s %d\n"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string, x);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638ACA61-B834-410B-87F8-94F6A3EF902D}"/>
              </a:ext>
            </a:extLst>
          </p:cNvPr>
          <p:cNvSpPr/>
          <p:nvPr/>
        </p:nvSpPr>
        <p:spPr>
          <a:xfrm>
            <a:off x="5940152" y="5725118"/>
            <a:ext cx="2206373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l" rtl="0"/>
            <a:r>
              <a:rPr lang="he-IL" sz="2400" dirty="0" err="1">
                <a:solidFill>
                  <a:schemeClr val="bg1"/>
                </a:solidFill>
              </a:rPr>
              <a:t>hello</a:t>
            </a:r>
            <a:r>
              <a:rPr lang="he-IL" sz="2400" dirty="0">
                <a:solidFill>
                  <a:schemeClr val="bg1"/>
                </a:solidFill>
              </a:rPr>
              <a:t> </a:t>
            </a:r>
            <a:r>
              <a:rPr lang="he-IL" sz="2400" dirty="0" err="1">
                <a:solidFill>
                  <a:schemeClr val="bg1"/>
                </a:solidFill>
              </a:rPr>
              <a:t>world</a:t>
            </a:r>
            <a:r>
              <a:rPr lang="he-IL" sz="2400" dirty="0">
                <a:solidFill>
                  <a:schemeClr val="bg1"/>
                </a:solidFill>
              </a:rPr>
              <a:t> 100</a:t>
            </a:r>
          </a:p>
        </p:txBody>
      </p:sp>
    </p:spTree>
    <p:extLst>
      <p:ext uri="{BB962C8B-B14F-4D97-AF65-F5344CB8AC3E}">
        <p14:creationId xmlns:p14="http://schemas.microsoft.com/office/powerpoint/2010/main" val="40395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159015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סגירת קובץ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72A8AFDC-9D90-44F8-ACEA-FBE7284471ED}"/>
              </a:ext>
            </a:extLst>
          </p:cNvPr>
          <p:cNvSpPr/>
          <p:nvPr/>
        </p:nvSpPr>
        <p:spPr>
          <a:xfrm>
            <a:off x="3031571" y="1001585"/>
            <a:ext cx="3080858" cy="5232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1" algn="l" rtl="0"/>
            <a:r>
              <a:rPr lang="en-US" sz="2800" b="1" dirty="0" err="1">
                <a:solidFill>
                  <a:srgbClr val="0070C0"/>
                </a:solidFill>
              </a:rPr>
              <a:t>fclose</a:t>
            </a:r>
            <a:r>
              <a:rPr lang="en-US" sz="2800" dirty="0"/>
              <a:t> (</a:t>
            </a:r>
            <a:r>
              <a:rPr lang="he-IL" sz="2800" dirty="0"/>
              <a:t>שם המצביע</a:t>
            </a:r>
            <a:r>
              <a:rPr lang="en-US" sz="2800" dirty="0"/>
              <a:t>);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EFAAC9D5-B8F0-4B23-A491-FAACAAD00EDE}"/>
              </a:ext>
            </a:extLst>
          </p:cNvPr>
          <p:cNvSpPr/>
          <p:nvPr/>
        </p:nvSpPr>
        <p:spPr>
          <a:xfrm>
            <a:off x="89756" y="412617"/>
            <a:ext cx="8964488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1"/>
            <a:r>
              <a:rPr lang="he-IL" sz="2800" dirty="0"/>
              <a:t>כאשר מסיימים לעבוד עם קובץ, חובה לסגור אותו.</a:t>
            </a:r>
          </a:p>
        </p:txBody>
      </p:sp>
      <p:sp>
        <p:nvSpPr>
          <p:cNvPr id="9" name="מציין מיקום טקסט 2">
            <a:extLst>
              <a:ext uri="{FF2B5EF4-FFF2-40B4-BE49-F238E27FC236}">
                <a16:creationId xmlns:a16="http://schemas.microsoft.com/office/drawing/2014/main" id="{E24DC858-4CC7-43FF-85DB-6F12996E710A}"/>
              </a:ext>
            </a:extLst>
          </p:cNvPr>
          <p:cNvSpPr txBox="1">
            <a:spLocks/>
          </p:cNvSpPr>
          <p:nvPr/>
        </p:nvSpPr>
        <p:spPr>
          <a:xfrm>
            <a:off x="337093" y="1616355"/>
            <a:ext cx="8469814" cy="519621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1">
            <a:no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 algn="l" rtl="0">
              <a:spcBef>
                <a:spcPts val="0"/>
              </a:spcBef>
              <a:buNone/>
            </a:pPr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00050" lvl="1" indent="0" algn="l" rtl="0">
              <a:spcBef>
                <a:spcPts val="0"/>
              </a:spcBef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*f;</a:t>
            </a:r>
          </a:p>
          <a:p>
            <a:pPr marL="400050" lvl="1" indent="0" algn="l" rtl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marL="400050" lvl="1" indent="0" algn="l" rtl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string[100];</a:t>
            </a:r>
          </a:p>
          <a:p>
            <a:pPr marL="400050" lvl="1" indent="0" algn="l" rtl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"test.txt"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 algn="l" rtl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(f ==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800100" lvl="2" indent="0" algn="l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 algn="l" rtl="0">
              <a:spcBef>
                <a:spcPts val="0"/>
              </a:spcBef>
              <a:buNone/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fscanf(f,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"%[^\n]s"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,string);</a:t>
            </a:r>
          </a:p>
          <a:p>
            <a:pPr marL="400050" lvl="1" indent="0" algn="l" rtl="0">
              <a:spcBef>
                <a:spcPts val="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fscanf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(f,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&amp;x);</a:t>
            </a:r>
          </a:p>
          <a:p>
            <a:pPr marL="400050" lvl="1" indent="0" algn="l" rtl="0">
              <a:spcBef>
                <a:spcPts val="0"/>
              </a:spcBef>
              <a:buNone/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"%s %d\n"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string, x);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 algn="l" rtl="0">
              <a:spcBef>
                <a:spcPts val="0"/>
              </a:spcBef>
              <a:buNone/>
            </a:pP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fclose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(f);</a:t>
            </a:r>
          </a:p>
          <a:p>
            <a:pPr marL="0" indent="0" algn="l" rtl="0">
              <a:spcBef>
                <a:spcPts val="0"/>
              </a:spcBef>
              <a:buNone/>
            </a:pPr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75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6815</TotalTime>
  <Words>687</Words>
  <Application>Microsoft Office PowerPoint</Application>
  <PresentationFormat>‫הצגה על המסך (4:3)</PresentationFormat>
  <Paragraphs>96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4" baseType="lpstr">
      <vt:lpstr>Arial</vt:lpstr>
      <vt:lpstr>Calibri</vt:lpstr>
      <vt:lpstr>Consolas</vt:lpstr>
      <vt:lpstr>ערכת נושא Office</vt:lpstr>
      <vt:lpstr>עבודה עם קבצים</vt:lpstr>
      <vt:lpstr>קובץ טקסט לעומת קובץ בינארי</vt:lpstr>
      <vt:lpstr>תצוגת קובץ בינארי ב-notepad</vt:lpstr>
      <vt:lpstr>שלבים בעבודה עם קבץ טקסט</vt:lpstr>
      <vt:lpstr>פתיחת קובץ – הפונקציה fopen</vt:lpstr>
      <vt:lpstr>פתיחת הקובץ למטרת כתיבה בקובץ</vt:lpstr>
      <vt:lpstr>כיצד כותבים טקסט בתוך קובץ?</vt:lpstr>
      <vt:lpstr>כיצד קוראים טקסט מהקובץ?</vt:lpstr>
      <vt:lpstr>סגירת קובץ</vt:lpstr>
      <vt:lpstr>סוף קובץ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אניטה אולמן</cp:lastModifiedBy>
  <cp:revision>490</cp:revision>
  <dcterms:created xsi:type="dcterms:W3CDTF">2018-02-18T20:21:23Z</dcterms:created>
  <dcterms:modified xsi:type="dcterms:W3CDTF">2019-06-03T12:55:36Z</dcterms:modified>
</cp:coreProperties>
</file>